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60" r:id="rId22"/>
    <p:sldId id="261" r:id="rId23"/>
    <p:sldId id="278" r:id="rId24"/>
    <p:sldId id="282" r:id="rId25"/>
    <p:sldId id="279" r:id="rId26"/>
    <p:sldId id="281" r:id="rId27"/>
    <p:sldId id="280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>
        <p:scale>
          <a:sx n="125" d="100"/>
          <a:sy n="125" d="100"/>
        </p:scale>
        <p:origin x="-116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9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260C3-8739-944D-9E2A-5310CB64FC3F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113EA-54FE-5C46-9D5A-E3717047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 , I am Rajesh Kumar, a software engineer at </a:t>
            </a:r>
            <a:r>
              <a:rPr lang="en-US" dirty="0" err="1" smtClean="0"/>
              <a:t>Uber</a:t>
            </a:r>
            <a:r>
              <a:rPr lang="en-US" dirty="0" smtClean="0"/>
              <a:t>. Today I am going to talk about using data structures with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72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</a:p>
          <a:p>
            <a:r>
              <a:rPr lang="en-US" dirty="0" smtClean="0"/>
              <a:t>Binary</a:t>
            </a:r>
            <a:r>
              <a:rPr lang="en-US" baseline="0" dirty="0" smtClean="0"/>
              <a:t> search</a:t>
            </a:r>
          </a:p>
          <a:p>
            <a:r>
              <a:rPr lang="en-US" baseline="0" dirty="0" smtClean="0"/>
              <a:t>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40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Heap Property</a:t>
            </a:r>
          </a:p>
          <a:p>
            <a:r>
              <a:rPr lang="en-US" dirty="0" smtClean="0"/>
              <a:t>Finding</a:t>
            </a:r>
            <a:r>
              <a:rPr lang="en-US" baseline="0" dirty="0" smtClean="0"/>
              <a:t> smallest element</a:t>
            </a:r>
          </a:p>
          <a:p>
            <a:r>
              <a:rPr lang="en-US" baseline="0" dirty="0" smtClean="0"/>
              <a:t>Removing smallest element – </a:t>
            </a:r>
            <a:r>
              <a:rPr lang="en-US" baseline="0" dirty="0" err="1" smtClean="0"/>
              <a:t>reheapify</a:t>
            </a:r>
            <a:endParaRPr lang="en-US" baseline="0" dirty="0" smtClean="0"/>
          </a:p>
          <a:p>
            <a:r>
              <a:rPr lang="en-US" baseline="0" dirty="0" smtClean="0"/>
              <a:t>Time complexity</a:t>
            </a:r>
          </a:p>
          <a:p>
            <a:r>
              <a:rPr lang="en-US" baseline="0" dirty="0" smtClean="0"/>
              <a:t>Inserting</a:t>
            </a:r>
          </a:p>
          <a:p>
            <a:r>
              <a:rPr lang="en-US" baseline="0" dirty="0" smtClean="0"/>
              <a:t>Priority Queue – implemented as binary 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12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data structure can I apply – Map, Set, BST, Heap, Stack.</a:t>
            </a:r>
            <a:r>
              <a:rPr lang="en-US" baseline="0" dirty="0" smtClean="0"/>
              <a:t> Queue</a:t>
            </a:r>
            <a:r>
              <a:rPr lang="en-US" dirty="0" smtClean="0"/>
              <a:t>?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Space Complexity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Time Complexity</a:t>
            </a:r>
            <a:r>
              <a:rPr lang="en-US" baseline="0" dirty="0" smtClean="0"/>
              <a:t> - </a:t>
            </a:r>
            <a:r>
              <a:rPr lang="en-US" dirty="0" smtClean="0"/>
              <a:t>Array – will sorting help?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23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34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</a:p>
          <a:p>
            <a:r>
              <a:rPr lang="en-US" dirty="0" smtClean="0"/>
              <a:t>Then sort by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82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8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 talked to lot of front end engineers, and many of them have asked do we really need Data Structure knowledge for the front end development.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smtClean="0"/>
              <a:t>is now used as</a:t>
            </a:r>
            <a:r>
              <a:rPr lang="en-US" baseline="0" dirty="0" smtClean="0"/>
              <a:t> backend language(Node), and for visualization (D3). Understanding of data structures is necessary to write efficient </a:t>
            </a:r>
            <a:r>
              <a:rPr lang="en-US" baseline="0" dirty="0" smtClean="0"/>
              <a:t>programs. And making sure that your applications are efficient and very responsive.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6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there</a:t>
            </a:r>
            <a:r>
              <a:rPr lang="en-US" baseline="0" dirty="0" smtClean="0"/>
              <a:t> is one thing which you could take from this talk is this slide, if you understand this I would be satisfied that I have done my </a:t>
            </a:r>
            <a:r>
              <a:rPr lang="en-US" baseline="0" smtClean="0"/>
              <a:t>job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2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</a:t>
            </a:r>
          </a:p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5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 0=0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 1000=1000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16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undefined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undefined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77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san_francisco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value=CA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seattle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value=WA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portland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value=OR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5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62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smtClean="0"/>
              <a:t>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4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5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8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3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5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6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4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10/18/14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9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lipernb/algorithms.js" TargetMode="External"/><Relationship Id="rId4" Type="http://schemas.openxmlformats.org/officeDocument/2006/relationships/hyperlink" Target="https://github.com/montagejs/collections" TargetMode="External"/><Relationship Id="rId5" Type="http://schemas.openxmlformats.org/officeDocument/2006/relationships/hyperlink" Target="https://github.com/monmohan/dsjslib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uriciosantos/bucket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mjnl.oxfordjournals.org/content/51/2/216/F1.large.jpg" TargetMode="External"/><Relationship Id="rId4" Type="http://schemas.openxmlformats.org/officeDocument/2006/relationships/hyperlink" Target="http://en.wikipedia.org/wiki/Bloom_filter%23mediaviewer/File:Bloom_filter.sv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anu.edu.au/~bdm/tree.p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mputer-sc-data-structures-and-algorithms/%23/" TargetMode="External"/><Relationship Id="rId4" Type="http://schemas.openxmlformats.org/officeDocument/2006/relationships/hyperlink" Target="http://www.comp.nus.edu.sg/~stevenha/visualization/index.html" TargetMode="External"/><Relationship Id="rId5" Type="http://schemas.openxmlformats.org/officeDocument/2006/relationships/hyperlink" Target="https://github.com/mauriciosantos/buckets/" TargetMode="External"/><Relationship Id="rId6" Type="http://schemas.openxmlformats.org/officeDocument/2006/relationships/hyperlink" Target="https://developer.mozilla.org/en-US/docs/Web/JavaScript/Reference/Global_Objects/Set" TargetMode="External"/><Relationship Id="rId7" Type="http://schemas.openxmlformats.org/officeDocument/2006/relationships/hyperlink" Target="http://kangax.github.io/compat-table/es6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aplin.com/2012/01/13/javascript-is-hard-part-1-you-cant-trust-array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lumni.cs.ucsb.edu/~rajesh/js_talk.pptx" TargetMode="External"/><Relationship Id="rId3" Type="http://schemas.openxmlformats.org/officeDocument/2006/relationships/hyperlink" Target="mailto:rajesh@uber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with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Rajesh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8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state is a city in</a:t>
            </a:r>
          </a:p>
          <a:p>
            <a:r>
              <a:rPr lang="en-US" dirty="0" smtClean="0"/>
              <a:t>Array </a:t>
            </a:r>
            <a:r>
              <a:rPr lang="en-US" dirty="0" err="1" smtClean="0"/>
              <a:t>vs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Constant time lookup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8480" y="3175001"/>
            <a:ext cx="8229600" cy="303276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map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{}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map[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err="1" smtClean="0">
                <a:solidFill>
                  <a:srgbClr val="8F9D6A"/>
                </a:solidFill>
                <a:latin typeface="Menlo Regular"/>
                <a:ea typeface="Times New Roman"/>
              </a:rPr>
              <a:t>san_francisco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"CA"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map[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err="1" smtClean="0">
                <a:solidFill>
                  <a:srgbClr val="8F9D6A"/>
                </a:solidFill>
                <a:latin typeface="Menlo Regular"/>
                <a:ea typeface="Times New Roman"/>
              </a:rPr>
              <a:t>seattle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"WA"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map[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err="1" smtClean="0">
                <a:solidFill>
                  <a:srgbClr val="8F9D6A"/>
                </a:solidFill>
                <a:latin typeface="Menlo Regular"/>
                <a:ea typeface="Times New Roman"/>
              </a:rPr>
              <a:t>portland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"OR"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 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for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smtClean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key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in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map) {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 </a:t>
            </a:r>
            <a:r>
              <a:rPr lang="en-US" dirty="0" smtClean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"key="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+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key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+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 value="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+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map[key])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}</a:t>
            </a:r>
            <a:endParaRPr lang="en-US" sz="1600" dirty="0">
              <a:latin typeface="Times New Roman"/>
              <a:ea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69280" y="1767840"/>
            <a:ext cx="1117600" cy="3251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seattle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69280" y="2346960"/>
            <a:ext cx="1117600" cy="3251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portland</a:t>
            </a:r>
            <a:endParaRPr lang="en-US" dirty="0"/>
          </a:p>
        </p:txBody>
      </p:sp>
      <p:cxnSp>
        <p:nvCxnSpPr>
          <p:cNvPr id="8" name="Curved Connector 7"/>
          <p:cNvCxnSpPr>
            <a:stCxn id="3" idx="3"/>
          </p:cNvCxnSpPr>
          <p:nvPr/>
        </p:nvCxnSpPr>
        <p:spPr>
          <a:xfrm flipV="1">
            <a:off x="6786880" y="1767840"/>
            <a:ext cx="1188720" cy="16256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975600" y="1600200"/>
            <a:ext cx="579120" cy="33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75600" y="2672080"/>
            <a:ext cx="579120" cy="33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12" name="Curved Connector 11"/>
          <p:cNvCxnSpPr>
            <a:stCxn id="7" idx="3"/>
            <a:endCxn id="10" idx="1"/>
          </p:cNvCxnSpPr>
          <p:nvPr/>
        </p:nvCxnSpPr>
        <p:spPr>
          <a:xfrm>
            <a:off x="6786880" y="2509520"/>
            <a:ext cx="1188720" cy="32766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7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</a:p>
          <a:p>
            <a:pPr lvl="1"/>
            <a:r>
              <a:rPr lang="en-US" dirty="0" smtClean="0"/>
              <a:t>Keys </a:t>
            </a:r>
            <a:r>
              <a:rPr lang="en-US" smtClean="0"/>
              <a:t>are strings</a:t>
            </a:r>
            <a:endParaRPr lang="en-US" dirty="0" smtClean="0"/>
          </a:p>
          <a:p>
            <a:r>
              <a:rPr lang="en-US" dirty="0" smtClean="0"/>
              <a:t>ECMAScript6 has native support</a:t>
            </a:r>
          </a:p>
          <a:p>
            <a:pPr lvl="1"/>
            <a:r>
              <a:rPr lang="en-US" dirty="0" smtClean="0"/>
              <a:t>Not supported by all browsers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/en-US/docs/Web/JavaScript/Reference/</a:t>
            </a:r>
            <a:r>
              <a:rPr lang="en-US" dirty="0" err="1"/>
              <a:t>Global_Objects</a:t>
            </a:r>
            <a:r>
              <a:rPr lang="en-US" dirty="0"/>
              <a:t>/Map</a:t>
            </a:r>
          </a:p>
        </p:txBody>
      </p:sp>
    </p:spTree>
    <p:extLst>
      <p:ext uri="{BB962C8B-B14F-4D97-AF65-F5344CB8AC3E}">
        <p14:creationId xmlns:p14="http://schemas.microsoft.com/office/powerpoint/2010/main" val="39273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84200"/>
          </a:xfrm>
        </p:spPr>
        <p:txBody>
          <a:bodyPr/>
          <a:lstStyle/>
          <a:p>
            <a:r>
              <a:rPr lang="en-US" dirty="0" smtClean="0"/>
              <a:t>Last in first out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443480"/>
            <a:ext cx="8229600" cy="3235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0" y="2443480"/>
            <a:ext cx="5405120" cy="2862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stack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[];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 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stack.push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stack.push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2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stack.push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3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stack.push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4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 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for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err="1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;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&lt;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4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+=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 {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</a:t>
            </a:r>
            <a:r>
              <a:rPr lang="en-US" dirty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stack.pop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())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}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83120" y="4947920"/>
            <a:ext cx="1503680" cy="3578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83120" y="4590038"/>
            <a:ext cx="1503680" cy="3578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83120" y="4209554"/>
            <a:ext cx="1503680" cy="3578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83120" y="3844826"/>
            <a:ext cx="1503680" cy="3578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3" name="Curved Connector 12"/>
          <p:cNvCxnSpPr>
            <a:stCxn id="11" idx="0"/>
          </p:cNvCxnSpPr>
          <p:nvPr/>
        </p:nvCxnSpPr>
        <p:spPr>
          <a:xfrm rot="16200000" flipV="1">
            <a:off x="7089507" y="2999373"/>
            <a:ext cx="552986" cy="11379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915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5959"/>
          </a:xfrm>
        </p:spPr>
        <p:txBody>
          <a:bodyPr/>
          <a:lstStyle/>
          <a:p>
            <a:r>
              <a:rPr lang="en-US" dirty="0" smtClean="0"/>
              <a:t>First In First 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3196719"/>
            <a:ext cx="5364480" cy="2862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queue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[];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 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queue.push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queue.push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2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queue.push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3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queue.push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4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 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for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err="1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;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&lt;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4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+=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 {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</a:t>
            </a:r>
            <a:r>
              <a:rPr lang="en-US" dirty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queue.shift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())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}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4240" y="2499360"/>
            <a:ext cx="660400" cy="294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4640" y="2499360"/>
            <a:ext cx="660400" cy="294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25040" y="2499360"/>
            <a:ext cx="660400" cy="294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85440" y="2499360"/>
            <a:ext cx="660400" cy="294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" name="Curved Connector 9"/>
          <p:cNvCxnSpPr>
            <a:stCxn id="5" idx="1"/>
          </p:cNvCxnSpPr>
          <p:nvPr/>
        </p:nvCxnSpPr>
        <p:spPr>
          <a:xfrm rot="10800000" flipV="1">
            <a:off x="457200" y="2646680"/>
            <a:ext cx="447040" cy="7264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8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2707641"/>
            <a:ext cx="8331200" cy="3327400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westCoastCities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{}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westCoastCities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err="1">
                <a:solidFill>
                  <a:srgbClr val="8F9D6A"/>
                </a:solidFill>
                <a:latin typeface="Menlo Regular"/>
                <a:ea typeface="Times New Roman"/>
              </a:rPr>
              <a:t>san_francisco</a:t>
            </a:r>
            <a:r>
              <a:rPr lang="en-US" dirty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true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westCoastCities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err="1">
                <a:solidFill>
                  <a:srgbClr val="8F9D6A"/>
                </a:solidFill>
                <a:latin typeface="Menlo Regular"/>
                <a:ea typeface="Times New Roman"/>
              </a:rPr>
              <a:t>seattle</a:t>
            </a:r>
            <a:r>
              <a:rPr lang="en-US" dirty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true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westCoastCities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err="1">
                <a:solidFill>
                  <a:srgbClr val="8F9D6A"/>
                </a:solidFill>
                <a:latin typeface="Menlo Regular"/>
                <a:ea typeface="Times New Roman"/>
              </a:rPr>
              <a:t>portland</a:t>
            </a:r>
            <a:r>
              <a:rPr lang="en-US" dirty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F6A4C"/>
                </a:solidFill>
                <a:latin typeface="Menlo Regular"/>
                <a:ea typeface="Times New Roman"/>
              </a:rPr>
              <a:t>true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err="1">
                <a:solidFill>
                  <a:srgbClr val="9B859D"/>
                </a:solidFill>
                <a:latin typeface="Menlo Regular"/>
                <a:ea typeface="Times New Roman"/>
              </a:rPr>
              <a:t>Object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.keys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westCoastCities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)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.length)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dirty="0" smtClean="0">
              <a:solidFill>
                <a:srgbClr val="CDA869"/>
              </a:solidFill>
              <a:latin typeface="Menlo Regular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delete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westCoastCities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err="1">
                <a:solidFill>
                  <a:srgbClr val="8F9D6A"/>
                </a:solidFill>
                <a:latin typeface="Menlo Regular"/>
                <a:ea typeface="Times New Roman"/>
              </a:rPr>
              <a:t>san_francisco</a:t>
            </a:r>
            <a:r>
              <a:rPr lang="en-US" dirty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err="1">
                <a:solidFill>
                  <a:srgbClr val="9B859D"/>
                </a:solidFill>
                <a:latin typeface="Menlo Regular"/>
                <a:ea typeface="Times New Roman"/>
              </a:rPr>
              <a:t>Object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.keys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westCoastCities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)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.length)</a:t>
            </a:r>
            <a:endParaRPr lang="en-US" sz="16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50240" y="1600200"/>
            <a:ext cx="8107680" cy="10312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96160" y="1727200"/>
            <a:ext cx="205232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seattle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4560" y="1727200"/>
            <a:ext cx="205232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portland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74720" y="2184400"/>
            <a:ext cx="205232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San_francisco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..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ECMAScript6 has native support</a:t>
            </a:r>
          </a:p>
          <a:p>
            <a:pPr lvl="1"/>
            <a:r>
              <a:rPr lang="en-US" dirty="0"/>
              <a:t>Not supported by all browsers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/en-US/docs/Web/JavaScript/Reference/</a:t>
            </a:r>
            <a:r>
              <a:rPr lang="en-US" dirty="0" err="1"/>
              <a:t>Global_Objects</a:t>
            </a:r>
            <a:r>
              <a:rPr lang="en-US" dirty="0" smtClean="0"/>
              <a:t>/Set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61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6400" y="323088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97680" y="1971040"/>
            <a:ext cx="88392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10</a:t>
            </a: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090920" y="323088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879600" y="483616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4135120" y="483616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7487920" y="483616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5"/>
            <a:endCxn id="8" idx="1"/>
          </p:cNvCxnSpPr>
          <p:nvPr/>
        </p:nvCxnSpPr>
        <p:spPr>
          <a:xfrm>
            <a:off x="5052153" y="2673480"/>
            <a:ext cx="1159287" cy="677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7" idx="7"/>
          </p:cNvCxnSpPr>
          <p:nvPr/>
        </p:nvCxnSpPr>
        <p:spPr>
          <a:xfrm flipH="1">
            <a:off x="3648840" y="2673480"/>
            <a:ext cx="778287" cy="677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0"/>
          </p:cNvCxnSpPr>
          <p:nvPr/>
        </p:nvCxnSpPr>
        <p:spPr>
          <a:xfrm flipH="1">
            <a:off x="2291080" y="3933321"/>
            <a:ext cx="775840" cy="902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10" idx="1"/>
          </p:cNvCxnSpPr>
          <p:nvPr/>
        </p:nvCxnSpPr>
        <p:spPr>
          <a:xfrm>
            <a:off x="3648840" y="3933321"/>
            <a:ext cx="606800" cy="1023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5"/>
            <a:endCxn id="11" idx="0"/>
          </p:cNvCxnSpPr>
          <p:nvPr/>
        </p:nvCxnSpPr>
        <p:spPr>
          <a:xfrm>
            <a:off x="6793360" y="3933321"/>
            <a:ext cx="1106040" cy="902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2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97680" y="1971040"/>
            <a:ext cx="88392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10</a:t>
            </a:r>
            <a:endParaRPr lang="en-US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2946400" y="323088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6090920" y="323088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1879600" y="483616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135120" y="483616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7152640" y="483616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5"/>
            <a:endCxn id="6" idx="1"/>
          </p:cNvCxnSpPr>
          <p:nvPr/>
        </p:nvCxnSpPr>
        <p:spPr>
          <a:xfrm>
            <a:off x="5052153" y="2673480"/>
            <a:ext cx="1159287" cy="677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3648840" y="2673480"/>
            <a:ext cx="778287" cy="677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2291080" y="3933321"/>
            <a:ext cx="775840" cy="902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3648840" y="3933321"/>
            <a:ext cx="606800" cy="1023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9" idx="0"/>
          </p:cNvCxnSpPr>
          <p:nvPr/>
        </p:nvCxnSpPr>
        <p:spPr>
          <a:xfrm>
            <a:off x="6793360" y="3933321"/>
            <a:ext cx="770760" cy="902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6"/>
          <p:cNvSpPr txBox="1">
            <a:spLocks/>
          </p:cNvSpPr>
          <p:nvPr/>
        </p:nvSpPr>
        <p:spPr>
          <a:xfrm>
            <a:off x="5430520" y="483616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3"/>
            <a:endCxn id="16" idx="0"/>
          </p:cNvCxnSpPr>
          <p:nvPr/>
        </p:nvCxnSpPr>
        <p:spPr>
          <a:xfrm flipH="1">
            <a:off x="5842000" y="3933321"/>
            <a:ext cx="369440" cy="902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451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97680" y="1971040"/>
            <a:ext cx="88392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prstClr val="white"/>
                </a:solidFill>
              </a:rPr>
              <a:t>3</a:t>
            </a:r>
            <a:endParaRPr lang="en-US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2946400" y="323088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6090920" y="323088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1879600" y="483616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135120" y="483616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7152640" y="483616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5"/>
            <a:endCxn id="6" idx="1"/>
          </p:cNvCxnSpPr>
          <p:nvPr/>
        </p:nvCxnSpPr>
        <p:spPr>
          <a:xfrm>
            <a:off x="5052153" y="2673480"/>
            <a:ext cx="1159287" cy="677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3648840" y="2673480"/>
            <a:ext cx="778287" cy="677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2291080" y="3933321"/>
            <a:ext cx="775840" cy="902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3648840" y="3933321"/>
            <a:ext cx="606800" cy="1023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9" idx="0"/>
          </p:cNvCxnSpPr>
          <p:nvPr/>
        </p:nvCxnSpPr>
        <p:spPr>
          <a:xfrm>
            <a:off x="6793360" y="3933321"/>
            <a:ext cx="770760" cy="902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6"/>
          <p:cNvSpPr txBox="1">
            <a:spLocks/>
          </p:cNvSpPr>
          <p:nvPr/>
        </p:nvSpPr>
        <p:spPr>
          <a:xfrm>
            <a:off x="5430520" y="483616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5" idx="0"/>
          </p:cNvCxnSpPr>
          <p:nvPr/>
        </p:nvCxnSpPr>
        <p:spPr>
          <a:xfrm flipH="1">
            <a:off x="5842000" y="3933321"/>
            <a:ext cx="369440" cy="902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57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Filters</a:t>
            </a:r>
            <a:endParaRPr lang="en-US" dirty="0"/>
          </a:p>
        </p:txBody>
      </p:sp>
      <p:pic>
        <p:nvPicPr>
          <p:cNvPr id="6" name="Content Placeholder 5" descr="649px-Bloom_filter.sv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0" r="17360"/>
          <a:stretch/>
        </p:blipFill>
        <p:spPr/>
      </p:pic>
    </p:spTree>
    <p:extLst>
      <p:ext uri="{BB962C8B-B14F-4D97-AF65-F5344CB8AC3E}">
        <p14:creationId xmlns:p14="http://schemas.microsoft.com/office/powerpoint/2010/main" val="249798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Structures</a:t>
            </a:r>
            <a:endParaRPr lang="en-US" dirty="0"/>
          </a:p>
        </p:txBody>
      </p:sp>
      <p:pic>
        <p:nvPicPr>
          <p:cNvPr id="4" name="Content Placeholder 3" descr="D3.js-Logo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992" b="-126992"/>
          <a:stretch>
            <a:fillRect/>
          </a:stretch>
        </p:blipFill>
        <p:spPr>
          <a:xfrm>
            <a:off x="5639849" y="2001210"/>
            <a:ext cx="2448744" cy="1346715"/>
          </a:xfrm>
        </p:spPr>
      </p:pic>
      <p:pic>
        <p:nvPicPr>
          <p:cNvPr id="5" name="Picture 4" descr="logo_nodej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298700"/>
            <a:ext cx="2232930" cy="76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9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https://github.com/mauriciosantos/buckets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https://github.com/felipernb/</a:t>
            </a:r>
            <a:r>
              <a:rPr lang="en-US" dirty="0" smtClean="0">
                <a:hlinkClick r:id="rId3"/>
              </a:rPr>
              <a:t>algorithms.js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https://github.com/montagejs/</a:t>
            </a:r>
            <a:r>
              <a:rPr lang="en-US" dirty="0" smtClean="0">
                <a:hlinkClick r:id="rId4"/>
              </a:rPr>
              <a:t>collections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https://github.com/monmohan/</a:t>
            </a:r>
            <a:r>
              <a:rPr lang="en-US" dirty="0" smtClean="0">
                <a:hlinkClick r:id="rId5"/>
              </a:rPr>
              <a:t>dsjslib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18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http://cs.anu.edu.au/~bdm/</a:t>
            </a:r>
            <a:r>
              <a:rPr lang="en-US" dirty="0" smtClean="0">
                <a:hlinkClick r:id="rId2"/>
              </a:rPr>
              <a:t>tree.png</a:t>
            </a:r>
            <a:endParaRPr lang="en-US" dirty="0" smtClean="0"/>
          </a:p>
          <a:p>
            <a:r>
              <a:rPr lang="en-US" dirty="0">
                <a:hlinkClick r:id="rId3"/>
              </a:rPr>
              <a:t>http://comjnl.oxfordjournals.org/content/51/2/216/F1.</a:t>
            </a:r>
            <a:r>
              <a:rPr lang="en-US" dirty="0" smtClean="0">
                <a:hlinkClick r:id="rId3"/>
              </a:rPr>
              <a:t>large.jpg</a:t>
            </a:r>
            <a:endParaRPr lang="en-US" dirty="0" smtClean="0"/>
          </a:p>
          <a:p>
            <a:r>
              <a:rPr lang="en-US" dirty="0">
                <a:hlinkClick r:id="rId4"/>
              </a:rPr>
              <a:t>http://en.wikipedia.org/wiki/Bloom_filter#mediaviewer/</a:t>
            </a:r>
            <a:r>
              <a:rPr lang="en-US" dirty="0" smtClean="0">
                <a:hlinkClick r:id="rId4"/>
              </a:rPr>
              <a:t>File:Bloom_filter.svg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71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Javascript : The Good Parts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://blog.caplin.com/2012/01/13/javascript-is-hard-part-1-you-cant-trust-arrays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https://www.coursera.org/course/algo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://www.udemy.com/computer-sc-data-structures-and-algorithms/#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http://www.comp.nus.edu.sg/~stevenha/visualization/</a:t>
            </a:r>
            <a:r>
              <a:rPr lang="en-US" dirty="0" smtClean="0">
                <a:hlinkClick r:id="rId4"/>
              </a:rPr>
              <a:t>index.html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https://github.com/mauriciosantos/buckets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https://developer.mozilla.org/en-US/docs/Web/JavaScript/Reference/Global_Objects/</a:t>
            </a:r>
            <a:r>
              <a:rPr lang="en-US" dirty="0" smtClean="0">
                <a:hlinkClick r:id="rId6"/>
              </a:rPr>
              <a:t>Set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http://kangax.github.io/compat-table/es6/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71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array of size n, find if there are any duplicate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4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two arrays – Find smallest common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82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a sentence</a:t>
            </a:r>
          </a:p>
          <a:p>
            <a:pPr lvl="1"/>
            <a:r>
              <a:rPr lang="en-US" dirty="0" smtClean="0"/>
              <a:t>I am solving a problem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roblem a </a:t>
            </a:r>
            <a:r>
              <a:rPr lang="en-US" dirty="0" smtClean="0"/>
              <a:t>solving am </a:t>
            </a:r>
            <a:r>
              <a:rPr lang="en-US" dirty="0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73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book, find the k most occurring words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12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stream of integers, find k smallest 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61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http://alumni.cs.ucsb.edu/~rajesh/js_talk.pptx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rajesh@uber.com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0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11" y="228838"/>
            <a:ext cx="6384997" cy="638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1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6795"/>
          </a:xfrm>
        </p:spPr>
        <p:txBody>
          <a:bodyPr/>
          <a:lstStyle/>
          <a:p>
            <a:r>
              <a:rPr lang="en-US" dirty="0" smtClean="0"/>
              <a:t>Log(n)</a:t>
            </a:r>
            <a:endParaRPr lang="en-US" dirty="0"/>
          </a:p>
        </p:txBody>
      </p:sp>
      <p:pic>
        <p:nvPicPr>
          <p:cNvPr id="36" name="Picture 35" descr="tree.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634"/>
            <a:ext cx="9144000" cy="52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5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997783"/>
            <a:ext cx="8229600" cy="19501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sz="2000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sz="2000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 [];</a:t>
            </a:r>
            <a:endParaRPr lang="en-US" sz="14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sz="2000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myArray.length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4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 </a:t>
            </a:r>
            <a:endParaRPr lang="en-US" sz="14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sz="2000" dirty="0" smtClean="0">
                <a:solidFill>
                  <a:srgbClr val="CF6A4C"/>
                </a:solidFill>
                <a:latin typeface="Menlo Regular"/>
                <a:ea typeface="Times New Roman"/>
              </a:rPr>
              <a:t>100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sz="2000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sz="2000" dirty="0" smtClean="0">
                <a:solidFill>
                  <a:srgbClr val="CF6A4C"/>
                </a:solidFill>
                <a:latin typeface="Menlo Regular"/>
                <a:ea typeface="Times New Roman"/>
              </a:rPr>
              <a:t>true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;</a:t>
            </a:r>
            <a:endParaRPr lang="en-US" sz="14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sz="2000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myArray.length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400" dirty="0" smtClean="0">
              <a:latin typeface="Times New Roman"/>
              <a:ea typeface="Times New Roman"/>
            </a:endParaRPr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260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2843"/>
          </a:xfrm>
        </p:spPr>
        <p:txBody>
          <a:bodyPr/>
          <a:lstStyle/>
          <a:p>
            <a:r>
              <a:rPr lang="en-US" dirty="0" smtClean="0"/>
              <a:t>Enumeration of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in does not guarantee order of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618531"/>
            <a:ext cx="8229600" cy="249600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[];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 smtClean="0">
                <a:solidFill>
                  <a:srgbClr val="CF6A4C"/>
                </a:solidFill>
                <a:latin typeface="Menlo Regular"/>
                <a:ea typeface="Times New Roman"/>
              </a:rPr>
              <a:t>1000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F6A4C"/>
                </a:solidFill>
                <a:latin typeface="Menlo Regular"/>
                <a:ea typeface="Times New Roman"/>
              </a:rPr>
              <a:t>1000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;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 smtClean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;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for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smtClean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in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) {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   </a:t>
            </a:r>
            <a:r>
              <a:rPr lang="en-US" dirty="0" smtClean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"index "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+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+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"="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+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]);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}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4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 of </a:t>
            </a:r>
            <a:r>
              <a:rPr lang="en-US" dirty="0" smtClean="0"/>
              <a:t>Array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2331720"/>
            <a:ext cx="8483600" cy="2067559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[];</a:t>
            </a:r>
            <a:endParaRPr lang="en-US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1000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1000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</a:t>
            </a:r>
            <a:endParaRPr lang="en-US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dirty="0" smtClean="0">
              <a:solidFill>
                <a:srgbClr val="CDA869"/>
              </a:solidFill>
              <a:latin typeface="Menlo Regular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for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&lt;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myArray.length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+=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 {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</a:t>
            </a:r>
            <a:r>
              <a:rPr lang="en-US" dirty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])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}</a:t>
            </a:r>
            <a:endParaRPr lang="en-US" sz="16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9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</p:spPr>
        <p:txBody>
          <a:bodyPr/>
          <a:lstStyle/>
          <a:p>
            <a:r>
              <a:rPr lang="en-US" dirty="0" smtClean="0"/>
              <a:t>Multi 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520"/>
            <a:ext cx="8229600" cy="427736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9EE98"/>
                </a:solidFill>
                <a:latin typeface="Menlo Regular"/>
                <a:ea typeface="Times New Roman"/>
              </a:rPr>
              <a:t>function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9B703F"/>
                </a:solidFill>
                <a:latin typeface="Menlo Regular"/>
                <a:ea typeface="Times New Roman"/>
              </a:rPr>
              <a:t>matrix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>
                <a:solidFill>
                  <a:srgbClr val="7587A6"/>
                </a:solidFill>
                <a:latin typeface="Menlo Regular"/>
                <a:ea typeface="Times New Roman"/>
              </a:rPr>
              <a:t>m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, </a:t>
            </a:r>
            <a:r>
              <a:rPr lang="en-US" dirty="0">
                <a:solidFill>
                  <a:srgbClr val="7587A6"/>
                </a:solidFill>
                <a:latin typeface="Menlo Regular"/>
                <a:ea typeface="Times New Roman"/>
              </a:rPr>
              <a:t>n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, </a:t>
            </a:r>
            <a:r>
              <a:rPr lang="en-US" dirty="0">
                <a:solidFill>
                  <a:srgbClr val="7587A6"/>
                </a:solidFill>
                <a:latin typeface="Menlo Regular"/>
                <a:ea typeface="Times New Roman"/>
              </a:rPr>
              <a:t>initial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 {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</a:t>
            </a:r>
            <a:r>
              <a:rPr lang="en-US" dirty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, j, a, mat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[];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for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&lt;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m;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+=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 {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  a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[]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 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for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(j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 j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&lt;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n; j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+=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 {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    a[j]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initial;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  }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  mat[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a;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}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return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mat;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}</a:t>
            </a:r>
            <a:endParaRPr lang="en-US" sz="16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9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92160" cy="1600200"/>
          </a:xfrm>
        </p:spPr>
        <p:txBody>
          <a:bodyPr/>
          <a:lstStyle/>
          <a:p>
            <a:r>
              <a:rPr lang="en-US" dirty="0" smtClean="0"/>
              <a:t>Multi Dimensional Array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68601"/>
            <a:ext cx="8229600" cy="1386839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mat4_3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matrix(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4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,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3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,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mat4_3[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2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][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4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(mat4_3);</a:t>
            </a:r>
            <a:endParaRPr lang="en-US" sz="16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2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4509</TotalTime>
  <Words>1035</Words>
  <Application>Microsoft Macintosh PowerPoint</Application>
  <PresentationFormat>On-screen Show (4:3)</PresentationFormat>
  <Paragraphs>232</Paragraphs>
  <Slides>28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Data Structures with Javascript</vt:lpstr>
      <vt:lpstr>Why Data Structures</vt:lpstr>
      <vt:lpstr>PowerPoint Presentation</vt:lpstr>
      <vt:lpstr>Log(n)</vt:lpstr>
      <vt:lpstr>Array in Javascript</vt:lpstr>
      <vt:lpstr>Enumeration of Array</vt:lpstr>
      <vt:lpstr>Enumeration of Array ..</vt:lpstr>
      <vt:lpstr>Multi Dimensional Arrays</vt:lpstr>
      <vt:lpstr>Multi Dimensional Array ..</vt:lpstr>
      <vt:lpstr>Map</vt:lpstr>
      <vt:lpstr>Map ...</vt:lpstr>
      <vt:lpstr>Stack</vt:lpstr>
      <vt:lpstr>Queue</vt:lpstr>
      <vt:lpstr>Set</vt:lpstr>
      <vt:lpstr>Set .. </vt:lpstr>
      <vt:lpstr>Binary Tree</vt:lpstr>
      <vt:lpstr>Binary Search Tree</vt:lpstr>
      <vt:lpstr>Binary Heap</vt:lpstr>
      <vt:lpstr>Bloom Filters</vt:lpstr>
      <vt:lpstr>Implementations</vt:lpstr>
      <vt:lpstr>Image Credits</vt:lpstr>
      <vt:lpstr>References</vt:lpstr>
      <vt:lpstr>Sample Problems</vt:lpstr>
      <vt:lpstr>Sample Problems</vt:lpstr>
      <vt:lpstr>Sample Problems</vt:lpstr>
      <vt:lpstr>Sample Problems</vt:lpstr>
      <vt:lpstr>Sample Problems</vt:lpstr>
      <vt:lpstr>Thanks!</vt:lpstr>
    </vt:vector>
  </TitlesOfParts>
  <Company>Walmart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with Javascript</dc:title>
  <dc:creator>Walmart Associate</dc:creator>
  <cp:lastModifiedBy>Walmart Associate</cp:lastModifiedBy>
  <cp:revision>63</cp:revision>
  <dcterms:created xsi:type="dcterms:W3CDTF">2014-08-16T21:31:25Z</dcterms:created>
  <dcterms:modified xsi:type="dcterms:W3CDTF">2014-10-18T23:28:05Z</dcterms:modified>
</cp:coreProperties>
</file>