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4" r:id="rId7"/>
    <p:sldId id="262"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chemeClr val="bg2">
                <a:tint val="90000"/>
                <a:lumMod val="12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rotWithShape="1">
          <a:gsLst>
            <a:gs pos="0">
              <a:schemeClr val="bg2">
                <a:tint val="90000"/>
                <a:lumMod val="12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4103" y="2510287"/>
            <a:ext cx="8915399" cy="835109"/>
          </a:xfrm>
        </p:spPr>
        <p:txBody>
          <a:bodyPr>
            <a:normAutofit fontScale="90000"/>
          </a:bodyPr>
          <a:lstStyle/>
          <a:p>
            <a:pPr algn="ctr"/>
            <a:r>
              <a:rPr lang="en-US" b="1" dirty="0"/>
              <a:t>Pardes India Inc</a:t>
            </a:r>
            <a:r>
              <a:rPr lang="en-US" b="1" dirty="0" smtClean="0"/>
              <a:t>.</a:t>
            </a:r>
            <a:r>
              <a:rPr lang="en-US" dirty="0" smtClean="0"/>
              <a:t> </a:t>
            </a:r>
            <a:endParaRPr lang="en-US" dirty="0"/>
          </a:p>
        </p:txBody>
      </p:sp>
      <p:sp>
        <p:nvSpPr>
          <p:cNvPr id="3" name="Subtitle 2"/>
          <p:cNvSpPr>
            <a:spLocks noGrp="1"/>
          </p:cNvSpPr>
          <p:nvPr>
            <p:ph type="subTitle" idx="1"/>
          </p:nvPr>
        </p:nvSpPr>
        <p:spPr>
          <a:xfrm>
            <a:off x="2571960" y="3655945"/>
            <a:ext cx="8915399" cy="1126283"/>
          </a:xfrm>
        </p:spPr>
        <p:txBody>
          <a:bodyPr>
            <a:normAutofit lnSpcReduction="10000"/>
          </a:bodyPr>
          <a:lstStyle/>
          <a:p>
            <a:pPr algn="ctr"/>
            <a:r>
              <a:rPr lang="en-US" b="1" dirty="0"/>
              <a:t>Optimal Location for opening an Indian Restaurant</a:t>
            </a:r>
            <a:endParaRPr lang="en-US" dirty="0"/>
          </a:p>
          <a:p>
            <a:pPr algn="ctr"/>
            <a:r>
              <a:rPr lang="en-US" dirty="0"/>
              <a:t>in</a:t>
            </a:r>
          </a:p>
          <a:p>
            <a:pPr algn="ctr"/>
            <a:r>
              <a:rPr lang="en-US" b="1" dirty="0"/>
              <a:t>v</a:t>
            </a:r>
            <a:r>
              <a:rPr lang="en-US" b="1" dirty="0" smtClean="0"/>
              <a:t>icinity </a:t>
            </a:r>
            <a:r>
              <a:rPr lang="en-US" b="1" dirty="0"/>
              <a:t>of Schaumburg, IL</a:t>
            </a:r>
            <a:endParaRPr lang="en-US" dirty="0"/>
          </a:p>
        </p:txBody>
      </p:sp>
    </p:spTree>
    <p:extLst>
      <p:ext uri="{BB962C8B-B14F-4D97-AF65-F5344CB8AC3E}">
        <p14:creationId xmlns:p14="http://schemas.microsoft.com/office/powerpoint/2010/main" val="133198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218356"/>
            <a:ext cx="11430000" cy="523220"/>
          </a:xfrm>
          <a:prstGeom prst="rect">
            <a:avLst/>
          </a:prstGeom>
          <a:noFill/>
        </p:spPr>
        <p:txBody>
          <a:bodyPr wrap="square" rtlCol="0">
            <a:spAutoFit/>
          </a:bodyPr>
          <a:lstStyle/>
          <a:p>
            <a:r>
              <a:rPr lang="en-US" sz="2800" b="1" dirty="0" smtClean="0">
                <a:solidFill>
                  <a:srgbClr val="0070C0"/>
                </a:solidFill>
              </a:rPr>
              <a:t>Zip codes clustered in 5 zones for further exploration</a:t>
            </a:r>
            <a:endParaRPr lang="en-US" sz="2800" b="1" dirty="0">
              <a:solidFill>
                <a:srgbClr val="0070C0"/>
              </a:solidFill>
            </a:endParaRPr>
          </a:p>
        </p:txBody>
      </p:sp>
      <p:sp>
        <p:nvSpPr>
          <p:cNvPr id="5" name="TextBox 4"/>
          <p:cNvSpPr txBox="1"/>
          <p:nvPr/>
        </p:nvSpPr>
        <p:spPr>
          <a:xfrm>
            <a:off x="8679180" y="880140"/>
            <a:ext cx="3474720" cy="1077218"/>
          </a:xfrm>
          <a:prstGeom prst="rect">
            <a:avLst/>
          </a:prstGeom>
          <a:noFill/>
          <a:ln>
            <a:solidFill>
              <a:schemeClr val="accent1">
                <a:shade val="50000"/>
              </a:schemeClr>
            </a:solidFill>
          </a:ln>
        </p:spPr>
        <p:txBody>
          <a:bodyPr wrap="square" rtlCol="0">
            <a:spAutoFit/>
          </a:bodyPr>
          <a:lstStyle/>
          <a:p>
            <a:r>
              <a:rPr lang="en-US" sz="1600" dirty="0" smtClean="0"/>
              <a:t>Criteria applied:</a:t>
            </a:r>
          </a:p>
          <a:p>
            <a:pPr marL="285750" indent="-285750">
              <a:buFont typeface="Arial" panose="020B0604020202020204" pitchFamily="34" charset="0"/>
              <a:buChar char="•"/>
            </a:pPr>
            <a:r>
              <a:rPr lang="en-US" sz="1600" dirty="0" smtClean="0"/>
              <a:t>No. Indian Restaurants &lt; 5%</a:t>
            </a:r>
          </a:p>
          <a:p>
            <a:pPr marL="285750" indent="-285750">
              <a:buFont typeface="Arial" panose="020B0604020202020204" pitchFamily="34" charset="0"/>
              <a:buChar char="•"/>
            </a:pPr>
            <a:r>
              <a:rPr lang="en-US" sz="1600" dirty="0" smtClean="0"/>
              <a:t>Asian Population &gt; 5%</a:t>
            </a:r>
          </a:p>
          <a:p>
            <a:pPr marL="285750" indent="-285750">
              <a:buFont typeface="Arial" panose="020B0604020202020204" pitchFamily="34" charset="0"/>
              <a:buChar char="•"/>
            </a:pPr>
            <a:r>
              <a:rPr lang="en-US" sz="1600" dirty="0" smtClean="0"/>
              <a:t>Household Income &gt; 70K</a:t>
            </a:r>
          </a:p>
        </p:txBody>
      </p:sp>
      <p:pic>
        <p:nvPicPr>
          <p:cNvPr id="10" name="Picture 9"/>
          <p:cNvPicPr/>
          <p:nvPr/>
        </p:nvPicPr>
        <p:blipFill>
          <a:blip r:embed="rId2"/>
          <a:stretch>
            <a:fillRect/>
          </a:stretch>
        </p:blipFill>
        <p:spPr>
          <a:xfrm>
            <a:off x="387108" y="880140"/>
            <a:ext cx="8229600" cy="5486400"/>
          </a:xfrm>
          <a:prstGeom prst="rect">
            <a:avLst/>
          </a:prstGeom>
        </p:spPr>
      </p:pic>
      <p:sp>
        <p:nvSpPr>
          <p:cNvPr id="14" name="Rectangle 5"/>
          <p:cNvSpPr>
            <a:spLocks noChangeArrowheads="1"/>
          </p:cNvSpPr>
          <p:nvPr/>
        </p:nvSpPr>
        <p:spPr bwMode="auto">
          <a:xfrm>
            <a:off x="8677275" y="2069192"/>
            <a:ext cx="3474720" cy="39395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fontAlgn="base">
              <a:lnSpc>
                <a:spcPct val="100000"/>
              </a:lnSpc>
              <a:spcBef>
                <a:spcPct val="0"/>
              </a:spcBef>
              <a:spcAft>
                <a:spcPct val="0"/>
              </a:spcAft>
              <a:buClrTx/>
              <a:buSzTx/>
              <a:tabLst/>
            </a:pPr>
            <a:r>
              <a:rPr lang="en-US" altLang="en-US" sz="1600" dirty="0"/>
              <a:t>Addresses of center of 5 zones: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2684, Mill Creek Lane, Rolling Meadows, Cook County, Illinois, 60008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448, East Lake Street, Streamwood, Cook County, Illinois, 60107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MB Financial Bank, Rand Road, Lake Zurich, Lake County, Illinois, 60047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2460, North Douglas Avenue, Arlington Heights, Cook County, Illinois, 60004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Terrace Drive, </a:t>
            </a:r>
            <a:r>
              <a:rPr kumimoji="0" lang="en-US" altLang="en-US" sz="1600" b="0" i="0" u="none" strike="noStrike" cap="none" normalizeH="0" baseline="0" dirty="0" err="1" smtClean="0">
                <a:ln>
                  <a:noFill/>
                </a:ln>
                <a:solidFill>
                  <a:srgbClr val="000000"/>
                </a:solidFill>
                <a:effectLst/>
                <a:latin typeface="+mj-lt"/>
                <a:cs typeface="Courier New" panose="02070309020205020404" pitchFamily="49" charset="0"/>
              </a:rPr>
              <a:t>Medinah</a:t>
            </a:r>
            <a:r>
              <a:rPr kumimoji="0" lang="en-US" altLang="en-US" sz="1600" b="0" i="0" u="none" strike="noStrike" cap="none" normalizeH="0" baseline="0" dirty="0" smtClean="0">
                <a:ln>
                  <a:noFill/>
                </a:ln>
                <a:solidFill>
                  <a:srgbClr val="000000"/>
                </a:solidFill>
                <a:effectLst/>
                <a:latin typeface="+mj-lt"/>
                <a:cs typeface="Courier New" panose="02070309020205020404" pitchFamily="49" charset="0"/>
              </a:rPr>
              <a:t>, DuPage County, Illinois, 60157</a:t>
            </a:r>
            <a:r>
              <a:rPr kumimoji="0" lang="en-US" altLang="en-US" sz="1600" b="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4143274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308" y="917269"/>
            <a:ext cx="11430000" cy="2119491"/>
          </a:xfrm>
          <a:prstGeom prst="rect">
            <a:avLst/>
          </a:prstGeom>
        </p:spPr>
        <p:txBody>
          <a:bodyPr wrap="square">
            <a:spAutoFit/>
          </a:bodyPr>
          <a:lstStyle/>
          <a:p>
            <a:pPr marL="285750" indent="-285750" algn="just">
              <a:lnSpc>
                <a:spcPct val="107000"/>
              </a:lnSpc>
              <a:spcAft>
                <a:spcPts val="400"/>
              </a:spcAft>
              <a:buFont typeface="Wingdings" panose="05000000000000000000" pitchFamily="2" charset="2"/>
              <a:buChar char="Ø"/>
            </a:pPr>
            <a:r>
              <a:rPr lang="en-US" sz="2400" dirty="0" smtClean="0"/>
              <a:t>Identified 5 zones with their centers that can be used as starting point to explore exact location for opening an Indian Restaurant.</a:t>
            </a:r>
          </a:p>
          <a:p>
            <a:pPr marL="285750" indent="-285750" algn="just">
              <a:lnSpc>
                <a:spcPct val="107000"/>
              </a:lnSpc>
              <a:spcAft>
                <a:spcPts val="400"/>
              </a:spcAft>
              <a:buFont typeface="Wingdings" panose="05000000000000000000" pitchFamily="2" charset="2"/>
              <a:buChar char="Ø"/>
            </a:pPr>
            <a:r>
              <a:rPr lang="en-US" sz="2400" dirty="0" smtClean="0"/>
              <a:t>Final decision will need further exploration and may consider additional data e.g. </a:t>
            </a:r>
            <a:r>
              <a:rPr lang="en-US" sz="2400" dirty="0"/>
              <a:t>crime rate, age grouping, education, commercial activity, real estate, fun areas etc. </a:t>
            </a:r>
            <a:endParaRPr lang="en-US" sz="2400" dirty="0" smtClean="0"/>
          </a:p>
        </p:txBody>
      </p:sp>
      <p:sp>
        <p:nvSpPr>
          <p:cNvPr id="3" name="TextBox 2"/>
          <p:cNvSpPr txBox="1"/>
          <p:nvPr/>
        </p:nvSpPr>
        <p:spPr>
          <a:xfrm>
            <a:off x="463309" y="189781"/>
            <a:ext cx="11430000" cy="523220"/>
          </a:xfrm>
          <a:prstGeom prst="rect">
            <a:avLst/>
          </a:prstGeom>
          <a:noFill/>
        </p:spPr>
        <p:txBody>
          <a:bodyPr wrap="square" rtlCol="0">
            <a:spAutoFit/>
          </a:bodyPr>
          <a:lstStyle>
            <a:defPPr>
              <a:defRPr lang="en-US"/>
            </a:defPPr>
            <a:lvl1pPr>
              <a:defRPr sz="2800" b="1">
                <a:solidFill>
                  <a:srgbClr val="0070C0"/>
                </a:solidFill>
              </a:defRPr>
            </a:lvl1pPr>
          </a:lstStyle>
          <a:p>
            <a:r>
              <a:rPr lang="en-US" dirty="0"/>
              <a:t>Conclusion and </a:t>
            </a:r>
            <a:r>
              <a:rPr lang="en-US" dirty="0" smtClean="0"/>
              <a:t>Next Steps</a:t>
            </a:r>
            <a:endParaRPr lang="en-US" dirty="0"/>
          </a:p>
        </p:txBody>
      </p:sp>
    </p:spTree>
    <p:extLst>
      <p:ext uri="{BB962C8B-B14F-4D97-AF65-F5344CB8AC3E}">
        <p14:creationId xmlns:p14="http://schemas.microsoft.com/office/powerpoint/2010/main" val="3171497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207" y="917269"/>
            <a:ext cx="11433417" cy="4747453"/>
          </a:xfrm>
          <a:prstGeom prst="rect">
            <a:avLst/>
          </a:prstGeom>
        </p:spPr>
        <p:txBody>
          <a:bodyPr wrap="square">
            <a:spAutoFit/>
          </a:bodyPr>
          <a:lstStyle/>
          <a:p>
            <a:pPr marL="285750" indent="-285750" algn="just">
              <a:lnSpc>
                <a:spcPct val="107000"/>
              </a:lnSpc>
              <a:spcAft>
                <a:spcPts val="400"/>
              </a:spcAft>
              <a:buFont typeface="Wingdings" panose="05000000000000000000" pitchFamily="2" charset="2"/>
              <a:buChar char="Ø"/>
            </a:pPr>
            <a:r>
              <a:rPr lang="en-US" sz="2200" dirty="0"/>
              <a:t>"Pardes India Inc." a large Indian restaurant chain operating out of Mid-West USA. </a:t>
            </a:r>
          </a:p>
          <a:p>
            <a:pPr marL="285750" indent="-285750" algn="just">
              <a:lnSpc>
                <a:spcPct val="107000"/>
              </a:lnSpc>
              <a:spcAft>
                <a:spcPts val="400"/>
              </a:spcAft>
              <a:buFont typeface="Wingdings" panose="05000000000000000000" pitchFamily="2" charset="2"/>
              <a:buChar char="Ø"/>
            </a:pPr>
            <a:r>
              <a:rPr lang="en-US" sz="2200" dirty="0"/>
              <a:t>Already having few restaurants in Chicago metropolitan area.</a:t>
            </a:r>
          </a:p>
          <a:p>
            <a:pPr marL="285750" indent="-285750" algn="just">
              <a:lnSpc>
                <a:spcPct val="107000"/>
              </a:lnSpc>
              <a:spcAft>
                <a:spcPts val="400"/>
              </a:spcAft>
              <a:buFont typeface="Wingdings" panose="05000000000000000000" pitchFamily="2" charset="2"/>
              <a:buChar char="Ø"/>
            </a:pPr>
            <a:r>
              <a:rPr lang="en-US" sz="2200" dirty="0"/>
              <a:t>Looking to expand in  many Chicago Suburbs. </a:t>
            </a:r>
          </a:p>
          <a:p>
            <a:pPr marL="285750" indent="-285750" algn="just">
              <a:lnSpc>
                <a:spcPct val="107000"/>
              </a:lnSpc>
              <a:spcAft>
                <a:spcPts val="400"/>
              </a:spcAft>
              <a:buFont typeface="Wingdings" panose="05000000000000000000" pitchFamily="2" charset="2"/>
              <a:buChar char="Ø"/>
            </a:pPr>
            <a:r>
              <a:rPr lang="en-US" sz="2200" dirty="0"/>
              <a:t>Key area identified as vicinity of Schaumburg in Northwest suburbs of Chicago.</a:t>
            </a:r>
          </a:p>
          <a:p>
            <a:pPr marL="285750" indent="-285750" algn="just">
              <a:lnSpc>
                <a:spcPct val="107000"/>
              </a:lnSpc>
              <a:spcAft>
                <a:spcPts val="400"/>
              </a:spcAft>
              <a:buFont typeface="Wingdings" panose="05000000000000000000" pitchFamily="2" charset="2"/>
              <a:buChar char="Ø"/>
            </a:pPr>
            <a:r>
              <a:rPr lang="en-US" sz="2200" dirty="0"/>
              <a:t>Schaumburg with sizeable Indian population is potentially a great business opportunity. It is also famous for Woodfield Mall and has offices of many multi-national corporations. </a:t>
            </a:r>
          </a:p>
          <a:p>
            <a:pPr algn="just">
              <a:lnSpc>
                <a:spcPct val="107000"/>
              </a:lnSpc>
              <a:spcAft>
                <a:spcPts val="4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400"/>
              </a:spcAft>
              <a:buFont typeface="Wingdings" panose="05000000000000000000" pitchFamily="2" charset="2"/>
              <a:buChar char="Ø"/>
            </a:pPr>
            <a:r>
              <a:rPr lang="en-US" sz="2200" dirty="0"/>
              <a:t>Identify optimal location in suburbs in vicinity of Schaumburg IL, which is not crowded with Indian restaurants and has reasonable Indian population and the household income of the area is on higher side. </a:t>
            </a:r>
            <a:endParaRPr lang="en-US" sz="2200" dirty="0"/>
          </a:p>
        </p:txBody>
      </p:sp>
      <p:sp>
        <p:nvSpPr>
          <p:cNvPr id="3" name="TextBox 2"/>
          <p:cNvSpPr txBox="1"/>
          <p:nvPr/>
        </p:nvSpPr>
        <p:spPr>
          <a:xfrm>
            <a:off x="425209" y="189781"/>
            <a:ext cx="11430000" cy="523220"/>
          </a:xfrm>
          <a:prstGeom prst="rect">
            <a:avLst/>
          </a:prstGeom>
          <a:noFill/>
        </p:spPr>
        <p:txBody>
          <a:bodyPr wrap="square" rtlCol="0">
            <a:spAutoFit/>
          </a:bodyPr>
          <a:lstStyle/>
          <a:p>
            <a:r>
              <a:rPr lang="en-US" sz="2800" b="1" dirty="0">
                <a:solidFill>
                  <a:srgbClr val="0070C0"/>
                </a:solidFill>
              </a:rPr>
              <a:t>Optimal location for opening new Indian Restaurant</a:t>
            </a:r>
            <a:endParaRPr lang="en-US" sz="2800" b="1" dirty="0">
              <a:solidFill>
                <a:srgbClr val="0070C0"/>
              </a:solidFill>
            </a:endParaRPr>
          </a:p>
        </p:txBody>
      </p:sp>
    </p:spTree>
    <p:extLst>
      <p:ext uri="{BB962C8B-B14F-4D97-AF65-F5344CB8AC3E}">
        <p14:creationId xmlns:p14="http://schemas.microsoft.com/office/powerpoint/2010/main" val="2361357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308" y="917269"/>
            <a:ext cx="11430000" cy="2242922"/>
          </a:xfrm>
          <a:prstGeom prst="rect">
            <a:avLst/>
          </a:prstGeom>
        </p:spPr>
        <p:txBody>
          <a:bodyPr wrap="square">
            <a:spAutoFit/>
          </a:bodyPr>
          <a:lstStyle/>
          <a:p>
            <a:pPr marL="285750" indent="-285750" algn="just">
              <a:lnSpc>
                <a:spcPct val="107000"/>
              </a:lnSpc>
              <a:spcAft>
                <a:spcPts val="400"/>
              </a:spcAft>
              <a:buFont typeface="Wingdings" panose="05000000000000000000" pitchFamily="2" charset="2"/>
              <a:buChar char="Ø"/>
            </a:pPr>
            <a:r>
              <a:rPr lang="en-US" sz="2400" dirty="0"/>
              <a:t>Zip codes in each suburb scraped from zipmat.net</a:t>
            </a:r>
          </a:p>
          <a:p>
            <a:pPr marL="285750" indent="-285750" algn="just">
              <a:lnSpc>
                <a:spcPct val="107000"/>
              </a:lnSpc>
              <a:spcAft>
                <a:spcPts val="400"/>
              </a:spcAft>
              <a:buFont typeface="Wingdings" panose="05000000000000000000" pitchFamily="2" charset="2"/>
              <a:buChar char="Ø"/>
            </a:pPr>
            <a:r>
              <a:rPr lang="en-US" sz="2400" dirty="0"/>
              <a:t>Demographic data scraped from zipdatamaps.com</a:t>
            </a:r>
          </a:p>
          <a:p>
            <a:pPr marL="285750" indent="-285750" algn="just">
              <a:lnSpc>
                <a:spcPct val="107000"/>
              </a:lnSpc>
              <a:spcAft>
                <a:spcPts val="400"/>
              </a:spcAft>
              <a:buFont typeface="Wingdings" panose="05000000000000000000" pitchFamily="2" charset="2"/>
              <a:buChar char="Ø"/>
            </a:pPr>
            <a:r>
              <a:rPr lang="en-US" sz="2400" dirty="0"/>
              <a:t>Restaurant data using Foursquare API</a:t>
            </a:r>
          </a:p>
          <a:p>
            <a:pPr marL="285750" indent="-285750" algn="just">
              <a:lnSpc>
                <a:spcPct val="107000"/>
              </a:lnSpc>
              <a:spcAft>
                <a:spcPts val="400"/>
              </a:spcAft>
              <a:buFont typeface="Wingdings" panose="05000000000000000000" pitchFamily="2" charset="2"/>
              <a:buChar char="Ø"/>
            </a:pPr>
            <a:r>
              <a:rPr lang="en-US" sz="2400" dirty="0"/>
              <a:t>Geopy "geocode.Geolake"  to get location coordinates</a:t>
            </a:r>
          </a:p>
          <a:p>
            <a:pPr marL="285750" indent="-285750" algn="just">
              <a:lnSpc>
                <a:spcPct val="107000"/>
              </a:lnSpc>
              <a:spcAft>
                <a:spcPts val="400"/>
              </a:spcAft>
              <a:buFont typeface="Wingdings" panose="05000000000000000000" pitchFamily="2" charset="2"/>
              <a:buChar char="Ø"/>
            </a:pPr>
            <a:r>
              <a:rPr lang="en-US" sz="2400" dirty="0"/>
              <a:t>Geopy “geocode.Nominatim” to get the </a:t>
            </a:r>
            <a:r>
              <a:rPr lang="en-US" sz="2400" dirty="0" smtClean="0"/>
              <a:t>addresses</a:t>
            </a:r>
            <a:endParaRPr lang="en-US" sz="2400" dirty="0" smtClean="0"/>
          </a:p>
        </p:txBody>
      </p:sp>
      <p:sp>
        <p:nvSpPr>
          <p:cNvPr id="3" name="TextBox 2"/>
          <p:cNvSpPr txBox="1"/>
          <p:nvPr/>
        </p:nvSpPr>
        <p:spPr>
          <a:xfrm>
            <a:off x="463309" y="189781"/>
            <a:ext cx="11430000" cy="523220"/>
          </a:xfrm>
          <a:prstGeom prst="rect">
            <a:avLst/>
          </a:prstGeom>
          <a:noFill/>
        </p:spPr>
        <p:txBody>
          <a:bodyPr wrap="square" rtlCol="0">
            <a:spAutoFit/>
          </a:bodyPr>
          <a:lstStyle/>
          <a:p>
            <a:r>
              <a:rPr lang="en-US" sz="2800" b="1" dirty="0" smtClean="0">
                <a:solidFill>
                  <a:srgbClr val="0070C0"/>
                </a:solidFill>
              </a:rPr>
              <a:t>Data Collection</a:t>
            </a:r>
            <a:endParaRPr lang="en-US" sz="2800" b="1" dirty="0">
              <a:solidFill>
                <a:srgbClr val="0070C0"/>
              </a:solidFill>
            </a:endParaRPr>
          </a:p>
        </p:txBody>
      </p:sp>
    </p:spTree>
    <p:extLst>
      <p:ext uri="{BB962C8B-B14F-4D97-AF65-F5344CB8AC3E}">
        <p14:creationId xmlns:p14="http://schemas.microsoft.com/office/powerpoint/2010/main" val="1950151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189781"/>
            <a:ext cx="11430000" cy="523220"/>
          </a:xfrm>
          <a:prstGeom prst="rect">
            <a:avLst/>
          </a:prstGeom>
          <a:noFill/>
        </p:spPr>
        <p:txBody>
          <a:bodyPr wrap="square" rtlCol="0">
            <a:spAutoFit/>
          </a:bodyPr>
          <a:lstStyle/>
          <a:p>
            <a:r>
              <a:rPr lang="en-US" sz="2800" b="1" dirty="0" smtClean="0">
                <a:solidFill>
                  <a:srgbClr val="0070C0"/>
                </a:solidFill>
              </a:rPr>
              <a:t>Location all Restaurants and identifying Indian Restaurants</a:t>
            </a:r>
            <a:endParaRPr lang="en-US" sz="2800" b="1" dirty="0">
              <a:solidFill>
                <a:srgbClr val="0070C0"/>
              </a:solidFill>
            </a:endParaRPr>
          </a:p>
        </p:txBody>
      </p:sp>
      <p:pic>
        <p:nvPicPr>
          <p:cNvPr id="4" name="Picture 3"/>
          <p:cNvPicPr/>
          <p:nvPr/>
        </p:nvPicPr>
        <p:blipFill>
          <a:blip r:embed="rId2"/>
          <a:stretch>
            <a:fillRect/>
          </a:stretch>
        </p:blipFill>
        <p:spPr>
          <a:xfrm>
            <a:off x="387110" y="857249"/>
            <a:ext cx="8229600" cy="5486400"/>
          </a:xfrm>
          <a:prstGeom prst="rect">
            <a:avLst/>
          </a:prstGeom>
        </p:spPr>
      </p:pic>
      <p:sp>
        <p:nvSpPr>
          <p:cNvPr id="5" name="TextBox 4"/>
          <p:cNvSpPr txBox="1"/>
          <p:nvPr/>
        </p:nvSpPr>
        <p:spPr>
          <a:xfrm>
            <a:off x="8654810" y="857250"/>
            <a:ext cx="3470515"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smtClean="0"/>
              <a:t>Total Restaurants 	: 1413</a:t>
            </a:r>
          </a:p>
          <a:p>
            <a:endParaRPr lang="en-US" sz="1600" dirty="0" smtClean="0"/>
          </a:p>
          <a:p>
            <a:pPr marL="285750" indent="-285750">
              <a:buFont typeface="Arial" panose="020B0604020202020204" pitchFamily="34" charset="0"/>
              <a:buChar char="•"/>
            </a:pPr>
            <a:r>
              <a:rPr lang="en-US" sz="1600" dirty="0" smtClean="0"/>
              <a:t>Indian Restaurants 	: 32</a:t>
            </a:r>
          </a:p>
          <a:p>
            <a:endParaRPr lang="en-US" sz="1600" dirty="0" smtClean="0"/>
          </a:p>
          <a:p>
            <a:pPr marL="285750" indent="-285750">
              <a:buFont typeface="Arial" panose="020B0604020202020204" pitchFamily="34" charset="0"/>
              <a:buChar char="•"/>
            </a:pPr>
            <a:r>
              <a:rPr lang="en-US" sz="1600" dirty="0" smtClean="0"/>
              <a:t>Avg. Restaurants per </a:t>
            </a:r>
          </a:p>
          <a:p>
            <a:r>
              <a:rPr lang="en-US" sz="1600" dirty="0"/>
              <a:t> </a:t>
            </a:r>
            <a:r>
              <a:rPr lang="en-US" sz="1600" dirty="0" smtClean="0"/>
              <a:t>    zip code			: 47</a:t>
            </a:r>
          </a:p>
          <a:p>
            <a:endParaRPr lang="en-US" sz="1600" dirty="0" smtClean="0"/>
          </a:p>
          <a:p>
            <a:pPr marL="285750" indent="-285750">
              <a:buFont typeface="Arial" panose="020B0604020202020204" pitchFamily="34" charset="0"/>
              <a:buChar char="•"/>
            </a:pPr>
            <a:r>
              <a:rPr lang="en-US" sz="1600" dirty="0" smtClean="0"/>
              <a:t>Percentage of India </a:t>
            </a:r>
          </a:p>
          <a:p>
            <a:r>
              <a:rPr lang="en-US" sz="1600" dirty="0" smtClean="0"/>
              <a:t>     Restaurants		: 2.26%</a:t>
            </a:r>
            <a:endParaRPr lang="en-US" sz="1600" dirty="0"/>
          </a:p>
        </p:txBody>
      </p:sp>
      <p:grpSp>
        <p:nvGrpSpPr>
          <p:cNvPr id="13" name="Group 12"/>
          <p:cNvGrpSpPr/>
          <p:nvPr/>
        </p:nvGrpSpPr>
        <p:grpSpPr>
          <a:xfrm>
            <a:off x="1028700" y="6411699"/>
            <a:ext cx="4087445" cy="277000"/>
            <a:chOff x="1628775" y="6387052"/>
            <a:chExt cx="4087445" cy="277000"/>
          </a:xfrm>
        </p:grpSpPr>
        <p:sp>
          <p:nvSpPr>
            <p:cNvPr id="12" name="Rectangle 11"/>
            <p:cNvSpPr/>
            <p:nvPr/>
          </p:nvSpPr>
          <p:spPr>
            <a:xfrm>
              <a:off x="1628775" y="6387052"/>
              <a:ext cx="4087445" cy="276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828800" y="648027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19300" y="6387053"/>
              <a:ext cx="1556836" cy="276999"/>
            </a:xfrm>
            <a:prstGeom prst="rect">
              <a:avLst/>
            </a:prstGeom>
            <a:noFill/>
          </p:spPr>
          <p:txBody>
            <a:bodyPr wrap="none" rtlCol="0">
              <a:spAutoFit/>
            </a:bodyPr>
            <a:lstStyle/>
            <a:p>
              <a:r>
                <a:rPr lang="en-US" sz="1200" dirty="0" smtClean="0"/>
                <a:t>Indian Restaurants</a:t>
              </a:r>
              <a:endParaRPr lang="en-US" sz="1200" dirty="0"/>
            </a:p>
          </p:txBody>
        </p:sp>
        <p:sp>
          <p:nvSpPr>
            <p:cNvPr id="8" name="Flowchart: Connector 7"/>
            <p:cNvSpPr/>
            <p:nvPr/>
          </p:nvSpPr>
          <p:spPr>
            <a:xfrm>
              <a:off x="3800475" y="648027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81450" y="6387053"/>
              <a:ext cx="1734770" cy="276999"/>
            </a:xfrm>
            <a:prstGeom prst="rect">
              <a:avLst/>
            </a:prstGeom>
            <a:noFill/>
          </p:spPr>
          <p:txBody>
            <a:bodyPr wrap="none" rtlCol="0">
              <a:spAutoFit/>
            </a:bodyPr>
            <a:lstStyle/>
            <a:p>
              <a:r>
                <a:rPr lang="en-US" sz="1200" dirty="0" smtClean="0"/>
                <a:t>All Other Restaurants</a:t>
              </a:r>
              <a:endParaRPr lang="en-US" sz="1200" dirty="0"/>
            </a:p>
          </p:txBody>
        </p:sp>
      </p:grpSp>
      <p:sp>
        <p:nvSpPr>
          <p:cNvPr id="11" name="TextBox 10"/>
          <p:cNvSpPr txBox="1"/>
          <p:nvPr/>
        </p:nvSpPr>
        <p:spPr>
          <a:xfrm>
            <a:off x="317684" y="6387052"/>
            <a:ext cx="758541" cy="276999"/>
          </a:xfrm>
          <a:prstGeom prst="rect">
            <a:avLst/>
          </a:prstGeom>
          <a:noFill/>
        </p:spPr>
        <p:txBody>
          <a:bodyPr wrap="none" rtlCol="0">
            <a:spAutoFit/>
          </a:bodyPr>
          <a:lstStyle/>
          <a:p>
            <a:r>
              <a:rPr lang="en-US" sz="1200" b="1" dirty="0" smtClean="0"/>
              <a:t>Legend</a:t>
            </a:r>
            <a:endParaRPr lang="en-US" sz="1200" b="1" dirty="0"/>
          </a:p>
        </p:txBody>
      </p:sp>
    </p:spTree>
    <p:extLst>
      <p:ext uri="{BB962C8B-B14F-4D97-AF65-F5344CB8AC3E}">
        <p14:creationId xmlns:p14="http://schemas.microsoft.com/office/powerpoint/2010/main" val="109141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010" y="189781"/>
            <a:ext cx="11430000" cy="523220"/>
          </a:xfrm>
          <a:prstGeom prst="rect">
            <a:avLst/>
          </a:prstGeom>
          <a:noFill/>
        </p:spPr>
        <p:txBody>
          <a:bodyPr wrap="square" rtlCol="0">
            <a:spAutoFit/>
          </a:bodyPr>
          <a:lstStyle/>
          <a:p>
            <a:r>
              <a:rPr lang="en-US" sz="2800" b="1" dirty="0" smtClean="0">
                <a:solidFill>
                  <a:srgbClr val="0070C0"/>
                </a:solidFill>
              </a:rPr>
              <a:t>Heat Map of </a:t>
            </a:r>
            <a:r>
              <a:rPr lang="en-US" sz="2800" b="1" dirty="0" smtClean="0">
                <a:solidFill>
                  <a:srgbClr val="0070C0"/>
                </a:solidFill>
              </a:rPr>
              <a:t>all Restaurants</a:t>
            </a:r>
            <a:endParaRPr lang="en-US" sz="2800" b="1" dirty="0">
              <a:solidFill>
                <a:srgbClr val="0070C0"/>
              </a:solidFill>
            </a:endParaRPr>
          </a:p>
        </p:txBody>
      </p:sp>
      <p:sp>
        <p:nvSpPr>
          <p:cNvPr id="5" name="TextBox 4"/>
          <p:cNvSpPr txBox="1"/>
          <p:nvPr/>
        </p:nvSpPr>
        <p:spPr>
          <a:xfrm>
            <a:off x="8629650" y="866775"/>
            <a:ext cx="3474720" cy="132343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smtClean="0"/>
              <a:t>Restaurants are generally all around the suburbs. </a:t>
            </a:r>
          </a:p>
          <a:p>
            <a:pPr marL="285750" indent="-285750">
              <a:buFont typeface="Arial" panose="020B0604020202020204" pitchFamily="34" charset="0"/>
              <a:buChar char="•"/>
            </a:pPr>
            <a:r>
              <a:rPr lang="en-US" sz="1600" dirty="0" smtClean="0"/>
              <a:t>However, there are few restaurants in North West direction.</a:t>
            </a:r>
            <a:endParaRPr lang="en-US" sz="1600" dirty="0"/>
          </a:p>
        </p:txBody>
      </p:sp>
      <p:pic>
        <p:nvPicPr>
          <p:cNvPr id="9" name="Picture 8"/>
          <p:cNvPicPr/>
          <p:nvPr/>
        </p:nvPicPr>
        <p:blipFill>
          <a:blip r:embed="rId2"/>
          <a:stretch>
            <a:fillRect/>
          </a:stretch>
        </p:blipFill>
        <p:spPr>
          <a:xfrm>
            <a:off x="339485" y="838198"/>
            <a:ext cx="8229600" cy="5486400"/>
          </a:xfrm>
          <a:prstGeom prst="rect">
            <a:avLst/>
          </a:prstGeom>
        </p:spPr>
      </p:pic>
    </p:spTree>
    <p:extLst>
      <p:ext uri="{BB962C8B-B14F-4D97-AF65-F5344CB8AC3E}">
        <p14:creationId xmlns:p14="http://schemas.microsoft.com/office/powerpoint/2010/main" val="4223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189781"/>
            <a:ext cx="11430000" cy="523220"/>
          </a:xfrm>
          <a:prstGeom prst="rect">
            <a:avLst/>
          </a:prstGeom>
          <a:noFill/>
        </p:spPr>
        <p:txBody>
          <a:bodyPr wrap="square" rtlCol="0">
            <a:spAutoFit/>
          </a:bodyPr>
          <a:lstStyle/>
          <a:p>
            <a:r>
              <a:rPr lang="en-US" sz="2800" b="1" dirty="0" smtClean="0">
                <a:solidFill>
                  <a:srgbClr val="0070C0"/>
                </a:solidFill>
              </a:rPr>
              <a:t>Where are Indian Re</a:t>
            </a:r>
            <a:r>
              <a:rPr lang="en-US" sz="2800" b="1" dirty="0" smtClean="0">
                <a:solidFill>
                  <a:srgbClr val="0070C0"/>
                </a:solidFill>
              </a:rPr>
              <a:t>staurants?</a:t>
            </a:r>
            <a:endParaRPr lang="en-US" sz="2800" b="1" dirty="0">
              <a:solidFill>
                <a:srgbClr val="0070C0"/>
              </a:solidFill>
            </a:endParaRPr>
          </a:p>
        </p:txBody>
      </p:sp>
      <p:sp>
        <p:nvSpPr>
          <p:cNvPr id="5" name="TextBox 4"/>
          <p:cNvSpPr txBox="1"/>
          <p:nvPr/>
        </p:nvSpPr>
        <p:spPr>
          <a:xfrm>
            <a:off x="8515350" y="866775"/>
            <a:ext cx="3474720"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smtClean="0"/>
              <a:t>Indian restaurants are in 11 of 30 zip codes.</a:t>
            </a:r>
          </a:p>
          <a:p>
            <a:pPr marL="285750" indent="-285750">
              <a:buFont typeface="Arial" panose="020B0604020202020204" pitchFamily="34" charset="0"/>
              <a:buChar char="•"/>
            </a:pPr>
            <a:r>
              <a:rPr lang="en-US" sz="1600" dirty="0" smtClean="0"/>
              <a:t>Four zip codes have more than 5% of Indian restaurants.</a:t>
            </a:r>
          </a:p>
          <a:p>
            <a:pPr marL="285750" indent="-285750">
              <a:buFont typeface="Arial" panose="020B0604020202020204" pitchFamily="34" charset="0"/>
              <a:buChar char="•"/>
            </a:pPr>
            <a:r>
              <a:rPr lang="en-US" sz="1600" dirty="0" smtClean="0"/>
              <a:t>Zip codes 60169 and 60194 have high number of Indian restaurants.</a:t>
            </a:r>
            <a:endParaRPr lang="en-US" sz="1600" dirty="0"/>
          </a:p>
        </p:txBody>
      </p:sp>
      <p:pic>
        <p:nvPicPr>
          <p:cNvPr id="6" name="Picture 5"/>
          <p:cNvPicPr/>
          <p:nvPr/>
        </p:nvPicPr>
        <p:blipFill>
          <a:blip r:embed="rId2"/>
          <a:stretch>
            <a:fillRect/>
          </a:stretch>
        </p:blipFill>
        <p:spPr>
          <a:xfrm>
            <a:off x="387109" y="878145"/>
            <a:ext cx="7947265" cy="4322505"/>
          </a:xfrm>
          <a:prstGeom prst="rect">
            <a:avLst/>
          </a:prstGeom>
        </p:spPr>
      </p:pic>
    </p:spTree>
    <p:extLst>
      <p:ext uri="{BB962C8B-B14F-4D97-AF65-F5344CB8AC3E}">
        <p14:creationId xmlns:p14="http://schemas.microsoft.com/office/powerpoint/2010/main" val="98796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189781"/>
            <a:ext cx="11430000" cy="523220"/>
          </a:xfrm>
          <a:prstGeom prst="rect">
            <a:avLst/>
          </a:prstGeom>
          <a:noFill/>
        </p:spPr>
        <p:txBody>
          <a:bodyPr wrap="square" rtlCol="0">
            <a:spAutoFit/>
          </a:bodyPr>
          <a:lstStyle/>
          <a:p>
            <a:r>
              <a:rPr lang="en-US" sz="2800" b="1" dirty="0" smtClean="0">
                <a:solidFill>
                  <a:srgbClr val="0070C0"/>
                </a:solidFill>
              </a:rPr>
              <a:t>Heat Map of Indian</a:t>
            </a:r>
            <a:r>
              <a:rPr lang="en-US" sz="2800" b="1" dirty="0" smtClean="0">
                <a:solidFill>
                  <a:srgbClr val="0070C0"/>
                </a:solidFill>
              </a:rPr>
              <a:t> Restaurants</a:t>
            </a:r>
            <a:endParaRPr lang="en-US" sz="2800" b="1" dirty="0">
              <a:solidFill>
                <a:srgbClr val="0070C0"/>
              </a:solidFill>
            </a:endParaRPr>
          </a:p>
        </p:txBody>
      </p:sp>
      <p:sp>
        <p:nvSpPr>
          <p:cNvPr id="5" name="TextBox 4"/>
          <p:cNvSpPr txBox="1"/>
          <p:nvPr/>
        </p:nvSpPr>
        <p:spPr>
          <a:xfrm>
            <a:off x="8677275" y="876300"/>
            <a:ext cx="3474720" cy="10772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a:t>M</a:t>
            </a:r>
            <a:r>
              <a:rPr lang="en-US" sz="1600" dirty="0" smtClean="0"/>
              <a:t>ost </a:t>
            </a:r>
            <a:r>
              <a:rPr lang="en-US" sz="1600" dirty="0"/>
              <a:t>of the restaurants are located in the triangle of Schaumburg, Hoffman Estates and Streamwood</a:t>
            </a:r>
            <a:r>
              <a:rPr lang="en-US" sz="1600" dirty="0" smtClean="0"/>
              <a:t>.</a:t>
            </a:r>
            <a:endParaRPr lang="en-US" sz="1600" dirty="0"/>
          </a:p>
        </p:txBody>
      </p:sp>
      <p:pic>
        <p:nvPicPr>
          <p:cNvPr id="11" name="Picture 10"/>
          <p:cNvPicPr/>
          <p:nvPr/>
        </p:nvPicPr>
        <p:blipFill>
          <a:blip r:embed="rId2"/>
          <a:stretch>
            <a:fillRect/>
          </a:stretch>
        </p:blipFill>
        <p:spPr>
          <a:xfrm>
            <a:off x="387109" y="866775"/>
            <a:ext cx="8229600" cy="5486400"/>
          </a:xfrm>
          <a:prstGeom prst="rect">
            <a:avLst/>
          </a:prstGeom>
        </p:spPr>
      </p:pic>
    </p:spTree>
    <p:extLst>
      <p:ext uri="{BB962C8B-B14F-4D97-AF65-F5344CB8AC3E}">
        <p14:creationId xmlns:p14="http://schemas.microsoft.com/office/powerpoint/2010/main" val="2975009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189781"/>
            <a:ext cx="11430000" cy="523220"/>
          </a:xfrm>
          <a:prstGeom prst="rect">
            <a:avLst/>
          </a:prstGeom>
          <a:noFill/>
        </p:spPr>
        <p:txBody>
          <a:bodyPr wrap="square" rtlCol="0">
            <a:spAutoFit/>
          </a:bodyPr>
          <a:lstStyle/>
          <a:p>
            <a:r>
              <a:rPr lang="en-US" sz="2800" b="1" dirty="0" smtClean="0">
                <a:solidFill>
                  <a:srgbClr val="0070C0"/>
                </a:solidFill>
              </a:rPr>
              <a:t>18 candidates zip codes for opening Indian</a:t>
            </a:r>
            <a:r>
              <a:rPr lang="en-US" sz="2800" b="1" dirty="0" smtClean="0">
                <a:solidFill>
                  <a:srgbClr val="0070C0"/>
                </a:solidFill>
              </a:rPr>
              <a:t> Restaurants</a:t>
            </a:r>
            <a:endParaRPr lang="en-US" sz="2800" b="1" dirty="0">
              <a:solidFill>
                <a:srgbClr val="0070C0"/>
              </a:solidFill>
            </a:endParaRPr>
          </a:p>
        </p:txBody>
      </p:sp>
      <p:sp>
        <p:nvSpPr>
          <p:cNvPr id="5" name="TextBox 4"/>
          <p:cNvSpPr txBox="1"/>
          <p:nvPr/>
        </p:nvSpPr>
        <p:spPr>
          <a:xfrm>
            <a:off x="8515350" y="866775"/>
            <a:ext cx="3474720" cy="1077218"/>
          </a:xfrm>
          <a:prstGeom prst="rect">
            <a:avLst/>
          </a:prstGeom>
          <a:noFill/>
          <a:ln>
            <a:solidFill>
              <a:schemeClr val="tx1"/>
            </a:solidFill>
          </a:ln>
        </p:spPr>
        <p:txBody>
          <a:bodyPr wrap="square" rtlCol="0">
            <a:spAutoFit/>
          </a:bodyPr>
          <a:lstStyle/>
          <a:p>
            <a:r>
              <a:rPr lang="en-US" sz="1600" dirty="0" smtClean="0"/>
              <a:t>Criteria applied:</a:t>
            </a:r>
          </a:p>
          <a:p>
            <a:pPr marL="285750" indent="-285750">
              <a:buFont typeface="Arial" panose="020B0604020202020204" pitchFamily="34" charset="0"/>
              <a:buChar char="•"/>
            </a:pPr>
            <a:r>
              <a:rPr lang="en-US" sz="1600" dirty="0" smtClean="0"/>
              <a:t>No. Indian Restaurants &lt; 5%</a:t>
            </a:r>
          </a:p>
          <a:p>
            <a:pPr marL="285750" indent="-285750">
              <a:buFont typeface="Arial" panose="020B0604020202020204" pitchFamily="34" charset="0"/>
              <a:buChar char="•"/>
            </a:pPr>
            <a:r>
              <a:rPr lang="en-US" sz="1600" dirty="0" smtClean="0"/>
              <a:t>Asian Population &gt; 5%</a:t>
            </a:r>
          </a:p>
          <a:p>
            <a:pPr marL="285750" indent="-285750">
              <a:buFont typeface="Arial" panose="020B0604020202020204" pitchFamily="34" charset="0"/>
              <a:buChar char="•"/>
            </a:pPr>
            <a:r>
              <a:rPr lang="en-US" sz="1600" dirty="0" smtClean="0"/>
              <a:t>Household Income &gt; 70K</a:t>
            </a:r>
          </a:p>
        </p:txBody>
      </p:sp>
      <p:pic>
        <p:nvPicPr>
          <p:cNvPr id="6" name="Picture 5"/>
          <p:cNvPicPr/>
          <p:nvPr/>
        </p:nvPicPr>
        <p:blipFill>
          <a:blip r:embed="rId2"/>
          <a:stretch>
            <a:fillRect/>
          </a:stretch>
        </p:blipFill>
        <p:spPr>
          <a:xfrm>
            <a:off x="453785" y="866775"/>
            <a:ext cx="7242415" cy="5295900"/>
          </a:xfrm>
          <a:prstGeom prst="rect">
            <a:avLst/>
          </a:prstGeom>
        </p:spPr>
      </p:pic>
    </p:spTree>
    <p:extLst>
      <p:ext uri="{BB962C8B-B14F-4D97-AF65-F5344CB8AC3E}">
        <p14:creationId xmlns:p14="http://schemas.microsoft.com/office/powerpoint/2010/main" val="2135244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110" y="218356"/>
            <a:ext cx="11430000" cy="523220"/>
          </a:xfrm>
          <a:prstGeom prst="rect">
            <a:avLst/>
          </a:prstGeom>
          <a:noFill/>
        </p:spPr>
        <p:txBody>
          <a:bodyPr wrap="square" rtlCol="0">
            <a:spAutoFit/>
          </a:bodyPr>
          <a:lstStyle/>
          <a:p>
            <a:r>
              <a:rPr lang="en-US" sz="2800" b="1" dirty="0" smtClean="0">
                <a:solidFill>
                  <a:srgbClr val="0070C0"/>
                </a:solidFill>
              </a:rPr>
              <a:t>18 candidates zip codes on map</a:t>
            </a:r>
            <a:endParaRPr lang="en-US" sz="2800" b="1" dirty="0">
              <a:solidFill>
                <a:srgbClr val="0070C0"/>
              </a:solidFill>
            </a:endParaRPr>
          </a:p>
        </p:txBody>
      </p:sp>
      <p:sp>
        <p:nvSpPr>
          <p:cNvPr id="5" name="TextBox 4"/>
          <p:cNvSpPr txBox="1"/>
          <p:nvPr/>
        </p:nvSpPr>
        <p:spPr>
          <a:xfrm>
            <a:off x="8677275" y="866775"/>
            <a:ext cx="3474720" cy="1077218"/>
          </a:xfrm>
          <a:prstGeom prst="rect">
            <a:avLst/>
          </a:prstGeom>
          <a:noFill/>
          <a:ln>
            <a:solidFill>
              <a:schemeClr val="tx1"/>
            </a:solidFill>
          </a:ln>
        </p:spPr>
        <p:txBody>
          <a:bodyPr wrap="square" rtlCol="0">
            <a:spAutoFit/>
          </a:bodyPr>
          <a:lstStyle/>
          <a:p>
            <a:r>
              <a:rPr lang="en-US" sz="1600" dirty="0" smtClean="0"/>
              <a:t>Criteria applied:</a:t>
            </a:r>
          </a:p>
          <a:p>
            <a:pPr marL="285750" indent="-285750">
              <a:buFont typeface="Arial" panose="020B0604020202020204" pitchFamily="34" charset="0"/>
              <a:buChar char="•"/>
            </a:pPr>
            <a:r>
              <a:rPr lang="en-US" sz="1600" dirty="0" smtClean="0"/>
              <a:t>No. Indian Restaurants &lt; 5%</a:t>
            </a:r>
          </a:p>
          <a:p>
            <a:pPr marL="285750" indent="-285750">
              <a:buFont typeface="Arial" panose="020B0604020202020204" pitchFamily="34" charset="0"/>
              <a:buChar char="•"/>
            </a:pPr>
            <a:r>
              <a:rPr lang="en-US" sz="1600" dirty="0" smtClean="0"/>
              <a:t>Asian Population &gt; 5%</a:t>
            </a:r>
          </a:p>
          <a:p>
            <a:pPr marL="285750" indent="-285750">
              <a:buFont typeface="Arial" panose="020B0604020202020204" pitchFamily="34" charset="0"/>
              <a:buChar char="•"/>
            </a:pPr>
            <a:r>
              <a:rPr lang="en-US" sz="1600" dirty="0" smtClean="0"/>
              <a:t>Household Income &gt; 70K</a:t>
            </a:r>
          </a:p>
        </p:txBody>
      </p:sp>
      <p:pic>
        <p:nvPicPr>
          <p:cNvPr id="7" name="Picture 6"/>
          <p:cNvPicPr/>
          <p:nvPr/>
        </p:nvPicPr>
        <p:blipFill>
          <a:blip r:embed="rId2"/>
          <a:stretch>
            <a:fillRect/>
          </a:stretch>
        </p:blipFill>
        <p:spPr>
          <a:xfrm>
            <a:off x="387108" y="866775"/>
            <a:ext cx="8229600" cy="5486400"/>
          </a:xfrm>
          <a:prstGeom prst="rect">
            <a:avLst/>
          </a:prstGeom>
        </p:spPr>
      </p:pic>
    </p:spTree>
    <p:extLst>
      <p:ext uri="{BB962C8B-B14F-4D97-AF65-F5344CB8AC3E}">
        <p14:creationId xmlns:p14="http://schemas.microsoft.com/office/powerpoint/2010/main" val="1584678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80</TotalTime>
  <Words>484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Courier New</vt:lpstr>
      <vt:lpstr>Times New Roman</vt:lpstr>
      <vt:lpstr>Wingdings</vt:lpstr>
      <vt:lpstr>Wingdings 3</vt:lpstr>
      <vt:lpstr>Wisp</vt:lpstr>
      <vt:lpstr>Pardes India Inc.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Pardes India Inc.</dc:title>
  <dc:creator>rajesh dhar</dc:creator>
  <cp:lastModifiedBy>rajesh dhar</cp:lastModifiedBy>
  <cp:revision>17</cp:revision>
  <dcterms:created xsi:type="dcterms:W3CDTF">2019-03-20T11:08:18Z</dcterms:created>
  <dcterms:modified xsi:type="dcterms:W3CDTF">2019-03-20T12:30:28Z</dcterms:modified>
</cp:coreProperties>
</file>