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66" r:id="rId5"/>
    <p:sldId id="267" r:id="rId6"/>
    <p:sldId id="268" r:id="rId7"/>
    <p:sldId id="270" r:id="rId8"/>
    <p:sldId id="287" r:id="rId9"/>
    <p:sldId id="271" r:id="rId10"/>
    <p:sldId id="272" r:id="rId11"/>
    <p:sldId id="280" r:id="rId12"/>
    <p:sldId id="269" r:id="rId13"/>
    <p:sldId id="278" r:id="rId14"/>
    <p:sldId id="273" r:id="rId15"/>
    <p:sldId id="281" r:id="rId16"/>
    <p:sldId id="282" r:id="rId17"/>
    <p:sldId id="285" r:id="rId18"/>
    <p:sldId id="286" r:id="rId19"/>
    <p:sldId id="283" r:id="rId20"/>
    <p:sldId id="274" r:id="rId21"/>
    <p:sldId id="275" r:id="rId22"/>
    <p:sldId id="284" r:id="rId23"/>
    <p:sldId id="276" r:id="rId24"/>
    <p:sldId id="259" r:id="rId25"/>
    <p:sldId id="260" r:id="rId26"/>
    <p:sldId id="261" r:id="rId27"/>
    <p:sldId id="263" r:id="rId28"/>
    <p:sldId id="262" r:id="rId29"/>
    <p:sldId id="264" r:id="rId30"/>
    <p:sldId id="279" r:id="rId31"/>
    <p:sldId id="265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AC5D8B-E8FA-47CE-BD30-19334528E9F8}">
          <p14:sldIdLst>
            <p14:sldId id="256"/>
          </p14:sldIdLst>
        </p14:section>
        <p14:section name="Azure Container Services" id="{5B628AB3-71B3-4152-9123-CABF1FDADBFC}">
          <p14:sldIdLst>
            <p14:sldId id="258"/>
            <p14:sldId id="257"/>
          </p14:sldIdLst>
        </p14:section>
        <p14:section name="Kubernetes" id="{F7655592-B41B-4CE0-AC1A-A5DD90276C22}">
          <p14:sldIdLst>
            <p14:sldId id="266"/>
            <p14:sldId id="267"/>
            <p14:sldId id="268"/>
            <p14:sldId id="270"/>
            <p14:sldId id="287"/>
            <p14:sldId id="271"/>
            <p14:sldId id="272"/>
            <p14:sldId id="280"/>
            <p14:sldId id="269"/>
            <p14:sldId id="278"/>
            <p14:sldId id="273"/>
            <p14:sldId id="281"/>
            <p14:sldId id="282"/>
            <p14:sldId id="285"/>
            <p14:sldId id="286"/>
            <p14:sldId id="283"/>
            <p14:sldId id="274"/>
            <p14:sldId id="275"/>
            <p14:sldId id="284"/>
            <p14:sldId id="276"/>
            <p14:sldId id="259"/>
            <p14:sldId id="260"/>
            <p14:sldId id="261"/>
          </p14:sldIdLst>
        </p14:section>
        <p14:section name="Deploying from ACR" id="{C78B4B51-5BD2-442F-9BAD-B5B22DADF839}">
          <p14:sldIdLst>
            <p14:sldId id="263"/>
            <p14:sldId id="262"/>
          </p14:sldIdLst>
        </p14:section>
        <p14:section name="AutoScaling" id="{A7DF172B-057A-49A2-810C-0EDC6F1C470C}">
          <p14:sldIdLst>
            <p14:sldId id="264"/>
            <p14:sldId id="279"/>
            <p14:sldId id="26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90" autoAdjust="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3914A-A943-425D-B6EC-A4E750D58E6D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FC523-CE8C-4BE1-8FA0-A6B525C5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4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Pod pulls</a:t>
            </a:r>
            <a:r>
              <a:rPr lang="en-IN" baseline="0" dirty="0"/>
              <a:t> the image and create a single pod but does not create replicas. It does no contains the config for specifying the number of replicas.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FC523-CE8C-4BE1-8FA0-A6B525C5E64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1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FC523-CE8C-4BE1-8FA0-A6B525C5E64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ReplicationControllers</a:t>
            </a:r>
            <a:r>
              <a:rPr lang="en-IN" dirty="0"/>
              <a:t> in particular create and destroy Pods dynamically (e.g. when scaling up or down or when doing rolling updates).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example, consider an image-processing backend which is running with 3 replicas. Those replicas are fungible - frontends do not care which backend they use. While the actual </a:t>
            </a:r>
            <a:r>
              <a:rPr lang="en-IN" dirty="0"/>
              <a:t>Pods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compose the backend set may change, the frontend clients should not need to be aware of that or keep track of the list of 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themselves. The </a:t>
            </a:r>
            <a:r>
              <a:rPr lang="en-IN" dirty="0"/>
              <a:t>Service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abstraction enables this decoupling.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Kubernetes-native applications, Kubernetes offers a simple </a:t>
            </a:r>
            <a:r>
              <a:rPr lang="en-IN" dirty="0"/>
              <a:t>Endpoints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that is updated whenever the set of </a:t>
            </a:r>
            <a:r>
              <a:rPr lang="en-IN" dirty="0"/>
              <a:t>Pods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 </a:t>
            </a:r>
            <a:r>
              <a:rPr lang="en-IN" dirty="0"/>
              <a:t>Service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changes. For non-native applications, Kubernetes offers a virtual-IP-based bridge to Services which redirects to the backend </a:t>
            </a:r>
            <a:r>
              <a:rPr lang="en-IN" dirty="0"/>
              <a:t>Pods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FC523-CE8C-4BE1-8FA0-A6B525C5E64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3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7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0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9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8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7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68A2-E001-4A38-8A5A-D317FC573231}" type="datetimeFigureOut">
              <a:rPr lang="en-IN" smtClean="0"/>
              <a:t>27-07-2017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AA7-AD28-4BC5-A865-A0444100D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8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5772" y="1174488"/>
            <a:ext cx="4342228" cy="2299250"/>
          </a:xfrm>
        </p:spPr>
        <p:txBody>
          <a:bodyPr>
            <a:normAutofit fontScale="90000"/>
          </a:bodyPr>
          <a:lstStyle/>
          <a:p>
            <a:r>
              <a:rPr lang="en-IN" dirty="0"/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1089" y="4669356"/>
            <a:ext cx="6011594" cy="716744"/>
          </a:xfrm>
        </p:spPr>
        <p:txBody>
          <a:bodyPr/>
          <a:lstStyle/>
          <a:p>
            <a:r>
              <a:rPr lang="en-IN" dirty="0"/>
              <a:t>Sonu Sathyadas</a:t>
            </a: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9" y="1122363"/>
            <a:ext cx="4599308" cy="42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ReplicaSet</a:t>
            </a:r>
            <a:r>
              <a:rPr lang="en-IN" dirty="0"/>
              <a:t> VS </a:t>
            </a:r>
            <a:r>
              <a:rPr lang="en-IN" dirty="0" err="1"/>
              <a:t>ReplicationController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Replica Set supports the new set-based selector. This gives more flexibility.</a:t>
            </a:r>
          </a:p>
          <a:p>
            <a:r>
              <a:rPr lang="en-IN" sz="2400" dirty="0" err="1"/>
              <a:t>Eg</a:t>
            </a:r>
            <a:r>
              <a:rPr lang="en-IN" sz="2400" dirty="0"/>
              <a:t>: Environment in (production, </a:t>
            </a:r>
            <a:r>
              <a:rPr lang="en-IN" sz="2400" dirty="0" err="1"/>
              <a:t>qa</a:t>
            </a:r>
            <a:r>
              <a:rPr lang="en-IN" sz="2400" dirty="0"/>
              <a:t>).</a:t>
            </a:r>
          </a:p>
          <a:p>
            <a:r>
              <a:rPr lang="en-IN" sz="2400" b="1" dirty="0"/>
              <a:t>rollout</a:t>
            </a:r>
            <a:r>
              <a:rPr lang="en-IN" sz="2400" dirty="0"/>
              <a:t> command is used for updating the RS.</a:t>
            </a:r>
          </a:p>
          <a:p>
            <a:r>
              <a:rPr lang="en-IN" sz="2400" dirty="0"/>
              <a:t>Even though replica set can be used independently, it is best used along with deployments which makes them declarative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Replication Controller only supports equality-based selector</a:t>
            </a:r>
          </a:p>
          <a:p>
            <a:r>
              <a:rPr lang="en-IN" sz="2400" dirty="0" err="1"/>
              <a:t>Eg</a:t>
            </a:r>
            <a:r>
              <a:rPr lang="en-IN" sz="2400" dirty="0"/>
              <a:t>: environment=production</a:t>
            </a:r>
          </a:p>
          <a:p>
            <a:r>
              <a:rPr lang="en-IN" sz="2400" dirty="0"/>
              <a:t>rolling-update command is used for updating the RC.</a:t>
            </a:r>
          </a:p>
          <a:p>
            <a:r>
              <a:rPr lang="en-IN" sz="2400" dirty="0"/>
              <a:t>This replaces the specified replication controller with a new replication controller by updating one pod at a time to use the new </a:t>
            </a:r>
            <a:r>
              <a:rPr lang="en-IN" sz="2400" dirty="0" err="1"/>
              <a:t>PodTemplate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52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4312" y="1533337"/>
            <a:ext cx="5905812" cy="51675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ReplicaSet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YAML sample</a:t>
            </a:r>
          </a:p>
        </p:txBody>
      </p:sp>
    </p:spTree>
    <p:extLst>
      <p:ext uri="{BB962C8B-B14F-4D97-AF65-F5344CB8AC3E}">
        <p14:creationId xmlns:p14="http://schemas.microsoft.com/office/powerpoint/2010/main" val="18321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Deployment provides declarative updates for Pods and </a:t>
            </a:r>
            <a:r>
              <a:rPr lang="en-IN" dirty="0" err="1"/>
              <a:t>ReplicaSets</a:t>
            </a:r>
            <a:r>
              <a:rPr lang="en-IN" dirty="0"/>
              <a:t>.</a:t>
            </a:r>
          </a:p>
          <a:p>
            <a:r>
              <a:rPr lang="en-IN" dirty="0"/>
              <a:t>Only need to describe the desired state in a Deployment object</a:t>
            </a:r>
          </a:p>
          <a:p>
            <a:r>
              <a:rPr lang="en-IN" dirty="0"/>
              <a:t>Deployment controller will change the actual state to the desired state at a controlled rate.</a:t>
            </a:r>
          </a:p>
          <a:p>
            <a:r>
              <a:rPr lang="en-IN" dirty="0"/>
              <a:t>Define Deployments to create new </a:t>
            </a:r>
            <a:r>
              <a:rPr lang="en-IN" dirty="0" err="1"/>
              <a:t>ReplicaSets</a:t>
            </a:r>
            <a:r>
              <a:rPr lang="en-IN" dirty="0"/>
              <a:t>, or remove existing Deployments and adopt all of their resources with new Deployments.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1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27" y="1675227"/>
            <a:ext cx="9107146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Deployment YAML sample</a:t>
            </a:r>
          </a:p>
        </p:txBody>
      </p:sp>
    </p:spTree>
    <p:extLst>
      <p:ext uri="{BB962C8B-B14F-4D97-AF65-F5344CB8AC3E}">
        <p14:creationId xmlns:p14="http://schemas.microsoft.com/office/powerpoint/2010/main" val="229724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709"/>
          </a:xfrm>
        </p:spPr>
        <p:txBody>
          <a:bodyPr/>
          <a:lstStyle/>
          <a:p>
            <a:r>
              <a:rPr lang="en-IN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969"/>
            <a:ext cx="10515600" cy="47643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Kubernetes Pods are mortal. They are born and when they die, they are not resurrected.</a:t>
            </a:r>
          </a:p>
          <a:p>
            <a:r>
              <a:rPr lang="en-IN" dirty="0" err="1"/>
              <a:t>ReplicationControllers</a:t>
            </a:r>
            <a:r>
              <a:rPr lang="en-IN" dirty="0"/>
              <a:t> in particular create and destroy Pods dynamically.</a:t>
            </a:r>
          </a:p>
          <a:p>
            <a:r>
              <a:rPr lang="en-IN" dirty="0"/>
              <a:t>While each Pod gets its own IP address, even those IP addresses cannot be relied upon to be stable over time.</a:t>
            </a:r>
          </a:p>
          <a:p>
            <a:r>
              <a:rPr lang="en-IN" dirty="0"/>
              <a:t>A Kubernetes Service is an abstraction which defines a logical set of Pods and a policy by which to access them - sometimes called a micro-service.</a:t>
            </a:r>
          </a:p>
          <a:p>
            <a:r>
              <a:rPr lang="en-IN" dirty="0"/>
              <a:t>The set of Pods targeted by a Service is (usually) determined by a Label Selector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26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12" y="1675227"/>
            <a:ext cx="8335775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 YAML sample</a:t>
            </a:r>
          </a:p>
        </p:txBody>
      </p:sp>
    </p:spTree>
    <p:extLst>
      <p:ext uri="{BB962C8B-B14F-4D97-AF65-F5344CB8AC3E}">
        <p14:creationId xmlns:p14="http://schemas.microsoft.com/office/powerpoint/2010/main" val="36846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Secrets are intended to hold sensitive information, such as passwords, OAuth tokens, and </a:t>
            </a:r>
            <a:r>
              <a:rPr lang="en-IN" dirty="0" err="1"/>
              <a:t>ssh</a:t>
            </a:r>
            <a:r>
              <a:rPr lang="en-IN" dirty="0"/>
              <a:t> keys.</a:t>
            </a:r>
          </a:p>
          <a:p>
            <a:r>
              <a:rPr lang="en-IN" dirty="0"/>
              <a:t>Putting this information in a secret is safer and more flexible than putting it verbatim in a pod definition or in a </a:t>
            </a:r>
            <a:r>
              <a:rPr lang="en-IN" dirty="0" err="1"/>
              <a:t>docker</a:t>
            </a:r>
            <a:r>
              <a:rPr lang="en-IN" dirty="0"/>
              <a:t> image.</a:t>
            </a:r>
          </a:p>
          <a:p>
            <a:r>
              <a:rPr lang="en-IN" dirty="0"/>
              <a:t>Suitable while accessing private repositories – store repository login credentials.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70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kubectl</a:t>
            </a:r>
            <a:r>
              <a:rPr lang="en-IN" dirty="0"/>
              <a:t> </a:t>
            </a:r>
            <a:r>
              <a:rPr lang="en-IN" b="1" dirty="0"/>
              <a:t>create</a:t>
            </a:r>
            <a:r>
              <a:rPr lang="en-IN" dirty="0"/>
              <a:t> </a:t>
            </a:r>
            <a:r>
              <a:rPr lang="en-IN" b="1" dirty="0"/>
              <a:t>secret</a:t>
            </a:r>
            <a:r>
              <a:rPr lang="en-IN" dirty="0"/>
              <a:t> </a:t>
            </a:r>
            <a:r>
              <a:rPr lang="en-IN" b="1" dirty="0"/>
              <a:t>generic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-user-pass --from-file=./username.txt --from-file=./password.txt</a:t>
            </a:r>
          </a:p>
          <a:p>
            <a:r>
              <a:rPr lang="en-IN" dirty="0"/>
              <a:t>Creates a secret object that contains two files.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69" y="3374344"/>
            <a:ext cx="6209524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secrets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/>
              <a:t>kubectl</a:t>
            </a:r>
            <a:r>
              <a:rPr lang="en-IN" sz="2400" dirty="0"/>
              <a:t> </a:t>
            </a:r>
            <a:r>
              <a:rPr lang="en-IN" sz="2400" b="1" dirty="0"/>
              <a:t>create</a:t>
            </a:r>
            <a:r>
              <a:rPr lang="en-IN" sz="2400" dirty="0"/>
              <a:t> </a:t>
            </a:r>
            <a:r>
              <a:rPr lang="en-IN" sz="2400" b="1" dirty="0"/>
              <a:t>secret</a:t>
            </a:r>
            <a:r>
              <a:rPr lang="en-IN" sz="2400" dirty="0"/>
              <a:t> </a:t>
            </a:r>
            <a:r>
              <a:rPr lang="en-IN" sz="2400" b="1" dirty="0" err="1"/>
              <a:t>docker</a:t>
            </a:r>
            <a:r>
              <a:rPr lang="en-IN" sz="2400" b="1" dirty="0"/>
              <a:t>-registry</a:t>
            </a:r>
            <a:r>
              <a:rPr lang="en-IN" sz="2400" dirty="0"/>
              <a:t> </a:t>
            </a:r>
            <a:r>
              <a:rPr lang="en-IN" sz="2400" i="1" dirty="0" err="1"/>
              <a:t>mysamplekey</a:t>
            </a:r>
            <a:r>
              <a:rPr lang="en-IN" sz="2400" dirty="0"/>
              <a:t> --docker-server=syndemoregistry.azurecr.io --</a:t>
            </a:r>
            <a:r>
              <a:rPr lang="en-IN" sz="2400" dirty="0" err="1"/>
              <a:t>docker</a:t>
            </a:r>
            <a:r>
              <a:rPr lang="en-IN" sz="2400" dirty="0"/>
              <a:t>-username=</a:t>
            </a:r>
            <a:r>
              <a:rPr lang="en-IN" sz="2400" dirty="0" err="1"/>
              <a:t>syndemoregistry</a:t>
            </a:r>
            <a:r>
              <a:rPr lang="en-IN" sz="2400" dirty="0"/>
              <a:t> --</a:t>
            </a:r>
            <a:r>
              <a:rPr lang="en-IN" sz="2400" dirty="0" err="1"/>
              <a:t>docker</a:t>
            </a:r>
            <a:r>
              <a:rPr lang="en-IN" sz="2400" dirty="0"/>
              <a:t>-password=5//b=aG3Oo+/+</a:t>
            </a:r>
            <a:r>
              <a:rPr lang="en-IN" sz="2400" dirty="0" err="1"/>
              <a:t>ZBQhQSXCc</a:t>
            </a:r>
            <a:r>
              <a:rPr lang="en-IN" sz="2400" dirty="0"/>
              <a:t>=FEHA/Fv9w --docker-email=sonusathyadas@hotmail.com</a:t>
            </a:r>
          </a:p>
          <a:p>
            <a:r>
              <a:rPr lang="en-IN" sz="2400" dirty="0"/>
              <a:t>Creates a </a:t>
            </a:r>
            <a:r>
              <a:rPr lang="en-IN" sz="2400" dirty="0" err="1"/>
              <a:t>docker</a:t>
            </a:r>
            <a:r>
              <a:rPr lang="en-IN" sz="2400" dirty="0"/>
              <a:t> registry for storing login credentials. (</a:t>
            </a:r>
            <a:r>
              <a:rPr lang="en-IN" sz="2400" dirty="0" err="1"/>
              <a:t>eg</a:t>
            </a:r>
            <a:r>
              <a:rPr lang="en-IN" sz="2400" dirty="0"/>
              <a:t>: Azure Container Registry)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64" y="4001293"/>
            <a:ext cx="5358870" cy="26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2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874" y="2195489"/>
            <a:ext cx="6903272" cy="3085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Secret YAML Sample</a:t>
            </a:r>
          </a:p>
        </p:txBody>
      </p:sp>
    </p:spTree>
    <p:extLst>
      <p:ext uri="{BB962C8B-B14F-4D97-AF65-F5344CB8AC3E}">
        <p14:creationId xmlns:p14="http://schemas.microsoft.com/office/powerpoint/2010/main" val="205715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9"/>
          </a:xfrm>
        </p:spPr>
      </p:pic>
    </p:spTree>
    <p:extLst>
      <p:ext uri="{BB962C8B-B14F-4D97-AF65-F5344CB8AC3E}">
        <p14:creationId xmlns:p14="http://schemas.microsoft.com/office/powerpoint/2010/main" val="44978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IN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Node: A single virtual or physical machine in a Kubernetes cluster</a:t>
            </a:r>
          </a:p>
          <a:p>
            <a:r>
              <a:rPr lang="en-IN" dirty="0"/>
              <a:t>Cluster: A group of nodes firewalled from the internet, that are the primary compute resources managed by Kubernetes.</a:t>
            </a:r>
          </a:p>
          <a:p>
            <a:r>
              <a:rPr lang="en-IN" dirty="0"/>
              <a:t>Edge router: A router that enforces the firewall policy for your cluster. This could be a gateway managed by a cloud provider or a physical piece of hardware.</a:t>
            </a:r>
          </a:p>
          <a:p>
            <a:r>
              <a:rPr lang="en-IN" dirty="0"/>
              <a:t>Cluster network: A set of links, logical or physical, that facilitate communication within a cluster according to the Kubernetes networking model.</a:t>
            </a:r>
          </a:p>
          <a:p>
            <a:r>
              <a:rPr lang="en-IN" dirty="0"/>
              <a:t>Service: A Kubernetes Service that identifies a set of pods using label selectors. Unless mentioned otherwise, Services are assumed to have virtual IPs only routable within the cluster network.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1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Typically, services and pods have IPs only routable by the cluster network. All traffic that ends up at an edge router is either dropped or forwarded elsewhere.</a:t>
            </a:r>
          </a:p>
          <a:p>
            <a:r>
              <a:rPr lang="en-IN" dirty="0"/>
              <a:t>An Ingress is a collection of rules that allow inbound connections to reach the cluster services.</a:t>
            </a:r>
          </a:p>
          <a:p>
            <a:r>
              <a:rPr lang="en-IN" dirty="0"/>
              <a:t>It can be configured to give services externally-reachable </a:t>
            </a:r>
            <a:r>
              <a:rPr lang="en-IN" dirty="0" err="1"/>
              <a:t>urls</a:t>
            </a:r>
            <a:r>
              <a:rPr lang="en-IN" dirty="0"/>
              <a:t>, load balance traffic, terminate SSL, offer name based virtual hosting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73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Image titl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20" y="1675227"/>
            <a:ext cx="6391560" cy="43941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ngress</a:t>
            </a:r>
          </a:p>
        </p:txBody>
      </p:sp>
    </p:spTree>
    <p:extLst>
      <p:ext uri="{BB962C8B-B14F-4D97-AF65-F5344CB8AC3E}">
        <p14:creationId xmlns:p14="http://schemas.microsoft.com/office/powerpoint/2010/main" val="152886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417" y="1675227"/>
            <a:ext cx="6947165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Ingress manifest YAML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91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Features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33" y="6054536"/>
            <a:ext cx="1668733" cy="80346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72" y="1690688"/>
            <a:ext cx="8416737" cy="47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kubernetes azure container 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759470"/>
            <a:ext cx="10905066" cy="42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33" y="6054536"/>
            <a:ext cx="1668733" cy="803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Kubernetes Master-Agent</a:t>
            </a:r>
          </a:p>
        </p:txBody>
      </p:sp>
    </p:spTree>
    <p:extLst>
      <p:ext uri="{BB962C8B-B14F-4D97-AF65-F5344CB8AC3E}">
        <p14:creationId xmlns:p14="http://schemas.microsoft.com/office/powerpoint/2010/main" val="172789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Kubernetes deployment stages</a:t>
            </a:r>
          </a:p>
        </p:txBody>
      </p:sp>
    </p:spTree>
    <p:extLst>
      <p:ext uri="{BB962C8B-B14F-4D97-AF65-F5344CB8AC3E}">
        <p14:creationId xmlns:p14="http://schemas.microsoft.com/office/powerpoint/2010/main" val="138976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secret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77" y="2133756"/>
            <a:ext cx="10119845" cy="28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93" y="1661160"/>
            <a:ext cx="8040078" cy="482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Pull image from ACR with secret key</a:t>
            </a:r>
          </a:p>
        </p:txBody>
      </p:sp>
    </p:spTree>
    <p:extLst>
      <p:ext uri="{BB962C8B-B14F-4D97-AF65-F5344CB8AC3E}">
        <p14:creationId xmlns:p14="http://schemas.microsoft.com/office/powerpoint/2010/main" val="306911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Autoscaling</a:t>
            </a:r>
            <a:r>
              <a:rPr lang="en-IN" dirty="0"/>
              <a:t> aka </a:t>
            </a:r>
            <a:r>
              <a:rPr lang="en-IN" dirty="0" err="1"/>
              <a:t>HorizontalPodAutoscalers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Automatically scale pods as needed</a:t>
            </a:r>
          </a:p>
          <a:p>
            <a:r>
              <a:rPr lang="en-IN" dirty="0"/>
              <a:t>Based on the resource utilization</a:t>
            </a:r>
          </a:p>
          <a:p>
            <a:r>
              <a:rPr lang="en-IN" dirty="0"/>
              <a:t>Periodically queries the CPU for utilization for Pods it targets</a:t>
            </a:r>
          </a:p>
          <a:p>
            <a:r>
              <a:rPr lang="en-IN" dirty="0"/>
              <a:t>CPU utilization on pods must be defined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9607" y="4662403"/>
            <a:ext cx="9980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C00000"/>
                </a:solidFill>
              </a:rPr>
              <a:t>kubectl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 err="1">
                <a:solidFill>
                  <a:srgbClr val="C00000"/>
                </a:solidFill>
              </a:rPr>
              <a:t>autoscale</a:t>
            </a:r>
            <a:r>
              <a:rPr lang="en-IN" sz="2400" dirty="0">
                <a:solidFill>
                  <a:srgbClr val="C00000"/>
                </a:solidFill>
              </a:rPr>
              <a:t> deployment sample --min=2 --max=10 --</a:t>
            </a:r>
            <a:r>
              <a:rPr lang="en-IN" sz="2400" dirty="0" err="1">
                <a:solidFill>
                  <a:srgbClr val="C00000"/>
                </a:solidFill>
              </a:rPr>
              <a:t>cpu</a:t>
            </a:r>
            <a:r>
              <a:rPr lang="en-IN" sz="2400" dirty="0">
                <a:solidFill>
                  <a:srgbClr val="C00000"/>
                </a:solidFill>
              </a:rPr>
              <a:t>-percent=70</a:t>
            </a:r>
          </a:p>
        </p:txBody>
      </p:sp>
    </p:spTree>
    <p:extLst>
      <p:ext uri="{BB962C8B-B14F-4D97-AF65-F5344CB8AC3E}">
        <p14:creationId xmlns:p14="http://schemas.microsoft.com/office/powerpoint/2010/main" val="192970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Orchestrators for 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050"/>
            <a:ext cx="10502594" cy="375092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33" y="6054536"/>
            <a:ext cx="1668733" cy="8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33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65" y="1675227"/>
            <a:ext cx="8807669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63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run will start running 1 or more instances of a container image on your cluster.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kubectl</a:t>
            </a:r>
            <a:r>
              <a:rPr lang="en-IN" dirty="0"/>
              <a:t> </a:t>
            </a:r>
            <a:r>
              <a:rPr lang="en-IN" b="1" dirty="0"/>
              <a:t>run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 </a:t>
            </a:r>
            <a:r>
              <a:rPr lang="en-IN" b="1" dirty="0"/>
              <a:t>--image</a:t>
            </a:r>
            <a:r>
              <a:rPr lang="en-IN" dirty="0"/>
              <a:t>=</a:t>
            </a:r>
            <a:r>
              <a:rPr lang="en-IN" dirty="0" err="1"/>
              <a:t>myrepo</a:t>
            </a:r>
            <a:r>
              <a:rPr lang="en-IN" dirty="0"/>
              <a:t>/</a:t>
            </a:r>
            <a:r>
              <a:rPr lang="en-IN" dirty="0" err="1"/>
              <a:t>myimage:latest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b="1" dirty="0"/>
              <a:t>		--requests</a:t>
            </a:r>
            <a:r>
              <a:rPr lang="en-IN" dirty="0"/>
              <a:t>=</a:t>
            </a:r>
            <a:r>
              <a:rPr lang="en-IN" dirty="0" err="1"/>
              <a:t>cpu</a:t>
            </a:r>
            <a:r>
              <a:rPr lang="en-IN" dirty="0"/>
              <a:t>=500m,memory=500M </a:t>
            </a:r>
            <a:r>
              <a:rPr lang="en-IN" b="1" dirty="0"/>
              <a:t>--expose</a:t>
            </a:r>
            <a:r>
              <a:rPr lang="en-IN" dirty="0"/>
              <a:t> </a:t>
            </a:r>
            <a:r>
              <a:rPr lang="en-IN" b="1" dirty="0"/>
              <a:t>--port</a:t>
            </a:r>
            <a:r>
              <a:rPr lang="en-IN" dirty="0"/>
              <a:t>=80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81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expose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expose</a:t>
            </a:r>
            <a:r>
              <a:rPr lang="en-IN" dirty="0"/>
              <a:t> will load balance traffic across the running instances, and can create a HA proxy for accessing the containers from outside the cluster.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 err="1"/>
              <a:t>kubectl</a:t>
            </a:r>
            <a:r>
              <a:rPr lang="fr-FR" dirty="0"/>
              <a:t> </a:t>
            </a:r>
            <a:r>
              <a:rPr lang="fr-FR" b="1" dirty="0"/>
              <a:t>expose</a:t>
            </a:r>
            <a:r>
              <a:rPr lang="fr-FR" dirty="0"/>
              <a:t> </a:t>
            </a:r>
            <a:r>
              <a:rPr lang="fr-FR" b="1" dirty="0" err="1"/>
              <a:t>deployment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b="1" dirty="0"/>
              <a:t>--type</a:t>
            </a:r>
            <a:r>
              <a:rPr lang="fr-FR" dirty="0"/>
              <a:t>=</a:t>
            </a:r>
            <a:r>
              <a:rPr lang="fr-FR" dirty="0" err="1"/>
              <a:t>LoadBalancer</a:t>
            </a:r>
            <a:r>
              <a:rPr lang="fr-FR" dirty="0"/>
              <a:t> \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b="1" dirty="0"/>
              <a:t>--port</a:t>
            </a:r>
            <a:r>
              <a:rPr lang="fr-FR" dirty="0"/>
              <a:t>=80 </a:t>
            </a:r>
            <a:r>
              <a:rPr lang="fr-FR" b="1" dirty="0"/>
              <a:t>--</a:t>
            </a:r>
            <a:r>
              <a:rPr lang="fr-FR" b="1" dirty="0" err="1"/>
              <a:t>target</a:t>
            </a:r>
            <a:r>
              <a:rPr lang="fr-FR" b="1" dirty="0"/>
              <a:t>-port</a:t>
            </a:r>
            <a:r>
              <a:rPr lang="fr-FR" dirty="0"/>
              <a:t>=8089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87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1979" y="250923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121979" y="3954409"/>
            <a:ext cx="10515600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Sonu Sathyadas</a:t>
            </a:r>
          </a:p>
        </p:txBody>
      </p:sp>
    </p:spTree>
    <p:extLst>
      <p:ext uri="{BB962C8B-B14F-4D97-AF65-F5344CB8AC3E}">
        <p14:creationId xmlns:p14="http://schemas.microsoft.com/office/powerpoint/2010/main" val="8796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orchestrator</a:t>
            </a:r>
          </a:p>
        </p:txBody>
      </p:sp>
    </p:spTree>
    <p:extLst>
      <p:ext uri="{BB962C8B-B14F-4D97-AF65-F5344CB8AC3E}">
        <p14:creationId xmlns:p14="http://schemas.microsoft.com/office/powerpoint/2010/main" val="227347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Open-source platform for automating deployment, scaling, and operations of application containers across clusters of hosts</a:t>
            </a:r>
          </a:p>
          <a:p>
            <a:r>
              <a:rPr lang="en-IN" dirty="0"/>
              <a:t>Originally designed by Google. </a:t>
            </a:r>
          </a:p>
          <a:p>
            <a:r>
              <a:rPr lang="en-IN" dirty="0"/>
              <a:t>Supports apps that runs in production</a:t>
            </a:r>
          </a:p>
          <a:p>
            <a:pPr lvl="1"/>
            <a:r>
              <a:rPr lang="en-IN" dirty="0"/>
              <a:t>Service naming and discovery</a:t>
            </a:r>
          </a:p>
          <a:p>
            <a:pPr lvl="1"/>
            <a:r>
              <a:rPr lang="en-IN" dirty="0"/>
              <a:t>Load balancing</a:t>
            </a:r>
          </a:p>
          <a:p>
            <a:pPr lvl="1"/>
            <a:r>
              <a:rPr lang="en-IN" dirty="0"/>
              <a:t>Application health checking</a:t>
            </a:r>
          </a:p>
          <a:p>
            <a:pPr lvl="1"/>
            <a:r>
              <a:rPr lang="en-IN" dirty="0"/>
              <a:t>Horizontal auto-scaling</a:t>
            </a:r>
          </a:p>
          <a:p>
            <a:pPr lvl="1"/>
            <a:r>
              <a:rPr lang="en-IN" dirty="0"/>
              <a:t>Rolling updates.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56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</a:t>
            </a:r>
          </a:p>
          <a:p>
            <a:r>
              <a:rPr lang="en-IN" dirty="0"/>
              <a:t>Cluster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Pods</a:t>
            </a:r>
          </a:p>
          <a:p>
            <a:r>
              <a:rPr lang="en-IN" dirty="0" err="1"/>
              <a:t>ReplicaSet</a:t>
            </a:r>
            <a:r>
              <a:rPr lang="en-IN" dirty="0"/>
              <a:t>/Replication Controller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Secrets</a:t>
            </a:r>
          </a:p>
          <a:p>
            <a:r>
              <a:rPr lang="en-IN" dirty="0"/>
              <a:t>Kubernetes Manifest file (YAML/JSON file)</a:t>
            </a:r>
          </a:p>
        </p:txBody>
      </p:sp>
    </p:spTree>
    <p:extLst>
      <p:ext uri="{BB962C8B-B14F-4D97-AF65-F5344CB8AC3E}">
        <p14:creationId xmlns:p14="http://schemas.microsoft.com/office/powerpoint/2010/main" val="25812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/>
          <a:lstStyle/>
          <a:p>
            <a:r>
              <a:rPr lang="en-IN" dirty="0"/>
              <a:t>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2676"/>
            <a:ext cx="10515600" cy="4474287"/>
          </a:xfrm>
        </p:spPr>
        <p:txBody>
          <a:bodyPr>
            <a:normAutofit/>
          </a:bodyPr>
          <a:lstStyle/>
          <a:p>
            <a:r>
              <a:rPr lang="en-IN" dirty="0"/>
              <a:t>A pod is a group of one or more containers, the shared storage for those containers, and options about how to run the containers. </a:t>
            </a:r>
          </a:p>
          <a:p>
            <a:r>
              <a:rPr lang="en-IN" dirty="0"/>
              <a:t>A pod’s contents are always co-located and co-scheduled, and run in a shared context. </a:t>
            </a:r>
          </a:p>
          <a:p>
            <a:r>
              <a:rPr lang="en-IN" dirty="0"/>
              <a:t>A pod models an application-specific “logical host” - it contains one or more application containers which are relatively tightly coupled</a:t>
            </a:r>
          </a:p>
          <a:p>
            <a:r>
              <a:rPr lang="en-IN" dirty="0"/>
              <a:t>Containers deployed inside pod see other containers via localhost. </a:t>
            </a:r>
          </a:p>
          <a:p>
            <a:r>
              <a:rPr lang="en-IN" dirty="0"/>
              <a:t>Each pod has a unique IP address within the cluster. </a:t>
            </a:r>
          </a:p>
        </p:txBody>
      </p:sp>
    </p:spTree>
    <p:extLst>
      <p:ext uri="{BB962C8B-B14F-4D97-AF65-F5344CB8AC3E}">
        <p14:creationId xmlns:p14="http://schemas.microsoft.com/office/powerpoint/2010/main" val="260424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1001" y="1675227"/>
            <a:ext cx="7769997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 YAML Sample</a:t>
            </a:r>
          </a:p>
        </p:txBody>
      </p:sp>
    </p:spTree>
    <p:extLst>
      <p:ext uri="{BB962C8B-B14F-4D97-AF65-F5344CB8AC3E}">
        <p14:creationId xmlns:p14="http://schemas.microsoft.com/office/powerpoint/2010/main" val="34283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err="1"/>
              <a:t>ReplicaSet</a:t>
            </a:r>
            <a:r>
              <a:rPr lang="en-IN" sz="4000" dirty="0"/>
              <a:t> (NEW)/Replication Controller (OLD)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Handles replication and scaling by running a specified number of copies of a pod across the cluster. </a:t>
            </a:r>
          </a:p>
          <a:p>
            <a:r>
              <a:rPr lang="en-IN" dirty="0"/>
              <a:t>Also responsible for pod replacement if the underlying node fails.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934</Words>
  <Application>Microsoft Office PowerPoint</Application>
  <PresentationFormat>Widescreen</PresentationFormat>
  <Paragraphs>111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Azure Container Services</vt:lpstr>
      <vt:lpstr>PowerPoint Presentation</vt:lpstr>
      <vt:lpstr>Orchestrators for ACS</vt:lpstr>
      <vt:lpstr>Kubernetes </vt:lpstr>
      <vt:lpstr>Kubernetes</vt:lpstr>
      <vt:lpstr>Key terms</vt:lpstr>
      <vt:lpstr>Pods</vt:lpstr>
      <vt:lpstr>POD YAML Sample</vt:lpstr>
      <vt:lpstr>ReplicaSet (NEW)/Replication Controller (OLD)</vt:lpstr>
      <vt:lpstr>ReplicaSet VS ReplicationController</vt:lpstr>
      <vt:lpstr>ReplicaSet YAML sample</vt:lpstr>
      <vt:lpstr>Deployment</vt:lpstr>
      <vt:lpstr>Deployment YAML sample</vt:lpstr>
      <vt:lpstr>Services</vt:lpstr>
      <vt:lpstr>Service YAML sample</vt:lpstr>
      <vt:lpstr>Secrets</vt:lpstr>
      <vt:lpstr>Creating secrets</vt:lpstr>
      <vt:lpstr>Create secrets </vt:lpstr>
      <vt:lpstr>Secret YAML Sample</vt:lpstr>
      <vt:lpstr>Terminology</vt:lpstr>
      <vt:lpstr>Ingress</vt:lpstr>
      <vt:lpstr>Ingress</vt:lpstr>
      <vt:lpstr>Ingress manifest YAML</vt:lpstr>
      <vt:lpstr>Kubernetes Features</vt:lpstr>
      <vt:lpstr>Kubernetes Master-Agent</vt:lpstr>
      <vt:lpstr>Kubernetes deployment stages</vt:lpstr>
      <vt:lpstr>Create secret key</vt:lpstr>
      <vt:lpstr>Pull image from ACR with secret key</vt:lpstr>
      <vt:lpstr>Autoscaling aka HorizontalPodAutoscalers</vt:lpstr>
      <vt:lpstr>PowerPoint Presentation</vt:lpstr>
      <vt:lpstr>Kubectl run</vt:lpstr>
      <vt:lpstr>Kubectl expose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Services</dc:title>
  <dc:creator>Sonu Sathyadas</dc:creator>
  <cp:lastModifiedBy>Sonu Sathyadas</cp:lastModifiedBy>
  <cp:revision>22</cp:revision>
  <dcterms:created xsi:type="dcterms:W3CDTF">2017-07-26T18:20:01Z</dcterms:created>
  <dcterms:modified xsi:type="dcterms:W3CDTF">2017-07-27T05:21:57Z</dcterms:modified>
</cp:coreProperties>
</file>