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3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01C6-6B3C-41D0-B117-4B374110165A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62C4-3AD3-4CF4-B2F8-826F0DE3A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1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Steps for testing connectivity:</a:t>
            </a:r>
          </a:p>
          <a:p>
            <a:r>
              <a:rPr lang="en-IN" dirty="0"/>
              <a:t>---------------------------</a:t>
            </a:r>
          </a:p>
          <a:p>
            <a:pPr marL="228600" indent="-228600">
              <a:buAutoNum type="arabicParenR"/>
            </a:pPr>
            <a:r>
              <a:rPr lang="en-IN" dirty="0"/>
              <a:t>Create two alpine containers</a:t>
            </a:r>
          </a:p>
          <a:p>
            <a:pPr marL="457200" lvl="1" indent="0">
              <a:buNone/>
            </a:pPr>
            <a:r>
              <a:rPr lang="en-IN" dirty="0"/>
              <a:t>docker run -it -d --name=alpine1 alpine</a:t>
            </a:r>
          </a:p>
          <a:p>
            <a:pPr marL="457200" lvl="1" indent="0">
              <a:buNone/>
            </a:pPr>
            <a:r>
              <a:rPr lang="en-IN" dirty="0"/>
              <a:t>docker run -it -d --name=alpine2 alpine</a:t>
            </a:r>
          </a:p>
          <a:p>
            <a:pPr marL="228600" indent="-228600">
              <a:buAutoNum type="arabicParenR"/>
            </a:pPr>
            <a:r>
              <a:rPr lang="en-IN" dirty="0"/>
              <a:t>Use docker inspect to get the IP address of containers</a:t>
            </a:r>
          </a:p>
          <a:p>
            <a:pPr marL="457200" lvl="1" indent="0">
              <a:buNone/>
            </a:pPr>
            <a:r>
              <a:rPr lang="en-IN" dirty="0"/>
              <a:t>docker inspect alpine1</a:t>
            </a:r>
          </a:p>
          <a:p>
            <a:pPr marL="457200" lvl="1" indent="0">
              <a:buNone/>
            </a:pPr>
            <a:r>
              <a:rPr lang="en-IN" dirty="0"/>
              <a:t>docker inspect alpine2</a:t>
            </a:r>
          </a:p>
          <a:p>
            <a:pPr marL="228600" indent="-228600">
              <a:buAutoNum type="arabicParenR"/>
            </a:pPr>
            <a:r>
              <a:rPr lang="en-IN" dirty="0"/>
              <a:t>Connect to the alpine1 container using ‘attach’ command</a:t>
            </a:r>
          </a:p>
          <a:p>
            <a:pPr marL="457200" lvl="1" indent="0">
              <a:buNone/>
            </a:pPr>
            <a:r>
              <a:rPr lang="en-IN" dirty="0"/>
              <a:t>docker attach alpine1</a:t>
            </a:r>
          </a:p>
          <a:p>
            <a:pPr marL="228600" indent="-228600">
              <a:buAutoNum type="arabicParenR"/>
            </a:pPr>
            <a:r>
              <a:rPr lang="en-IN" dirty="0"/>
              <a:t>Do a ping test to the second container</a:t>
            </a:r>
          </a:p>
          <a:p>
            <a:pPr marL="457200" lvl="1" indent="0">
              <a:buNone/>
            </a:pPr>
            <a:r>
              <a:rPr lang="en-IN" dirty="0"/>
              <a:t>ping &lt;IP address of alpine2&gt;</a:t>
            </a:r>
          </a:p>
          <a:p>
            <a:pPr marL="228600" indent="-228600">
              <a:buAutoNum type="arabicParenR"/>
            </a:pPr>
            <a:r>
              <a:rPr lang="en-IN" dirty="0"/>
              <a:t>Do the same for alpine2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2C4-3AD3-4CF4-B2F8-826F0DE3A2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5EC-C177-495F-84BC-A98D92641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3EC8-6DAB-4DCA-95C1-FE6780BB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A793-545B-40E1-B45B-F8748BC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CE2-8166-4FC2-A18D-C95FB27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9CD3-63D5-4D58-BC25-BCCCB744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D27-5C67-4B2D-84BC-B98841B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0617-7E83-4D10-AD17-1C2AF694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D49F-C96E-4327-86E3-90099C5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872-E06B-40B3-B482-5A9FE1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4B8-8DFC-4647-A882-0298428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026F3-3B50-4A4A-9EE3-E75A0EF1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3D44-EA49-4271-BFB6-E4E016BD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FF1C-58D5-4D38-8D61-1442F371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A12-6A71-41C3-8D62-6940D0D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1957-87E6-459D-ADE7-F21AF8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62A-FE3F-414F-BC4A-FCA8230C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0F91-9FAB-43D9-B181-74381864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C40D-5B7E-4310-AFAC-DC0F6E6D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EC32-5FD1-4714-A32F-8411A71A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260C-D810-4DB3-B194-DFC7134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7F-690F-4408-A8E8-CE55998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4426-122F-450E-9DCB-3230912F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5979-5713-416C-B3A1-23AA57B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8850-B3BE-4CE1-A87B-61237B58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45C9-52F1-484C-B74E-ED5143B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C2D-6ED3-444A-A520-3DA8C0F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C8AE-1BD1-44DA-A1AA-2B4ADD8E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1744-DBD1-4DDE-AFB3-283B71A1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6BBF-245F-4BAF-BFDE-ACEFD51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2B69-3D30-431C-892B-48E0C40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C5FB-E233-4EEA-B697-89B64D53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13F-E292-4AA8-B51D-2F5195C2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6DBB-D657-488A-B124-9A71CB3D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78AE-A5CE-4100-935C-DE104AF9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19265-69B0-46FE-B3CD-16159AC9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F7EB-589C-4A6D-869D-78074C75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20F6B-E312-48E1-980B-6252A67A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96148-B7BF-4EBF-88F3-03E3B64C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53E6-4532-4585-A76A-B824D45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515-4500-4EE8-AE08-D2A8058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3993-F185-4802-989B-019AC328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380E-9650-453E-A11E-F982E90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3D52-E673-4D1E-95BC-3C9E7AB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9BFB-E2B8-4C37-A812-3D0E03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62AD-9520-40B0-A65B-CFF5190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652D-9483-4B37-B1BF-693E243E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2563-B0B4-4ECE-BF20-26DE4D0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42ED-DEF4-4874-BAA8-9EFEE94E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8F7A-89AB-4FEA-9630-B9FB5503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B1FF-0B62-4CD5-B684-E1CB916E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CBB1-3DBE-4524-9DED-B2F34D88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23AD-853B-4C98-82CB-CB21243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B8B-B8F8-497A-9D6A-CC6FDF19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E7298-7A7A-4256-8D80-69950F88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4CA-D744-491A-A448-CF3BFB4E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DB52-C808-4B21-A08E-A4B89CFB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08C1-103A-491E-B689-D6E7B31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574-6E16-4CD8-84C9-E6EFFDCD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B3D7C-B986-4D84-8D04-E8C0DB4E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F2BF-0980-408D-84F9-F5A59596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787-273B-41D1-83A2-E6E14606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8643-3471-4F8B-8B0B-D1F88C0D88D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7A13-BC14-472B-A5E2-F034667A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75B-CB73-403A-BB2D-B5A85CB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4EEE-C2BB-451E-990A-93B92DA6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03AF-1B00-4CBE-BF12-C85D4E99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0B2A-DBAB-43F1-9163-36B5E6D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331-9128-43DB-9FC3-9C19F81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is a text file with the name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  <a:p>
            <a:r>
              <a:rPr lang="en-IN" dirty="0"/>
              <a:t>Contains the instructions to build the image.</a:t>
            </a:r>
          </a:p>
          <a:p>
            <a:r>
              <a:rPr lang="en-IN" dirty="0"/>
              <a:t>We keeps the </a:t>
            </a:r>
            <a:r>
              <a:rPr lang="en-IN" dirty="0" err="1"/>
              <a:t>Dockerfile</a:t>
            </a:r>
            <a:r>
              <a:rPr lang="en-IN" dirty="0"/>
              <a:t> in the root folder of the application.</a:t>
            </a:r>
          </a:p>
          <a:p>
            <a:r>
              <a:rPr lang="en-IN" dirty="0"/>
              <a:t>Command in </a:t>
            </a:r>
            <a:r>
              <a:rPr lang="en-IN" dirty="0" err="1"/>
              <a:t>Dockerfile</a:t>
            </a:r>
            <a:r>
              <a:rPr lang="en-IN" dirty="0"/>
              <a:t> will be executed at the time of building the image</a:t>
            </a:r>
          </a:p>
          <a:p>
            <a:r>
              <a:rPr lang="en-IN" dirty="0"/>
              <a:t>To build the image we use “docker build “ command.</a:t>
            </a:r>
          </a:p>
          <a:p>
            <a:pPr marL="0" indent="0">
              <a:buNone/>
            </a:pPr>
            <a:r>
              <a:rPr lang="en-IN" dirty="0"/>
              <a:t>	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The “dot” (.) represents the location of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94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FAE-EEF9-4906-BADC-F0FDFF1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C9-2AA5-40A2-8289-39414C5E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FROM – Specify the base image for the application image</a:t>
            </a:r>
          </a:p>
          <a:p>
            <a:pPr marL="0" indent="0">
              <a:buNone/>
            </a:pPr>
            <a:r>
              <a:rPr lang="en-IN" dirty="0"/>
              <a:t>	FROM http:stable</a:t>
            </a:r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nginx:latest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microsoft</a:t>
            </a:r>
            <a:r>
              <a:rPr lang="en-IN" dirty="0"/>
              <a:t>/dotnet:2.2-runtime</a:t>
            </a:r>
          </a:p>
          <a:p>
            <a:r>
              <a:rPr lang="en-IN" dirty="0"/>
              <a:t>LABEL</a:t>
            </a:r>
          </a:p>
          <a:p>
            <a:pPr marL="0" indent="0">
              <a:buNone/>
            </a:pPr>
            <a:r>
              <a:rPr lang="en-IN" dirty="0"/>
              <a:t>	Adding metadata to the image, such as comments</a:t>
            </a:r>
          </a:p>
          <a:p>
            <a:pPr marL="0" indent="0">
              <a:buNone/>
            </a:pPr>
            <a:r>
              <a:rPr lang="en-IN" dirty="0"/>
              <a:t>	LABEL author=sonusathyadas</a:t>
            </a:r>
          </a:p>
          <a:p>
            <a:pPr marL="0" indent="0">
              <a:buNone/>
            </a:pPr>
            <a:r>
              <a:rPr lang="en-IN" dirty="0"/>
              <a:t>	LABEL version=2.0</a:t>
            </a:r>
          </a:p>
          <a:p>
            <a:r>
              <a:rPr lang="en-IN" dirty="0"/>
              <a:t>WORKDIR</a:t>
            </a:r>
          </a:p>
          <a:p>
            <a:pPr marL="457200" lvl="1" indent="0">
              <a:buNone/>
            </a:pPr>
            <a:r>
              <a:rPr lang="en-IN" dirty="0"/>
              <a:t>	Set the current working directory within the image.</a:t>
            </a:r>
          </a:p>
          <a:p>
            <a:pPr marL="457200" lvl="1" indent="0">
              <a:buNone/>
            </a:pPr>
            <a:r>
              <a:rPr lang="en-IN" dirty="0"/>
              <a:t>	WORKDIR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usr</a:t>
            </a:r>
            <a:r>
              <a:rPr lang="en-IN" dirty="0">
                <a:solidFill>
                  <a:srgbClr val="FF0000"/>
                </a:solidFill>
              </a:rPr>
              <a:t>/httpd/html/</a:t>
            </a:r>
            <a:r>
              <a:rPr lang="en-IN" dirty="0" err="1">
                <a:solidFill>
                  <a:srgbClr val="FF0000"/>
                </a:solidFill>
              </a:rPr>
              <a:t>htdocs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4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F11-E435-4022-8E8F-59A6299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0324-6DC1-4D28-8393-BD77A3D1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COPY</a:t>
            </a:r>
          </a:p>
          <a:p>
            <a:pPr marL="0" indent="0">
              <a:buNone/>
            </a:pPr>
            <a:r>
              <a:rPr lang="en-IN" dirty="0"/>
              <a:t>	Used to copy the files from local machine to image OR from another image to current image.</a:t>
            </a:r>
          </a:p>
          <a:p>
            <a:pPr marL="0" indent="0">
              <a:buNone/>
            </a:pPr>
            <a:r>
              <a:rPr lang="en-IN" dirty="0"/>
              <a:t>	COPY ./*.html  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mydata</a:t>
            </a:r>
            <a:r>
              <a:rPr lang="en-IN" dirty="0"/>
              <a:t>/ </a:t>
            </a:r>
          </a:p>
          <a:p>
            <a:pPr marL="0" indent="0">
              <a:buNone/>
            </a:pPr>
            <a:r>
              <a:rPr lang="en-IN" dirty="0"/>
              <a:t>	COPY ./*.xml   /</a:t>
            </a:r>
            <a:r>
              <a:rPr lang="en-IN" dirty="0" err="1"/>
              <a:t>usr</a:t>
            </a:r>
            <a:r>
              <a:rPr lang="en-IN" dirty="0"/>
              <a:t>/data/</a:t>
            </a:r>
          </a:p>
          <a:p>
            <a:pPr marL="0" indent="0">
              <a:buNone/>
            </a:pPr>
            <a:r>
              <a:rPr lang="en-IN" dirty="0"/>
              <a:t>	COPY –from=</a:t>
            </a:r>
            <a:r>
              <a:rPr lang="en-IN" dirty="0" err="1"/>
              <a:t>stagename</a:t>
            </a:r>
            <a:r>
              <a:rPr lang="en-IN" dirty="0"/>
              <a:t> /*.xml   /data</a:t>
            </a:r>
          </a:p>
          <a:p>
            <a:r>
              <a:rPr lang="en-IN" dirty="0"/>
              <a:t>RUN</a:t>
            </a:r>
          </a:p>
          <a:p>
            <a:pPr lvl="1"/>
            <a:r>
              <a:rPr lang="en-IN" dirty="0"/>
              <a:t>Execute the commands at the time of BUILDING the image.</a:t>
            </a:r>
          </a:p>
          <a:p>
            <a:pPr lvl="1"/>
            <a:r>
              <a:rPr lang="en-IN" dirty="0"/>
              <a:t>Syntax: RUN “</a:t>
            </a:r>
            <a:r>
              <a:rPr lang="en-IN" dirty="0" err="1"/>
              <a:t>cmd</a:t>
            </a:r>
            <a:r>
              <a:rPr lang="en-IN" dirty="0"/>
              <a:t>” “</a:t>
            </a:r>
            <a:r>
              <a:rPr lang="en-IN" dirty="0" err="1"/>
              <a:t>args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“grep –g </a:t>
            </a:r>
            <a:r>
              <a:rPr lang="en-IN" dirty="0" err="1"/>
              <a:t>dfsfdsfdsf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</a:t>
            </a:r>
            <a:r>
              <a:rPr lang="en-IN" dirty="0" err="1"/>
              <a:t>npm</a:t>
            </a:r>
            <a:r>
              <a:rPr lang="en-IN" dirty="0"/>
              <a:t> install &amp;&amp; </a:t>
            </a:r>
            <a:r>
              <a:rPr lang="en-IN" dirty="0" err="1"/>
              <a:t>npm</a:t>
            </a:r>
            <a:r>
              <a:rPr lang="en-IN" dirty="0"/>
              <a:t> run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ECF-A8D4-4124-BF3B-098EE40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3F8-69D5-47DB-8FC0-F4A2B04F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EXPOSE</a:t>
            </a:r>
          </a:p>
          <a:p>
            <a:pPr lvl="1"/>
            <a:r>
              <a:rPr lang="en-IN" dirty="0"/>
              <a:t>Used to specify the Port number to open</a:t>
            </a:r>
          </a:p>
          <a:p>
            <a:pPr lvl="1"/>
            <a:r>
              <a:rPr lang="en-IN" dirty="0"/>
              <a:t>EXPOSE 5000</a:t>
            </a:r>
          </a:p>
          <a:p>
            <a:r>
              <a:rPr lang="en-IN" dirty="0"/>
              <a:t>ENV</a:t>
            </a:r>
          </a:p>
          <a:p>
            <a:pPr lvl="1"/>
            <a:r>
              <a:rPr lang="en-IN" dirty="0"/>
              <a:t>Used to specify the environment variables</a:t>
            </a:r>
          </a:p>
          <a:p>
            <a:pPr lvl="1"/>
            <a:r>
              <a:rPr lang="en-IN" dirty="0"/>
              <a:t>ENV </a:t>
            </a:r>
            <a:r>
              <a:rPr lang="en-IN" dirty="0" err="1"/>
              <a:t>ConnectionStrings:SqlConnection</a:t>
            </a:r>
            <a:r>
              <a:rPr lang="en-IN" dirty="0"/>
              <a:t>=“</a:t>
            </a:r>
            <a:r>
              <a:rPr lang="en-IN" dirty="0" err="1"/>
              <a:t>connectionstring</a:t>
            </a:r>
            <a:r>
              <a:rPr lang="en-IN" dirty="0"/>
              <a:t> value”</a:t>
            </a:r>
          </a:p>
          <a:p>
            <a:r>
              <a:rPr lang="en-IN" dirty="0"/>
              <a:t>CMD</a:t>
            </a:r>
          </a:p>
          <a:p>
            <a:pPr lvl="1"/>
            <a:r>
              <a:rPr lang="en-IN" dirty="0"/>
              <a:t>Executing the command at the time of RUN the application</a:t>
            </a:r>
          </a:p>
          <a:p>
            <a:r>
              <a:rPr lang="en-IN" dirty="0"/>
              <a:t>ENTRYPOINT</a:t>
            </a:r>
          </a:p>
          <a:p>
            <a:pPr lvl="1"/>
            <a:r>
              <a:rPr lang="en-IN" dirty="0"/>
              <a:t>Executing command at the rime of RUN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32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17D38-3AB4-4B93-A8C5-236334B0C93F}"/>
              </a:ext>
            </a:extLst>
          </p:cNvPr>
          <p:cNvSpPr/>
          <p:nvPr/>
        </p:nvSpPr>
        <p:spPr>
          <a:xfrm>
            <a:off x="446783" y="1605516"/>
            <a:ext cx="10898909" cy="483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BCF16-5786-4A0E-BF41-A81531195BA7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A0A84-DDB3-40D5-85B8-F8C5E45C17FC}"/>
              </a:ext>
            </a:extLst>
          </p:cNvPr>
          <p:cNvSpPr/>
          <p:nvPr/>
        </p:nvSpPr>
        <p:spPr>
          <a:xfrm>
            <a:off x="696163" y="1714381"/>
            <a:ext cx="10402455" cy="1526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DF83C-1EF7-4384-99D9-AF5355C8D08C}"/>
              </a:ext>
            </a:extLst>
          </p:cNvPr>
          <p:cNvSpPr/>
          <p:nvPr/>
        </p:nvSpPr>
        <p:spPr>
          <a:xfrm>
            <a:off x="1084092" y="207732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:5000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C8487-48FC-452C-9E89-B6E2C3753403}"/>
              </a:ext>
            </a:extLst>
          </p:cNvPr>
          <p:cNvSpPr/>
          <p:nvPr/>
        </p:nvSpPr>
        <p:spPr>
          <a:xfrm>
            <a:off x="797442" y="5337760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A5D5D-6BD8-4C8F-A617-17FF1EF5DF11}"/>
              </a:ext>
            </a:extLst>
          </p:cNvPr>
          <p:cNvCxnSpPr>
            <a:cxnSpLocks/>
          </p:cNvCxnSpPr>
          <p:nvPr/>
        </p:nvCxnSpPr>
        <p:spPr>
          <a:xfrm flipV="1">
            <a:off x="2289437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54DB-A85A-46AA-8318-1F787F17EDA8}"/>
              </a:ext>
            </a:extLst>
          </p:cNvPr>
          <p:cNvSpPr txBox="1"/>
          <p:nvPr/>
        </p:nvSpPr>
        <p:spPr>
          <a:xfrm>
            <a:off x="1402746" y="175405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AB2F5-6F5C-4ACB-A3FA-4E6FAB32D034}"/>
              </a:ext>
            </a:extLst>
          </p:cNvPr>
          <p:cNvSpPr txBox="1"/>
          <p:nvPr/>
        </p:nvSpPr>
        <p:spPr>
          <a:xfrm>
            <a:off x="8336945" y="2881547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5AC4C-E471-4DE6-B7F7-72F712D6F1A4}"/>
              </a:ext>
            </a:extLst>
          </p:cNvPr>
          <p:cNvSpPr txBox="1"/>
          <p:nvPr/>
        </p:nvSpPr>
        <p:spPr>
          <a:xfrm>
            <a:off x="1952310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7E4D-2878-4FFF-8FFE-2698BCD842CD}"/>
              </a:ext>
            </a:extLst>
          </p:cNvPr>
          <p:cNvCxnSpPr>
            <a:cxnSpLocks/>
          </p:cNvCxnSpPr>
          <p:nvPr/>
        </p:nvCxnSpPr>
        <p:spPr>
          <a:xfrm flipV="1">
            <a:off x="2270964" y="2511432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29F43-98A0-44F2-92BD-415BB69A215F}"/>
              </a:ext>
            </a:extLst>
          </p:cNvPr>
          <p:cNvSpPr/>
          <p:nvPr/>
        </p:nvSpPr>
        <p:spPr>
          <a:xfrm>
            <a:off x="5202436" y="3656802"/>
            <a:ext cx="143227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BA989-6F37-4845-A7DF-A86B1DBCC435}"/>
              </a:ext>
            </a:extLst>
          </p:cNvPr>
          <p:cNvSpPr/>
          <p:nvPr/>
        </p:nvSpPr>
        <p:spPr>
          <a:xfrm>
            <a:off x="4934527" y="5310049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9B0FA-2DB7-4A70-BBB9-73879B97B741}"/>
              </a:ext>
            </a:extLst>
          </p:cNvPr>
          <p:cNvCxnSpPr>
            <a:cxnSpLocks/>
          </p:cNvCxnSpPr>
          <p:nvPr/>
        </p:nvCxnSpPr>
        <p:spPr>
          <a:xfrm flipV="1">
            <a:off x="6297804" y="4146267"/>
            <a:ext cx="0" cy="142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EC400-F28F-492F-AD0A-E8B855861511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274828" y="2377505"/>
            <a:ext cx="1927607" cy="147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433A61-8F32-4EFC-9A1D-DC965BACE154}"/>
              </a:ext>
            </a:extLst>
          </p:cNvPr>
          <p:cNvSpPr/>
          <p:nvPr/>
        </p:nvSpPr>
        <p:spPr>
          <a:xfrm>
            <a:off x="5202435" y="209209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247-290B-4E38-AE3F-376F8406EEA0}"/>
              </a:ext>
            </a:extLst>
          </p:cNvPr>
          <p:cNvSpPr txBox="1"/>
          <p:nvPr/>
        </p:nvSpPr>
        <p:spPr>
          <a:xfrm>
            <a:off x="5864750" y="180215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CC31-E32A-4CCF-9D7F-F41B93C76BE7}"/>
              </a:ext>
            </a:extLst>
          </p:cNvPr>
          <p:cNvCxnSpPr>
            <a:cxnSpLocks/>
          </p:cNvCxnSpPr>
          <p:nvPr/>
        </p:nvCxnSpPr>
        <p:spPr>
          <a:xfrm flipV="1">
            <a:off x="7173218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C67D3-B51B-4743-8906-DC45B632BDDB}"/>
              </a:ext>
            </a:extLst>
          </p:cNvPr>
          <p:cNvSpPr txBox="1"/>
          <p:nvPr/>
        </p:nvSpPr>
        <p:spPr>
          <a:xfrm>
            <a:off x="6813295" y="2931273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5787E-C750-4D0E-8A72-A8C4251937E8}"/>
              </a:ext>
            </a:extLst>
          </p:cNvPr>
          <p:cNvCxnSpPr>
            <a:cxnSpLocks/>
          </p:cNvCxnSpPr>
          <p:nvPr/>
        </p:nvCxnSpPr>
        <p:spPr>
          <a:xfrm flipV="1">
            <a:off x="7173218" y="251326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24B730A2-667B-453D-B5AD-ECD469A891F4}"/>
              </a:ext>
            </a:extLst>
          </p:cNvPr>
          <p:cNvSpPr/>
          <p:nvPr/>
        </p:nvSpPr>
        <p:spPr>
          <a:xfrm>
            <a:off x="7173218" y="82654"/>
            <a:ext cx="3786854" cy="14399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AA4E5-A352-421D-8D90-391AB73F0B91}"/>
              </a:ext>
            </a:extLst>
          </p:cNvPr>
          <p:cNvSpPr/>
          <p:nvPr/>
        </p:nvSpPr>
        <p:spPr>
          <a:xfrm>
            <a:off x="7940654" y="646891"/>
            <a:ext cx="2251981" cy="53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DB:1433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81B8D6-E17D-4AC6-9EF7-4F4F6A69D8BB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3274828" y="916120"/>
            <a:ext cx="4665826" cy="14613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A0EA58-DB00-4570-9B3D-91AEC6FF52C0}"/>
              </a:ext>
            </a:extLst>
          </p:cNvPr>
          <p:cNvSpPr txBox="1"/>
          <p:nvPr/>
        </p:nvSpPr>
        <p:spPr>
          <a:xfrm>
            <a:off x="8721491" y="1121676"/>
            <a:ext cx="8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C493D-5267-4ECA-BA2F-74BD2A1B3DB5}"/>
              </a:ext>
            </a:extLst>
          </p:cNvPr>
          <p:cNvSpPr txBox="1"/>
          <p:nvPr/>
        </p:nvSpPr>
        <p:spPr>
          <a:xfrm>
            <a:off x="3749349" y="237059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FF5B0-434D-4D22-AFCB-49EE76DEF053}"/>
              </a:ext>
            </a:extLst>
          </p:cNvPr>
          <p:cNvSpPr txBox="1"/>
          <p:nvPr/>
        </p:nvSpPr>
        <p:spPr>
          <a:xfrm>
            <a:off x="7887492" y="341231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9B2E3B-BE52-4982-A34F-51C0BE35A69F}"/>
              </a:ext>
            </a:extLst>
          </p:cNvPr>
          <p:cNvSpPr txBox="1"/>
          <p:nvPr/>
        </p:nvSpPr>
        <p:spPr>
          <a:xfrm rot="20620284">
            <a:off x="3879071" y="1420368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</p:spTree>
    <p:extLst>
      <p:ext uri="{BB962C8B-B14F-4D97-AF65-F5344CB8AC3E}">
        <p14:creationId xmlns:p14="http://schemas.microsoft.com/office/powerpoint/2010/main" val="21694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169C-32D3-43F9-A162-9A75ED13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2865-0A75-4DD9-9BA8-0E74721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Multi-container deployment</a:t>
            </a:r>
          </a:p>
          <a:p>
            <a:r>
              <a:rPr lang="en-IN" dirty="0"/>
              <a:t>Use YAML configuration file for deployment.</a:t>
            </a:r>
          </a:p>
          <a:p>
            <a:r>
              <a:rPr lang="en-IN" dirty="0"/>
              <a:t>Specify the configurations and dependencies in the YAML file.</a:t>
            </a:r>
          </a:p>
          <a:p>
            <a:r>
              <a:rPr lang="en-IN" dirty="0"/>
              <a:t>Run all containers using a single command “docker-compose up”</a:t>
            </a:r>
          </a:p>
        </p:txBody>
      </p:sp>
    </p:spTree>
    <p:extLst>
      <p:ext uri="{BB962C8B-B14F-4D97-AF65-F5344CB8AC3E}">
        <p14:creationId xmlns:p14="http://schemas.microsoft.com/office/powerpoint/2010/main" val="74751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DDF93-7DF2-4C57-951E-801713FC4B71}"/>
              </a:ext>
            </a:extLst>
          </p:cNvPr>
          <p:cNvSpPr/>
          <p:nvPr/>
        </p:nvSpPr>
        <p:spPr>
          <a:xfrm>
            <a:off x="446783" y="308344"/>
            <a:ext cx="10898909" cy="6134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67D01-FB74-4282-88BE-641FE32DC998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F7C2E-2D85-4511-BE66-3B12BEBCCCA3}"/>
              </a:ext>
            </a:extLst>
          </p:cNvPr>
          <p:cNvSpPr/>
          <p:nvPr/>
        </p:nvSpPr>
        <p:spPr>
          <a:xfrm>
            <a:off x="696163" y="542259"/>
            <a:ext cx="10402455" cy="2698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1C9F7-63D1-4D4C-9429-2EDF006864B1}"/>
              </a:ext>
            </a:extLst>
          </p:cNvPr>
          <p:cNvSpPr/>
          <p:nvPr/>
        </p:nvSpPr>
        <p:spPr>
          <a:xfrm>
            <a:off x="4314014" y="742130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45DB2-CF53-4376-B60F-AB07933B328B}"/>
              </a:ext>
            </a:extLst>
          </p:cNvPr>
          <p:cNvSpPr/>
          <p:nvPr/>
        </p:nvSpPr>
        <p:spPr>
          <a:xfrm>
            <a:off x="797442" y="5114470"/>
            <a:ext cx="570730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46B95-A8B2-4A8C-80A7-6E884F59A81D}"/>
              </a:ext>
            </a:extLst>
          </p:cNvPr>
          <p:cNvCxnSpPr>
            <a:cxnSpLocks/>
          </p:cNvCxnSpPr>
          <p:nvPr/>
        </p:nvCxnSpPr>
        <p:spPr>
          <a:xfrm flipV="1">
            <a:off x="6180953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F1C649-F42F-4819-B044-0B923443CBE1}"/>
              </a:ext>
            </a:extLst>
          </p:cNvPr>
          <p:cNvSpPr txBox="1"/>
          <p:nvPr/>
        </p:nvSpPr>
        <p:spPr>
          <a:xfrm>
            <a:off x="4731368" y="128874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CC69A-98A7-4397-857E-FCA31ACC3881}"/>
              </a:ext>
            </a:extLst>
          </p:cNvPr>
          <p:cNvSpPr txBox="1"/>
          <p:nvPr/>
        </p:nvSpPr>
        <p:spPr>
          <a:xfrm>
            <a:off x="8284451" y="444204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5C2E5-8DAD-4E20-95E7-FEAC995E7A58}"/>
              </a:ext>
            </a:extLst>
          </p:cNvPr>
          <p:cNvSpPr txBox="1"/>
          <p:nvPr/>
        </p:nvSpPr>
        <p:spPr>
          <a:xfrm>
            <a:off x="5790716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9AA2C-BC68-4A46-8658-0CE190AE05DD}"/>
              </a:ext>
            </a:extLst>
          </p:cNvPr>
          <p:cNvSpPr/>
          <p:nvPr/>
        </p:nvSpPr>
        <p:spPr>
          <a:xfrm>
            <a:off x="7436303" y="5061887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9839B-4586-40E3-9BAB-3C14C4419E8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504750" y="1042312"/>
            <a:ext cx="1220058" cy="195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89082-6BA3-4A37-8804-44994DDE859B}"/>
              </a:ext>
            </a:extLst>
          </p:cNvPr>
          <p:cNvSpPr/>
          <p:nvPr/>
        </p:nvSpPr>
        <p:spPr>
          <a:xfrm>
            <a:off x="7724808" y="93806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0D166-A909-4ECF-B152-2CE33E9E4497}"/>
              </a:ext>
            </a:extLst>
          </p:cNvPr>
          <p:cNvSpPr txBox="1"/>
          <p:nvPr/>
        </p:nvSpPr>
        <p:spPr>
          <a:xfrm>
            <a:off x="8709323" y="149253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sqlsvc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28F58F-AF0D-4C4D-A8A2-5EAD85AB206E}"/>
              </a:ext>
            </a:extLst>
          </p:cNvPr>
          <p:cNvCxnSpPr>
            <a:cxnSpLocks/>
          </p:cNvCxnSpPr>
          <p:nvPr/>
        </p:nvCxnSpPr>
        <p:spPr>
          <a:xfrm flipV="1">
            <a:off x="9674994" y="2992943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9B64D-DC3A-42CF-A08F-AE7B25A679C1}"/>
              </a:ext>
            </a:extLst>
          </p:cNvPr>
          <p:cNvSpPr txBox="1"/>
          <p:nvPr/>
        </p:nvSpPr>
        <p:spPr>
          <a:xfrm>
            <a:off x="9315071" y="2683111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1455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527278-9D9E-4F04-B718-0A3B65E731CD}"/>
              </a:ext>
            </a:extLst>
          </p:cNvPr>
          <p:cNvCxnSpPr>
            <a:cxnSpLocks/>
          </p:cNvCxnSpPr>
          <p:nvPr/>
        </p:nvCxnSpPr>
        <p:spPr>
          <a:xfrm flipV="1">
            <a:off x="9674994" y="1357354"/>
            <a:ext cx="0" cy="13466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05CC905-1E6F-4B23-9073-6988150581EA}"/>
              </a:ext>
            </a:extLst>
          </p:cNvPr>
          <p:cNvSpPr/>
          <p:nvPr/>
        </p:nvSpPr>
        <p:spPr>
          <a:xfrm>
            <a:off x="4314014" y="1877650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:80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29FF94-780F-4C0A-A7F0-0F7BE21E8EA1}"/>
              </a:ext>
            </a:extLst>
          </p:cNvPr>
          <p:cNvSpPr txBox="1"/>
          <p:nvPr/>
        </p:nvSpPr>
        <p:spPr>
          <a:xfrm>
            <a:off x="4807217" y="2448338"/>
            <a:ext cx="12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3D8453-741B-4A60-996B-EA2144EEC3B1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6504750" y="1238250"/>
            <a:ext cx="1220058" cy="9395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B27A3A-2704-403B-BD0E-27844197620B}"/>
              </a:ext>
            </a:extLst>
          </p:cNvPr>
          <p:cNvCxnSpPr>
            <a:cxnSpLocks/>
          </p:cNvCxnSpPr>
          <p:nvPr/>
        </p:nvCxnSpPr>
        <p:spPr>
          <a:xfrm flipH="1" flipV="1">
            <a:off x="4558414" y="1153579"/>
            <a:ext cx="12244" cy="18986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2860F-02FE-4868-8179-66226C78CC7F}"/>
              </a:ext>
            </a:extLst>
          </p:cNvPr>
          <p:cNvSpPr txBox="1"/>
          <p:nvPr/>
        </p:nvSpPr>
        <p:spPr>
          <a:xfrm>
            <a:off x="4263054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14686-E6CB-4C4B-8832-A8B3242469EF}"/>
              </a:ext>
            </a:extLst>
          </p:cNvPr>
          <p:cNvCxnSpPr>
            <a:cxnSpLocks/>
          </p:cNvCxnSpPr>
          <p:nvPr/>
        </p:nvCxnSpPr>
        <p:spPr>
          <a:xfrm flipV="1">
            <a:off x="4586660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CE896-1C46-4140-8793-2012DE493886}"/>
              </a:ext>
            </a:extLst>
          </p:cNvPr>
          <p:cNvSpPr/>
          <p:nvPr/>
        </p:nvSpPr>
        <p:spPr>
          <a:xfrm>
            <a:off x="1124630" y="147527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UI :80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E3D4C-F51B-4E91-897F-1593B0A499C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V="1">
            <a:off x="3315366" y="1042312"/>
            <a:ext cx="998648" cy="7331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A304A-6F96-4A8D-B890-018939EFC13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29499" y="1799141"/>
            <a:ext cx="984515" cy="3786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EF8FBB-13F0-464F-B24B-23633D510B8D}"/>
              </a:ext>
            </a:extLst>
          </p:cNvPr>
          <p:cNvCxnSpPr>
            <a:cxnSpLocks/>
          </p:cNvCxnSpPr>
          <p:nvPr/>
        </p:nvCxnSpPr>
        <p:spPr>
          <a:xfrm flipV="1">
            <a:off x="1995860" y="3300818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888B7B-B0D7-492C-9E02-763FDE6C058B}"/>
              </a:ext>
            </a:extLst>
          </p:cNvPr>
          <p:cNvSpPr txBox="1"/>
          <p:nvPr/>
        </p:nvSpPr>
        <p:spPr>
          <a:xfrm>
            <a:off x="1685604" y="2992854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38416-CCD7-4453-BF92-FC3EAAB09374}"/>
              </a:ext>
            </a:extLst>
          </p:cNvPr>
          <p:cNvCxnSpPr>
            <a:cxnSpLocks/>
          </p:cNvCxnSpPr>
          <p:nvPr/>
        </p:nvCxnSpPr>
        <p:spPr>
          <a:xfrm flipV="1">
            <a:off x="6176549" y="2275367"/>
            <a:ext cx="4403" cy="7174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AFEF94-A5AC-43F7-8E22-A423A125B5E5}"/>
              </a:ext>
            </a:extLst>
          </p:cNvPr>
          <p:cNvCxnSpPr>
            <a:cxnSpLocks/>
          </p:cNvCxnSpPr>
          <p:nvPr/>
        </p:nvCxnSpPr>
        <p:spPr>
          <a:xfrm flipV="1">
            <a:off x="1991457" y="1982710"/>
            <a:ext cx="4403" cy="10259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ED20B1-D03E-4A50-BB61-A3861F033D45}"/>
              </a:ext>
            </a:extLst>
          </p:cNvPr>
          <p:cNvSpPr txBox="1"/>
          <p:nvPr/>
        </p:nvSpPr>
        <p:spPr>
          <a:xfrm>
            <a:off x="1991457" y="1995551"/>
            <a:ext cx="7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96CAF-40FF-40E3-95F6-B27335BC9406}"/>
              </a:ext>
            </a:extLst>
          </p:cNvPr>
          <p:cNvSpPr txBox="1"/>
          <p:nvPr/>
        </p:nvSpPr>
        <p:spPr>
          <a:xfrm>
            <a:off x="5568440" y="-9688"/>
            <a:ext cx="420475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http://identitysvc/api/identity/register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9D3AF-108E-48C7-9D78-1D72A466F064}"/>
              </a:ext>
            </a:extLst>
          </p:cNvPr>
          <p:cNvSpPr txBox="1"/>
          <p:nvPr/>
        </p:nvSpPr>
        <p:spPr>
          <a:xfrm>
            <a:off x="1039025" y="-22373"/>
            <a:ext cx="42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http://localhost:5000/api/identity/register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9778B5-B44A-49B4-B553-61A1509E9EF1}"/>
              </a:ext>
            </a:extLst>
          </p:cNvPr>
          <p:cNvCxnSpPr/>
          <p:nvPr/>
        </p:nvCxnSpPr>
        <p:spPr>
          <a:xfrm flipV="1">
            <a:off x="2370662" y="1211253"/>
            <a:ext cx="2053556" cy="4216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96D61C-AE10-4F5B-912F-FA76154B9FAD}"/>
              </a:ext>
            </a:extLst>
          </p:cNvPr>
          <p:cNvCxnSpPr>
            <a:cxnSpLocks/>
          </p:cNvCxnSpPr>
          <p:nvPr/>
        </p:nvCxnSpPr>
        <p:spPr>
          <a:xfrm flipV="1">
            <a:off x="2753441" y="2364883"/>
            <a:ext cx="1670777" cy="3017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A4755-49E3-4251-8CCC-1986BAE30AA1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84B3-0936-4039-9CF3-5954A8753A88}"/>
              </a:ext>
            </a:extLst>
          </p:cNvPr>
          <p:cNvSpPr/>
          <p:nvPr/>
        </p:nvSpPr>
        <p:spPr>
          <a:xfrm>
            <a:off x="1403927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3CF06-87F5-486A-BE59-A7EABAB7184A}"/>
              </a:ext>
            </a:extLst>
          </p:cNvPr>
          <p:cNvSpPr txBox="1"/>
          <p:nvPr/>
        </p:nvSpPr>
        <p:spPr>
          <a:xfrm>
            <a:off x="1579418" y="4193585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VM1 – Ubuntu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7565F-64F2-4D87-B2E2-9A5F92F58E2D}"/>
              </a:ext>
            </a:extLst>
          </p:cNvPr>
          <p:cNvSpPr/>
          <p:nvPr/>
        </p:nvSpPr>
        <p:spPr>
          <a:xfrm>
            <a:off x="4188691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D1B5-27B0-4867-9884-0AA2D9A34226}"/>
              </a:ext>
            </a:extLst>
          </p:cNvPr>
          <p:cNvSpPr txBox="1"/>
          <p:nvPr/>
        </p:nvSpPr>
        <p:spPr>
          <a:xfrm>
            <a:off x="4364181" y="4193585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VM2 – Windows 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C449B-1965-43D6-937F-248AE1744BCA}"/>
              </a:ext>
            </a:extLst>
          </p:cNvPr>
          <p:cNvSpPr/>
          <p:nvPr/>
        </p:nvSpPr>
        <p:spPr>
          <a:xfrm>
            <a:off x="1403927" y="3583862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6D080-5C73-471A-899D-523960B70A5A}"/>
              </a:ext>
            </a:extLst>
          </p:cNvPr>
          <p:cNvSpPr/>
          <p:nvPr/>
        </p:nvSpPr>
        <p:spPr>
          <a:xfrm>
            <a:off x="1403927" y="306662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EF803-FBC1-428A-907E-3475550D37B0}"/>
              </a:ext>
            </a:extLst>
          </p:cNvPr>
          <p:cNvSpPr/>
          <p:nvPr/>
        </p:nvSpPr>
        <p:spPr>
          <a:xfrm>
            <a:off x="1403927" y="253091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35272-4F83-4456-8A00-44CFF179ABAD}"/>
              </a:ext>
            </a:extLst>
          </p:cNvPr>
          <p:cNvSpPr/>
          <p:nvPr/>
        </p:nvSpPr>
        <p:spPr>
          <a:xfrm>
            <a:off x="1403927" y="199520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2437F-8F46-4D0B-8E8E-6CB7E49FCE1A}"/>
              </a:ext>
            </a:extLst>
          </p:cNvPr>
          <p:cNvSpPr/>
          <p:nvPr/>
        </p:nvSpPr>
        <p:spPr>
          <a:xfrm>
            <a:off x="4188690" y="3593098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A463-38E5-4655-8E49-8F455AFD24EF}"/>
              </a:ext>
            </a:extLst>
          </p:cNvPr>
          <p:cNvSpPr/>
          <p:nvPr/>
        </p:nvSpPr>
        <p:spPr>
          <a:xfrm>
            <a:off x="4188690" y="307586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14043-ECC5-4091-9464-D04092587411}"/>
              </a:ext>
            </a:extLst>
          </p:cNvPr>
          <p:cNvSpPr/>
          <p:nvPr/>
        </p:nvSpPr>
        <p:spPr>
          <a:xfrm>
            <a:off x="4188690" y="254015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1D447-59BE-41CB-B438-7BCA907A0FB4}"/>
              </a:ext>
            </a:extLst>
          </p:cNvPr>
          <p:cNvSpPr/>
          <p:nvPr/>
        </p:nvSpPr>
        <p:spPr>
          <a:xfrm>
            <a:off x="4188690" y="200444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12D61-C597-4F16-8375-29562905A440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Platform (VMWare/Hyper-V/VirtualBox)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C8DEC-AF72-438A-BA8C-063B0AF581A1}"/>
              </a:ext>
            </a:extLst>
          </p:cNvPr>
          <p:cNvSpPr txBox="1"/>
          <p:nvPr/>
        </p:nvSpPr>
        <p:spPr>
          <a:xfrm>
            <a:off x="1579418" y="591526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:4GB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39BD2-F1B9-4EDC-A651-87D413729720}"/>
              </a:ext>
            </a:extLst>
          </p:cNvPr>
          <p:cNvSpPr txBox="1"/>
          <p:nvPr/>
        </p:nvSpPr>
        <p:spPr>
          <a:xfrm>
            <a:off x="4197927" y="637769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:8GB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0EAC9-C16E-4B93-A49D-3780217C7A48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88D9-DB81-4DC3-B57D-382395429FF6}"/>
              </a:ext>
            </a:extLst>
          </p:cNvPr>
          <p:cNvSpPr txBox="1"/>
          <p:nvPr/>
        </p:nvSpPr>
        <p:spPr>
          <a:xfrm>
            <a:off x="1944254" y="1634929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55984-AF3A-4B86-AE37-99882B159BB6}"/>
              </a:ext>
            </a:extLst>
          </p:cNvPr>
          <p:cNvSpPr txBox="1"/>
          <p:nvPr/>
        </p:nvSpPr>
        <p:spPr>
          <a:xfrm>
            <a:off x="3602182" y="6428662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Hardware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5862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38C64-FF50-4989-874C-0B44D96B3C06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9DD8-C1AF-48C3-B8B5-54380E58EE9D}"/>
              </a:ext>
            </a:extLst>
          </p:cNvPr>
          <p:cNvSpPr/>
          <p:nvPr/>
        </p:nvSpPr>
        <p:spPr>
          <a:xfrm>
            <a:off x="1341582" y="947003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113AF-6AF4-4C8A-BCAF-009CB6EBBB88}"/>
              </a:ext>
            </a:extLst>
          </p:cNvPr>
          <p:cNvSpPr txBox="1"/>
          <p:nvPr/>
        </p:nvSpPr>
        <p:spPr>
          <a:xfrm>
            <a:off x="1517073" y="3542544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D1FF4-8493-4231-8A0B-2A4E900909DC}"/>
              </a:ext>
            </a:extLst>
          </p:cNvPr>
          <p:cNvSpPr/>
          <p:nvPr/>
        </p:nvSpPr>
        <p:spPr>
          <a:xfrm>
            <a:off x="5824367" y="1810480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22E6-CCA0-4D38-9F48-54CA93E89E36}"/>
              </a:ext>
            </a:extLst>
          </p:cNvPr>
          <p:cNvSpPr txBox="1"/>
          <p:nvPr/>
        </p:nvSpPr>
        <p:spPr>
          <a:xfrm>
            <a:off x="5999857" y="4406021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42212-FE41-45A2-B439-9F66B8969315}"/>
              </a:ext>
            </a:extLst>
          </p:cNvPr>
          <p:cNvSpPr/>
          <p:nvPr/>
        </p:nvSpPr>
        <p:spPr>
          <a:xfrm>
            <a:off x="1341582" y="293282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(Linux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317E0-A989-4677-95E1-246ABA7EA189}"/>
              </a:ext>
            </a:extLst>
          </p:cNvPr>
          <p:cNvSpPr/>
          <p:nvPr/>
        </p:nvSpPr>
        <p:spPr>
          <a:xfrm>
            <a:off x="1341582" y="241558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3A128-47F1-4C55-9149-7B25E1D542CE}"/>
              </a:ext>
            </a:extLst>
          </p:cNvPr>
          <p:cNvSpPr/>
          <p:nvPr/>
        </p:nvSpPr>
        <p:spPr>
          <a:xfrm>
            <a:off x="1341582" y="187987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90C58-1D14-4271-8A24-B0A280D972FB}"/>
              </a:ext>
            </a:extLst>
          </p:cNvPr>
          <p:cNvSpPr/>
          <p:nvPr/>
        </p:nvSpPr>
        <p:spPr>
          <a:xfrm>
            <a:off x="1341582" y="134416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060B3-42EA-4AE5-AD64-1781C022FF5B}"/>
              </a:ext>
            </a:extLst>
          </p:cNvPr>
          <p:cNvSpPr/>
          <p:nvPr/>
        </p:nvSpPr>
        <p:spPr>
          <a:xfrm>
            <a:off x="5824366" y="380553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(Windows)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266B-1932-4B8A-A618-B5260EFB9452}"/>
              </a:ext>
            </a:extLst>
          </p:cNvPr>
          <p:cNvSpPr/>
          <p:nvPr/>
        </p:nvSpPr>
        <p:spPr>
          <a:xfrm>
            <a:off x="5824366" y="328829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E7358-956A-4A0B-B352-8F19F9F33111}"/>
              </a:ext>
            </a:extLst>
          </p:cNvPr>
          <p:cNvSpPr/>
          <p:nvPr/>
        </p:nvSpPr>
        <p:spPr>
          <a:xfrm>
            <a:off x="5824366" y="275258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67AC7-0D51-4EA6-A5D3-7060215D881C}"/>
              </a:ext>
            </a:extLst>
          </p:cNvPr>
          <p:cNvSpPr/>
          <p:nvPr/>
        </p:nvSpPr>
        <p:spPr>
          <a:xfrm>
            <a:off x="5824366" y="221687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7E1A-9864-4845-8B2B-48B14F6DFF63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(Docker, LXD, LXC, RKT)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8E9E-89B7-48AB-BE21-72D10F20F05A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1E0FD-0301-4753-9FAB-D74426E96891}"/>
              </a:ext>
            </a:extLst>
          </p:cNvPr>
          <p:cNvSpPr txBox="1"/>
          <p:nvPr/>
        </p:nvSpPr>
        <p:spPr>
          <a:xfrm>
            <a:off x="1881909" y="983888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77A5F-F923-4DA9-A0F9-4AC361684A67}"/>
              </a:ext>
            </a:extLst>
          </p:cNvPr>
          <p:cNvSpPr txBox="1"/>
          <p:nvPr/>
        </p:nvSpPr>
        <p:spPr>
          <a:xfrm>
            <a:off x="3602182" y="6428662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 Isolation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6A0D8-89D3-4663-929A-950A5914C1B0}"/>
              </a:ext>
            </a:extLst>
          </p:cNvPr>
          <p:cNvSpPr txBox="1"/>
          <p:nvPr/>
        </p:nvSpPr>
        <p:spPr>
          <a:xfrm>
            <a:off x="7583055" y="554335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Windows Containers </a:t>
            </a:r>
          </a:p>
          <a:p>
            <a:r>
              <a:rPr lang="en-IN" dirty="0"/>
              <a:t>Linux Containers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B49FF9-A516-4DC1-B19B-019AF31C8B11}"/>
              </a:ext>
            </a:extLst>
          </p:cNvPr>
          <p:cNvCxnSpPr/>
          <p:nvPr/>
        </p:nvCxnSpPr>
        <p:spPr>
          <a:xfrm>
            <a:off x="8040255" y="4038939"/>
            <a:ext cx="0" cy="1907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3F8104-F5E9-421C-A8ED-C0DE8212E2B3}"/>
              </a:ext>
            </a:extLst>
          </p:cNvPr>
          <p:cNvSpPr/>
          <p:nvPr/>
        </p:nvSpPr>
        <p:spPr>
          <a:xfrm>
            <a:off x="1025236" y="4038939"/>
            <a:ext cx="4679057" cy="73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 Linux VM (</a:t>
            </a:r>
            <a:r>
              <a:rPr lang="en-IN" dirty="0" err="1"/>
              <a:t>MobyLinux</a:t>
            </a:r>
            <a:r>
              <a:rPr lang="en-IN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20958-26A7-42FE-972D-633B8BA085ED}"/>
              </a:ext>
            </a:extLst>
          </p:cNvPr>
          <p:cNvCxnSpPr>
            <a:cxnSpLocks/>
          </p:cNvCxnSpPr>
          <p:nvPr/>
        </p:nvCxnSpPr>
        <p:spPr>
          <a:xfrm>
            <a:off x="2419928" y="3085346"/>
            <a:ext cx="0" cy="1154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CE27B-B55B-46C6-9706-F33D925FA80F}"/>
              </a:ext>
            </a:extLst>
          </p:cNvPr>
          <p:cNvSpPr/>
          <p:nvPr/>
        </p:nvSpPr>
        <p:spPr>
          <a:xfrm>
            <a:off x="138544" y="2936024"/>
            <a:ext cx="1967345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FAB9A-76DB-4181-A3E2-1C6999807D56}"/>
              </a:ext>
            </a:extLst>
          </p:cNvPr>
          <p:cNvSpPr/>
          <p:nvPr/>
        </p:nvSpPr>
        <p:spPr>
          <a:xfrm>
            <a:off x="5320146" y="96981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48679-BA67-4DCE-BBCF-68EF9D078A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5889" y="1334655"/>
            <a:ext cx="3214257" cy="20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425311-81D4-4D14-B429-A423C63F2CBA}"/>
              </a:ext>
            </a:extLst>
          </p:cNvPr>
          <p:cNvSpPr/>
          <p:nvPr/>
        </p:nvSpPr>
        <p:spPr>
          <a:xfrm>
            <a:off x="5320146" y="309706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1D38A-C8EF-4DD2-AFFD-5E175DD4C93F}"/>
              </a:ext>
            </a:extLst>
          </p:cNvPr>
          <p:cNvSpPr/>
          <p:nvPr/>
        </p:nvSpPr>
        <p:spPr>
          <a:xfrm>
            <a:off x="5320146" y="5196609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18712-A2DB-402F-86CC-5AA86808377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105889" y="3382833"/>
            <a:ext cx="3214257" cy="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4A14-25B9-464B-8650-A17C5A7101B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105889" y="3382833"/>
            <a:ext cx="3214257" cy="21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53ADE5-BCB1-40F1-89A7-F4BBA7D3BA3F}"/>
              </a:ext>
            </a:extLst>
          </p:cNvPr>
          <p:cNvSpPr txBox="1"/>
          <p:nvPr/>
        </p:nvSpPr>
        <p:spPr>
          <a:xfrm>
            <a:off x="2546926" y="3097739"/>
            <a:ext cx="2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 &lt;image name&gt;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C3904-1B21-4127-8A0E-4D29E39945BB}"/>
              </a:ext>
            </a:extLst>
          </p:cNvPr>
          <p:cNvSpPr txBox="1"/>
          <p:nvPr/>
        </p:nvSpPr>
        <p:spPr>
          <a:xfrm rot="2398974">
            <a:off x="2828186" y="434066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2333-6CF1-45DF-B12C-07036FE61A96}"/>
              </a:ext>
            </a:extLst>
          </p:cNvPr>
          <p:cNvSpPr txBox="1"/>
          <p:nvPr/>
        </p:nvSpPr>
        <p:spPr>
          <a:xfrm rot="19479106">
            <a:off x="2970182" y="2031531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BAEE-C84C-4FFE-BDEA-F97499CFF9D5}"/>
              </a:ext>
            </a:extLst>
          </p:cNvPr>
          <p:cNvSpPr txBox="1"/>
          <p:nvPr/>
        </p:nvSpPr>
        <p:spPr>
          <a:xfrm>
            <a:off x="5394038" y="1699491"/>
            <a:ext cx="225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 : running</a:t>
            </a:r>
          </a:p>
          <a:p>
            <a:r>
              <a:rPr lang="en-IN" dirty="0"/>
              <a:t>Id         : A003XCG…..</a:t>
            </a:r>
          </a:p>
          <a:p>
            <a:r>
              <a:rPr lang="en-IN" dirty="0"/>
              <a:t>Name  : nginx1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69472-6336-4080-94B6-F9DB3EA82A11}"/>
              </a:ext>
            </a:extLst>
          </p:cNvPr>
          <p:cNvSpPr txBox="1"/>
          <p:nvPr/>
        </p:nvSpPr>
        <p:spPr>
          <a:xfrm>
            <a:off x="5227782" y="3842577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474F0-5FDC-423D-9312-61516F5A74F7}"/>
              </a:ext>
            </a:extLst>
          </p:cNvPr>
          <p:cNvSpPr txBox="1"/>
          <p:nvPr/>
        </p:nvSpPr>
        <p:spPr>
          <a:xfrm>
            <a:off x="5227781" y="5951679"/>
            <a:ext cx="205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SSSDGCG…..</a:t>
            </a:r>
          </a:p>
          <a:p>
            <a:r>
              <a:rPr lang="en-IN" dirty="0"/>
              <a:t>Name : nginx3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2A211-3EBF-423B-A461-624A7E199F5C}"/>
              </a:ext>
            </a:extLst>
          </p:cNvPr>
          <p:cNvSpPr txBox="1"/>
          <p:nvPr/>
        </p:nvSpPr>
        <p:spPr>
          <a:xfrm>
            <a:off x="50800" y="3862547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         : IMHAD0573..</a:t>
            </a:r>
          </a:p>
          <a:p>
            <a:r>
              <a:rPr lang="en-IN" dirty="0"/>
              <a:t>Name  : </a:t>
            </a:r>
            <a:r>
              <a:rPr lang="en-IN" dirty="0" err="1"/>
              <a:t>nginx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3C1E7-5029-4C35-B9DA-2E623868684E}"/>
              </a:ext>
            </a:extLst>
          </p:cNvPr>
          <p:cNvSpPr/>
          <p:nvPr/>
        </p:nvSpPr>
        <p:spPr>
          <a:xfrm>
            <a:off x="10123055" y="3097068"/>
            <a:ext cx="1948872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D3942-661D-4FA7-BC88-F969684CA561}"/>
              </a:ext>
            </a:extLst>
          </p:cNvPr>
          <p:cNvSpPr txBox="1"/>
          <p:nvPr/>
        </p:nvSpPr>
        <p:spPr>
          <a:xfrm>
            <a:off x="10035309" y="3908714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exited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F90D7-3D32-42F9-AD9B-30798DF6F94F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453746" y="3461905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90E308-895A-4B89-BE85-38661424F1E7}"/>
              </a:ext>
            </a:extLst>
          </p:cNvPr>
          <p:cNvSpPr txBox="1"/>
          <p:nvPr/>
        </p:nvSpPr>
        <p:spPr>
          <a:xfrm>
            <a:off x="7610763" y="3122015"/>
            <a:ext cx="27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stop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214EDF-4D78-42A4-9600-BC6E2463448E}"/>
              </a:ext>
            </a:extLst>
          </p:cNvPr>
          <p:cNvCxnSpPr/>
          <p:nvPr/>
        </p:nvCxnSpPr>
        <p:spPr>
          <a:xfrm flipH="1">
            <a:off x="7453746" y="3676073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E93866-2843-4A91-B6C9-D1649A60EA29}"/>
              </a:ext>
            </a:extLst>
          </p:cNvPr>
          <p:cNvSpPr txBox="1"/>
          <p:nvPr/>
        </p:nvSpPr>
        <p:spPr>
          <a:xfrm>
            <a:off x="7499927" y="364207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start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62F51-35FE-467B-90AB-8AC166D606F9}"/>
              </a:ext>
            </a:extLst>
          </p:cNvPr>
          <p:cNvSpPr txBox="1"/>
          <p:nvPr/>
        </p:nvSpPr>
        <p:spPr>
          <a:xfrm>
            <a:off x="9877232" y="2161156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F195D9-2961-4FF4-A162-9929F62950D5}"/>
              </a:ext>
            </a:extLst>
          </p:cNvPr>
          <p:cNvCxnSpPr>
            <a:stCxn id="25" idx="0"/>
          </p:cNvCxnSpPr>
          <p:nvPr/>
        </p:nvCxnSpPr>
        <p:spPr>
          <a:xfrm flipV="1">
            <a:off x="11097491" y="1422400"/>
            <a:ext cx="0" cy="167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EF357A-CCA5-49A2-A8E4-67A984E2196F}"/>
              </a:ext>
            </a:extLst>
          </p:cNvPr>
          <p:cNvSpPr txBox="1"/>
          <p:nvPr/>
        </p:nvSpPr>
        <p:spPr>
          <a:xfrm>
            <a:off x="10455564" y="1029978"/>
            <a:ext cx="11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7B3CDB-4A7A-4D92-9A4E-D5F04E1B02F4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453746" y="1214644"/>
            <a:ext cx="3001818" cy="22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F52CAC-3B8E-4FB3-9621-10EA711FDA22}"/>
              </a:ext>
            </a:extLst>
          </p:cNvPr>
          <p:cNvSpPr txBox="1"/>
          <p:nvPr/>
        </p:nvSpPr>
        <p:spPr>
          <a:xfrm rot="19372984">
            <a:off x="7452753" y="2075068"/>
            <a:ext cx="26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-f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68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96B6D-623E-4D2C-BFFD-3678453EED9A}"/>
              </a:ext>
            </a:extLst>
          </p:cNvPr>
          <p:cNvSpPr/>
          <p:nvPr/>
        </p:nvSpPr>
        <p:spPr>
          <a:xfrm>
            <a:off x="822036" y="4922982"/>
            <a:ext cx="8192654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: 1234 (100MB)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F0234-5A7D-4DD0-9B3D-4E9770B93098}"/>
              </a:ext>
            </a:extLst>
          </p:cNvPr>
          <p:cNvSpPr/>
          <p:nvPr/>
        </p:nvSpPr>
        <p:spPr>
          <a:xfrm>
            <a:off x="822036" y="4412673"/>
            <a:ext cx="8192653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Framework : 5678 (200MB)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08DC-EB79-49AC-BBE5-64A3808CE17B}"/>
              </a:ext>
            </a:extLst>
          </p:cNvPr>
          <p:cNvSpPr/>
          <p:nvPr/>
        </p:nvSpPr>
        <p:spPr>
          <a:xfrm>
            <a:off x="822037" y="3902364"/>
            <a:ext cx="8192652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X : 1357 (4 MB)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11D4-8F73-41F9-AC0C-2E6A2EE4826C}"/>
              </a:ext>
            </a:extLst>
          </p:cNvPr>
          <p:cNvSpPr/>
          <p:nvPr/>
        </p:nvSpPr>
        <p:spPr>
          <a:xfrm>
            <a:off x="822037" y="339205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Y: 5838 (5 MB)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2570-DCDB-4437-BD7B-E3C263656CFB}"/>
              </a:ext>
            </a:extLst>
          </p:cNvPr>
          <p:cNvSpPr/>
          <p:nvPr/>
        </p:nvSpPr>
        <p:spPr>
          <a:xfrm>
            <a:off x="822037" y="288174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Z: 7583 (2 MB)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92A0-1184-4F40-A56D-C5B85A8882CB}"/>
              </a:ext>
            </a:extLst>
          </p:cNvPr>
          <p:cNvSpPr/>
          <p:nvPr/>
        </p:nvSpPr>
        <p:spPr>
          <a:xfrm>
            <a:off x="822037" y="2371437"/>
            <a:ext cx="3971636" cy="434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App : 958484 (10 MB)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6A85-9802-4FBA-ABBC-5B5E9FFFA2EE}"/>
              </a:ext>
            </a:extLst>
          </p:cNvPr>
          <p:cNvSpPr txBox="1"/>
          <p:nvPr/>
        </p:nvSpPr>
        <p:spPr>
          <a:xfrm>
            <a:off x="1163782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MVC App Image: </a:t>
            </a:r>
          </a:p>
          <a:p>
            <a:r>
              <a:rPr lang="en-IN" dirty="0"/>
              <a:t>Name: </a:t>
            </a:r>
            <a:r>
              <a:rPr lang="en-IN" dirty="0" err="1"/>
              <a:t>SampleApp</a:t>
            </a:r>
            <a:endParaRPr lang="en-IN" dirty="0"/>
          </a:p>
          <a:p>
            <a:r>
              <a:rPr lang="en-IN" dirty="0"/>
              <a:t>Id       : 5648kfj303</a:t>
            </a:r>
          </a:p>
          <a:p>
            <a:r>
              <a:rPr lang="en-IN" dirty="0"/>
              <a:t>Size    : 321 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A593-FBE6-4C96-BA62-C978C8B7DCD5}"/>
              </a:ext>
            </a:extLst>
          </p:cNvPr>
          <p:cNvSpPr/>
          <p:nvPr/>
        </p:nvSpPr>
        <p:spPr>
          <a:xfrm>
            <a:off x="5043055" y="3392053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A: AHFMB44 (9 MB)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16617-A457-4227-96E1-D7955B56EA2A}"/>
              </a:ext>
            </a:extLst>
          </p:cNvPr>
          <p:cNvSpPr/>
          <p:nvPr/>
        </p:nvSpPr>
        <p:spPr>
          <a:xfrm>
            <a:off x="5043055" y="288174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K: 948F (2 MB)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51633-5B70-4E60-BA1B-755DE138AA5B}"/>
              </a:ext>
            </a:extLst>
          </p:cNvPr>
          <p:cNvSpPr/>
          <p:nvPr/>
        </p:nvSpPr>
        <p:spPr>
          <a:xfrm>
            <a:off x="5043055" y="237143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M: KFDFK5 (6 MB)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F8A8D-6704-4144-8C17-48C7AD81880A}"/>
              </a:ext>
            </a:extLst>
          </p:cNvPr>
          <p:cNvSpPr/>
          <p:nvPr/>
        </p:nvSpPr>
        <p:spPr>
          <a:xfrm>
            <a:off x="5043055" y="1861126"/>
            <a:ext cx="3971636" cy="434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App : 5klf (20 MB)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D9974-119A-48B2-8A85-2EF8B3A2FE94}"/>
              </a:ext>
            </a:extLst>
          </p:cNvPr>
          <p:cNvSpPr txBox="1"/>
          <p:nvPr/>
        </p:nvSpPr>
        <p:spPr>
          <a:xfrm>
            <a:off x="5241637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App Image: </a:t>
            </a:r>
          </a:p>
          <a:p>
            <a:r>
              <a:rPr lang="en-IN" dirty="0"/>
              <a:t>Name: </a:t>
            </a:r>
            <a:r>
              <a:rPr lang="en-IN" dirty="0" err="1"/>
              <a:t>CatalogService</a:t>
            </a:r>
            <a:endParaRPr lang="en-IN" dirty="0"/>
          </a:p>
          <a:p>
            <a:r>
              <a:rPr lang="en-IN" dirty="0"/>
              <a:t>Id       : 58fk3fly9</a:t>
            </a:r>
          </a:p>
          <a:p>
            <a:r>
              <a:rPr lang="en-IN" dirty="0"/>
              <a:t>Size    : 341 MB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A0921-0B47-48D7-94AB-CE448E87925C}"/>
              </a:ext>
            </a:extLst>
          </p:cNvPr>
          <p:cNvSpPr txBox="1"/>
          <p:nvPr/>
        </p:nvSpPr>
        <p:spPr>
          <a:xfrm>
            <a:off x="4387273" y="8497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358 MB</a:t>
            </a:r>
          </a:p>
        </p:txBody>
      </p:sp>
    </p:spTree>
    <p:extLst>
      <p:ext uri="{BB962C8B-B14F-4D97-AF65-F5344CB8AC3E}">
        <p14:creationId xmlns:p14="http://schemas.microsoft.com/office/powerpoint/2010/main" val="15734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8D70-1B22-4138-8105-3C8CF4CE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31E-B2C9-49E9-A4CF-56032B3D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to store the docker images.</a:t>
            </a:r>
          </a:p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Repository exists in the local machine (Dev machine/ prod machine)</a:t>
            </a:r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A Common cloud storage to store images.</a:t>
            </a:r>
          </a:p>
          <a:p>
            <a:pPr lvl="1"/>
            <a:r>
              <a:rPr lang="en-IN" dirty="0"/>
              <a:t>Commonly accessible to multiple users</a:t>
            </a:r>
          </a:p>
          <a:p>
            <a:pPr lvl="2"/>
            <a:r>
              <a:rPr lang="en-IN" dirty="0"/>
              <a:t>Public repository</a:t>
            </a:r>
          </a:p>
          <a:p>
            <a:pPr lvl="3"/>
            <a:r>
              <a:rPr lang="en-IN" dirty="0"/>
              <a:t>Accessible to all without authentication , </a:t>
            </a:r>
            <a:r>
              <a:rPr lang="en-IN" dirty="0" err="1"/>
              <a:t>eg</a:t>
            </a:r>
            <a:r>
              <a:rPr lang="en-IN" dirty="0"/>
              <a:t>: Docker Hub</a:t>
            </a:r>
          </a:p>
          <a:p>
            <a:pPr lvl="2"/>
            <a:r>
              <a:rPr lang="en-IN" dirty="0"/>
              <a:t>Private repository</a:t>
            </a:r>
          </a:p>
          <a:p>
            <a:pPr lvl="3"/>
            <a:r>
              <a:rPr lang="en-IN" dirty="0"/>
              <a:t>Accessible to only authenticated users.</a:t>
            </a:r>
          </a:p>
          <a:p>
            <a:pPr lvl="3"/>
            <a:r>
              <a:rPr lang="en-IN" dirty="0"/>
              <a:t>Secure storage of images. (</a:t>
            </a:r>
            <a:r>
              <a:rPr lang="en-IN" dirty="0" err="1"/>
              <a:t>eg</a:t>
            </a:r>
            <a:r>
              <a:rPr lang="en-IN" dirty="0"/>
              <a:t>: Azure ACR, AWS ECR, Google GCR)</a:t>
            </a:r>
          </a:p>
        </p:txBody>
      </p:sp>
    </p:spTree>
    <p:extLst>
      <p:ext uri="{BB962C8B-B14F-4D97-AF65-F5344CB8AC3E}">
        <p14:creationId xmlns:p14="http://schemas.microsoft.com/office/powerpoint/2010/main" val="42896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FC66-E2B6-47DD-8335-236216D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A68-7ABA-46D8-9F1C-1ABFB00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Any name for image ( name must be unique)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imagename</a:t>
            </a:r>
            <a:r>
              <a:rPr lang="en-IN" dirty="0"/>
              <a:t>&gt;:&lt;tag&gt; format</a:t>
            </a:r>
          </a:p>
          <a:p>
            <a:pPr lvl="1"/>
            <a:r>
              <a:rPr lang="en-IN" dirty="0"/>
              <a:t>Tag could be a version identifier, platform identifier, revision number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eshopweb:v1, eshopweb:1.0, </a:t>
            </a:r>
            <a:r>
              <a:rPr lang="en-IN" dirty="0" err="1"/>
              <a:t>eshopweb:alpha</a:t>
            </a:r>
            <a:endParaRPr lang="en-IN" dirty="0"/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Naming format should be &lt;</a:t>
            </a:r>
            <a:r>
              <a:rPr lang="en-IN" dirty="0" err="1"/>
              <a:t>accountname</a:t>
            </a:r>
            <a:r>
              <a:rPr lang="en-IN" dirty="0"/>
              <a:t>/</a:t>
            </a:r>
            <a:r>
              <a:rPr lang="en-IN" dirty="0" err="1"/>
              <a:t>imagename</a:t>
            </a:r>
            <a:r>
              <a:rPr lang="en-IN" dirty="0"/>
              <a:t>&gt;:&lt;tag&gt;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sonusathyadas/eshopweb:v1, aditya1990/eshopweb:1.0</a:t>
            </a:r>
          </a:p>
          <a:p>
            <a:r>
              <a:rPr lang="en-IN" dirty="0"/>
              <a:t>Tag value is not mandatory.</a:t>
            </a:r>
          </a:p>
          <a:p>
            <a:r>
              <a:rPr lang="en-IN" dirty="0"/>
              <a:t>By default the tag value will be “latest”</a:t>
            </a:r>
          </a:p>
        </p:txBody>
      </p:sp>
    </p:spTree>
    <p:extLst>
      <p:ext uri="{BB962C8B-B14F-4D97-AF65-F5344CB8AC3E}">
        <p14:creationId xmlns:p14="http://schemas.microsoft.com/office/powerpoint/2010/main" val="32044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92F-E145-49AD-B4C5-5FCAA119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Uploading and downloading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39D0-DDCF-4197-BDD2-E32CDAE1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Build an image</a:t>
            </a:r>
          </a:p>
          <a:p>
            <a:pPr lvl="1"/>
            <a:r>
              <a:rPr lang="en-IN" dirty="0"/>
              <a:t>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Upload the image to Docker Hub</a:t>
            </a:r>
          </a:p>
          <a:p>
            <a:pPr lvl="1"/>
            <a:r>
              <a:rPr lang="en-IN" dirty="0"/>
              <a:t>docker push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Downloading image to local machine</a:t>
            </a:r>
          </a:p>
          <a:p>
            <a:pPr lvl="1"/>
            <a:r>
              <a:rPr lang="en-IN" dirty="0"/>
              <a:t>docker pull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Creating alias name for images</a:t>
            </a:r>
          </a:p>
          <a:p>
            <a:pPr lvl="1"/>
            <a:r>
              <a:rPr lang="en-IN" dirty="0"/>
              <a:t>docker tag &lt;old-name&gt; &lt;new-name&gt;</a:t>
            </a:r>
          </a:p>
          <a:p>
            <a:r>
              <a:rPr lang="en-IN" dirty="0"/>
              <a:t>List images in local repository</a:t>
            </a:r>
          </a:p>
          <a:p>
            <a:pPr lvl="1"/>
            <a:r>
              <a:rPr lang="en-IN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5498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8EC3-CDDB-4A89-A5A4-E4CF978C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A5BE6-2409-4AFE-87BA-35EAC315A2E1}"/>
              </a:ext>
            </a:extLst>
          </p:cNvPr>
          <p:cNvSpPr/>
          <p:nvPr/>
        </p:nvSpPr>
        <p:spPr>
          <a:xfrm>
            <a:off x="701964" y="1801092"/>
            <a:ext cx="10898909" cy="37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1314-4BF6-4222-960C-AD5CD80DE8D3}"/>
              </a:ext>
            </a:extLst>
          </p:cNvPr>
          <p:cNvSpPr txBox="1"/>
          <p:nvPr/>
        </p:nvSpPr>
        <p:spPr>
          <a:xfrm>
            <a:off x="6326880" y="5537261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3139C9-74DB-4668-AF60-72210195CE78}"/>
              </a:ext>
            </a:extLst>
          </p:cNvPr>
          <p:cNvSpPr/>
          <p:nvPr/>
        </p:nvSpPr>
        <p:spPr>
          <a:xfrm>
            <a:off x="951344" y="2364509"/>
            <a:ext cx="10402455" cy="172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F9A23-6834-4814-AC27-0BB3F8E082AB}"/>
              </a:ext>
            </a:extLst>
          </p:cNvPr>
          <p:cNvSpPr/>
          <p:nvPr/>
        </p:nvSpPr>
        <p:spPr>
          <a:xfrm>
            <a:off x="1339273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EF1B2-F086-4CD2-82EA-B48EB2B9277D}"/>
              </a:ext>
            </a:extLst>
          </p:cNvPr>
          <p:cNvSpPr/>
          <p:nvPr/>
        </p:nvSpPr>
        <p:spPr>
          <a:xfrm>
            <a:off x="4572000" y="4341091"/>
            <a:ext cx="1681017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IIS:80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F8365-4679-4E37-A5EC-0074495540BC}"/>
              </a:ext>
            </a:extLst>
          </p:cNvPr>
          <p:cNvSpPr/>
          <p:nvPr/>
        </p:nvSpPr>
        <p:spPr>
          <a:xfrm>
            <a:off x="2309091" y="6188364"/>
            <a:ext cx="371301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73CF2B-8A33-41E7-A6EE-0FCDE0E2DB30}"/>
              </a:ext>
            </a:extLst>
          </p:cNvPr>
          <p:cNvCxnSpPr/>
          <p:nvPr/>
        </p:nvCxnSpPr>
        <p:spPr>
          <a:xfrm flipV="1">
            <a:off x="5883563" y="4959927"/>
            <a:ext cx="0" cy="14593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F6B6-BCD9-4C36-9C39-352D06BA2D91}"/>
              </a:ext>
            </a:extLst>
          </p:cNvPr>
          <p:cNvCxnSpPr>
            <a:cxnSpLocks/>
          </p:cNvCxnSpPr>
          <p:nvPr/>
        </p:nvCxnSpPr>
        <p:spPr>
          <a:xfrm flipV="1">
            <a:off x="2544618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92E46-6DB7-4469-B15B-4186F065F59B}"/>
              </a:ext>
            </a:extLst>
          </p:cNvPr>
          <p:cNvSpPr txBox="1"/>
          <p:nvPr/>
        </p:nvSpPr>
        <p:spPr>
          <a:xfrm>
            <a:off x="1657927" y="260465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EC808-4E3D-40FA-BEED-ECD624D13547}"/>
              </a:ext>
            </a:extLst>
          </p:cNvPr>
          <p:cNvSpPr txBox="1"/>
          <p:nvPr/>
        </p:nvSpPr>
        <p:spPr>
          <a:xfrm>
            <a:off x="2918691" y="2313709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A14B7-B41C-45BB-9626-27051E42BB3C}"/>
              </a:ext>
            </a:extLst>
          </p:cNvPr>
          <p:cNvSpPr txBox="1"/>
          <p:nvPr/>
        </p:nvSpPr>
        <p:spPr>
          <a:xfrm>
            <a:off x="2207491" y="3800886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4F3770-8ED2-41F7-A95D-956577D86775}"/>
              </a:ext>
            </a:extLst>
          </p:cNvPr>
          <p:cNvCxnSpPr>
            <a:cxnSpLocks/>
          </p:cNvCxnSpPr>
          <p:nvPr/>
        </p:nvCxnSpPr>
        <p:spPr>
          <a:xfrm flipV="1">
            <a:off x="2526145" y="336203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8AEF3-A8E8-4CA1-829D-9F7A1EF03644}"/>
              </a:ext>
            </a:extLst>
          </p:cNvPr>
          <p:cNvSpPr/>
          <p:nvPr/>
        </p:nvSpPr>
        <p:spPr>
          <a:xfrm>
            <a:off x="951345" y="5721927"/>
            <a:ext cx="1062167" cy="85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Cmd</a:t>
            </a:r>
            <a:endParaRPr lang="en-IN" dirty="0"/>
          </a:p>
          <a:p>
            <a:pPr algn="ctr"/>
            <a:r>
              <a:rPr lang="en-IN" dirty="0"/>
              <a:t>prompt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D482F-8AFE-472A-8ABA-D4823B2B0F51}"/>
              </a:ext>
            </a:extLst>
          </p:cNvPr>
          <p:cNvSpPr/>
          <p:nvPr/>
        </p:nvSpPr>
        <p:spPr>
          <a:xfrm>
            <a:off x="3038763" y="2932484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:80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CC915-C02D-4F83-86AA-048AF99EF2D7}"/>
              </a:ext>
            </a:extLst>
          </p:cNvPr>
          <p:cNvSpPr txBox="1"/>
          <p:nvPr/>
        </p:nvSpPr>
        <p:spPr>
          <a:xfrm>
            <a:off x="2964873" y="261152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58ACE-AEE2-4E5E-8AD9-CB016FF2D5FB}"/>
              </a:ext>
            </a:extLst>
          </p:cNvPr>
          <p:cNvCxnSpPr>
            <a:cxnSpLocks/>
          </p:cNvCxnSpPr>
          <p:nvPr/>
        </p:nvCxnSpPr>
        <p:spPr>
          <a:xfrm flipV="1">
            <a:off x="3537527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225E2E-D352-4D04-9698-0D745A5C2787}"/>
              </a:ext>
            </a:extLst>
          </p:cNvPr>
          <p:cNvSpPr txBox="1"/>
          <p:nvPr/>
        </p:nvSpPr>
        <p:spPr>
          <a:xfrm>
            <a:off x="3225799" y="3813708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8090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5FCCF-AB9F-4515-BE48-CEC88A923B2D}"/>
              </a:ext>
            </a:extLst>
          </p:cNvPr>
          <p:cNvCxnSpPr>
            <a:cxnSpLocks/>
          </p:cNvCxnSpPr>
          <p:nvPr/>
        </p:nvCxnSpPr>
        <p:spPr>
          <a:xfrm flipV="1">
            <a:off x="3544453" y="3374858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1DA56-7D2F-4DFA-AFE7-914077EB57D8}"/>
              </a:ext>
            </a:extLst>
          </p:cNvPr>
          <p:cNvSpPr/>
          <p:nvPr/>
        </p:nvSpPr>
        <p:spPr>
          <a:xfrm>
            <a:off x="6096000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219C5E-EAF4-4F30-8212-E8E3DB77C18F}"/>
              </a:ext>
            </a:extLst>
          </p:cNvPr>
          <p:cNvSpPr/>
          <p:nvPr/>
        </p:nvSpPr>
        <p:spPr>
          <a:xfrm>
            <a:off x="9240981" y="2925433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9C08A-E611-4FE7-AF60-8E736CA43F8D}"/>
              </a:ext>
            </a:extLst>
          </p:cNvPr>
          <p:cNvSpPr txBox="1"/>
          <p:nvPr/>
        </p:nvSpPr>
        <p:spPr>
          <a:xfrm>
            <a:off x="6035960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12D04-4649-46AD-8357-3C8BD024DB1F}"/>
              </a:ext>
            </a:extLst>
          </p:cNvPr>
          <p:cNvSpPr txBox="1"/>
          <p:nvPr/>
        </p:nvSpPr>
        <p:spPr>
          <a:xfrm>
            <a:off x="9191331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072308-4D5F-4748-BF97-FCC3357195E3}"/>
              </a:ext>
            </a:extLst>
          </p:cNvPr>
          <p:cNvCxnSpPr/>
          <p:nvPr/>
        </p:nvCxnSpPr>
        <p:spPr>
          <a:xfrm>
            <a:off x="7675418" y="3091842"/>
            <a:ext cx="1597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22BCB9-2FD4-4305-AB22-E0F95783E371}"/>
              </a:ext>
            </a:extLst>
          </p:cNvPr>
          <p:cNvCxnSpPr>
            <a:cxnSpLocks/>
          </p:cNvCxnSpPr>
          <p:nvPr/>
        </p:nvCxnSpPr>
        <p:spPr>
          <a:xfrm flipH="1">
            <a:off x="7690427" y="3362036"/>
            <a:ext cx="1550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939</Words>
  <Application>Microsoft Office PowerPoint</Application>
  <PresentationFormat>Widescreen</PresentationFormat>
  <Paragraphs>237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Image Repositories</vt:lpstr>
      <vt:lpstr>Image name </vt:lpstr>
      <vt:lpstr>Uploading and downloading images</vt:lpstr>
      <vt:lpstr>Docker Networking</vt:lpstr>
      <vt:lpstr>Dockerfile</vt:lpstr>
      <vt:lpstr>Commands in Dockerfile</vt:lpstr>
      <vt:lpstr>Commands in Dockerfile</vt:lpstr>
      <vt:lpstr>Commands in Dockerfile</vt:lpstr>
      <vt:lpstr>PowerPoint Presentation</vt:lpstr>
      <vt:lpstr>Docker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36</cp:revision>
  <dcterms:created xsi:type="dcterms:W3CDTF">2019-06-04T11:15:25Z</dcterms:created>
  <dcterms:modified xsi:type="dcterms:W3CDTF">2019-06-19T11:03:44Z</dcterms:modified>
</cp:coreProperties>
</file>