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2" d="100"/>
          <a:sy n="102" d="100"/>
        </p:scale>
        <p:origin x="898"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rajesh.ele.dpm@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ajesheledpm/AI-CHATBOT-USING-CHATGPT.gi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v0tKjB2kZhaD4Mc6Vh1Lpv845yZkGDGX/view?usp=drive_link"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7621" y="-13770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7" cy="2739211"/>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AI Chatbot using ChatGPT</a:t>
            </a:r>
          </a:p>
          <a:p>
            <a:pPr algn="ct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Team</a:t>
            </a:r>
            <a:r>
              <a:rPr lang="en-US" sz="1400" dirty="0">
                <a:latin typeface="Times New Roman" panose="02020603050405020304" pitchFamily="18" charset="0"/>
                <a:cs typeface="Times New Roman" panose="02020603050405020304" pitchFamily="18" charset="0"/>
              </a:rPr>
              <a:t> :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RAJESH KUMAR S</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Guide</a:t>
            </a:r>
            <a:r>
              <a:rPr lang="en-US" sz="1400" dirty="0">
                <a:latin typeface="Times New Roman" panose="02020603050405020304" pitchFamily="18" charset="0"/>
                <a:cs typeface="Times New Roman" panose="02020603050405020304" pitchFamily="18" charset="0"/>
              </a:rPr>
              <a:t> : P .</a:t>
            </a:r>
            <a:r>
              <a:rPr lang="en-US"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aja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rajesh.ele.dpm@gmail.com</a:t>
            </a:r>
            <a:r>
              <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Master Trainer</a:t>
            </a:r>
            <a:r>
              <a:rPr lang="en-US" sz="12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920321114326</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11A08A0F2067F55B1A8426449B439865 (autmele22)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62F86F9-4103-31FD-92D2-1EDA262D7948}"/>
              </a:ext>
            </a:extLst>
          </p:cNvPr>
          <p:cNvSpPr txBox="1"/>
          <p:nvPr/>
        </p:nvSpPr>
        <p:spPr>
          <a:xfrm>
            <a:off x="304800" y="1052286"/>
            <a:ext cx="8512629"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future scope of the AI Chatbot using ChatGPT is extensive, with many opportunities for enhancement and expansion in both functionality and application areas.</a:t>
            </a:r>
          </a:p>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1.Multilingual Support</a:t>
            </a:r>
          </a:p>
          <a:p>
            <a:r>
              <a:rPr lang="en-IN" sz="1600" dirty="0">
                <a:latin typeface="Times New Roman" panose="02020603050405020304" pitchFamily="18" charset="0"/>
                <a:cs typeface="Times New Roman" panose="02020603050405020304" pitchFamily="18" charset="0"/>
              </a:rPr>
              <a:t>2. Voice Interaction Capabilities</a:t>
            </a:r>
          </a:p>
          <a:p>
            <a:r>
              <a:rPr lang="en-IN" sz="1600" dirty="0">
                <a:latin typeface="Times New Roman" panose="02020603050405020304" pitchFamily="18" charset="0"/>
                <a:cs typeface="Times New Roman" panose="02020603050405020304" pitchFamily="18" charset="0"/>
              </a:rPr>
              <a:t>3. Emotional Intelligence Integration</a:t>
            </a:r>
          </a:p>
          <a:p>
            <a:r>
              <a:rPr lang="en-IN" sz="1600" dirty="0">
                <a:latin typeface="Times New Roman" panose="02020603050405020304" pitchFamily="18" charset="0"/>
                <a:cs typeface="Times New Roman" panose="02020603050405020304" pitchFamily="18" charset="0"/>
              </a:rPr>
              <a:t>4. Domain-Specific Customization</a:t>
            </a:r>
          </a:p>
          <a:p>
            <a:r>
              <a:rPr lang="en-IN" sz="1600"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Integration with IoT and Smart Devices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Continuous Learning and Self-Improvement</a:t>
            </a:r>
          </a:p>
          <a:p>
            <a:r>
              <a:rPr lang="en-IN" sz="1600" dirty="0">
                <a:latin typeface="Times New Roman" panose="02020603050405020304" pitchFamily="18" charset="0"/>
                <a:cs typeface="Times New Roman" panose="02020603050405020304" pitchFamily="18" charset="0"/>
              </a:rPr>
              <a:t>7. Enhanced Security and Privacy</a:t>
            </a:r>
          </a:p>
          <a:p>
            <a:r>
              <a:rPr lang="en-IN" sz="1600" dirty="0">
                <a:latin typeface="Times New Roman" panose="02020603050405020304" pitchFamily="18" charset="0"/>
                <a:cs typeface="Times New Roman" panose="02020603050405020304" pitchFamily="18" charset="0"/>
              </a:rPr>
              <a:t>8.</a:t>
            </a:r>
            <a:r>
              <a:rPr lang="en-US" sz="1600" dirty="0">
                <a:latin typeface="Times New Roman" panose="02020603050405020304" pitchFamily="18" charset="0"/>
                <a:cs typeface="Times New Roman" panose="02020603050405020304" pitchFamily="18" charset="0"/>
              </a:rPr>
              <a:t> Contextual Memory for Extended Conversations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9. Personalized Assistant Capabilities</a:t>
            </a:r>
          </a:p>
          <a:p>
            <a:r>
              <a:rPr lang="en-IN" sz="1600" dirty="0">
                <a:latin typeface="Times New Roman" panose="02020603050405020304" pitchFamily="18" charset="0"/>
                <a:cs typeface="Times New Roman" panose="02020603050405020304" pitchFamily="18" charset="0"/>
              </a:rPr>
              <a:t>10. Scalability for Large Organizations</a:t>
            </a:r>
          </a:p>
        </p:txBody>
      </p:sp>
      <p:sp>
        <p:nvSpPr>
          <p:cNvPr id="5" name="TextBox 4">
            <a:extLst>
              <a:ext uri="{FF2B5EF4-FFF2-40B4-BE49-F238E27FC236}">
                <a16:creationId xmlns:a16="http://schemas.microsoft.com/office/drawing/2014/main" id="{B0703D4B-F73D-393B-CB24-64B25EC22AD4}"/>
              </a:ext>
            </a:extLst>
          </p:cNvPr>
          <p:cNvSpPr txBox="1"/>
          <p:nvPr/>
        </p:nvSpPr>
        <p:spPr>
          <a:xfrm>
            <a:off x="-182302"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t>Thank you!</a:t>
            </a:r>
          </a:p>
        </p:txBody>
      </p:sp>
      <p:sp>
        <p:nvSpPr>
          <p:cNvPr id="4" name="TextBox 3">
            <a:extLst>
              <a:ext uri="{FF2B5EF4-FFF2-40B4-BE49-F238E27FC236}">
                <a16:creationId xmlns:a16="http://schemas.microsoft.com/office/drawing/2014/main" id="{24EFF136-6836-E5F8-D3C8-05A0BBB99153}"/>
              </a:ext>
            </a:extLst>
          </p:cNvPr>
          <p:cNvSpPr txBox="1"/>
          <p:nvPr/>
        </p:nvSpPr>
        <p:spPr>
          <a:xfrm>
            <a:off x="-159152"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5" name="TextBox 4">
            <a:extLst>
              <a:ext uri="{FF2B5EF4-FFF2-40B4-BE49-F238E27FC236}">
                <a16:creationId xmlns:a16="http://schemas.microsoft.com/office/drawing/2014/main" id="{9640A3B8-5628-4319-D8FD-1FE04199875D}"/>
              </a:ext>
            </a:extLst>
          </p:cNvPr>
          <p:cNvSpPr txBox="1"/>
          <p:nvPr/>
        </p:nvSpPr>
        <p:spPr>
          <a:xfrm>
            <a:off x="-195472" y="-2594526"/>
            <a:ext cx="4447432"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F2D899-4E29-4781-78B5-E790F31DD1B0}"/>
              </a:ext>
            </a:extLst>
          </p:cNvPr>
          <p:cNvSpPr txBox="1"/>
          <p:nvPr/>
        </p:nvSpPr>
        <p:spPr>
          <a:xfrm>
            <a:off x="254000" y="1017725"/>
            <a:ext cx="8520600"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is designed to revolutionize user interaction across various platforms by providing human-like conversational abilities through advanced natural language processing. </a:t>
            </a:r>
          </a:p>
          <a:p>
            <a:pPr algn="just"/>
            <a:r>
              <a:rPr lang="en-US" dirty="0">
                <a:latin typeface="Times New Roman" panose="02020603050405020304" pitchFamily="18" charset="0"/>
                <a:cs typeface="Times New Roman" panose="02020603050405020304" pitchFamily="18" charset="0"/>
              </a:rPr>
              <a:t>Built on OpenAI's powerful ChatGPT model, this chatbot can understand and respond to complex user queries with contextual accuracy, making it highly adaptable for applications in customer service, education, personal assistance, and beyond. </a:t>
            </a:r>
          </a:p>
          <a:p>
            <a:pPr algn="just"/>
            <a:r>
              <a:rPr lang="en-US" dirty="0">
                <a:latin typeface="Times New Roman" panose="02020603050405020304" pitchFamily="18" charset="0"/>
                <a:cs typeface="Times New Roman" panose="02020603050405020304" pitchFamily="18" charset="0"/>
              </a:rPr>
              <a:t>The chatbot leverages deep learning to generate relevant and nuanced responses, continuously improving its accuracy and functionality through ongoing user interactions. </a:t>
            </a:r>
          </a:p>
          <a:p>
            <a:pPr algn="just"/>
            <a:r>
              <a:rPr lang="en-US" dirty="0">
                <a:latin typeface="Times New Roman" panose="02020603050405020304" pitchFamily="18" charset="0"/>
                <a:cs typeface="Times New Roman" panose="02020603050405020304" pitchFamily="18" charset="0"/>
              </a:rPr>
              <a:t>By bridging the gap between human and AI communication, this project aligns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to foster innovation and technical skill development, empowering users and organizations to achieve efficient and seamless communication at scale.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371F6A-725B-0028-1FE3-C750B884F224}"/>
              </a:ext>
            </a:extLst>
          </p:cNvPr>
          <p:cNvSpPr txBox="1"/>
          <p:nvPr/>
        </p:nvSpPr>
        <p:spPr>
          <a:xfrm>
            <a:off x="-121360" y="-2602056"/>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E62681B-FADE-2D76-6639-9D5E82355B15}"/>
              </a:ext>
            </a:extLst>
          </p:cNvPr>
          <p:cNvSpPr txBox="1"/>
          <p:nvPr/>
        </p:nvSpPr>
        <p:spPr>
          <a:xfrm>
            <a:off x="152400" y="950686"/>
            <a:ext cx="8810171"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rapid expansion of digital services has increased the demand for efficient and scalable customer support, educational assistance, and interactive personal assistance. Traditional rule-based chatbots struggle with understanding complex queries and context, leading to unsatisfactory user experiences and limited functionality. Additionally, these systems lack adaptability and fail to improve based on user interactions, resulting in a static and often frustrating interface.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Organizations and educational institutions need a solution that not only comprehends natural language but can also generate coherent, contextually relevant responses. This problem calls for an intelligent, AI-driven chatbot that can dynamically interact with users, handle a wide range of questions, and adapt its responses over time. The absence of such an advanced system limits the ability to streamline customer service, enhance learning environments, and create meaningful engagement with users.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AC040E-4AA5-6551-9D71-D50E2E650131}"/>
              </a:ext>
            </a:extLst>
          </p:cNvPr>
          <p:cNvSpPr txBox="1"/>
          <p:nvPr/>
        </p:nvSpPr>
        <p:spPr>
          <a:xfrm>
            <a:off x="-170727" y="-263491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B68337-2114-C47E-8ABA-B133D076C97F}"/>
              </a:ext>
            </a:extLst>
          </p:cNvPr>
          <p:cNvSpPr txBox="1"/>
          <p:nvPr/>
        </p:nvSpPr>
        <p:spPr>
          <a:xfrm>
            <a:off x="239486" y="1017725"/>
            <a:ext cx="8723085" cy="3893374"/>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The proposed solution is an AI-driven chatbot powered by ChatGPT, a state-of-the-art language model that leverages natural language processing (NLP) and machine learning to generate human-like responses. This chatbot addresses the limitations of traditional rule-based systems by delivering intelligent, context-aware responses, enhancing user engagement, and improving overall communication efficiency. Key features of this solution include: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1. </a:t>
            </a:r>
            <a:r>
              <a:rPr lang="en-US" sz="1300" b="1" dirty="0">
                <a:latin typeface="Times New Roman" panose="02020603050405020304" pitchFamily="18" charset="0"/>
                <a:cs typeface="Times New Roman" panose="02020603050405020304" pitchFamily="18" charset="0"/>
              </a:rPr>
              <a:t>Advanced NLP for Contextual Understanding: </a:t>
            </a:r>
            <a:r>
              <a:rPr lang="en-US" sz="1300" dirty="0">
                <a:latin typeface="Times New Roman" panose="02020603050405020304" pitchFamily="18" charset="0"/>
                <a:cs typeface="Times New Roman" panose="02020603050405020304" pitchFamily="18" charset="0"/>
              </a:rPr>
              <a:t>ChatGPT’s deep learning capabilities enable the chatbot to interpret complex language, grasping nuances and user intent to provide contextually relevant answers.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2. </a:t>
            </a:r>
            <a:r>
              <a:rPr lang="en-US" sz="1300" b="1" dirty="0">
                <a:latin typeface="Times New Roman" panose="02020603050405020304" pitchFamily="18" charset="0"/>
                <a:cs typeface="Times New Roman" panose="02020603050405020304" pitchFamily="18" charset="0"/>
              </a:rPr>
              <a:t>Dynamic and Adaptive Learning: </a:t>
            </a:r>
            <a:r>
              <a:rPr lang="en-US" sz="1300" dirty="0">
                <a:latin typeface="Times New Roman" panose="02020603050405020304" pitchFamily="18" charset="0"/>
                <a:cs typeface="Times New Roman" panose="02020603050405020304" pitchFamily="18" charset="0"/>
              </a:rPr>
              <a:t>The chatbot learns from interactions, continuously improving its accuracy and response quality over time, allowing it to evolve with user needs.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3. </a:t>
            </a:r>
            <a:r>
              <a:rPr lang="en-US" sz="1300" b="1" dirty="0">
                <a:latin typeface="Times New Roman" panose="02020603050405020304" pitchFamily="18" charset="0"/>
                <a:cs typeface="Times New Roman" panose="02020603050405020304" pitchFamily="18" charset="0"/>
              </a:rPr>
              <a:t>Multiplatform Integration: </a:t>
            </a:r>
            <a:r>
              <a:rPr lang="en-US" sz="1300" dirty="0">
                <a:latin typeface="Times New Roman" panose="02020603050405020304" pitchFamily="18" charset="0"/>
                <a:cs typeface="Times New Roman" panose="02020603050405020304" pitchFamily="18" charset="0"/>
              </a:rPr>
              <a:t>This AI chatbot can be seamlessly deployed across various platforms—websites, mobile apps, and customer service portals—making it accessible to a broad audience.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4. </a:t>
            </a:r>
            <a:r>
              <a:rPr lang="en-US" sz="1300" b="1" dirty="0">
                <a:latin typeface="Times New Roman" panose="02020603050405020304" pitchFamily="18" charset="0"/>
                <a:cs typeface="Times New Roman" panose="02020603050405020304" pitchFamily="18" charset="0"/>
              </a:rPr>
              <a:t>Personalized User Experience: </a:t>
            </a:r>
            <a:r>
              <a:rPr lang="en-US" sz="1300" dirty="0">
                <a:latin typeface="Times New Roman" panose="02020603050405020304" pitchFamily="18" charset="0"/>
                <a:cs typeface="Times New Roman" panose="02020603050405020304" pitchFamily="18" charset="0"/>
              </a:rPr>
              <a:t>By analyzing user preferences and previous interactions, the chatbot can offer more tailored responses, creating a more engaging and supportive user experience.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This solution meets the growing demand for responsive, efficient communication in diverse sectors such as customer support, education, and personal assistance, while reducing operational costs and enhancing user satisfaction.</a:t>
            </a:r>
            <a:endParaRPr lang="en-IN" sz="1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BCBC6D-8255-04A9-285E-0DBD26A9B64A}"/>
              </a:ext>
            </a:extLst>
          </p:cNvPr>
          <p:cNvSpPr txBox="1"/>
          <p:nvPr/>
        </p:nvSpPr>
        <p:spPr>
          <a:xfrm>
            <a:off x="-217025" y="-259048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2" name="TextBox 1">
            <a:extLst>
              <a:ext uri="{FF2B5EF4-FFF2-40B4-BE49-F238E27FC236}">
                <a16:creationId xmlns:a16="http://schemas.microsoft.com/office/drawing/2014/main" id="{1BEE6B51-9FFA-1002-8E31-A678D921D5D6}"/>
              </a:ext>
            </a:extLst>
          </p:cNvPr>
          <p:cNvSpPr txBox="1"/>
          <p:nvPr/>
        </p:nvSpPr>
        <p:spPr>
          <a:xfrm>
            <a:off x="232229" y="1017588"/>
            <a:ext cx="8665028"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system architecture of the AI Chatbot using ChatGPT is designed to optimize the interaction between users and the AI model while ensuring seamless integration and efficient response handling. Here’s an overview of the main components:</a:t>
            </a:r>
          </a:p>
          <a:p>
            <a:pPr algn="just"/>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r>
              <a:rPr lang="en-IN" sz="1600" dirty="0">
                <a:latin typeface="Times New Roman" panose="02020603050405020304" pitchFamily="18" charset="0"/>
                <a:cs typeface="Times New Roman" panose="02020603050405020304" pitchFamily="18" charset="0"/>
              </a:rPr>
              <a:t>User Interface (UI)</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Backend Server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ChatGPT Model</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Database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Analytics and Logging Module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Authentication and Security Layer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API Gateway (Optional)</a:t>
            </a:r>
          </a:p>
          <a:p>
            <a:pPr marL="342900" indent="-342900" algn="jus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28E501-21CD-7A8E-4F84-9A4725F66602}"/>
              </a:ext>
            </a:extLst>
          </p:cNvPr>
          <p:cNvSpPr txBox="1"/>
          <p:nvPr/>
        </p:nvSpPr>
        <p:spPr>
          <a:xfrm>
            <a:off x="-182301"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GitHub Link</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D351B6C-7DAE-FBA2-6643-55EFD6AE4D02}"/>
              </a:ext>
            </a:extLst>
          </p:cNvPr>
          <p:cNvSpPr txBox="1"/>
          <p:nvPr/>
        </p:nvSpPr>
        <p:spPr>
          <a:xfrm>
            <a:off x="-167311" y="-2652233"/>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3" name="TextBox 2">
            <a:extLst>
              <a:ext uri="{FF2B5EF4-FFF2-40B4-BE49-F238E27FC236}">
                <a16:creationId xmlns:a16="http://schemas.microsoft.com/office/drawing/2014/main" id="{673DFDB6-4BEC-C703-F7F7-D8D9597A6455}"/>
              </a:ext>
            </a:extLst>
          </p:cNvPr>
          <p:cNvSpPr txBox="1"/>
          <p:nvPr/>
        </p:nvSpPr>
        <p:spPr>
          <a:xfrm>
            <a:off x="415353" y="1191503"/>
            <a:ext cx="8520600" cy="740139"/>
          </a:xfrm>
          <a:prstGeom prst="rect">
            <a:avLst/>
          </a:prstGeom>
          <a:noFill/>
        </p:spPr>
        <p:txBody>
          <a:bodyPr wrap="square" rtlCol="0">
            <a:spAutoFit/>
          </a:bodyPr>
          <a:lstStyle/>
          <a:p>
            <a:pPr marL="457200" indent="66675" algn="just">
              <a:lnSpc>
                <a:spcPct val="115000"/>
              </a:lnSpc>
              <a:spcAft>
                <a:spcPts val="800"/>
              </a:spcAft>
            </a:pPr>
            <a:r>
              <a:rPr lang="en-US" sz="1800" dirty="0">
                <a:effectLst/>
                <a:latin typeface="Times New Roman" panose="02020603050405020304" pitchFamily="18" charset="0"/>
                <a:ea typeface="Calibri" panose="020F0502020204030204" pitchFamily="34" charset="0"/>
                <a:hlinkClick r:id="rId2"/>
              </a:rPr>
              <a:t>https://github.com/rajesheledpm/AI-CHATBOT-USING-CHATGPT.git</a:t>
            </a:r>
            <a:endParaRPr lang="en-US" sz="1800" dirty="0">
              <a:effectLst/>
              <a:latin typeface="Times New Roman" panose="02020603050405020304" pitchFamily="18" charset="0"/>
              <a:ea typeface="Calibri" panose="020F0502020204030204" pitchFamily="34" charset="0"/>
            </a:endParaRPr>
          </a:p>
          <a:p>
            <a:pPr marL="457200" indent="66675" algn="just">
              <a:lnSpc>
                <a:spcPct val="115000"/>
              </a:lnSpc>
              <a:spcAft>
                <a:spcPts val="800"/>
              </a:spcAft>
            </a:pPr>
            <a:endParaRPr lang="en-IN" dirty="0"/>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4D0AFE8-5D45-8C48-BF11-1BE9408A2917}"/>
              </a:ext>
            </a:extLst>
          </p:cNvPr>
          <p:cNvSpPr txBox="1"/>
          <p:nvPr/>
        </p:nvSpPr>
        <p:spPr>
          <a:xfrm>
            <a:off x="-159354"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4" name="TextBox 3">
            <a:extLst>
              <a:ext uri="{FF2B5EF4-FFF2-40B4-BE49-F238E27FC236}">
                <a16:creationId xmlns:a16="http://schemas.microsoft.com/office/drawing/2014/main" id="{5583216B-ADC9-FAB1-BECA-C1B287EFA542}"/>
              </a:ext>
            </a:extLst>
          </p:cNvPr>
          <p:cNvSpPr txBox="1"/>
          <p:nvPr/>
        </p:nvSpPr>
        <p:spPr>
          <a:xfrm>
            <a:off x="1094282" y="1041816"/>
            <a:ext cx="7195279" cy="738664"/>
          </a:xfrm>
          <a:prstGeom prst="rect">
            <a:avLst/>
          </a:prstGeom>
          <a:noFill/>
        </p:spPr>
        <p:txBody>
          <a:bodyPr wrap="square" rtlCol="0">
            <a:spAutoFit/>
          </a:bodyPr>
          <a:lstStyle/>
          <a:p>
            <a:r>
              <a:rPr lang="en-IN" dirty="0">
                <a:hlinkClick r:id="rId2"/>
              </a:rPr>
              <a:t>https://drive.google.com/file/d/1v0tKjB2kZhaD4Mc6Vh1Lpv845yZkGDGX/view?usp=drive_link</a:t>
            </a:r>
            <a:endParaRPr lang="en-IN" dirty="0"/>
          </a:p>
          <a:p>
            <a:endParaRPr lang="en-IN" dirty="0"/>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70333C-171E-2002-D93E-392A0CC9DC40}"/>
              </a:ext>
            </a:extLst>
          </p:cNvPr>
          <p:cNvSpPr txBox="1"/>
          <p:nvPr/>
        </p:nvSpPr>
        <p:spPr>
          <a:xfrm>
            <a:off x="326571" y="1081314"/>
            <a:ext cx="8498115" cy="24622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demonstrates the transformative potential of AI in delivering intuitive, human-like interactions across a range of industries, including customer service, education, and personal assistance. By leveraging OpenAI's advanced natural language processing capabilities, this chatbot addresses the limitations of traditional, rule-based systems, providing a solution that understands, responds to, and adapts to complex user queries. The chatbot enhances user engagement by offering accurate, contextually relevant responses and improves over time through adaptive learning.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aligns well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as it showcases practical AI applications and offers valuable experience in cutting-edge technology to learners and developers. Overall, the ChatGPT-based AI chatbot exemplifies the potential of AI-driven solutions to streamline communication, reduce operational costs, and create more efficient, engaging user experiences.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6AD544-B79D-DC31-991C-25A0A51E3F1C}"/>
              </a:ext>
            </a:extLst>
          </p:cNvPr>
          <p:cNvSpPr txBox="1"/>
          <p:nvPr/>
        </p:nvSpPr>
        <p:spPr>
          <a:xfrm>
            <a:off x="-193876" y="-2613630"/>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951</TotalTime>
  <Words>960</Words>
  <Application>Microsoft Office PowerPoint</Application>
  <PresentationFormat>On-screen Show (16:9)</PresentationFormat>
  <Paragraphs>89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GitHub Link </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 M</cp:lastModifiedBy>
  <cp:revision>21</cp:revision>
  <dcterms:modified xsi:type="dcterms:W3CDTF">2024-11-14T11:30:54Z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