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7" r:id="rId2"/>
    <p:sldId id="259" r:id="rId3"/>
    <p:sldId id="261" r:id="rId4"/>
    <p:sldId id="282" r:id="rId5"/>
    <p:sldId id="262" r:id="rId6"/>
    <p:sldId id="263" r:id="rId7"/>
    <p:sldId id="277" r:id="rId8"/>
    <p:sldId id="278" r:id="rId9"/>
    <p:sldId id="264" r:id="rId10"/>
    <p:sldId id="279" r:id="rId11"/>
    <p:sldId id="265" r:id="rId12"/>
    <p:sldId id="280" r:id="rId13"/>
    <p:sldId id="266" r:id="rId14"/>
    <p:sldId id="281" r:id="rId15"/>
    <p:sldId id="292" r:id="rId16"/>
    <p:sldId id="293" r:id="rId17"/>
    <p:sldId id="286" r:id="rId18"/>
    <p:sldId id="291" r:id="rId19"/>
    <p:sldId id="273" r:id="rId20"/>
    <p:sldId id="276" r:id="rId21"/>
    <p:sldId id="272" r:id="rId22"/>
    <p:sldId id="283" r:id="rId23"/>
    <p:sldId id="27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30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662A4A-2DB3-4489-976A-55017E433647}" type="datetimeFigureOut">
              <a:rPr lang="en-IN" smtClean="0"/>
              <a:pPr/>
              <a:t>26-02-2020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57E80A-CBCA-4C4C-8270-5477DD58327A}"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9957F64-B369-407F-BF92-ED9DE9ECA55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910080" y="359898"/>
            <a:ext cx="9875520" cy="1472184"/>
          </a:xfrm>
        </p:spPr>
        <p:txBody>
          <a:bodyPr anchor="b"/>
          <a:lstStyle>
            <a:lvl1pPr algn="l">
              <a:defRPr/>
            </a:lvl1pPr>
          </a:lstStyle>
          <a:p>
            <a:r>
              <a:rPr kumimoji="0" lang="en-US" smtClean="0"/>
              <a:t>Click to edit Master title style</a:t>
            </a:r>
            <a:endParaRPr kumimoji="0" lang="en-US"/>
          </a:p>
        </p:txBody>
      </p:sp>
      <p:sp>
        <p:nvSpPr>
          <p:cNvPr id="22" name="Subtitle 21"/>
          <p:cNvSpPr>
            <a:spLocks noGrp="1"/>
          </p:cNvSpPr>
          <p:nvPr>
            <p:ph type="subTitle" idx="1"/>
          </p:nvPr>
        </p:nvSpPr>
        <p:spPr>
          <a:xfrm>
            <a:off x="1910080" y="1850064"/>
            <a:ext cx="9875520" cy="1752600"/>
          </a:xfrm>
        </p:spPr>
        <p:txBody>
          <a:bodyPr tIns="0"/>
          <a:lstStyle>
            <a:lvl1pPr marL="27305"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2/26/2020</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a:t>
            </a:fld>
            <a:endParaRPr lang="en-US"/>
          </a:p>
        </p:txBody>
      </p:sp>
      <p:sp>
        <p:nvSpPr>
          <p:cNvPr id="8" name="Oval 7"/>
          <p:cNvSpPr/>
          <p:nvPr/>
        </p:nvSpPr>
        <p:spPr>
          <a:xfrm>
            <a:off x="1228577" y="1413802"/>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800"/>
          </a:p>
        </p:txBody>
      </p:sp>
      <p:sp>
        <p:nvSpPr>
          <p:cNvPr id="9" name="Oval 8"/>
          <p:cNvSpPr/>
          <p:nvPr/>
        </p:nvSpPr>
        <p:spPr>
          <a:xfrm>
            <a:off x="1542901" y="1345016"/>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8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274640"/>
            <a:ext cx="2438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524000" y="274641"/>
            <a:ext cx="7416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043853" y="-54"/>
            <a:ext cx="9144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3437856" y="2600325"/>
            <a:ext cx="8534400" cy="2286000"/>
          </a:xfrm>
        </p:spPr>
        <p:txBody>
          <a:bodyPr anchor="t"/>
          <a:lstStyle>
            <a:lvl1pPr algn="l">
              <a:lnSpc>
                <a:spcPts val="4500"/>
              </a:lnSpc>
              <a:buNone/>
              <a:defRPr sz="4000" b="1" cap="all"/>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437856" y="1066800"/>
            <a:ext cx="8534400" cy="1509712"/>
          </a:xfrm>
        </p:spPr>
        <p:txBody>
          <a:bodyPr anchor="b"/>
          <a:lstStyle>
            <a:lvl1pPr marL="18415"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p:nvSpPr>
        <p:spPr bwMode="invGray">
          <a:xfrm>
            <a:off x="3048000" y="0"/>
            <a:ext cx="1016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Oval 7"/>
          <p:cNvSpPr/>
          <p:nvPr/>
        </p:nvSpPr>
        <p:spPr>
          <a:xfrm>
            <a:off x="2896428" y="2814656"/>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800"/>
          </a:p>
        </p:txBody>
      </p:sp>
      <p:sp>
        <p:nvSpPr>
          <p:cNvPr id="9" name="Oval 8"/>
          <p:cNvSpPr/>
          <p:nvPr/>
        </p:nvSpPr>
        <p:spPr>
          <a:xfrm>
            <a:off x="3210752" y="2745870"/>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8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1914144" y="1524000"/>
            <a:ext cx="48768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7034784" y="1524000"/>
            <a:ext cx="48768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5160336"/>
            <a:ext cx="10972800" cy="1143000"/>
          </a:xfrm>
        </p:spPr>
        <p:txBody>
          <a:bodyPr anchor="ctr"/>
          <a:lstStyle>
            <a:lvl1pPr algn="ctr">
              <a:defRPr sz="45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328278"/>
            <a:ext cx="5364480" cy="640080"/>
          </a:xfrm>
          <a:solidFill>
            <a:schemeClr val="bg1"/>
          </a:solidFill>
          <a:ln w="10795">
            <a:solidFill>
              <a:schemeClr val="bg1"/>
            </a:solidFill>
            <a:miter lim="800000"/>
          </a:ln>
        </p:spPr>
        <p:txBody>
          <a:bodyPr anchor="ctr"/>
          <a:lstStyle>
            <a:lvl1pPr marL="64135"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217920" y="328278"/>
            <a:ext cx="5364480" cy="640080"/>
          </a:xfrm>
          <a:solidFill>
            <a:schemeClr val="bg1"/>
          </a:solidFill>
          <a:ln w="10795">
            <a:solidFill>
              <a:schemeClr val="bg1"/>
            </a:solidFill>
            <a:miter lim="800000"/>
          </a:ln>
        </p:spPr>
        <p:txBody>
          <a:bodyPr anchor="ctr"/>
          <a:lstStyle>
            <a:lvl1pPr marL="64135"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969336"/>
            <a:ext cx="5364480" cy="4114800"/>
          </a:xfrm>
          <a:ln w="10795">
            <a:solidFill>
              <a:schemeClr val="bg1"/>
            </a:solidFill>
            <a:prstDash val="dash"/>
            <a:miter lim="800000"/>
          </a:ln>
        </p:spPr>
        <p:txBody>
          <a:bodyPr/>
          <a:lstStyle>
            <a:lvl1pPr marL="393065"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217920" y="969336"/>
            <a:ext cx="5364480" cy="4114800"/>
          </a:xfrm>
          <a:ln w="10795">
            <a:solidFill>
              <a:schemeClr val="bg1"/>
            </a:solidFill>
            <a:prstDash val="dash"/>
            <a:miter lim="800000"/>
          </a:ln>
        </p:spPr>
        <p:txBody>
          <a:bodyPr/>
          <a:lstStyle>
            <a:lvl1pPr marL="393065"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2/26/2020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nchor="ct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2/26/2020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353312" y="0"/>
            <a:ext cx="10838688"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Date Placeholder 1"/>
          <p:cNvSpPr>
            <a:spLocks noGrp="1"/>
          </p:cNvSpPr>
          <p:nvPr>
            <p:ph type="dt" sz="half" idx="10"/>
          </p:nvPr>
        </p:nvSpPr>
        <p:spPr/>
        <p:txBody>
          <a:bodyPr/>
          <a:lstStyle/>
          <a:p>
            <a:fld id="{1D8BD707-D9CF-40AE-B4C6-C98DA3205C09}" type="datetimeFigureOut">
              <a:rPr lang="en-US" smtClean="0"/>
              <a:pPr/>
              <a:t>2/26/2020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6" name="Rectangle 5"/>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16778"/>
            <a:ext cx="5080000" cy="1162050"/>
          </a:xfrm>
          <a:ln>
            <a:noFill/>
          </a:ln>
        </p:spPr>
        <p:txBody>
          <a:bodyPr anchor="b"/>
          <a:lstStyle>
            <a:lvl1pPr algn="l">
              <a:lnSpc>
                <a:spcPts val="2000"/>
              </a:lnSpc>
              <a:buNone/>
              <a:defRPr sz="2200" b="1"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09600" y="1406964"/>
            <a:ext cx="508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609600" y="2133601"/>
            <a:ext cx="10871200" cy="3992563"/>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49195" y="1066800"/>
            <a:ext cx="3657600" cy="1981200"/>
          </a:xfrm>
        </p:spPr>
        <p:txBody>
          <a:bodyPr anchor="b">
            <a:noAutofit/>
          </a:bodyPr>
          <a:lstStyle>
            <a:lvl1pPr algn="l">
              <a:buNone/>
              <a:defRPr sz="2100" b="1">
                <a:effectLst/>
              </a:defRPr>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Rectangle 7"/>
          <p:cNvSpPr/>
          <p:nvPr/>
        </p:nvSpPr>
        <p:spPr>
          <a:xfrm>
            <a:off x="1016000" y="1066800"/>
            <a:ext cx="6096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210" algn="l" rtl="0" eaLnBrk="1" latinLnBrk="0" hangingPunct="1">
              <a:lnSpc>
                <a:spcPts val="3000"/>
              </a:lnSpc>
              <a:spcBef>
                <a:spcPts val="600"/>
              </a:spcBef>
              <a:buClr>
                <a:schemeClr val="accent1"/>
              </a:buClr>
              <a:buSzPct val="80000"/>
              <a:buFont typeface="Wingdings 2" panose="05020102010507070707"/>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1117600" y="1143004"/>
            <a:ext cx="5892800" cy="3514531"/>
          </a:xfrm>
          <a:prstGeom prst="roundRect">
            <a:avLst>
              <a:gd name="adj" fmla="val 783"/>
            </a:avLst>
          </a:prstGeom>
          <a:solidFill>
            <a:schemeClr val="bg2"/>
          </a:solidFill>
          <a:ln w="127000">
            <a:noFill/>
            <a:miter lim="800000"/>
          </a:ln>
          <a:effectLst/>
        </p:spPr>
        <p:txBody>
          <a:bodyPr lIns="91440" tIns="274320" anchor="t"/>
          <a:lstStyle>
            <a:lvl1pPr marL="0" indent="0" algn="l" eaLnBrk="1" latinLnBrk="0" hangingPunct="1">
              <a:buNone/>
              <a:defRPr sz="3200"/>
            </a:lvl1pPr>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528967" y="954341"/>
            <a:ext cx="9144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Flowchart: Process 9"/>
          <p:cNvSpPr/>
          <p:nvPr/>
        </p:nvSpPr>
        <p:spPr>
          <a:xfrm rot="2103354" flipH="1">
            <a:off x="6671556" y="936786"/>
            <a:ext cx="865632"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4" name="Text Placeholder 3"/>
          <p:cNvSpPr>
            <a:spLocks noGrp="1"/>
          </p:cNvSpPr>
          <p:nvPr>
            <p:ph type="body" sz="half" idx="2"/>
          </p:nvPr>
        </p:nvSpPr>
        <p:spPr>
          <a:xfrm>
            <a:off x="1117600" y="4800600"/>
            <a:ext cx="58928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1087902" y="-815922"/>
            <a:ext cx="2185183"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Oval 7"/>
          <p:cNvSpPr/>
          <p:nvPr/>
        </p:nvSpPr>
        <p:spPr>
          <a:xfrm>
            <a:off x="225089" y="21103"/>
            <a:ext cx="2269588"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Donut 10"/>
          <p:cNvSpPr/>
          <p:nvPr/>
        </p:nvSpPr>
        <p:spPr>
          <a:xfrm rot="2315675">
            <a:off x="243842" y="1055077"/>
            <a:ext cx="1500956"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Rectangle 11"/>
          <p:cNvSpPr/>
          <p:nvPr/>
        </p:nvSpPr>
        <p:spPr>
          <a:xfrm>
            <a:off x="1350498" y="-54"/>
            <a:ext cx="10841503"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5" name="Title Placeholder 4"/>
          <p:cNvSpPr>
            <a:spLocks noGrp="1"/>
          </p:cNvSpPr>
          <p:nvPr>
            <p:ph type="title"/>
          </p:nvPr>
        </p:nvSpPr>
        <p:spPr>
          <a:xfrm>
            <a:off x="1914144" y="274638"/>
            <a:ext cx="9997440" cy="1143000"/>
          </a:xfrm>
          <a:prstGeom prst="rect">
            <a:avLst/>
          </a:prstGeom>
        </p:spPr>
        <p:txBody>
          <a:bodyPr anchor="ctr">
            <a:normAutofit/>
          </a:bodyPr>
          <a:lstStyle/>
          <a:p>
            <a:r>
              <a:rPr kumimoji="0" lang="en-US" smtClean="0"/>
              <a:t>Click to edit Master title style</a:t>
            </a:r>
            <a:endParaRPr kumimoji="0" lang="en-US"/>
          </a:p>
        </p:txBody>
      </p:sp>
      <p:sp>
        <p:nvSpPr>
          <p:cNvPr id="9" name="Text Placeholder 8"/>
          <p:cNvSpPr>
            <a:spLocks noGrp="1"/>
          </p:cNvSpPr>
          <p:nvPr>
            <p:ph type="body" idx="1"/>
          </p:nvPr>
        </p:nvSpPr>
        <p:spPr>
          <a:xfrm>
            <a:off x="1914144" y="1447800"/>
            <a:ext cx="9997440" cy="48006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4775200" y="6305550"/>
            <a:ext cx="2844800" cy="476250"/>
          </a:xfrm>
          <a:prstGeom prst="rect">
            <a:avLst/>
          </a:prstGeom>
        </p:spPr>
        <p:txBody>
          <a:bodyPr anchor="b"/>
          <a:lstStyle>
            <a:lvl1pPr algn="r" eaLnBrk="1" latinLnBrk="0" hangingPunct="1">
              <a:defRPr kumimoji="0" sz="1200">
                <a:solidFill>
                  <a:schemeClr val="bg2">
                    <a:shade val="50000"/>
                    <a:satMod val="200000"/>
                  </a:schemeClr>
                </a:solidFill>
              </a:defRPr>
            </a:lvl1pPr>
          </a:lstStyle>
          <a:p>
            <a:fld id="{1D8BD707-D9CF-40AE-B4C6-C98DA3205C09}" type="datetimeFigureOut">
              <a:rPr lang="en-US" smtClean="0"/>
              <a:pPr/>
              <a:t>2/26/2020</a:t>
            </a:fld>
            <a:endParaRPr lang="en-US"/>
          </a:p>
        </p:txBody>
      </p:sp>
      <p:sp>
        <p:nvSpPr>
          <p:cNvPr id="10" name="Footer Placeholder 9"/>
          <p:cNvSpPr>
            <a:spLocks noGrp="1"/>
          </p:cNvSpPr>
          <p:nvPr>
            <p:ph type="ftr" sz="quarter" idx="3"/>
          </p:nvPr>
        </p:nvSpPr>
        <p:spPr>
          <a:xfrm>
            <a:off x="7620000" y="6305550"/>
            <a:ext cx="3860800" cy="476250"/>
          </a:xfrm>
          <a:prstGeom prst="rect">
            <a:avLst/>
          </a:prstGeom>
        </p:spPr>
        <p:txBody>
          <a:bodyPr anchor="b"/>
          <a:lstStyle>
            <a:lvl1pPr eaLnBrk="1" latinLnBrk="0" hangingPunct="1">
              <a:defRPr kumimoji="0" sz="1200">
                <a:solidFill>
                  <a:schemeClr val="bg2">
                    <a:shade val="50000"/>
                    <a:satMod val="200000"/>
                  </a:schemeClr>
                </a:solidFill>
                <a:effectLst/>
              </a:defRPr>
            </a:lvl1pPr>
          </a:lstStyle>
          <a:p>
            <a:endParaRPr lang="en-US"/>
          </a:p>
        </p:txBody>
      </p:sp>
      <p:sp>
        <p:nvSpPr>
          <p:cNvPr id="22" name="Slide Number Placeholder 21"/>
          <p:cNvSpPr>
            <a:spLocks noGrp="1"/>
          </p:cNvSpPr>
          <p:nvPr>
            <p:ph type="sldNum" sz="quarter" idx="4"/>
          </p:nvPr>
        </p:nvSpPr>
        <p:spPr>
          <a:xfrm>
            <a:off x="11484864" y="6305550"/>
            <a:ext cx="6096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lstStyle>
          <a:p>
            <a:fld id="{B6F15528-21DE-4FAA-801E-634DDDAF4B2B}" type="slidenum">
              <a:rPr lang="en-US" smtClean="0"/>
              <a:pPr/>
              <a:t>‹#›</a:t>
            </a:fld>
            <a:endParaRPr lang="en-US"/>
          </a:p>
        </p:txBody>
      </p:sp>
      <p:sp>
        <p:nvSpPr>
          <p:cNvPr id="15" name="Rectangle 14"/>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p:titleStyle>
    <p:bodyStyle>
      <a:lvl1pPr marL="365760" indent="-283210" algn="l" rtl="0" eaLnBrk="1" latinLnBrk="0" hangingPunct="1">
        <a:lnSpc>
          <a:spcPct val="100000"/>
        </a:lnSpc>
        <a:spcBef>
          <a:spcPts val="600"/>
        </a:spcBef>
        <a:buClr>
          <a:schemeClr val="accent1"/>
        </a:buClr>
        <a:buSzPct val="80000"/>
        <a:buFont typeface="Wingdings 2" panose="05020102010507070707"/>
        <a:buChar char=""/>
        <a:defRPr kumimoji="0" sz="3200" kern="1200">
          <a:solidFill>
            <a:schemeClr val="tx1"/>
          </a:solidFill>
          <a:latin typeface="+mn-lt"/>
          <a:ea typeface="+mn-ea"/>
          <a:cs typeface="+mn-cs"/>
        </a:defRPr>
      </a:lvl1pPr>
      <a:lvl2pPr marL="640080" indent="-237490" algn="l" rtl="0" eaLnBrk="1" latinLnBrk="0" hangingPunct="1">
        <a:lnSpc>
          <a:spcPct val="100000"/>
        </a:lnSpc>
        <a:spcBef>
          <a:spcPts val="550"/>
        </a:spcBef>
        <a:buClr>
          <a:schemeClr val="accent1"/>
        </a:buClr>
        <a:buFont typeface="Verdana" panose="020B0604030504040204"/>
        <a:buChar char="◦"/>
        <a:defRPr kumimoji="0" sz="2800" kern="1200">
          <a:solidFill>
            <a:schemeClr val="tx1"/>
          </a:solidFill>
          <a:latin typeface="+mn-lt"/>
          <a:ea typeface="+mn-ea"/>
          <a:cs typeface="+mn-cs"/>
        </a:defRPr>
      </a:lvl2pPr>
      <a:lvl3pPr marL="887095" indent="-228600" algn="l" rtl="0" eaLnBrk="1" latinLnBrk="0" hangingPunct="1">
        <a:lnSpc>
          <a:spcPct val="100000"/>
        </a:lnSpc>
        <a:spcBef>
          <a:spcPct val="20000"/>
        </a:spcBef>
        <a:buClr>
          <a:schemeClr val="accent2"/>
        </a:buClr>
        <a:buFont typeface="Wingdings 2" panose="05020102010507070707"/>
        <a:buChar char=""/>
        <a:defRPr kumimoji="0" sz="2400" kern="1200">
          <a:solidFill>
            <a:schemeClr val="tx1"/>
          </a:solidFill>
          <a:latin typeface="+mn-lt"/>
          <a:ea typeface="+mn-ea"/>
          <a:cs typeface="+mn-cs"/>
        </a:defRPr>
      </a:lvl3pPr>
      <a:lvl4pPr marL="1097280" indent="-173990" algn="l" rtl="0" eaLnBrk="1" latinLnBrk="0" hangingPunct="1">
        <a:lnSpc>
          <a:spcPct val="100000"/>
        </a:lnSpc>
        <a:spcBef>
          <a:spcPct val="20000"/>
        </a:spcBef>
        <a:buClr>
          <a:schemeClr val="accent3"/>
        </a:buClr>
        <a:buFont typeface="Wingdings 2" panose="05020102010507070707"/>
        <a:buChar char=""/>
        <a:defRPr kumimoji="0" sz="2000" kern="1200">
          <a:solidFill>
            <a:schemeClr val="tx1"/>
          </a:solidFill>
          <a:latin typeface="+mn-lt"/>
          <a:ea typeface="+mn-ea"/>
          <a:cs typeface="+mn-cs"/>
        </a:defRPr>
      </a:lvl4pPr>
      <a:lvl5pPr marL="1298575" indent="-182880" algn="l" rtl="0" eaLnBrk="1" latinLnBrk="0" hangingPunct="1">
        <a:lnSpc>
          <a:spcPct val="100000"/>
        </a:lnSpc>
        <a:spcBef>
          <a:spcPct val="20000"/>
        </a:spcBef>
        <a:buClr>
          <a:schemeClr val="accent4"/>
        </a:buClr>
        <a:buFont typeface="Wingdings 2" panose="05020102010507070707"/>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panose="05020102010507070707"/>
        <a:buChar char=""/>
        <a:defRPr kumimoji="0" sz="2000" kern="1200">
          <a:solidFill>
            <a:schemeClr val="tx1"/>
          </a:solidFill>
          <a:latin typeface="+mn-lt"/>
          <a:ea typeface="+mn-ea"/>
          <a:cs typeface="+mn-cs"/>
        </a:defRPr>
      </a:lvl6pPr>
      <a:lvl7pPr marL="171894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8pPr>
      <a:lvl9pPr marL="213042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8033" y="2968627"/>
            <a:ext cx="9875520" cy="1472184"/>
          </a:xfrm>
        </p:spPr>
        <p:txBody>
          <a:bodyPr>
            <a:noAutofit/>
          </a:bodyPr>
          <a:lstStyle/>
          <a:p>
            <a:r>
              <a:rPr lang="en-US" sz="2400" b="1" dirty="0"/>
              <a:t/>
            </a:r>
            <a:br>
              <a:rPr lang="en-US" sz="2400" b="1" dirty="0"/>
            </a:br>
            <a:r>
              <a:rPr lang="en-US" sz="2400" b="1" dirty="0"/>
              <a:t/>
            </a:r>
            <a:br>
              <a:rPr lang="en-US" sz="2400" b="1" dirty="0"/>
            </a:br>
            <a:r>
              <a:rPr lang="en-US" sz="2400" b="1" dirty="0"/>
              <a:t> </a:t>
            </a:r>
            <a:r>
              <a:rPr lang="en-US" sz="2400" dirty="0"/>
              <a:t/>
            </a:r>
            <a:br>
              <a:rPr lang="en-US" sz="2400" dirty="0"/>
            </a:br>
            <a:r>
              <a:rPr lang="en-US" sz="2800" b="1" dirty="0"/>
              <a:t>Practical Privacy-Preserving Content-Based Retrieval in Cloud Image </a:t>
            </a:r>
            <a:r>
              <a:rPr lang="en-US" sz="2800" b="1" dirty="0" smtClean="0"/>
              <a:t>Repositories</a:t>
            </a:r>
            <a:r>
              <a:rPr lang="en-US" sz="2600" dirty="0"/>
              <a:t/>
            </a:r>
            <a:br>
              <a:rPr lang="en-US" sz="2600" dirty="0"/>
            </a:br>
            <a:r>
              <a:rPr lang="en-US" sz="2400" dirty="0"/>
              <a:t> </a:t>
            </a:r>
            <a:br>
              <a:rPr lang="en-US" sz="2400" dirty="0"/>
            </a:br>
            <a:r>
              <a:rPr lang="en-US" sz="2400" dirty="0"/>
              <a:t> </a:t>
            </a:r>
            <a:br>
              <a:rPr lang="en-US" sz="2400" dirty="0"/>
            </a:br>
            <a:endParaRPr lang="en-US" sz="2400" dirty="0"/>
          </a:p>
        </p:txBody>
      </p:sp>
      <p:sp>
        <p:nvSpPr>
          <p:cNvPr id="3" name="Subtitle 2"/>
          <p:cNvSpPr>
            <a:spLocks noGrp="1"/>
          </p:cNvSpPr>
          <p:nvPr>
            <p:ph type="subTitle" idx="1"/>
          </p:nvPr>
        </p:nvSpPr>
        <p:spPr>
          <a:xfrm>
            <a:off x="4903693" y="4243640"/>
            <a:ext cx="6944659" cy="1752600"/>
          </a:xfrm>
        </p:spPr>
        <p:txBody>
          <a:bodyPr>
            <a:normAutofit lnSpcReduction="10000"/>
          </a:bodyPr>
          <a:lstStyle/>
          <a:p>
            <a:endParaRPr lang="en-US" b="1" dirty="0" smtClean="0"/>
          </a:p>
          <a:p>
            <a:endParaRPr lang="en-US" b="1" dirty="0"/>
          </a:p>
          <a:p>
            <a:pPr algn="r"/>
            <a:r>
              <a:rPr lang="en-US" b="1" dirty="0" smtClean="0"/>
              <a:t>E </a:t>
            </a:r>
            <a:r>
              <a:rPr lang="en-US" b="1" dirty="0" smtClean="0"/>
              <a:t>. Rajesh            (16TP1A0534)</a:t>
            </a:r>
          </a:p>
          <a:p>
            <a:r>
              <a:rPr lang="en-US" b="1" dirty="0" smtClean="0"/>
              <a:t>                </a:t>
            </a:r>
            <a:endParaRPr lang="en-US"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
          <p:cNvGrpSpPr/>
          <p:nvPr/>
        </p:nvGrpSpPr>
        <p:grpSpPr bwMode="auto">
          <a:xfrm>
            <a:off x="3657600" y="1143000"/>
            <a:ext cx="5791200" cy="4735512"/>
            <a:chOff x="1594" y="8226"/>
            <a:chExt cx="7337" cy="7458"/>
          </a:xfrm>
        </p:grpSpPr>
        <p:sp>
          <p:nvSpPr>
            <p:cNvPr id="5" name="Oval 2"/>
            <p:cNvSpPr>
              <a:spLocks noChangeArrowheads="1"/>
            </p:cNvSpPr>
            <p:nvPr/>
          </p:nvSpPr>
          <p:spPr bwMode="auto">
            <a:xfrm>
              <a:off x="1594" y="8329"/>
              <a:ext cx="1440" cy="909"/>
            </a:xfrm>
            <a:prstGeom prst="ellipse">
              <a:avLst/>
            </a:prstGeom>
            <a:solidFill>
              <a:srgbClr val="FFFFFF"/>
            </a:solidFill>
            <a:ln w="9525">
              <a:solidFill>
                <a:srgbClr val="000000"/>
              </a:solidFill>
              <a:round/>
            </a:ln>
          </p:spPr>
          <p:txBody>
            <a:bodyPr vert="horz" wrap="square" lIns="91440" tIns="45720" rIns="91440" bIns="45720" numCol="1" anchor="t" anchorCtr="0" compatLnSpc="1"/>
            <a:lstStyle/>
            <a:p>
              <a:pPr fontAlgn="base">
                <a:spcBef>
                  <a:spcPct val="0"/>
                </a:spcBef>
                <a:spcAft>
                  <a:spcPts val="1000"/>
                </a:spcAft>
              </a:pPr>
              <a:r>
                <a:rPr lang="en-US" sz="1100">
                  <a:solidFill>
                    <a:prstClr val="black"/>
                  </a:solidFill>
                  <a:latin typeface="Times New Roman" panose="02020603050405020304" pitchFamily="18" charset="0"/>
                  <a:cs typeface="Arial" panose="020B0604020202020204" pitchFamily="34" charset="0"/>
                </a:rPr>
                <a:t>Image Owner</a:t>
              </a:r>
              <a:endParaRPr lang="en-US">
                <a:solidFill>
                  <a:prstClr val="black"/>
                </a:solidFill>
                <a:latin typeface="Arial" panose="020B0604020202020204" pitchFamily="34" charset="0"/>
                <a:cs typeface="Arial" panose="020B0604020202020204" pitchFamily="34" charset="0"/>
              </a:endParaRPr>
            </a:p>
          </p:txBody>
        </p:sp>
        <p:sp>
          <p:nvSpPr>
            <p:cNvPr id="6" name="AutoShape 3"/>
            <p:cNvSpPr>
              <a:spLocks noChangeArrowheads="1"/>
            </p:cNvSpPr>
            <p:nvPr/>
          </p:nvSpPr>
          <p:spPr bwMode="auto">
            <a:xfrm>
              <a:off x="3600" y="8329"/>
              <a:ext cx="1440" cy="806"/>
            </a:xfrm>
            <a:prstGeom prst="roundRect">
              <a:avLst>
                <a:gd name="adj" fmla="val 16667"/>
              </a:avLst>
            </a:prstGeom>
            <a:solidFill>
              <a:srgbClr val="FFFFFF"/>
            </a:solidFill>
            <a:ln w="9525">
              <a:solidFill>
                <a:srgbClr val="000000"/>
              </a:solidFill>
              <a:round/>
            </a:ln>
          </p:spPr>
          <p:txBody>
            <a:bodyPr vert="horz" wrap="square" lIns="91440" tIns="45720" rIns="91440" bIns="45720" numCol="1" anchor="t" anchorCtr="0" compatLnSpc="1"/>
            <a:lstStyle/>
            <a:p>
              <a:pPr fontAlgn="base">
                <a:spcBef>
                  <a:spcPct val="0"/>
                </a:spcBef>
                <a:spcAft>
                  <a:spcPts val="1000"/>
                </a:spcAft>
              </a:pPr>
              <a:r>
                <a:rPr lang="en-US" sz="1100">
                  <a:solidFill>
                    <a:prstClr val="black"/>
                  </a:solidFill>
                  <a:latin typeface="Calibri" panose="020F0502020204030204" pitchFamily="34" charset="0"/>
                  <a:cs typeface="Arial" panose="020B0604020202020204" pitchFamily="34" charset="0"/>
                </a:rPr>
                <a:t>Home page</a:t>
              </a:r>
              <a:endParaRPr lang="en-US">
                <a:solidFill>
                  <a:prstClr val="black"/>
                </a:solidFill>
                <a:latin typeface="Arial" panose="020B0604020202020204" pitchFamily="34" charset="0"/>
                <a:cs typeface="Arial" panose="020B0604020202020204" pitchFamily="34" charset="0"/>
              </a:endParaRPr>
            </a:p>
          </p:txBody>
        </p:sp>
        <p:sp>
          <p:nvSpPr>
            <p:cNvPr id="7" name="AutoShape 4"/>
            <p:cNvSpPr>
              <a:spLocks noChangeArrowheads="1"/>
            </p:cNvSpPr>
            <p:nvPr/>
          </p:nvSpPr>
          <p:spPr bwMode="auto">
            <a:xfrm>
              <a:off x="5469" y="9581"/>
              <a:ext cx="1868" cy="1354"/>
            </a:xfrm>
            <a:prstGeom prst="roundRect">
              <a:avLst>
                <a:gd name="adj" fmla="val 16667"/>
              </a:avLst>
            </a:prstGeom>
            <a:solidFill>
              <a:srgbClr val="FFFFFF"/>
            </a:solidFill>
            <a:ln w="9525">
              <a:solidFill>
                <a:srgbClr val="000000"/>
              </a:solidFill>
              <a:round/>
            </a:ln>
          </p:spPr>
          <p:txBody>
            <a:bodyPr vert="horz" wrap="square" lIns="91440" tIns="45720" rIns="91440" bIns="45720" numCol="1" anchor="t" anchorCtr="0" compatLnSpc="1"/>
            <a:lstStyle/>
            <a:p>
              <a:pPr fontAlgn="base">
                <a:spcBef>
                  <a:spcPct val="0"/>
                </a:spcBef>
                <a:spcAft>
                  <a:spcPts val="1000"/>
                </a:spcAft>
              </a:pPr>
              <a:r>
                <a:rPr lang="en-US" sz="1100">
                  <a:solidFill>
                    <a:prstClr val="black"/>
                  </a:solidFill>
                  <a:latin typeface="Calibri" panose="020F0502020204030204" pitchFamily="34" charset="0"/>
                  <a:cs typeface="Arial" panose="020B0604020202020204" pitchFamily="34" charset="0"/>
                </a:rPr>
                <a:t>Request</a:t>
              </a:r>
            </a:p>
            <a:p>
              <a:pPr fontAlgn="base">
                <a:spcBef>
                  <a:spcPct val="0"/>
                </a:spcBef>
                <a:spcAft>
                  <a:spcPts val="1000"/>
                </a:spcAft>
              </a:pPr>
              <a:r>
                <a:rPr lang="en-US" sz="1100">
                  <a:solidFill>
                    <a:prstClr val="black"/>
                  </a:solidFill>
                  <a:latin typeface="Calibri" panose="020F0502020204030204" pitchFamily="34" charset="0"/>
                  <a:cs typeface="Arial" panose="020B0604020202020204" pitchFamily="34" charset="0"/>
                </a:rPr>
                <a:t>(Repository Key/Image Key)</a:t>
              </a:r>
              <a:endParaRPr lang="en-US">
                <a:solidFill>
                  <a:prstClr val="black"/>
                </a:solidFill>
                <a:latin typeface="Arial" panose="020B0604020202020204" pitchFamily="34" charset="0"/>
                <a:cs typeface="Arial" panose="020B0604020202020204" pitchFamily="34" charset="0"/>
              </a:endParaRPr>
            </a:p>
          </p:txBody>
        </p:sp>
        <p:sp>
          <p:nvSpPr>
            <p:cNvPr id="8" name="AutoShape 5"/>
            <p:cNvSpPr>
              <a:spLocks noChangeArrowheads="1"/>
            </p:cNvSpPr>
            <p:nvPr/>
          </p:nvSpPr>
          <p:spPr bwMode="auto">
            <a:xfrm>
              <a:off x="5418" y="11398"/>
              <a:ext cx="1868" cy="1389"/>
            </a:xfrm>
            <a:prstGeom prst="roundRect">
              <a:avLst>
                <a:gd name="adj" fmla="val 16667"/>
              </a:avLst>
            </a:prstGeom>
            <a:solidFill>
              <a:srgbClr val="FFFFFF"/>
            </a:solidFill>
            <a:ln w="9525">
              <a:solidFill>
                <a:srgbClr val="000000"/>
              </a:solidFill>
              <a:round/>
            </a:ln>
          </p:spPr>
          <p:txBody>
            <a:bodyPr vert="horz" wrap="square" lIns="91440" tIns="45720" rIns="91440" bIns="45720" numCol="1" anchor="t" anchorCtr="0" compatLnSpc="1"/>
            <a:lstStyle/>
            <a:p>
              <a:pPr fontAlgn="base">
                <a:spcBef>
                  <a:spcPct val="0"/>
                </a:spcBef>
                <a:spcAft>
                  <a:spcPts val="1000"/>
                </a:spcAft>
              </a:pPr>
              <a:r>
                <a:rPr lang="en-US" sz="1100">
                  <a:solidFill>
                    <a:prstClr val="black"/>
                  </a:solidFill>
                  <a:latin typeface="Calibri" panose="020F0502020204030204" pitchFamily="34" charset="0"/>
                  <a:cs typeface="Arial" panose="020B0604020202020204" pitchFamily="34" charset="0"/>
                </a:rPr>
                <a:t> Response</a:t>
              </a:r>
            </a:p>
            <a:p>
              <a:pPr fontAlgn="base">
                <a:spcBef>
                  <a:spcPct val="0"/>
                </a:spcBef>
                <a:spcAft>
                  <a:spcPts val="1000"/>
                </a:spcAft>
              </a:pPr>
              <a:r>
                <a:rPr lang="en-US" sz="1100">
                  <a:solidFill>
                    <a:prstClr val="black"/>
                  </a:solidFill>
                  <a:latin typeface="Calibri" panose="020F0502020204030204" pitchFamily="34" charset="0"/>
                  <a:cs typeface="Arial" panose="020B0604020202020204" pitchFamily="34" charset="0"/>
                </a:rPr>
                <a:t>(Repository Key/Image Key)</a:t>
              </a:r>
            </a:p>
            <a:p>
              <a:pPr fontAlgn="base">
                <a:spcBef>
                  <a:spcPct val="0"/>
                </a:spcBef>
                <a:spcAft>
                  <a:spcPct val="0"/>
                </a:spcAft>
              </a:pPr>
              <a:endParaRPr lang="en-US">
                <a:solidFill>
                  <a:prstClr val="black"/>
                </a:solidFill>
                <a:latin typeface="Arial" panose="020B0604020202020204" pitchFamily="34" charset="0"/>
                <a:cs typeface="Arial" panose="020B0604020202020204" pitchFamily="34" charset="0"/>
              </a:endParaRPr>
            </a:p>
          </p:txBody>
        </p:sp>
        <p:sp>
          <p:nvSpPr>
            <p:cNvPr id="9" name="AutoShape 6"/>
            <p:cNvSpPr>
              <a:spLocks noChangeArrowheads="1"/>
            </p:cNvSpPr>
            <p:nvPr/>
          </p:nvSpPr>
          <p:spPr bwMode="auto">
            <a:xfrm>
              <a:off x="5589" y="14707"/>
              <a:ext cx="1697" cy="977"/>
            </a:xfrm>
            <a:prstGeom prst="roundRect">
              <a:avLst>
                <a:gd name="adj" fmla="val 16667"/>
              </a:avLst>
            </a:prstGeom>
            <a:solidFill>
              <a:srgbClr val="FFFFFF"/>
            </a:solidFill>
            <a:ln w="9525">
              <a:solidFill>
                <a:srgbClr val="000000"/>
              </a:solidFill>
              <a:round/>
            </a:ln>
          </p:spPr>
          <p:txBody>
            <a:bodyPr vert="horz" wrap="square" lIns="91440" tIns="45720" rIns="91440" bIns="45720" numCol="1" anchor="t" anchorCtr="0" compatLnSpc="1"/>
            <a:lstStyle/>
            <a:p>
              <a:pPr fontAlgn="base">
                <a:spcBef>
                  <a:spcPct val="0"/>
                </a:spcBef>
                <a:spcAft>
                  <a:spcPts val="1000"/>
                </a:spcAft>
              </a:pPr>
              <a:r>
                <a:rPr lang="en-US" sz="1100">
                  <a:solidFill>
                    <a:prstClr val="black"/>
                  </a:solidFill>
                  <a:latin typeface="Calibri" panose="020F0502020204030204" pitchFamily="34" charset="0"/>
                  <a:cs typeface="Arial" panose="020B0604020202020204" pitchFamily="34" charset="0"/>
                </a:rPr>
                <a:t>Key Maintenance</a:t>
              </a:r>
              <a:endParaRPr lang="en-US">
                <a:solidFill>
                  <a:prstClr val="black"/>
                </a:solidFill>
                <a:latin typeface="Arial" panose="020B0604020202020204" pitchFamily="34" charset="0"/>
                <a:cs typeface="Arial" panose="020B0604020202020204" pitchFamily="34" charset="0"/>
              </a:endParaRPr>
            </a:p>
          </p:txBody>
        </p:sp>
        <p:sp>
          <p:nvSpPr>
            <p:cNvPr id="10" name="AutoShape 7"/>
            <p:cNvSpPr>
              <a:spLocks noChangeArrowheads="1"/>
            </p:cNvSpPr>
            <p:nvPr/>
          </p:nvSpPr>
          <p:spPr bwMode="auto">
            <a:xfrm>
              <a:off x="5469" y="13267"/>
              <a:ext cx="1611" cy="977"/>
            </a:xfrm>
            <a:prstGeom prst="roundRect">
              <a:avLst>
                <a:gd name="adj" fmla="val 16667"/>
              </a:avLst>
            </a:prstGeom>
            <a:solidFill>
              <a:srgbClr val="FFFFFF"/>
            </a:solidFill>
            <a:ln w="9525">
              <a:solidFill>
                <a:srgbClr val="000000"/>
              </a:solidFill>
              <a:round/>
            </a:ln>
          </p:spPr>
          <p:txBody>
            <a:bodyPr vert="horz" wrap="square" lIns="91440" tIns="45720" rIns="91440" bIns="45720" numCol="1" anchor="t" anchorCtr="0" compatLnSpc="1"/>
            <a:lstStyle/>
            <a:p>
              <a:pPr fontAlgn="base">
                <a:spcBef>
                  <a:spcPct val="0"/>
                </a:spcBef>
                <a:spcAft>
                  <a:spcPts val="1000"/>
                </a:spcAft>
              </a:pPr>
              <a:r>
                <a:rPr lang="en-US" sz="1100">
                  <a:solidFill>
                    <a:prstClr val="black"/>
                  </a:solidFill>
                  <a:latin typeface="Calibri" panose="020F0502020204030204" pitchFamily="34" charset="0"/>
                  <a:cs typeface="Arial" panose="020B0604020202020204" pitchFamily="34" charset="0"/>
                </a:rPr>
                <a:t>Add Image to Repository</a:t>
              </a:r>
              <a:endParaRPr lang="en-US">
                <a:solidFill>
                  <a:prstClr val="black"/>
                </a:solidFill>
                <a:latin typeface="Arial" panose="020B0604020202020204" pitchFamily="34" charset="0"/>
                <a:cs typeface="Arial" panose="020B0604020202020204" pitchFamily="34" charset="0"/>
              </a:endParaRPr>
            </a:p>
          </p:txBody>
        </p:sp>
        <p:sp>
          <p:nvSpPr>
            <p:cNvPr id="11" name="AutoShape 8"/>
            <p:cNvSpPr>
              <a:spLocks noChangeArrowheads="1"/>
            </p:cNvSpPr>
            <p:nvPr/>
          </p:nvSpPr>
          <p:spPr bwMode="auto">
            <a:xfrm>
              <a:off x="7748" y="14809"/>
              <a:ext cx="1183" cy="754"/>
            </a:xfrm>
            <a:prstGeom prst="roundRect">
              <a:avLst>
                <a:gd name="adj" fmla="val 16667"/>
              </a:avLst>
            </a:prstGeom>
            <a:solidFill>
              <a:srgbClr val="FFFFFF"/>
            </a:solidFill>
            <a:ln w="9525">
              <a:solidFill>
                <a:srgbClr val="000000"/>
              </a:solidFill>
              <a:round/>
            </a:ln>
          </p:spPr>
          <p:txBody>
            <a:bodyPr vert="horz" wrap="square" lIns="91440" tIns="45720" rIns="91440" bIns="45720" numCol="1" anchor="t" anchorCtr="0" compatLnSpc="1"/>
            <a:lstStyle/>
            <a:p>
              <a:pPr fontAlgn="base">
                <a:spcBef>
                  <a:spcPct val="0"/>
                </a:spcBef>
                <a:spcAft>
                  <a:spcPts val="1000"/>
                </a:spcAft>
              </a:pPr>
              <a:r>
                <a:rPr lang="en-US" sz="1100">
                  <a:solidFill>
                    <a:prstClr val="black"/>
                  </a:solidFill>
                  <a:latin typeface="Calibri" panose="020F0502020204030204" pitchFamily="34" charset="0"/>
                  <a:cs typeface="Arial" panose="020B0604020202020204" pitchFamily="34" charset="0"/>
                </a:rPr>
                <a:t>  Logout</a:t>
              </a:r>
              <a:endParaRPr lang="en-US">
                <a:solidFill>
                  <a:prstClr val="black"/>
                </a:solidFill>
                <a:latin typeface="Arial" panose="020B0604020202020204" pitchFamily="34" charset="0"/>
                <a:cs typeface="Arial" panose="020B0604020202020204" pitchFamily="34" charset="0"/>
              </a:endParaRPr>
            </a:p>
          </p:txBody>
        </p:sp>
        <p:sp>
          <p:nvSpPr>
            <p:cNvPr id="12" name="AutoShape 9"/>
            <p:cNvSpPr>
              <a:spLocks noChangeArrowheads="1"/>
            </p:cNvSpPr>
            <p:nvPr/>
          </p:nvSpPr>
          <p:spPr bwMode="auto">
            <a:xfrm>
              <a:off x="5589" y="8226"/>
              <a:ext cx="1440" cy="909"/>
            </a:xfrm>
            <a:prstGeom prst="roundRect">
              <a:avLst>
                <a:gd name="adj" fmla="val 16667"/>
              </a:avLst>
            </a:prstGeom>
            <a:solidFill>
              <a:srgbClr val="FFFFFF"/>
            </a:solidFill>
            <a:ln w="9525">
              <a:solidFill>
                <a:srgbClr val="000000"/>
              </a:solidFill>
              <a:round/>
            </a:ln>
          </p:spPr>
          <p:txBody>
            <a:bodyPr vert="horz" wrap="square" lIns="91440" tIns="45720" rIns="91440" bIns="45720" numCol="1" anchor="t" anchorCtr="0" compatLnSpc="1"/>
            <a:lstStyle/>
            <a:p>
              <a:pPr fontAlgn="base">
                <a:spcBef>
                  <a:spcPct val="0"/>
                </a:spcBef>
                <a:spcAft>
                  <a:spcPts val="1000"/>
                </a:spcAft>
              </a:pPr>
              <a:r>
                <a:rPr lang="en-US" sz="1100">
                  <a:solidFill>
                    <a:prstClr val="black"/>
                  </a:solidFill>
                  <a:latin typeface="Calibri" panose="020F0502020204030204" pitchFamily="34" charset="0"/>
                  <a:cs typeface="Arial" panose="020B0604020202020204" pitchFamily="34" charset="0"/>
                </a:rPr>
                <a:t>Repository List</a:t>
              </a:r>
              <a:endParaRPr lang="en-US">
                <a:solidFill>
                  <a:prstClr val="black"/>
                </a:solidFill>
                <a:latin typeface="Arial" panose="020B0604020202020204" pitchFamily="34" charset="0"/>
                <a:cs typeface="Arial" panose="020B0604020202020204" pitchFamily="34" charset="0"/>
              </a:endParaRPr>
            </a:p>
          </p:txBody>
        </p:sp>
        <p:cxnSp>
          <p:nvCxnSpPr>
            <p:cNvPr id="13" name="AutoShape 10"/>
            <p:cNvCxnSpPr>
              <a:cxnSpLocks noChangeShapeType="1"/>
            </p:cNvCxnSpPr>
            <p:nvPr/>
          </p:nvCxnSpPr>
          <p:spPr bwMode="auto">
            <a:xfrm>
              <a:off x="3034" y="8758"/>
              <a:ext cx="566" cy="17"/>
            </a:xfrm>
            <a:prstGeom prst="straightConnector1">
              <a:avLst/>
            </a:prstGeom>
            <a:noFill/>
            <a:ln w="9525">
              <a:solidFill>
                <a:srgbClr val="000000"/>
              </a:solidFill>
              <a:round/>
              <a:tailEnd type="triangle" w="med" len="med"/>
            </a:ln>
          </p:spPr>
        </p:cxnSp>
        <p:cxnSp>
          <p:nvCxnSpPr>
            <p:cNvPr id="14" name="AutoShape 11"/>
            <p:cNvCxnSpPr>
              <a:cxnSpLocks noChangeShapeType="1"/>
            </p:cNvCxnSpPr>
            <p:nvPr/>
          </p:nvCxnSpPr>
          <p:spPr bwMode="auto">
            <a:xfrm>
              <a:off x="5040" y="8758"/>
              <a:ext cx="549" cy="17"/>
            </a:xfrm>
            <a:prstGeom prst="straightConnector1">
              <a:avLst/>
            </a:prstGeom>
            <a:noFill/>
            <a:ln w="9525">
              <a:solidFill>
                <a:srgbClr val="000000"/>
              </a:solidFill>
              <a:round/>
              <a:tailEnd type="triangle" w="med" len="med"/>
            </a:ln>
          </p:spPr>
        </p:cxnSp>
        <p:cxnSp>
          <p:nvCxnSpPr>
            <p:cNvPr id="15" name="AutoShape 12"/>
            <p:cNvCxnSpPr>
              <a:cxnSpLocks noChangeShapeType="1"/>
            </p:cNvCxnSpPr>
            <p:nvPr/>
          </p:nvCxnSpPr>
          <p:spPr bwMode="auto">
            <a:xfrm>
              <a:off x="6257" y="9135"/>
              <a:ext cx="17" cy="446"/>
            </a:xfrm>
            <a:prstGeom prst="straightConnector1">
              <a:avLst/>
            </a:prstGeom>
            <a:noFill/>
            <a:ln w="9525">
              <a:solidFill>
                <a:srgbClr val="000000"/>
              </a:solidFill>
              <a:round/>
              <a:tailEnd type="triangle" w="med" len="med"/>
            </a:ln>
          </p:spPr>
        </p:cxnSp>
        <p:cxnSp>
          <p:nvCxnSpPr>
            <p:cNvPr id="16" name="AutoShape 13"/>
            <p:cNvCxnSpPr>
              <a:cxnSpLocks noChangeShapeType="1"/>
            </p:cNvCxnSpPr>
            <p:nvPr/>
          </p:nvCxnSpPr>
          <p:spPr bwMode="auto">
            <a:xfrm>
              <a:off x="6257" y="12787"/>
              <a:ext cx="0" cy="480"/>
            </a:xfrm>
            <a:prstGeom prst="straightConnector1">
              <a:avLst/>
            </a:prstGeom>
            <a:noFill/>
            <a:ln w="9525">
              <a:solidFill>
                <a:srgbClr val="000000"/>
              </a:solidFill>
              <a:round/>
              <a:tailEnd type="triangle" w="med" len="med"/>
            </a:ln>
          </p:spPr>
        </p:cxnSp>
        <p:cxnSp>
          <p:nvCxnSpPr>
            <p:cNvPr id="17" name="AutoShape 14"/>
            <p:cNvCxnSpPr>
              <a:cxnSpLocks noChangeShapeType="1"/>
            </p:cNvCxnSpPr>
            <p:nvPr/>
          </p:nvCxnSpPr>
          <p:spPr bwMode="auto">
            <a:xfrm>
              <a:off x="6257" y="10935"/>
              <a:ext cx="0" cy="463"/>
            </a:xfrm>
            <a:prstGeom prst="straightConnector1">
              <a:avLst/>
            </a:prstGeom>
            <a:noFill/>
            <a:ln w="9525">
              <a:solidFill>
                <a:srgbClr val="000000"/>
              </a:solidFill>
              <a:round/>
              <a:tailEnd type="triangle" w="med" len="med"/>
            </a:ln>
          </p:spPr>
        </p:cxnSp>
        <p:cxnSp>
          <p:nvCxnSpPr>
            <p:cNvPr id="18" name="AutoShape 15"/>
            <p:cNvCxnSpPr>
              <a:cxnSpLocks noChangeShapeType="1"/>
            </p:cNvCxnSpPr>
            <p:nvPr/>
          </p:nvCxnSpPr>
          <p:spPr bwMode="auto">
            <a:xfrm>
              <a:off x="6274" y="14244"/>
              <a:ext cx="0" cy="463"/>
            </a:xfrm>
            <a:prstGeom prst="straightConnector1">
              <a:avLst/>
            </a:prstGeom>
            <a:noFill/>
            <a:ln w="9525">
              <a:solidFill>
                <a:srgbClr val="000000"/>
              </a:solidFill>
              <a:round/>
              <a:tailEnd type="triangle" w="med" len="med"/>
            </a:ln>
          </p:spPr>
        </p:cxnSp>
        <p:cxnSp>
          <p:nvCxnSpPr>
            <p:cNvPr id="19" name="AutoShape 16"/>
            <p:cNvCxnSpPr>
              <a:cxnSpLocks noChangeShapeType="1"/>
            </p:cNvCxnSpPr>
            <p:nvPr/>
          </p:nvCxnSpPr>
          <p:spPr bwMode="auto">
            <a:xfrm>
              <a:off x="7286" y="15169"/>
              <a:ext cx="462" cy="0"/>
            </a:xfrm>
            <a:prstGeom prst="straightConnector1">
              <a:avLst/>
            </a:prstGeom>
            <a:noFill/>
            <a:ln w="9525">
              <a:solidFill>
                <a:srgbClr val="000000"/>
              </a:solidFill>
              <a:round/>
              <a:tailEnd type="triangle" w="med" len="med"/>
            </a:ln>
          </p:spPr>
        </p:cxnSp>
      </p:grpSp>
    </p:spTree>
    <p:extLst>
      <p:ext uri="{BB962C8B-B14F-4D97-AF65-F5344CB8AC3E}">
        <p14:creationId xmlns:p14="http://schemas.microsoft.com/office/powerpoint/2010/main" val="22129449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05685" y="41910"/>
            <a:ext cx="7315200" cy="5181600"/>
          </a:xfrm>
        </p:spPr>
        <p:txBody>
          <a:bodyPr>
            <a:normAutofit/>
          </a:bodyPr>
          <a:lstStyle/>
          <a:p>
            <a:pPr>
              <a:buNone/>
            </a:pPr>
            <a:endParaRPr lang="en-US" sz="1800" dirty="0"/>
          </a:p>
          <a:p>
            <a:pPr marL="82550" indent="0">
              <a:buNone/>
            </a:pPr>
            <a:r>
              <a:rPr lang="en-US" sz="1900" b="1" dirty="0"/>
              <a:t>4. Third Party User:</a:t>
            </a:r>
            <a:endParaRPr lang="en-US" sz="1800" dirty="0"/>
          </a:p>
          <a:p>
            <a:pPr>
              <a:buFont typeface="Wingdings" panose="05000000000000000000" pitchFamily="2" charset="2"/>
              <a:buChar char="v"/>
            </a:pPr>
            <a:r>
              <a:rPr lang="en-US" sz="1800" dirty="0"/>
              <a:t>The third party users have the permissions for searching the images and get images and he don’t have permission like add images.</a:t>
            </a:r>
          </a:p>
          <a:p>
            <a:pPr lvl="0">
              <a:buFont typeface="Wingdings" panose="05000000000000000000" pitchFamily="2" charset="2"/>
              <a:buChar char="v"/>
            </a:pPr>
            <a:r>
              <a:rPr lang="en-US" sz="1800" dirty="0"/>
              <a:t>Register.</a:t>
            </a:r>
          </a:p>
          <a:p>
            <a:pPr lvl="0">
              <a:buFont typeface="Wingdings" panose="05000000000000000000" pitchFamily="2" charset="2"/>
              <a:buChar char="v"/>
            </a:pPr>
            <a:r>
              <a:rPr lang="en-US" sz="1800" dirty="0"/>
              <a:t>Login.</a:t>
            </a:r>
          </a:p>
          <a:p>
            <a:pPr lvl="0">
              <a:buFont typeface="Wingdings" panose="05000000000000000000" pitchFamily="2" charset="2"/>
              <a:buChar char="v"/>
            </a:pPr>
            <a:r>
              <a:rPr lang="en-US" sz="1800" dirty="0"/>
              <a:t>Searching image by content based.</a:t>
            </a:r>
          </a:p>
          <a:p>
            <a:pPr lvl="0">
              <a:buFont typeface="Wingdings" panose="05000000000000000000" pitchFamily="2" charset="2"/>
              <a:buChar char="v"/>
            </a:pPr>
            <a:r>
              <a:rPr lang="en-US" sz="1800" dirty="0"/>
              <a:t>Select image.</a:t>
            </a:r>
          </a:p>
          <a:p>
            <a:pPr lvl="0">
              <a:buFont typeface="Wingdings" panose="05000000000000000000" pitchFamily="2" charset="2"/>
              <a:buChar char="v"/>
            </a:pPr>
            <a:r>
              <a:rPr lang="en-US" sz="1800" dirty="0"/>
              <a:t>Send image key request for image owner.</a:t>
            </a:r>
          </a:p>
          <a:p>
            <a:pPr lvl="0">
              <a:buFont typeface="Wingdings" panose="05000000000000000000" pitchFamily="2" charset="2"/>
              <a:buChar char="v"/>
            </a:pPr>
            <a:r>
              <a:rPr lang="en-US" sz="1800" dirty="0"/>
              <a:t>Get image key from respected owner.</a:t>
            </a:r>
          </a:p>
          <a:p>
            <a:pPr lvl="0">
              <a:buFont typeface="Wingdings" panose="05000000000000000000" pitchFamily="2" charset="2"/>
              <a:buChar char="v"/>
            </a:pPr>
            <a:r>
              <a:rPr lang="en-US" sz="1800" dirty="0"/>
              <a:t>View the image.</a:t>
            </a:r>
          </a:p>
          <a:p>
            <a:pPr lvl="0">
              <a:buFont typeface="Wingdings" panose="05000000000000000000" pitchFamily="2" charset="2"/>
              <a:buChar char="v"/>
            </a:pPr>
            <a:r>
              <a:rPr lang="en-US" sz="1800" dirty="0"/>
              <a:t>Download the image.</a:t>
            </a:r>
          </a:p>
          <a:p>
            <a:pPr lvl="0">
              <a:buFont typeface="Wingdings" panose="05000000000000000000" pitchFamily="2" charset="2"/>
              <a:buChar char="v"/>
            </a:pPr>
            <a:r>
              <a:rPr lang="en-US" sz="1800" dirty="0"/>
              <a:t>Create repository.</a:t>
            </a:r>
          </a:p>
          <a:p>
            <a:pPr lvl="0">
              <a:buFont typeface="Wingdings" panose="05000000000000000000" pitchFamily="2" charset="2"/>
              <a:buChar char="v"/>
            </a:pPr>
            <a:r>
              <a:rPr lang="en-US" sz="1800" dirty="0"/>
              <a:t>Logout. </a:t>
            </a:r>
          </a:p>
          <a:p>
            <a:pPr>
              <a:buNone/>
            </a:pPr>
            <a:endParaRPr lang="en-US" sz="1800" dirty="0"/>
          </a:p>
          <a:p>
            <a:pPr>
              <a:buNone/>
            </a:pP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
          <p:cNvGrpSpPr/>
          <p:nvPr/>
        </p:nvGrpSpPr>
        <p:grpSpPr bwMode="auto">
          <a:xfrm>
            <a:off x="3352800" y="1295401"/>
            <a:ext cx="5715000" cy="3825875"/>
            <a:chOff x="1047" y="7732"/>
            <a:chExt cx="7092" cy="6026"/>
          </a:xfrm>
        </p:grpSpPr>
        <p:sp>
          <p:nvSpPr>
            <p:cNvPr id="5" name="Oval 2"/>
            <p:cNvSpPr>
              <a:spLocks noChangeArrowheads="1"/>
            </p:cNvSpPr>
            <p:nvPr/>
          </p:nvSpPr>
          <p:spPr bwMode="auto">
            <a:xfrm>
              <a:off x="1047" y="8718"/>
              <a:ext cx="1065" cy="783"/>
            </a:xfrm>
            <a:prstGeom prst="ellipse">
              <a:avLst/>
            </a:prstGeom>
            <a:solidFill>
              <a:srgbClr val="FFFFFF"/>
            </a:solidFill>
            <a:ln w="9525">
              <a:solidFill>
                <a:srgbClr val="000000"/>
              </a:solidFill>
              <a:round/>
            </a:ln>
          </p:spPr>
          <p:txBody>
            <a:bodyPr vert="horz" wrap="square" lIns="91440" tIns="45720" rIns="91440" bIns="45720" numCol="1" anchor="t" anchorCtr="0" compatLnSpc="1"/>
            <a:lstStyle/>
            <a:p>
              <a:pPr fontAlgn="base">
                <a:spcBef>
                  <a:spcPct val="0"/>
                </a:spcBef>
                <a:spcAft>
                  <a:spcPts val="1000"/>
                </a:spcAft>
              </a:pPr>
              <a:r>
                <a:rPr lang="en-US" sz="1100">
                  <a:solidFill>
                    <a:prstClr val="black"/>
                  </a:solidFill>
                  <a:latin typeface="Calibri" panose="020F0502020204030204" pitchFamily="34" charset="0"/>
                  <a:cs typeface="Arial" panose="020B0604020202020204" pitchFamily="34" charset="0"/>
                </a:rPr>
                <a:t>  TPU</a:t>
              </a:r>
              <a:endParaRPr lang="en-US">
                <a:solidFill>
                  <a:prstClr val="black"/>
                </a:solidFill>
                <a:latin typeface="Arial" panose="020B0604020202020204" pitchFamily="34" charset="0"/>
                <a:cs typeface="Arial" panose="020B0604020202020204" pitchFamily="34" charset="0"/>
              </a:endParaRPr>
            </a:p>
          </p:txBody>
        </p:sp>
        <p:sp>
          <p:nvSpPr>
            <p:cNvPr id="6" name="AutoShape 3"/>
            <p:cNvSpPr>
              <a:spLocks noChangeArrowheads="1"/>
            </p:cNvSpPr>
            <p:nvPr/>
          </p:nvSpPr>
          <p:spPr bwMode="auto">
            <a:xfrm>
              <a:off x="4210" y="7732"/>
              <a:ext cx="1597" cy="908"/>
            </a:xfrm>
            <a:prstGeom prst="roundRect">
              <a:avLst>
                <a:gd name="adj" fmla="val 16667"/>
              </a:avLst>
            </a:prstGeom>
            <a:solidFill>
              <a:srgbClr val="FFFFFF"/>
            </a:solidFill>
            <a:ln w="9525">
              <a:solidFill>
                <a:srgbClr val="000000"/>
              </a:solidFill>
              <a:round/>
            </a:ln>
          </p:spPr>
          <p:txBody>
            <a:bodyPr vert="horz" wrap="square" lIns="91440" tIns="45720" rIns="91440" bIns="45720" numCol="1" anchor="t" anchorCtr="0" compatLnSpc="1"/>
            <a:lstStyle/>
            <a:p>
              <a:pPr fontAlgn="base">
                <a:spcBef>
                  <a:spcPct val="0"/>
                </a:spcBef>
                <a:spcAft>
                  <a:spcPts val="1000"/>
                </a:spcAft>
              </a:pPr>
              <a:r>
                <a:rPr lang="en-US" sz="1100">
                  <a:solidFill>
                    <a:prstClr val="black"/>
                  </a:solidFill>
                  <a:latin typeface="Calibri" panose="020F0502020204030204" pitchFamily="34" charset="0"/>
                  <a:cs typeface="Arial" panose="020B0604020202020204" pitchFamily="34" charset="0"/>
                </a:rPr>
                <a:t>Search with Content</a:t>
              </a:r>
              <a:endParaRPr lang="en-US">
                <a:solidFill>
                  <a:prstClr val="black"/>
                </a:solidFill>
                <a:latin typeface="Arial" panose="020B0604020202020204" pitchFamily="34" charset="0"/>
                <a:cs typeface="Arial" panose="020B0604020202020204" pitchFamily="34" charset="0"/>
              </a:endParaRPr>
            </a:p>
          </p:txBody>
        </p:sp>
        <p:sp>
          <p:nvSpPr>
            <p:cNvPr id="7" name="AutoShape 4"/>
            <p:cNvSpPr>
              <a:spLocks noChangeArrowheads="1"/>
            </p:cNvSpPr>
            <p:nvPr/>
          </p:nvSpPr>
          <p:spPr bwMode="auto">
            <a:xfrm>
              <a:off x="6292" y="9157"/>
              <a:ext cx="1847" cy="892"/>
            </a:xfrm>
            <a:prstGeom prst="roundRect">
              <a:avLst>
                <a:gd name="adj" fmla="val 16667"/>
              </a:avLst>
            </a:prstGeom>
            <a:solidFill>
              <a:srgbClr val="FFFFFF"/>
            </a:solidFill>
            <a:ln w="9525">
              <a:solidFill>
                <a:srgbClr val="000000"/>
              </a:solidFill>
              <a:round/>
            </a:ln>
          </p:spPr>
          <p:txBody>
            <a:bodyPr vert="horz" wrap="square" lIns="91440" tIns="45720" rIns="91440" bIns="45720" numCol="1" anchor="t" anchorCtr="0" compatLnSpc="1"/>
            <a:lstStyle/>
            <a:p>
              <a:pPr fontAlgn="base">
                <a:spcBef>
                  <a:spcPct val="0"/>
                </a:spcBef>
                <a:spcAft>
                  <a:spcPts val="1000"/>
                </a:spcAft>
              </a:pPr>
              <a:r>
                <a:rPr lang="en-US" sz="1200">
                  <a:solidFill>
                    <a:prstClr val="black"/>
                  </a:solidFill>
                  <a:latin typeface="Times New Roman" panose="02020603050405020304" pitchFamily="18" charset="0"/>
                  <a:cs typeface="Arial" panose="020B0604020202020204" pitchFamily="34" charset="0"/>
                </a:rPr>
                <a:t>Key request to image owner</a:t>
              </a:r>
              <a:endParaRPr lang="en-US">
                <a:solidFill>
                  <a:prstClr val="black"/>
                </a:solidFill>
                <a:latin typeface="Arial" panose="020B0604020202020204" pitchFamily="34" charset="0"/>
                <a:cs typeface="Arial" panose="020B0604020202020204" pitchFamily="34" charset="0"/>
              </a:endParaRPr>
            </a:p>
          </p:txBody>
        </p:sp>
        <p:sp>
          <p:nvSpPr>
            <p:cNvPr id="8" name="AutoShape 5"/>
            <p:cNvSpPr>
              <a:spLocks noChangeArrowheads="1"/>
            </p:cNvSpPr>
            <p:nvPr/>
          </p:nvSpPr>
          <p:spPr bwMode="auto">
            <a:xfrm>
              <a:off x="6480" y="10535"/>
              <a:ext cx="1456" cy="626"/>
            </a:xfrm>
            <a:prstGeom prst="roundRect">
              <a:avLst>
                <a:gd name="adj" fmla="val 16667"/>
              </a:avLst>
            </a:prstGeom>
            <a:solidFill>
              <a:srgbClr val="FFFFFF"/>
            </a:solidFill>
            <a:ln w="9525">
              <a:solidFill>
                <a:srgbClr val="000000"/>
              </a:solidFill>
              <a:round/>
            </a:ln>
          </p:spPr>
          <p:txBody>
            <a:bodyPr vert="horz" wrap="square" lIns="91440" tIns="45720" rIns="91440" bIns="45720" numCol="1" anchor="t" anchorCtr="0" compatLnSpc="1"/>
            <a:lstStyle/>
            <a:p>
              <a:pPr fontAlgn="base">
                <a:spcBef>
                  <a:spcPct val="0"/>
                </a:spcBef>
                <a:spcAft>
                  <a:spcPts val="1000"/>
                </a:spcAft>
              </a:pPr>
              <a:r>
                <a:rPr lang="en-US" sz="1100">
                  <a:solidFill>
                    <a:prstClr val="black"/>
                  </a:solidFill>
                  <a:latin typeface="Calibri" panose="020F0502020204030204" pitchFamily="34" charset="0"/>
                  <a:cs typeface="Arial" panose="020B0604020202020204" pitchFamily="34" charset="0"/>
                </a:rPr>
                <a:t>  Response</a:t>
              </a:r>
              <a:endParaRPr lang="en-US">
                <a:solidFill>
                  <a:prstClr val="black"/>
                </a:solidFill>
                <a:latin typeface="Arial" panose="020B0604020202020204" pitchFamily="34" charset="0"/>
                <a:cs typeface="Arial" panose="020B0604020202020204" pitchFamily="34" charset="0"/>
              </a:endParaRPr>
            </a:p>
          </p:txBody>
        </p:sp>
        <p:sp>
          <p:nvSpPr>
            <p:cNvPr id="9" name="AutoShape 6"/>
            <p:cNvSpPr>
              <a:spLocks noChangeArrowheads="1"/>
            </p:cNvSpPr>
            <p:nvPr/>
          </p:nvSpPr>
          <p:spPr bwMode="auto">
            <a:xfrm>
              <a:off x="6480" y="7732"/>
              <a:ext cx="1159" cy="861"/>
            </a:xfrm>
            <a:prstGeom prst="roundRect">
              <a:avLst>
                <a:gd name="adj" fmla="val 16667"/>
              </a:avLst>
            </a:prstGeom>
            <a:solidFill>
              <a:srgbClr val="FFFFFF"/>
            </a:solidFill>
            <a:ln w="9525">
              <a:solidFill>
                <a:srgbClr val="000000"/>
              </a:solidFill>
              <a:round/>
            </a:ln>
          </p:spPr>
          <p:txBody>
            <a:bodyPr vert="horz" wrap="square" lIns="91440" tIns="45720" rIns="91440" bIns="45720" numCol="1" anchor="t" anchorCtr="0" compatLnSpc="1"/>
            <a:lstStyle/>
            <a:p>
              <a:pPr fontAlgn="base">
                <a:spcBef>
                  <a:spcPct val="0"/>
                </a:spcBef>
                <a:spcAft>
                  <a:spcPts val="1000"/>
                </a:spcAft>
              </a:pPr>
              <a:r>
                <a:rPr lang="en-US" sz="1100">
                  <a:solidFill>
                    <a:prstClr val="black"/>
                  </a:solidFill>
                  <a:latin typeface="Calibri" panose="020F0502020204030204" pitchFamily="34" charset="0"/>
                  <a:cs typeface="Arial" panose="020B0604020202020204" pitchFamily="34" charset="0"/>
                </a:rPr>
                <a:t>Related Images </a:t>
              </a:r>
              <a:endParaRPr lang="en-US">
                <a:solidFill>
                  <a:prstClr val="black"/>
                </a:solidFill>
                <a:latin typeface="Arial" panose="020B0604020202020204" pitchFamily="34" charset="0"/>
                <a:cs typeface="Arial" panose="020B0604020202020204" pitchFamily="34" charset="0"/>
              </a:endParaRPr>
            </a:p>
          </p:txBody>
        </p:sp>
        <p:sp>
          <p:nvSpPr>
            <p:cNvPr id="10" name="AutoShape 7"/>
            <p:cNvSpPr>
              <a:spLocks noChangeArrowheads="1"/>
            </p:cNvSpPr>
            <p:nvPr/>
          </p:nvSpPr>
          <p:spPr bwMode="auto">
            <a:xfrm>
              <a:off x="2755" y="8718"/>
              <a:ext cx="1111" cy="861"/>
            </a:xfrm>
            <a:prstGeom prst="roundRect">
              <a:avLst>
                <a:gd name="adj" fmla="val 16667"/>
              </a:avLst>
            </a:prstGeom>
            <a:solidFill>
              <a:srgbClr val="FFFFFF"/>
            </a:solidFill>
            <a:ln w="9525">
              <a:solidFill>
                <a:srgbClr val="000000"/>
              </a:solidFill>
              <a:round/>
            </a:ln>
          </p:spPr>
          <p:txBody>
            <a:bodyPr vert="horz" wrap="square" lIns="91440" tIns="45720" rIns="91440" bIns="45720" numCol="1" anchor="t" anchorCtr="0" compatLnSpc="1"/>
            <a:lstStyle/>
            <a:p>
              <a:pPr fontAlgn="base">
                <a:spcBef>
                  <a:spcPct val="0"/>
                </a:spcBef>
                <a:spcAft>
                  <a:spcPts val="1000"/>
                </a:spcAft>
              </a:pPr>
              <a:r>
                <a:rPr lang="en-US" sz="1100">
                  <a:solidFill>
                    <a:prstClr val="black"/>
                  </a:solidFill>
                  <a:latin typeface="Calibri" panose="020F0502020204030204" pitchFamily="34" charset="0"/>
                  <a:cs typeface="Arial" panose="020B0604020202020204" pitchFamily="34" charset="0"/>
                </a:rPr>
                <a:t>Home Page</a:t>
              </a:r>
              <a:endParaRPr lang="en-US">
                <a:solidFill>
                  <a:prstClr val="black"/>
                </a:solidFill>
                <a:latin typeface="Arial" panose="020B0604020202020204" pitchFamily="34" charset="0"/>
                <a:cs typeface="Arial" panose="020B0604020202020204" pitchFamily="34" charset="0"/>
              </a:endParaRPr>
            </a:p>
          </p:txBody>
        </p:sp>
        <p:sp>
          <p:nvSpPr>
            <p:cNvPr id="11" name="AutoShape 8"/>
            <p:cNvSpPr>
              <a:spLocks noChangeArrowheads="1"/>
            </p:cNvSpPr>
            <p:nvPr/>
          </p:nvSpPr>
          <p:spPr bwMode="auto">
            <a:xfrm>
              <a:off x="6496" y="11661"/>
              <a:ext cx="1440" cy="923"/>
            </a:xfrm>
            <a:prstGeom prst="roundRect">
              <a:avLst>
                <a:gd name="adj" fmla="val 16667"/>
              </a:avLst>
            </a:prstGeom>
            <a:solidFill>
              <a:srgbClr val="FFFFFF"/>
            </a:solidFill>
            <a:ln w="9525">
              <a:solidFill>
                <a:srgbClr val="000000"/>
              </a:solidFill>
              <a:round/>
            </a:ln>
          </p:spPr>
          <p:txBody>
            <a:bodyPr vert="horz" wrap="square" lIns="91440" tIns="45720" rIns="91440" bIns="45720" numCol="1" anchor="t" anchorCtr="0" compatLnSpc="1"/>
            <a:lstStyle/>
            <a:p>
              <a:pPr fontAlgn="base">
                <a:spcBef>
                  <a:spcPct val="0"/>
                </a:spcBef>
                <a:spcAft>
                  <a:spcPts val="1000"/>
                </a:spcAft>
              </a:pPr>
              <a:r>
                <a:rPr lang="en-US" sz="1100">
                  <a:solidFill>
                    <a:prstClr val="black"/>
                  </a:solidFill>
                  <a:latin typeface="Calibri" panose="020F0502020204030204" pitchFamily="34" charset="0"/>
                  <a:cs typeface="Arial" panose="020B0604020202020204" pitchFamily="34" charset="0"/>
                </a:rPr>
                <a:t>Download Image</a:t>
              </a:r>
              <a:endParaRPr lang="en-US">
                <a:solidFill>
                  <a:prstClr val="black"/>
                </a:solidFill>
                <a:latin typeface="Arial" panose="020B0604020202020204" pitchFamily="34" charset="0"/>
                <a:cs typeface="Arial" panose="020B0604020202020204" pitchFamily="34" charset="0"/>
              </a:endParaRPr>
            </a:p>
          </p:txBody>
        </p:sp>
        <p:sp>
          <p:nvSpPr>
            <p:cNvPr id="12" name="AutoShape 9"/>
            <p:cNvSpPr>
              <a:spLocks noChangeArrowheads="1"/>
            </p:cNvSpPr>
            <p:nvPr/>
          </p:nvSpPr>
          <p:spPr bwMode="auto">
            <a:xfrm>
              <a:off x="4210" y="9706"/>
              <a:ext cx="1424" cy="829"/>
            </a:xfrm>
            <a:prstGeom prst="roundRect">
              <a:avLst>
                <a:gd name="adj" fmla="val 16667"/>
              </a:avLst>
            </a:prstGeom>
            <a:solidFill>
              <a:srgbClr val="FFFFFF"/>
            </a:solidFill>
            <a:ln w="9525">
              <a:solidFill>
                <a:srgbClr val="000000"/>
              </a:solidFill>
              <a:round/>
            </a:ln>
          </p:spPr>
          <p:txBody>
            <a:bodyPr vert="horz" wrap="square" lIns="91440" tIns="45720" rIns="91440" bIns="45720" numCol="1" anchor="t" anchorCtr="0" compatLnSpc="1"/>
            <a:lstStyle/>
            <a:p>
              <a:pPr fontAlgn="base">
                <a:spcBef>
                  <a:spcPct val="0"/>
                </a:spcBef>
                <a:spcAft>
                  <a:spcPts val="1000"/>
                </a:spcAft>
              </a:pPr>
              <a:r>
                <a:rPr lang="en-US" sz="1100">
                  <a:solidFill>
                    <a:prstClr val="black"/>
                  </a:solidFill>
                  <a:latin typeface="Calibri" panose="020F0502020204030204" pitchFamily="34" charset="0"/>
                  <a:cs typeface="Arial" panose="020B0604020202020204" pitchFamily="34" charset="0"/>
                </a:rPr>
                <a:t>Create Repository</a:t>
              </a:r>
              <a:endParaRPr lang="en-US">
                <a:solidFill>
                  <a:prstClr val="black"/>
                </a:solidFill>
                <a:latin typeface="Arial" panose="020B0604020202020204" pitchFamily="34" charset="0"/>
                <a:cs typeface="Arial" panose="020B0604020202020204" pitchFamily="34" charset="0"/>
              </a:endParaRPr>
            </a:p>
          </p:txBody>
        </p:sp>
        <p:sp>
          <p:nvSpPr>
            <p:cNvPr id="13" name="AutoShape 10"/>
            <p:cNvSpPr>
              <a:spLocks noChangeArrowheads="1"/>
            </p:cNvSpPr>
            <p:nvPr/>
          </p:nvSpPr>
          <p:spPr bwMode="auto">
            <a:xfrm>
              <a:off x="6589" y="13054"/>
              <a:ext cx="1158" cy="704"/>
            </a:xfrm>
            <a:prstGeom prst="roundRect">
              <a:avLst>
                <a:gd name="adj" fmla="val 16667"/>
              </a:avLst>
            </a:prstGeom>
            <a:solidFill>
              <a:srgbClr val="FFFFFF"/>
            </a:solidFill>
            <a:ln w="9525">
              <a:solidFill>
                <a:srgbClr val="000000"/>
              </a:solidFill>
              <a:round/>
            </a:ln>
          </p:spPr>
          <p:txBody>
            <a:bodyPr vert="horz" wrap="square" lIns="91440" tIns="45720" rIns="91440" bIns="45720" numCol="1" anchor="t" anchorCtr="0" compatLnSpc="1"/>
            <a:lstStyle/>
            <a:p>
              <a:pPr fontAlgn="base">
                <a:spcBef>
                  <a:spcPct val="0"/>
                </a:spcBef>
                <a:spcAft>
                  <a:spcPts val="1000"/>
                </a:spcAft>
              </a:pPr>
              <a:r>
                <a:rPr lang="en-US" sz="1100">
                  <a:solidFill>
                    <a:prstClr val="black"/>
                  </a:solidFill>
                  <a:latin typeface="Calibri" panose="020F0502020204030204" pitchFamily="34" charset="0"/>
                  <a:cs typeface="Arial" panose="020B0604020202020204" pitchFamily="34" charset="0"/>
                </a:rPr>
                <a:t>  Logout</a:t>
              </a:r>
              <a:endParaRPr lang="en-US">
                <a:solidFill>
                  <a:prstClr val="black"/>
                </a:solidFill>
                <a:latin typeface="Arial" panose="020B0604020202020204" pitchFamily="34" charset="0"/>
                <a:cs typeface="Arial" panose="020B0604020202020204" pitchFamily="34" charset="0"/>
              </a:endParaRPr>
            </a:p>
          </p:txBody>
        </p:sp>
        <p:cxnSp>
          <p:nvCxnSpPr>
            <p:cNvPr id="14" name="AutoShape 11"/>
            <p:cNvCxnSpPr>
              <a:cxnSpLocks noChangeShapeType="1"/>
            </p:cNvCxnSpPr>
            <p:nvPr/>
          </p:nvCxnSpPr>
          <p:spPr bwMode="auto">
            <a:xfrm>
              <a:off x="2112" y="9157"/>
              <a:ext cx="643" cy="0"/>
            </a:xfrm>
            <a:prstGeom prst="straightConnector1">
              <a:avLst/>
            </a:prstGeom>
            <a:noFill/>
            <a:ln w="9525">
              <a:solidFill>
                <a:srgbClr val="000000"/>
              </a:solidFill>
              <a:round/>
              <a:tailEnd type="triangle" w="med" len="med"/>
            </a:ln>
          </p:spPr>
        </p:cxnSp>
        <p:cxnSp>
          <p:nvCxnSpPr>
            <p:cNvPr id="15" name="AutoShape 12"/>
            <p:cNvCxnSpPr>
              <a:cxnSpLocks noChangeShapeType="1"/>
            </p:cNvCxnSpPr>
            <p:nvPr/>
          </p:nvCxnSpPr>
          <p:spPr bwMode="auto">
            <a:xfrm>
              <a:off x="5807" y="8155"/>
              <a:ext cx="673" cy="15"/>
            </a:xfrm>
            <a:prstGeom prst="straightConnector1">
              <a:avLst/>
            </a:prstGeom>
            <a:noFill/>
            <a:ln w="9525">
              <a:solidFill>
                <a:srgbClr val="000000"/>
              </a:solidFill>
              <a:round/>
              <a:tailEnd type="triangle" w="med" len="med"/>
            </a:ln>
          </p:spPr>
        </p:cxnSp>
        <p:cxnSp>
          <p:nvCxnSpPr>
            <p:cNvPr id="16" name="AutoShape 13"/>
            <p:cNvCxnSpPr>
              <a:cxnSpLocks noChangeShapeType="1"/>
            </p:cNvCxnSpPr>
            <p:nvPr/>
          </p:nvCxnSpPr>
          <p:spPr bwMode="auto">
            <a:xfrm flipV="1">
              <a:off x="3224" y="8155"/>
              <a:ext cx="986" cy="563"/>
            </a:xfrm>
            <a:prstGeom prst="bentConnector3">
              <a:avLst>
                <a:gd name="adj1" fmla="val 708"/>
              </a:avLst>
            </a:prstGeom>
            <a:noFill/>
            <a:ln w="9525">
              <a:solidFill>
                <a:srgbClr val="000000"/>
              </a:solidFill>
              <a:miter lim="800000"/>
              <a:tailEnd type="triangle" w="med" len="med"/>
            </a:ln>
          </p:spPr>
        </p:cxnSp>
        <p:cxnSp>
          <p:nvCxnSpPr>
            <p:cNvPr id="17" name="AutoShape 14"/>
            <p:cNvCxnSpPr>
              <a:cxnSpLocks noChangeShapeType="1"/>
            </p:cNvCxnSpPr>
            <p:nvPr/>
          </p:nvCxnSpPr>
          <p:spPr bwMode="auto">
            <a:xfrm>
              <a:off x="3224" y="9579"/>
              <a:ext cx="986" cy="548"/>
            </a:xfrm>
            <a:prstGeom prst="bentConnector3">
              <a:avLst>
                <a:gd name="adj1" fmla="val 3954"/>
              </a:avLst>
            </a:prstGeom>
            <a:noFill/>
            <a:ln w="9525">
              <a:solidFill>
                <a:srgbClr val="000000"/>
              </a:solidFill>
              <a:miter lim="800000"/>
              <a:tailEnd type="triangle" w="med" len="med"/>
            </a:ln>
          </p:spPr>
        </p:cxnSp>
        <p:cxnSp>
          <p:nvCxnSpPr>
            <p:cNvPr id="18" name="AutoShape 15"/>
            <p:cNvCxnSpPr>
              <a:cxnSpLocks noChangeShapeType="1"/>
            </p:cNvCxnSpPr>
            <p:nvPr/>
          </p:nvCxnSpPr>
          <p:spPr bwMode="auto">
            <a:xfrm>
              <a:off x="7043" y="8593"/>
              <a:ext cx="0" cy="564"/>
            </a:xfrm>
            <a:prstGeom prst="straightConnector1">
              <a:avLst/>
            </a:prstGeom>
            <a:noFill/>
            <a:ln w="9525">
              <a:solidFill>
                <a:srgbClr val="000000"/>
              </a:solidFill>
              <a:round/>
              <a:tailEnd type="triangle" w="med" len="med"/>
            </a:ln>
          </p:spPr>
        </p:cxnSp>
        <p:cxnSp>
          <p:nvCxnSpPr>
            <p:cNvPr id="19" name="AutoShape 16"/>
            <p:cNvCxnSpPr>
              <a:cxnSpLocks noChangeShapeType="1"/>
            </p:cNvCxnSpPr>
            <p:nvPr/>
          </p:nvCxnSpPr>
          <p:spPr bwMode="auto">
            <a:xfrm>
              <a:off x="7137" y="10049"/>
              <a:ext cx="16" cy="486"/>
            </a:xfrm>
            <a:prstGeom prst="straightConnector1">
              <a:avLst/>
            </a:prstGeom>
            <a:noFill/>
            <a:ln w="9525">
              <a:solidFill>
                <a:srgbClr val="000000"/>
              </a:solidFill>
              <a:round/>
              <a:tailEnd type="triangle" w="med" len="med"/>
            </a:ln>
          </p:spPr>
        </p:cxnSp>
        <p:cxnSp>
          <p:nvCxnSpPr>
            <p:cNvPr id="20" name="AutoShape 17"/>
            <p:cNvCxnSpPr>
              <a:cxnSpLocks noChangeShapeType="1"/>
            </p:cNvCxnSpPr>
            <p:nvPr/>
          </p:nvCxnSpPr>
          <p:spPr bwMode="auto">
            <a:xfrm>
              <a:off x="7153" y="11161"/>
              <a:ext cx="0" cy="500"/>
            </a:xfrm>
            <a:prstGeom prst="straightConnector1">
              <a:avLst/>
            </a:prstGeom>
            <a:noFill/>
            <a:ln w="9525">
              <a:solidFill>
                <a:srgbClr val="000000"/>
              </a:solidFill>
              <a:round/>
              <a:tailEnd type="triangle" w="med" len="med"/>
            </a:ln>
          </p:spPr>
        </p:cxnSp>
        <p:cxnSp>
          <p:nvCxnSpPr>
            <p:cNvPr id="21" name="AutoShape 18"/>
            <p:cNvCxnSpPr>
              <a:cxnSpLocks noChangeShapeType="1"/>
            </p:cNvCxnSpPr>
            <p:nvPr/>
          </p:nvCxnSpPr>
          <p:spPr bwMode="auto">
            <a:xfrm>
              <a:off x="7137" y="12584"/>
              <a:ext cx="16" cy="470"/>
            </a:xfrm>
            <a:prstGeom prst="straightConnector1">
              <a:avLst/>
            </a:prstGeom>
            <a:noFill/>
            <a:ln w="9525">
              <a:solidFill>
                <a:srgbClr val="000000"/>
              </a:solidFill>
              <a:round/>
              <a:tailEnd type="triangle" w="med" len="med"/>
            </a:ln>
          </p:spPr>
        </p:cxnSp>
      </p:grpSp>
    </p:spTree>
    <p:extLst>
      <p:ext uri="{BB962C8B-B14F-4D97-AF65-F5344CB8AC3E}">
        <p14:creationId xmlns:p14="http://schemas.microsoft.com/office/powerpoint/2010/main" val="3360936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1"/>
          <p:cNvSpPr>
            <a:spLocks noChangeArrowheads="1"/>
          </p:cNvSpPr>
          <p:nvPr/>
        </p:nvSpPr>
        <p:spPr bwMode="auto">
          <a:xfrm>
            <a:off x="2667000" y="269553"/>
            <a:ext cx="7696200" cy="4269105"/>
          </a:xfrm>
          <a:prstGeom prst="rect">
            <a:avLst/>
          </a:prstGeom>
          <a:noFill/>
          <a:ln w="9525">
            <a:noFill/>
            <a:miter lim="800000"/>
          </a:ln>
          <a:effectLst/>
        </p:spPr>
        <p:txBody>
          <a:bodyPr vert="horz" wrap="square" lIns="91440" tIns="45720" rIns="91440" bIns="45720" numCol="1" anchor="ctr" anchorCtr="0" compatLnSpc="1">
            <a:spAutoFit/>
          </a:bodyPr>
          <a:lstStyle/>
          <a:p>
            <a:pPr algn="just" fontAlgn="base">
              <a:lnSpc>
                <a:spcPct val="150000"/>
              </a:lnSpc>
              <a:spcBef>
                <a:spcPct val="0"/>
              </a:spcBef>
              <a:spcAft>
                <a:spcPct val="0"/>
              </a:spcAft>
            </a:pPr>
            <a:r>
              <a:rPr lang="en-US" sz="1900" b="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5. Admin:</a:t>
            </a:r>
            <a:endParaRPr lang="en-US" sz="1400" dirty="0">
              <a:solidFill>
                <a:prstClr val="black"/>
              </a:solidFill>
              <a:latin typeface="Times New Roman" panose="02020603050405020304" pitchFamily="18" charset="0"/>
              <a:cs typeface="Times New Roman" panose="02020603050405020304" pitchFamily="18" charset="0"/>
            </a:endParaRPr>
          </a:p>
          <a:p>
            <a:pPr algn="just" eaLnBrk="0" fontAlgn="base" hangingPunct="0">
              <a:lnSpc>
                <a:spcPct val="150000"/>
              </a:lnSpc>
              <a:spcBef>
                <a:spcPct val="0"/>
              </a:spcBef>
              <a:spcAft>
                <a:spcPct val="0"/>
              </a:spcAft>
            </a:pPr>
            <a:r>
              <a:rPr lang="en-US"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Admin have the following operations to do.</a:t>
            </a:r>
            <a:endParaRPr lang="en-US" dirty="0">
              <a:solidFill>
                <a:prstClr val="black"/>
              </a:solidFill>
              <a:latin typeface="Times New Roman" panose="02020603050405020304" pitchFamily="18" charset="0"/>
              <a:cs typeface="Times New Roman" panose="02020603050405020304" pitchFamily="18" charset="0"/>
            </a:endParaRPr>
          </a:p>
          <a:p>
            <a:pPr marL="285750" indent="-285750" algn="just" eaLnBrk="0" fontAlgn="base" hangingPunct="0">
              <a:lnSpc>
                <a:spcPct val="150000"/>
              </a:lnSpc>
              <a:spcBef>
                <a:spcPct val="0"/>
              </a:spcBef>
              <a:spcAft>
                <a:spcPct val="0"/>
              </a:spcAft>
              <a:buFont typeface="Wingdings" panose="05000000000000000000" pitchFamily="2" charset="2"/>
              <a:buChar char="v"/>
            </a:pPr>
            <a:r>
              <a:rPr lang="en-US"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Login.</a:t>
            </a:r>
            <a:endParaRPr lang="en-US" dirty="0">
              <a:solidFill>
                <a:prstClr val="black"/>
              </a:solidFill>
              <a:latin typeface="Times New Roman" panose="02020603050405020304" pitchFamily="18" charset="0"/>
              <a:cs typeface="Times New Roman" panose="02020603050405020304" pitchFamily="18" charset="0"/>
            </a:endParaRPr>
          </a:p>
          <a:p>
            <a:pPr marL="285750" indent="-285750" algn="just" eaLnBrk="0" fontAlgn="base" hangingPunct="0">
              <a:lnSpc>
                <a:spcPct val="150000"/>
              </a:lnSpc>
              <a:spcBef>
                <a:spcPct val="0"/>
              </a:spcBef>
              <a:spcAft>
                <a:spcPct val="0"/>
              </a:spcAft>
              <a:buFont typeface="Wingdings" panose="05000000000000000000" pitchFamily="2" charset="2"/>
              <a:buChar char="v"/>
            </a:pPr>
            <a:r>
              <a:rPr lang="en-US"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View repository requests.</a:t>
            </a:r>
            <a:endParaRPr lang="en-US" dirty="0">
              <a:solidFill>
                <a:prstClr val="black"/>
              </a:solidFill>
              <a:latin typeface="Times New Roman" panose="02020603050405020304" pitchFamily="18" charset="0"/>
              <a:cs typeface="Times New Roman" panose="02020603050405020304" pitchFamily="18" charset="0"/>
            </a:endParaRPr>
          </a:p>
          <a:p>
            <a:pPr marL="285750" indent="-285750" algn="just" eaLnBrk="0" fontAlgn="base" hangingPunct="0">
              <a:lnSpc>
                <a:spcPct val="150000"/>
              </a:lnSpc>
              <a:spcBef>
                <a:spcPct val="0"/>
              </a:spcBef>
              <a:spcAft>
                <a:spcPct val="0"/>
              </a:spcAft>
              <a:buFont typeface="Wingdings" panose="05000000000000000000" pitchFamily="2" charset="2"/>
              <a:buChar char="v"/>
            </a:pPr>
            <a:r>
              <a:rPr lang="en-US"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Give response (Accept/decline) the repository request.</a:t>
            </a:r>
            <a:endParaRPr lang="en-US" dirty="0">
              <a:solidFill>
                <a:prstClr val="black"/>
              </a:solidFill>
              <a:latin typeface="Times New Roman" panose="02020603050405020304" pitchFamily="18" charset="0"/>
              <a:cs typeface="Times New Roman" panose="02020603050405020304" pitchFamily="18" charset="0"/>
            </a:endParaRPr>
          </a:p>
          <a:p>
            <a:pPr marL="285750" indent="-285750" algn="just" eaLnBrk="0" fontAlgn="base" hangingPunct="0">
              <a:lnSpc>
                <a:spcPct val="150000"/>
              </a:lnSpc>
              <a:spcBef>
                <a:spcPct val="0"/>
              </a:spcBef>
              <a:spcAft>
                <a:spcPct val="0"/>
              </a:spcAft>
              <a:buFont typeface="Wingdings" panose="05000000000000000000" pitchFamily="2" charset="2"/>
              <a:buChar char="v"/>
            </a:pPr>
            <a:r>
              <a:rPr lang="en-US"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View repository keys.</a:t>
            </a:r>
            <a:endParaRPr lang="en-US" dirty="0">
              <a:solidFill>
                <a:prstClr val="black"/>
              </a:solidFill>
              <a:latin typeface="Times New Roman" panose="02020603050405020304" pitchFamily="18" charset="0"/>
              <a:cs typeface="Times New Roman" panose="02020603050405020304" pitchFamily="18" charset="0"/>
            </a:endParaRPr>
          </a:p>
          <a:p>
            <a:pPr marL="285750" indent="-285750" algn="just" eaLnBrk="0" fontAlgn="base" hangingPunct="0">
              <a:lnSpc>
                <a:spcPct val="150000"/>
              </a:lnSpc>
              <a:spcBef>
                <a:spcPct val="0"/>
              </a:spcBef>
              <a:spcAft>
                <a:spcPct val="0"/>
              </a:spcAft>
              <a:buFont typeface="Wingdings" panose="05000000000000000000" pitchFamily="2" charset="2"/>
              <a:buChar char="v"/>
            </a:pPr>
            <a:r>
              <a:rPr lang="en-US"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View image keys.</a:t>
            </a:r>
            <a:endParaRPr lang="en-US" dirty="0">
              <a:solidFill>
                <a:prstClr val="black"/>
              </a:solidFill>
              <a:latin typeface="Times New Roman" panose="02020603050405020304" pitchFamily="18" charset="0"/>
              <a:cs typeface="Times New Roman" panose="02020603050405020304" pitchFamily="18" charset="0"/>
            </a:endParaRPr>
          </a:p>
          <a:p>
            <a:pPr algn="just" eaLnBrk="0" fontAlgn="base" hangingPunct="0">
              <a:lnSpc>
                <a:spcPct val="150000"/>
              </a:lnSpc>
              <a:spcBef>
                <a:spcPct val="0"/>
              </a:spcBef>
              <a:spcAft>
                <a:spcPct val="0"/>
              </a:spcAft>
            </a:pPr>
            <a:r>
              <a:rPr lang="en-US"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 He had his unique username and password apart from those he can’t be able to perform any operation why because he can’t get into his home page where these operations are maintained.</a:t>
            </a:r>
            <a:endParaRPr lang="en-US" dirty="0">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
          <p:cNvGrpSpPr/>
          <p:nvPr/>
        </p:nvGrpSpPr>
        <p:grpSpPr bwMode="auto">
          <a:xfrm>
            <a:off x="3352800" y="1600200"/>
            <a:ext cx="6553200" cy="3733800"/>
            <a:chOff x="2379" y="6793"/>
            <a:chExt cx="7107" cy="4649"/>
          </a:xfrm>
        </p:grpSpPr>
        <p:sp>
          <p:nvSpPr>
            <p:cNvPr id="5" name="Oval 2"/>
            <p:cNvSpPr>
              <a:spLocks noChangeArrowheads="1"/>
            </p:cNvSpPr>
            <p:nvPr/>
          </p:nvSpPr>
          <p:spPr bwMode="auto">
            <a:xfrm>
              <a:off x="2379" y="7200"/>
              <a:ext cx="1361" cy="783"/>
            </a:xfrm>
            <a:prstGeom prst="ellipse">
              <a:avLst/>
            </a:prstGeom>
            <a:solidFill>
              <a:srgbClr val="FFFFFF"/>
            </a:solidFill>
            <a:ln w="9525">
              <a:solidFill>
                <a:srgbClr val="000000"/>
              </a:solidFill>
              <a:round/>
            </a:ln>
          </p:spPr>
          <p:txBody>
            <a:bodyPr vert="horz" wrap="square" lIns="91440" tIns="45720" rIns="91440" bIns="45720" numCol="1" anchor="t" anchorCtr="0" compatLnSpc="1"/>
            <a:lstStyle/>
            <a:p>
              <a:pPr fontAlgn="base">
                <a:spcBef>
                  <a:spcPct val="0"/>
                </a:spcBef>
                <a:spcAft>
                  <a:spcPts val="1000"/>
                </a:spcAft>
              </a:pPr>
              <a:r>
                <a:rPr lang="en-US" sz="1100">
                  <a:solidFill>
                    <a:prstClr val="black"/>
                  </a:solidFill>
                  <a:latin typeface="Calibri" panose="020F0502020204030204" pitchFamily="34" charset="0"/>
                  <a:cs typeface="Arial" panose="020B0604020202020204" pitchFamily="34" charset="0"/>
                </a:rPr>
                <a:t>  Admin</a:t>
              </a:r>
              <a:endParaRPr lang="en-US">
                <a:solidFill>
                  <a:prstClr val="black"/>
                </a:solidFill>
                <a:latin typeface="Arial" panose="020B0604020202020204" pitchFamily="34" charset="0"/>
                <a:cs typeface="Arial" panose="020B0604020202020204" pitchFamily="34" charset="0"/>
              </a:endParaRPr>
            </a:p>
          </p:txBody>
        </p:sp>
        <p:sp>
          <p:nvSpPr>
            <p:cNvPr id="6" name="AutoShape 3"/>
            <p:cNvSpPr>
              <a:spLocks noChangeArrowheads="1"/>
            </p:cNvSpPr>
            <p:nvPr/>
          </p:nvSpPr>
          <p:spPr bwMode="auto">
            <a:xfrm>
              <a:off x="4211" y="7294"/>
              <a:ext cx="1127" cy="688"/>
            </a:xfrm>
            <a:prstGeom prst="roundRect">
              <a:avLst>
                <a:gd name="adj" fmla="val 16667"/>
              </a:avLst>
            </a:prstGeom>
            <a:solidFill>
              <a:srgbClr val="FFFFFF"/>
            </a:solidFill>
            <a:ln w="9525">
              <a:solidFill>
                <a:srgbClr val="000000"/>
              </a:solidFill>
              <a:round/>
            </a:ln>
          </p:spPr>
          <p:txBody>
            <a:bodyPr vert="horz" wrap="square" lIns="91440" tIns="45720" rIns="91440" bIns="45720" numCol="1" anchor="t" anchorCtr="0" compatLnSpc="1"/>
            <a:lstStyle/>
            <a:p>
              <a:pPr fontAlgn="base">
                <a:spcBef>
                  <a:spcPct val="0"/>
                </a:spcBef>
                <a:spcAft>
                  <a:spcPts val="1000"/>
                </a:spcAft>
              </a:pPr>
              <a:r>
                <a:rPr lang="en-US" sz="1100">
                  <a:solidFill>
                    <a:prstClr val="black"/>
                  </a:solidFill>
                  <a:latin typeface="Calibri" panose="020F0502020204030204" pitchFamily="34" charset="0"/>
                  <a:cs typeface="Arial" panose="020B0604020202020204" pitchFamily="34" charset="0"/>
                </a:rPr>
                <a:t>   Login</a:t>
              </a:r>
              <a:endParaRPr lang="en-US">
                <a:solidFill>
                  <a:prstClr val="black"/>
                </a:solidFill>
                <a:latin typeface="Arial" panose="020B0604020202020204" pitchFamily="34" charset="0"/>
                <a:cs typeface="Arial" panose="020B0604020202020204" pitchFamily="34" charset="0"/>
              </a:endParaRPr>
            </a:p>
          </p:txBody>
        </p:sp>
        <p:sp>
          <p:nvSpPr>
            <p:cNvPr id="7" name="AutoShape 4"/>
            <p:cNvSpPr>
              <a:spLocks noChangeArrowheads="1"/>
            </p:cNvSpPr>
            <p:nvPr/>
          </p:nvSpPr>
          <p:spPr bwMode="auto">
            <a:xfrm>
              <a:off x="5838" y="7200"/>
              <a:ext cx="1143" cy="782"/>
            </a:xfrm>
            <a:prstGeom prst="roundRect">
              <a:avLst>
                <a:gd name="adj" fmla="val 16667"/>
              </a:avLst>
            </a:prstGeom>
            <a:solidFill>
              <a:srgbClr val="FFFFFF"/>
            </a:solidFill>
            <a:ln w="9525">
              <a:solidFill>
                <a:srgbClr val="000000"/>
              </a:solidFill>
              <a:round/>
            </a:ln>
          </p:spPr>
          <p:txBody>
            <a:bodyPr vert="horz" wrap="square" lIns="91440" tIns="45720" rIns="91440" bIns="45720" numCol="1" anchor="t" anchorCtr="0" compatLnSpc="1"/>
            <a:lstStyle/>
            <a:p>
              <a:pPr fontAlgn="base">
                <a:spcBef>
                  <a:spcPct val="0"/>
                </a:spcBef>
                <a:spcAft>
                  <a:spcPts val="1000"/>
                </a:spcAft>
              </a:pPr>
              <a:r>
                <a:rPr lang="en-US" sz="1100">
                  <a:solidFill>
                    <a:prstClr val="black"/>
                  </a:solidFill>
                  <a:latin typeface="Calibri" panose="020F0502020204030204" pitchFamily="34" charset="0"/>
                  <a:cs typeface="Arial" panose="020B0604020202020204" pitchFamily="34" charset="0"/>
                </a:rPr>
                <a:t>Home     Page</a:t>
              </a:r>
              <a:endParaRPr lang="en-US">
                <a:solidFill>
                  <a:prstClr val="black"/>
                </a:solidFill>
                <a:latin typeface="Arial" panose="020B0604020202020204" pitchFamily="34" charset="0"/>
                <a:cs typeface="Arial" panose="020B0604020202020204" pitchFamily="34" charset="0"/>
              </a:endParaRPr>
            </a:p>
          </p:txBody>
        </p:sp>
        <p:sp>
          <p:nvSpPr>
            <p:cNvPr id="8" name="AutoShape 5"/>
            <p:cNvSpPr>
              <a:spLocks noChangeArrowheads="1"/>
            </p:cNvSpPr>
            <p:nvPr/>
          </p:nvSpPr>
          <p:spPr bwMode="auto">
            <a:xfrm>
              <a:off x="5478" y="10330"/>
              <a:ext cx="1910" cy="1112"/>
            </a:xfrm>
            <a:prstGeom prst="roundRect">
              <a:avLst>
                <a:gd name="adj" fmla="val 16667"/>
              </a:avLst>
            </a:prstGeom>
            <a:solidFill>
              <a:srgbClr val="FFFFFF"/>
            </a:solidFill>
            <a:ln w="9525">
              <a:solidFill>
                <a:srgbClr val="000000"/>
              </a:solidFill>
              <a:round/>
            </a:ln>
          </p:spPr>
          <p:txBody>
            <a:bodyPr vert="horz" wrap="square" lIns="91440" tIns="45720" rIns="91440" bIns="45720" numCol="1" anchor="t" anchorCtr="0" compatLnSpc="1"/>
            <a:lstStyle/>
            <a:p>
              <a:pPr fontAlgn="base">
                <a:spcBef>
                  <a:spcPct val="0"/>
                </a:spcBef>
                <a:spcAft>
                  <a:spcPts val="1000"/>
                </a:spcAft>
              </a:pPr>
              <a:r>
                <a:rPr lang="en-US" sz="1100">
                  <a:solidFill>
                    <a:prstClr val="black"/>
                  </a:solidFill>
                  <a:latin typeface="Calibri" panose="020F0502020204030204" pitchFamily="34" charset="0"/>
                  <a:cs typeface="Arial" panose="020B0604020202020204" pitchFamily="34" charset="0"/>
                </a:rPr>
                <a:t>Response</a:t>
              </a:r>
            </a:p>
            <a:p>
              <a:pPr fontAlgn="base">
                <a:spcBef>
                  <a:spcPct val="0"/>
                </a:spcBef>
                <a:spcAft>
                  <a:spcPts val="1000"/>
                </a:spcAft>
              </a:pPr>
              <a:r>
                <a:rPr lang="en-US" sz="1100">
                  <a:solidFill>
                    <a:prstClr val="black"/>
                  </a:solidFill>
                  <a:latin typeface="Calibri" panose="020F0502020204030204" pitchFamily="34" charset="0"/>
                  <a:cs typeface="Arial" panose="020B0604020202020204" pitchFamily="34" charset="0"/>
                </a:rPr>
                <a:t>(Accept/delete)</a:t>
              </a:r>
              <a:endParaRPr lang="en-US">
                <a:solidFill>
                  <a:prstClr val="black"/>
                </a:solidFill>
                <a:latin typeface="Arial" panose="020B0604020202020204" pitchFamily="34" charset="0"/>
                <a:cs typeface="Arial" panose="020B0604020202020204" pitchFamily="34" charset="0"/>
              </a:endParaRPr>
            </a:p>
          </p:txBody>
        </p:sp>
        <p:sp>
          <p:nvSpPr>
            <p:cNvPr id="9" name="AutoShape 6"/>
            <p:cNvSpPr>
              <a:spLocks noChangeArrowheads="1"/>
            </p:cNvSpPr>
            <p:nvPr/>
          </p:nvSpPr>
          <p:spPr bwMode="auto">
            <a:xfrm>
              <a:off x="5588" y="8812"/>
              <a:ext cx="1534" cy="955"/>
            </a:xfrm>
            <a:prstGeom prst="roundRect">
              <a:avLst>
                <a:gd name="adj" fmla="val 16667"/>
              </a:avLst>
            </a:prstGeom>
            <a:solidFill>
              <a:srgbClr val="FFFFFF"/>
            </a:solidFill>
            <a:ln w="9525">
              <a:solidFill>
                <a:srgbClr val="000000"/>
              </a:solidFill>
              <a:round/>
            </a:ln>
          </p:spPr>
          <p:txBody>
            <a:bodyPr vert="horz" wrap="square" lIns="91440" tIns="45720" rIns="91440" bIns="45720" numCol="1" anchor="t" anchorCtr="0" compatLnSpc="1"/>
            <a:lstStyle/>
            <a:p>
              <a:pPr fontAlgn="base">
                <a:spcBef>
                  <a:spcPct val="0"/>
                </a:spcBef>
                <a:spcAft>
                  <a:spcPts val="1000"/>
                </a:spcAft>
              </a:pPr>
              <a:r>
                <a:rPr lang="en-US" sz="1100">
                  <a:solidFill>
                    <a:prstClr val="black"/>
                  </a:solidFill>
                  <a:latin typeface="Calibri" panose="020F0502020204030204" pitchFamily="34" charset="0"/>
                  <a:cs typeface="Arial" panose="020B0604020202020204" pitchFamily="34" charset="0"/>
                </a:rPr>
                <a:t>Repository requests</a:t>
              </a:r>
              <a:endParaRPr lang="en-US">
                <a:solidFill>
                  <a:prstClr val="black"/>
                </a:solidFill>
                <a:latin typeface="Arial" panose="020B0604020202020204" pitchFamily="34" charset="0"/>
                <a:cs typeface="Arial" panose="020B0604020202020204" pitchFamily="34" charset="0"/>
              </a:endParaRPr>
            </a:p>
          </p:txBody>
        </p:sp>
        <p:sp>
          <p:nvSpPr>
            <p:cNvPr id="10" name="AutoShape 7"/>
            <p:cNvSpPr>
              <a:spLocks noChangeArrowheads="1"/>
            </p:cNvSpPr>
            <p:nvPr/>
          </p:nvSpPr>
          <p:spPr bwMode="auto">
            <a:xfrm>
              <a:off x="7889" y="6793"/>
              <a:ext cx="1597" cy="877"/>
            </a:xfrm>
            <a:prstGeom prst="roundRect">
              <a:avLst>
                <a:gd name="adj" fmla="val 16667"/>
              </a:avLst>
            </a:prstGeom>
            <a:solidFill>
              <a:srgbClr val="FFFFFF"/>
            </a:solidFill>
            <a:ln w="9525">
              <a:solidFill>
                <a:srgbClr val="000000"/>
              </a:solidFill>
              <a:round/>
            </a:ln>
          </p:spPr>
          <p:txBody>
            <a:bodyPr vert="horz" wrap="square" lIns="91440" tIns="45720" rIns="91440" bIns="45720" numCol="1" anchor="t" anchorCtr="0" compatLnSpc="1"/>
            <a:lstStyle/>
            <a:p>
              <a:pPr fontAlgn="base">
                <a:spcBef>
                  <a:spcPct val="0"/>
                </a:spcBef>
                <a:spcAft>
                  <a:spcPts val="1000"/>
                </a:spcAft>
              </a:pPr>
              <a:r>
                <a:rPr lang="en-US" sz="1200">
                  <a:solidFill>
                    <a:prstClr val="black"/>
                  </a:solidFill>
                  <a:latin typeface="Times New Roman" panose="02020603050405020304" pitchFamily="18" charset="0"/>
                  <a:cs typeface="Arial" panose="020B0604020202020204" pitchFamily="34" charset="0"/>
                </a:rPr>
                <a:t>View image keys</a:t>
              </a:r>
              <a:endParaRPr lang="en-US">
                <a:solidFill>
                  <a:prstClr val="black"/>
                </a:solidFill>
                <a:latin typeface="Arial" panose="020B0604020202020204" pitchFamily="34" charset="0"/>
                <a:cs typeface="Arial" panose="020B0604020202020204" pitchFamily="34" charset="0"/>
              </a:endParaRPr>
            </a:p>
          </p:txBody>
        </p:sp>
        <p:sp>
          <p:nvSpPr>
            <p:cNvPr id="11" name="AutoShape 8"/>
            <p:cNvSpPr>
              <a:spLocks noChangeArrowheads="1"/>
            </p:cNvSpPr>
            <p:nvPr/>
          </p:nvSpPr>
          <p:spPr bwMode="auto">
            <a:xfrm>
              <a:off x="7889" y="8171"/>
              <a:ext cx="1455" cy="1189"/>
            </a:xfrm>
            <a:prstGeom prst="roundRect">
              <a:avLst>
                <a:gd name="adj" fmla="val 16667"/>
              </a:avLst>
            </a:prstGeom>
            <a:solidFill>
              <a:srgbClr val="FFFFFF"/>
            </a:solidFill>
            <a:ln w="9525">
              <a:solidFill>
                <a:srgbClr val="000000"/>
              </a:solidFill>
              <a:round/>
            </a:ln>
          </p:spPr>
          <p:txBody>
            <a:bodyPr vert="horz" wrap="square" lIns="91440" tIns="45720" rIns="91440" bIns="45720" numCol="1" anchor="t" anchorCtr="0" compatLnSpc="1"/>
            <a:lstStyle/>
            <a:p>
              <a:pPr fontAlgn="base">
                <a:spcBef>
                  <a:spcPct val="0"/>
                </a:spcBef>
                <a:spcAft>
                  <a:spcPts val="1000"/>
                </a:spcAft>
              </a:pPr>
              <a:r>
                <a:rPr lang="en-US" sz="1200">
                  <a:solidFill>
                    <a:prstClr val="black"/>
                  </a:solidFill>
                  <a:latin typeface="Times New Roman" panose="02020603050405020304" pitchFamily="18" charset="0"/>
                  <a:cs typeface="Arial" panose="020B0604020202020204" pitchFamily="34" charset="0"/>
                </a:rPr>
                <a:t>View repository keys</a:t>
              </a:r>
              <a:endParaRPr lang="en-US">
                <a:solidFill>
                  <a:prstClr val="black"/>
                </a:solidFill>
                <a:latin typeface="Arial" panose="020B0604020202020204" pitchFamily="34" charset="0"/>
                <a:cs typeface="Arial" panose="020B0604020202020204" pitchFamily="34" charset="0"/>
              </a:endParaRPr>
            </a:p>
          </p:txBody>
        </p:sp>
        <p:cxnSp>
          <p:nvCxnSpPr>
            <p:cNvPr id="12" name="AutoShape 9"/>
            <p:cNvCxnSpPr>
              <a:cxnSpLocks noChangeShapeType="1"/>
            </p:cNvCxnSpPr>
            <p:nvPr/>
          </p:nvCxnSpPr>
          <p:spPr bwMode="auto">
            <a:xfrm>
              <a:off x="3740" y="7591"/>
              <a:ext cx="471" cy="0"/>
            </a:xfrm>
            <a:prstGeom prst="straightConnector1">
              <a:avLst/>
            </a:prstGeom>
            <a:noFill/>
            <a:ln w="9525">
              <a:solidFill>
                <a:srgbClr val="000000"/>
              </a:solidFill>
              <a:round/>
              <a:tailEnd type="triangle" w="med" len="med"/>
            </a:ln>
          </p:spPr>
        </p:cxnSp>
        <p:cxnSp>
          <p:nvCxnSpPr>
            <p:cNvPr id="13" name="AutoShape 10"/>
            <p:cNvCxnSpPr>
              <a:cxnSpLocks noChangeShapeType="1"/>
            </p:cNvCxnSpPr>
            <p:nvPr/>
          </p:nvCxnSpPr>
          <p:spPr bwMode="auto">
            <a:xfrm>
              <a:off x="5338" y="7591"/>
              <a:ext cx="500" cy="0"/>
            </a:xfrm>
            <a:prstGeom prst="straightConnector1">
              <a:avLst/>
            </a:prstGeom>
            <a:noFill/>
            <a:ln w="9525">
              <a:solidFill>
                <a:srgbClr val="000000"/>
              </a:solidFill>
              <a:round/>
              <a:tailEnd type="triangle" w="med" len="med"/>
            </a:ln>
          </p:spPr>
        </p:cxnSp>
        <p:cxnSp>
          <p:nvCxnSpPr>
            <p:cNvPr id="14" name="AutoShape 11"/>
            <p:cNvCxnSpPr>
              <a:cxnSpLocks noChangeShapeType="1"/>
            </p:cNvCxnSpPr>
            <p:nvPr/>
          </p:nvCxnSpPr>
          <p:spPr bwMode="auto">
            <a:xfrm flipV="1">
              <a:off x="6981" y="7294"/>
              <a:ext cx="908" cy="297"/>
            </a:xfrm>
            <a:prstGeom prst="straightConnector1">
              <a:avLst/>
            </a:prstGeom>
            <a:noFill/>
            <a:ln w="9525">
              <a:solidFill>
                <a:srgbClr val="000000"/>
              </a:solidFill>
              <a:round/>
              <a:tailEnd type="triangle" w="med" len="med"/>
            </a:ln>
          </p:spPr>
        </p:cxnSp>
        <p:cxnSp>
          <p:nvCxnSpPr>
            <p:cNvPr id="15" name="AutoShape 12"/>
            <p:cNvCxnSpPr>
              <a:cxnSpLocks noChangeShapeType="1"/>
            </p:cNvCxnSpPr>
            <p:nvPr/>
          </p:nvCxnSpPr>
          <p:spPr bwMode="auto">
            <a:xfrm>
              <a:off x="6981" y="7591"/>
              <a:ext cx="908" cy="971"/>
            </a:xfrm>
            <a:prstGeom prst="straightConnector1">
              <a:avLst/>
            </a:prstGeom>
            <a:noFill/>
            <a:ln w="9525">
              <a:solidFill>
                <a:srgbClr val="000000"/>
              </a:solidFill>
              <a:round/>
              <a:tailEnd type="triangle" w="med" len="med"/>
            </a:ln>
          </p:spPr>
        </p:cxnSp>
        <p:cxnSp>
          <p:nvCxnSpPr>
            <p:cNvPr id="16" name="AutoShape 13"/>
            <p:cNvCxnSpPr>
              <a:cxnSpLocks noChangeShapeType="1"/>
            </p:cNvCxnSpPr>
            <p:nvPr/>
          </p:nvCxnSpPr>
          <p:spPr bwMode="auto">
            <a:xfrm flipH="1">
              <a:off x="6323" y="7983"/>
              <a:ext cx="16" cy="829"/>
            </a:xfrm>
            <a:prstGeom prst="straightConnector1">
              <a:avLst/>
            </a:prstGeom>
            <a:noFill/>
            <a:ln w="9525">
              <a:solidFill>
                <a:srgbClr val="000000"/>
              </a:solidFill>
              <a:round/>
              <a:tailEnd type="triangle" w="med" len="med"/>
            </a:ln>
          </p:spPr>
        </p:cxnSp>
        <p:cxnSp>
          <p:nvCxnSpPr>
            <p:cNvPr id="17" name="AutoShape 14"/>
            <p:cNvCxnSpPr>
              <a:cxnSpLocks noChangeShapeType="1"/>
            </p:cNvCxnSpPr>
            <p:nvPr/>
          </p:nvCxnSpPr>
          <p:spPr bwMode="auto">
            <a:xfrm>
              <a:off x="6323" y="9767"/>
              <a:ext cx="0" cy="563"/>
            </a:xfrm>
            <a:prstGeom prst="straightConnector1">
              <a:avLst/>
            </a:prstGeom>
            <a:noFill/>
            <a:ln w="9525">
              <a:solidFill>
                <a:srgbClr val="000000"/>
              </a:solidFill>
              <a:round/>
              <a:tailEnd type="triangle" w="med" len="med"/>
            </a:ln>
          </p:spPr>
        </p:cxnSp>
      </p:grpSp>
    </p:spTree>
    <p:extLst>
      <p:ext uri="{BB962C8B-B14F-4D97-AF65-F5344CB8AC3E}">
        <p14:creationId xmlns:p14="http://schemas.microsoft.com/office/powerpoint/2010/main" val="10235846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rcRect b="13878"/>
          <a:stretch>
            <a:fillRect/>
          </a:stretch>
        </p:blipFill>
        <p:spPr>
          <a:xfrm>
            <a:off x="2868705" y="1694328"/>
            <a:ext cx="7010400" cy="4867835"/>
          </a:xfrm>
          <a:prstGeom prst="rect">
            <a:avLst/>
          </a:prstGeom>
          <a:noFill/>
          <a:ln w="9525">
            <a:noFill/>
            <a:miter lim="800000"/>
            <a:headEnd/>
            <a:tailEnd/>
          </a:ln>
        </p:spPr>
      </p:pic>
      <p:sp>
        <p:nvSpPr>
          <p:cNvPr id="6" name="Title 5"/>
          <p:cNvSpPr>
            <a:spLocks noGrp="1"/>
          </p:cNvSpPr>
          <p:nvPr>
            <p:ph type="title"/>
          </p:nvPr>
        </p:nvSpPr>
        <p:spPr/>
        <p:txBody>
          <a:bodyPr/>
          <a:lstStyle/>
          <a:p>
            <a:r>
              <a:rPr lang="en-US" dirty="0" smtClean="0"/>
              <a:t>     Registration Screenshot</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Repository , Image keys</a:t>
            </a:r>
            <a:endParaRPr lang="en-US" dirty="0"/>
          </a:p>
        </p:txBody>
      </p:sp>
      <p:pic>
        <p:nvPicPr>
          <p:cNvPr id="4" name="Content Placeholder 3"/>
          <p:cNvPicPr>
            <a:picLocks noGrp="1"/>
          </p:cNvPicPr>
          <p:nvPr>
            <p:ph idx="1"/>
          </p:nvPr>
        </p:nvPicPr>
        <p:blipFill>
          <a:blip r:embed="rId2"/>
          <a:srcRect b="18361"/>
          <a:stretch>
            <a:fillRect/>
          </a:stretch>
        </p:blipFill>
        <p:spPr>
          <a:xfrm>
            <a:off x="2455517" y="1782006"/>
            <a:ext cx="7802880" cy="4777645"/>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34129825"/>
              </p:ext>
            </p:extLst>
          </p:nvPr>
        </p:nvGraphicFramePr>
        <p:xfrm>
          <a:off x="2057400" y="304800"/>
          <a:ext cx="8446477" cy="304800"/>
        </p:xfrm>
        <a:graphic>
          <a:graphicData uri="http://schemas.openxmlformats.org/drawingml/2006/table">
            <a:tbl>
              <a:tblPr/>
              <a:tblGrid>
                <a:gridCol w="4033430">
                  <a:extLst>
                    <a:ext uri="{9D8B030D-6E8A-4147-A177-3AD203B41FA5}">
                      <a16:colId xmlns:a16="http://schemas.microsoft.com/office/drawing/2014/main" val="20000"/>
                    </a:ext>
                  </a:extLst>
                </a:gridCol>
                <a:gridCol w="4413047">
                  <a:extLst>
                    <a:ext uri="{9D8B030D-6E8A-4147-A177-3AD203B41FA5}">
                      <a16:colId xmlns:a16="http://schemas.microsoft.com/office/drawing/2014/main" val="20001"/>
                    </a:ext>
                  </a:extLst>
                </a:gridCol>
              </a:tblGrid>
              <a:tr h="224599">
                <a:tc>
                  <a:txBody>
                    <a:bodyPr/>
                    <a:lstStyle/>
                    <a:p>
                      <a:pPr marL="0" marR="0" algn="ctr">
                        <a:spcBef>
                          <a:spcPts val="600"/>
                        </a:spcBef>
                        <a:spcAft>
                          <a:spcPts val="600"/>
                        </a:spcAft>
                      </a:pPr>
                      <a:r>
                        <a:rPr lang="en-US" sz="2000" b="1" dirty="0" smtClean="0">
                          <a:latin typeface="Times New Roman"/>
                          <a:ea typeface="Times New Roman"/>
                        </a:rPr>
                        <a:t>EXISTING </a:t>
                      </a:r>
                      <a:r>
                        <a:rPr lang="en-US" sz="2000" b="1" dirty="0">
                          <a:latin typeface="Times New Roman"/>
                          <a:ea typeface="Times New Roman"/>
                        </a:rPr>
                        <a:t>SYSTEM</a:t>
                      </a:r>
                      <a:endParaRPr lang="en-US" sz="2000" dirty="0">
                        <a:latin typeface="Times New Roman"/>
                        <a:ea typeface="Times New Roman"/>
                      </a:endParaRPr>
                    </a:p>
                  </a:txBody>
                  <a:tcPr marL="28806" marR="2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600"/>
                        </a:spcBef>
                        <a:spcAft>
                          <a:spcPts val="600"/>
                        </a:spcAft>
                        <a:tabLst>
                          <a:tab pos="523875" algn="l"/>
                          <a:tab pos="1337310" algn="ctr"/>
                        </a:tabLst>
                      </a:pPr>
                      <a:r>
                        <a:rPr lang="en-US" sz="2000" b="1" dirty="0">
                          <a:latin typeface="Times New Roman"/>
                          <a:ea typeface="Times New Roman"/>
                        </a:rPr>
                        <a:t>PROPOSED SYSTEM</a:t>
                      </a:r>
                      <a:endParaRPr lang="en-US" sz="2000" dirty="0">
                        <a:latin typeface="Times New Roman"/>
                        <a:ea typeface="Times New Roman"/>
                      </a:endParaRPr>
                    </a:p>
                  </a:txBody>
                  <a:tcPr marL="28806" marR="2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021624210"/>
              </p:ext>
            </p:extLst>
          </p:nvPr>
        </p:nvGraphicFramePr>
        <p:xfrm>
          <a:off x="2057400" y="685801"/>
          <a:ext cx="8434754" cy="6090138"/>
        </p:xfrm>
        <a:graphic>
          <a:graphicData uri="http://schemas.openxmlformats.org/drawingml/2006/table">
            <a:tbl>
              <a:tblPr firstRow="1" firstCol="1" bandRow="1"/>
              <a:tblGrid>
                <a:gridCol w="4182035">
                  <a:extLst>
                    <a:ext uri="{9D8B030D-6E8A-4147-A177-3AD203B41FA5}">
                      <a16:colId xmlns:a16="http://schemas.microsoft.com/office/drawing/2014/main" val="20000"/>
                    </a:ext>
                  </a:extLst>
                </a:gridCol>
                <a:gridCol w="4252719">
                  <a:extLst>
                    <a:ext uri="{9D8B030D-6E8A-4147-A177-3AD203B41FA5}">
                      <a16:colId xmlns:a16="http://schemas.microsoft.com/office/drawing/2014/main" val="20001"/>
                    </a:ext>
                  </a:extLst>
                </a:gridCol>
              </a:tblGrid>
              <a:tr h="6090138">
                <a:tc>
                  <a:txBody>
                    <a:bodyPr/>
                    <a:lstStyle/>
                    <a:p>
                      <a:pPr marL="0" marR="0" algn="just">
                        <a:lnSpc>
                          <a:spcPct val="150000"/>
                        </a:lnSpc>
                        <a:spcBef>
                          <a:spcPts val="0"/>
                        </a:spcBef>
                        <a:spcAft>
                          <a:spcPts val="1000"/>
                        </a:spcAft>
                      </a:pPr>
                      <a:r>
                        <a:rPr lang="en-US" sz="1600" b="1" dirty="0">
                          <a:effectLst/>
                          <a:latin typeface="Times New Roman" pitchFamily="18" charset="0"/>
                          <a:ea typeface="Calibri"/>
                          <a:cs typeface="Times New Roman" pitchFamily="18" charset="0"/>
                        </a:rPr>
                        <a:t>EXISTING CONCEPT:- </a:t>
                      </a:r>
                    </a:p>
                    <a:p>
                      <a:pPr marL="342900" marR="0" lvl="0" indent="-342900" algn="just">
                        <a:lnSpc>
                          <a:spcPct val="150000"/>
                        </a:lnSpc>
                        <a:spcBef>
                          <a:spcPts val="0"/>
                        </a:spcBef>
                        <a:spcAft>
                          <a:spcPts val="0"/>
                        </a:spcAft>
                        <a:buFont typeface="Symbol"/>
                        <a:buChar char=""/>
                      </a:pPr>
                      <a:r>
                        <a:rPr lang="en-US" sz="1600" dirty="0">
                          <a:effectLst/>
                          <a:latin typeface="Times New Roman" pitchFamily="18" charset="0"/>
                          <a:ea typeface="Times New Roman"/>
                          <a:cs typeface="Times New Roman" pitchFamily="18" charset="0"/>
                        </a:rPr>
                        <a:t>Despite the fact that </a:t>
                      </a:r>
                      <a:r>
                        <a:rPr lang="en-US" sz="1600" dirty="0" smtClean="0">
                          <a:effectLst/>
                          <a:latin typeface="Times New Roman" pitchFamily="18" charset="0"/>
                          <a:ea typeface="Times New Roman"/>
                          <a:cs typeface="Times New Roman" pitchFamily="18" charset="0"/>
                        </a:rPr>
                        <a:t>data</a:t>
                      </a:r>
                      <a:r>
                        <a:rPr lang="en-US" sz="1600" baseline="0" dirty="0" smtClean="0">
                          <a:effectLst/>
                          <a:latin typeface="Times New Roman" pitchFamily="18" charset="0"/>
                          <a:ea typeface="Times New Roman"/>
                          <a:cs typeface="Times New Roman" pitchFamily="18" charset="0"/>
                        </a:rPr>
                        <a:t> </a:t>
                      </a:r>
                      <a:r>
                        <a:rPr lang="en-US" sz="1600" dirty="0" smtClean="0">
                          <a:effectLst/>
                          <a:latin typeface="Times New Roman" pitchFamily="18" charset="0"/>
                          <a:ea typeface="Times New Roman"/>
                          <a:cs typeface="Times New Roman" pitchFamily="18" charset="0"/>
                        </a:rPr>
                        <a:t>outsourcing, Means</a:t>
                      </a:r>
                      <a:r>
                        <a:rPr lang="en-US" sz="1600" baseline="0" dirty="0" smtClean="0">
                          <a:effectLst/>
                          <a:latin typeface="Times New Roman" pitchFamily="18" charset="0"/>
                          <a:ea typeface="Times New Roman"/>
                          <a:cs typeface="Times New Roman" pitchFamily="18" charset="0"/>
                        </a:rPr>
                        <a:t> that storage usability is increasing </a:t>
                      </a:r>
                      <a:r>
                        <a:rPr lang="en-US" sz="1600" dirty="0" smtClean="0">
                          <a:effectLst/>
                          <a:latin typeface="Times New Roman" pitchFamily="18" charset="0"/>
                          <a:ea typeface="Times New Roman"/>
                          <a:cs typeface="Times New Roman" pitchFamily="18" charset="0"/>
                        </a:rPr>
                        <a:t>especially</a:t>
                      </a:r>
                      <a:r>
                        <a:rPr lang="en-US" sz="1600" baseline="0" dirty="0" smtClean="0">
                          <a:effectLst/>
                          <a:latin typeface="Times New Roman" pitchFamily="18" charset="0"/>
                          <a:ea typeface="Times New Roman"/>
                          <a:cs typeface="Times New Roman" pitchFamily="18" charset="0"/>
                        </a:rPr>
                        <a:t> </a:t>
                      </a:r>
                      <a:r>
                        <a:rPr lang="en-US" sz="1600" dirty="0" smtClean="0">
                          <a:effectLst/>
                          <a:latin typeface="Times New Roman" pitchFamily="18" charset="0"/>
                          <a:ea typeface="Times New Roman"/>
                          <a:cs typeface="Times New Roman" pitchFamily="18" charset="0"/>
                        </a:rPr>
                        <a:t>to </a:t>
                      </a:r>
                      <a:r>
                        <a:rPr lang="en-US" sz="1600" dirty="0">
                          <a:effectLst/>
                          <a:latin typeface="Times New Roman" pitchFamily="18" charset="0"/>
                          <a:ea typeface="Times New Roman"/>
                          <a:cs typeface="Times New Roman" pitchFamily="18" charset="0"/>
                        </a:rPr>
                        <a:t>cloud computing </a:t>
                      </a:r>
                      <a:r>
                        <a:rPr lang="en-US" sz="1600" dirty="0" smtClean="0">
                          <a:effectLst/>
                          <a:latin typeface="Times New Roman" pitchFamily="18" charset="0"/>
                          <a:ea typeface="Times New Roman"/>
                          <a:cs typeface="Times New Roman" pitchFamily="18" charset="0"/>
                        </a:rPr>
                        <a:t>infrastructure.</a:t>
                      </a:r>
                      <a:endParaRPr lang="en-US" sz="1600" dirty="0">
                        <a:effectLst/>
                        <a:latin typeface="Times New Roman" pitchFamily="18" charset="0"/>
                        <a:ea typeface="Times New Roman"/>
                        <a:cs typeface="Times New Roman" pitchFamily="18" charset="0"/>
                      </a:endParaRPr>
                    </a:p>
                    <a:p>
                      <a:pPr marL="342900" marR="0" lvl="0" indent="-342900" algn="just">
                        <a:lnSpc>
                          <a:spcPct val="150000"/>
                        </a:lnSpc>
                        <a:spcBef>
                          <a:spcPts val="0"/>
                        </a:spcBef>
                        <a:spcAft>
                          <a:spcPts val="0"/>
                        </a:spcAft>
                        <a:buFont typeface="Symbol"/>
                        <a:buChar char=""/>
                      </a:pPr>
                      <a:r>
                        <a:rPr lang="en-US" sz="1600" dirty="0">
                          <a:effectLst/>
                          <a:latin typeface="Times New Roman" pitchFamily="18" charset="0"/>
                          <a:ea typeface="Times New Roman"/>
                          <a:cs typeface="Times New Roman" pitchFamily="18" charset="0"/>
                        </a:rPr>
                        <a:t>Privacy should not be expected to be </a:t>
                      </a:r>
                      <a:r>
                        <a:rPr lang="en-US" sz="1600" dirty="0" smtClean="0">
                          <a:effectLst/>
                          <a:latin typeface="Times New Roman" pitchFamily="18" charset="0"/>
                          <a:ea typeface="Times New Roman"/>
                          <a:cs typeface="Times New Roman" pitchFamily="18" charset="0"/>
                        </a:rPr>
                        <a:t>provided </a:t>
                      </a:r>
                      <a:r>
                        <a:rPr lang="en-US" sz="1600" dirty="0">
                          <a:effectLst/>
                          <a:latin typeface="Times New Roman" pitchFamily="18" charset="0"/>
                          <a:ea typeface="Times New Roman"/>
                          <a:cs typeface="Times New Roman" pitchFamily="18" charset="0"/>
                        </a:rPr>
                        <a:t>by cloud providers. Furthermore, </a:t>
                      </a:r>
                      <a:r>
                        <a:rPr lang="en-US" sz="1600" dirty="0" smtClean="0">
                          <a:effectLst/>
                          <a:latin typeface="Times New Roman" pitchFamily="18" charset="0"/>
                          <a:ea typeface="Times New Roman"/>
                          <a:cs typeface="Times New Roman" pitchFamily="18" charset="0"/>
                        </a:rPr>
                        <a:t>not</a:t>
                      </a:r>
                      <a:r>
                        <a:rPr lang="en-US" sz="1600" baseline="0" dirty="0" smtClean="0">
                          <a:effectLst/>
                          <a:latin typeface="Times New Roman" pitchFamily="18" charset="0"/>
                          <a:ea typeface="Times New Roman"/>
                          <a:cs typeface="Times New Roman" pitchFamily="18" charset="0"/>
                        </a:rPr>
                        <a:t> securing leads to the access for unauthorized users </a:t>
                      </a:r>
                      <a:endParaRPr lang="en-US" sz="1600" dirty="0">
                        <a:effectLst/>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1000"/>
                        </a:spcAft>
                      </a:pPr>
                      <a:r>
                        <a:rPr lang="en-US" sz="1600" b="1" dirty="0">
                          <a:effectLst/>
                          <a:latin typeface="Times New Roman" pitchFamily="18" charset="0"/>
                          <a:ea typeface="Calibri"/>
                          <a:cs typeface="Times New Roman" pitchFamily="18" charset="0"/>
                        </a:rPr>
                        <a:t> PROPOSED CONCEPT:-</a:t>
                      </a:r>
                      <a:r>
                        <a:rPr lang="en-US" sz="1600" dirty="0">
                          <a:effectLst/>
                          <a:latin typeface="Times New Roman" pitchFamily="18" charset="0"/>
                          <a:ea typeface="Calibri"/>
                          <a:cs typeface="Times New Roman" pitchFamily="18" charset="0"/>
                        </a:rPr>
                        <a:t> </a:t>
                      </a:r>
                      <a:endParaRPr lang="en-US" sz="1600" dirty="0" smtClean="0">
                        <a:effectLst/>
                        <a:latin typeface="Times New Roman" pitchFamily="18" charset="0"/>
                        <a:ea typeface="Times New Roman"/>
                        <a:cs typeface="Times New Roman" pitchFamily="18" charset="0"/>
                      </a:endParaRPr>
                    </a:p>
                    <a:p>
                      <a:pPr marL="342900" marR="0" lvl="0" indent="-342900" algn="just">
                        <a:lnSpc>
                          <a:spcPct val="150000"/>
                        </a:lnSpc>
                        <a:spcBef>
                          <a:spcPts val="0"/>
                        </a:spcBef>
                        <a:spcAft>
                          <a:spcPts val="0"/>
                        </a:spcAft>
                        <a:buFont typeface="Symbol"/>
                        <a:buChar char=""/>
                      </a:pPr>
                      <a:r>
                        <a:rPr lang="en-US" sz="1600" dirty="0" smtClean="0">
                          <a:effectLst/>
                          <a:latin typeface="Times New Roman" pitchFamily="18" charset="0"/>
                          <a:ea typeface="Times New Roman"/>
                          <a:cs typeface="Times New Roman" pitchFamily="18" charset="0"/>
                        </a:rPr>
                        <a:t>While the generations are increasing</a:t>
                      </a:r>
                      <a:r>
                        <a:rPr lang="en-US" sz="1600" baseline="0" dirty="0" smtClean="0">
                          <a:effectLst/>
                          <a:latin typeface="Times New Roman" pitchFamily="18" charset="0"/>
                          <a:ea typeface="Times New Roman"/>
                          <a:cs typeface="Times New Roman" pitchFamily="18" charset="0"/>
                        </a:rPr>
                        <a:t> in the technology , the utilization of the storages are increased .</a:t>
                      </a:r>
                      <a:r>
                        <a:rPr lang="en-US" sz="1600" baseline="0" dirty="0" err="1" smtClean="0">
                          <a:effectLst/>
                          <a:latin typeface="Times New Roman" pitchFamily="18" charset="0"/>
                          <a:ea typeface="Times New Roman"/>
                          <a:cs typeface="Times New Roman" pitchFamily="18" charset="0"/>
                        </a:rPr>
                        <a:t>so,it</a:t>
                      </a:r>
                      <a:r>
                        <a:rPr lang="en-US" sz="1600" baseline="0" dirty="0" smtClean="0">
                          <a:effectLst/>
                          <a:latin typeface="Times New Roman" pitchFamily="18" charset="0"/>
                          <a:ea typeface="Times New Roman"/>
                          <a:cs typeface="Times New Roman" pitchFamily="18" charset="0"/>
                        </a:rPr>
                        <a:t> is developed in current developed system.</a:t>
                      </a:r>
                    </a:p>
                    <a:p>
                      <a:pPr marL="342900" marR="0" lvl="0" indent="-342900" algn="just">
                        <a:lnSpc>
                          <a:spcPct val="150000"/>
                        </a:lnSpc>
                        <a:spcBef>
                          <a:spcPts val="0"/>
                        </a:spcBef>
                        <a:spcAft>
                          <a:spcPts val="0"/>
                        </a:spcAft>
                        <a:buFont typeface="Symbol"/>
                        <a:buChar char=""/>
                      </a:pPr>
                      <a:r>
                        <a:rPr lang="en-US" sz="1600" baseline="0" dirty="0" smtClean="0">
                          <a:effectLst/>
                          <a:latin typeface="Times New Roman" pitchFamily="18" charset="0"/>
                          <a:ea typeface="Times New Roman"/>
                          <a:cs typeface="Times New Roman" pitchFamily="18" charset="0"/>
                        </a:rPr>
                        <a:t> Image based retrievals are also been improved in current systems . The algorithm we use is IES-CBIR.</a:t>
                      </a:r>
                      <a:endParaRPr lang="en-US" sz="1600" dirty="0" smtClean="0">
                        <a:effectLst/>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6181027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2971800" y="12877800"/>
          <a:ext cx="4756298" cy="6858000"/>
        </p:xfrm>
        <a:graphic>
          <a:graphicData uri="http://schemas.openxmlformats.org/drawingml/2006/table">
            <a:tbl>
              <a:tblPr/>
              <a:tblGrid>
                <a:gridCol w="2561847">
                  <a:extLst>
                    <a:ext uri="{9D8B030D-6E8A-4147-A177-3AD203B41FA5}">
                      <a16:colId xmlns:a16="http://schemas.microsoft.com/office/drawing/2014/main" val="20000"/>
                    </a:ext>
                  </a:extLst>
                </a:gridCol>
                <a:gridCol w="2194451">
                  <a:extLst>
                    <a:ext uri="{9D8B030D-6E8A-4147-A177-3AD203B41FA5}">
                      <a16:colId xmlns:a16="http://schemas.microsoft.com/office/drawing/2014/main" val="20001"/>
                    </a:ext>
                  </a:extLst>
                </a:gridCol>
              </a:tblGrid>
              <a:tr h="6710936">
                <a:tc>
                  <a:txBody>
                    <a:bodyPr/>
                    <a:lstStyle/>
                    <a:p>
                      <a:pPr marL="0" marR="0" algn="just">
                        <a:lnSpc>
                          <a:spcPct val="150000"/>
                        </a:lnSpc>
                        <a:spcBef>
                          <a:spcPts val="0"/>
                        </a:spcBef>
                        <a:spcAft>
                          <a:spcPts val="0"/>
                        </a:spcAft>
                      </a:pPr>
                      <a:r>
                        <a:rPr lang="en-US" sz="2000" b="1" dirty="0">
                          <a:latin typeface="Times New Roman"/>
                          <a:ea typeface="Times New Roman"/>
                        </a:rPr>
                        <a:t>4.DRAWBACKS:-</a:t>
                      </a:r>
                      <a:endParaRPr lang="en-US" sz="2000" dirty="0">
                        <a:latin typeface="Times New Roman"/>
                        <a:ea typeface="Times New Roman"/>
                      </a:endParaRPr>
                    </a:p>
                    <a:p>
                      <a:pPr marL="342900" marR="0" lvl="0" indent="-342900" algn="just">
                        <a:lnSpc>
                          <a:spcPct val="150000"/>
                        </a:lnSpc>
                        <a:spcBef>
                          <a:spcPts val="0"/>
                        </a:spcBef>
                        <a:spcAft>
                          <a:spcPts val="0"/>
                        </a:spcAft>
                        <a:buFont typeface="Symbol"/>
                        <a:buChar char=""/>
                      </a:pPr>
                      <a:r>
                        <a:rPr lang="en-US" sz="2000" dirty="0">
                          <a:latin typeface="Times New Roman"/>
                          <a:ea typeface="Times New Roman"/>
                        </a:rPr>
                        <a:t>No provision of fixed resource capacity.</a:t>
                      </a:r>
                    </a:p>
                    <a:p>
                      <a:pPr marL="342900" marR="0" lvl="0" indent="-342900" algn="just">
                        <a:lnSpc>
                          <a:spcPct val="150000"/>
                        </a:lnSpc>
                        <a:spcBef>
                          <a:spcPts val="0"/>
                        </a:spcBef>
                        <a:spcAft>
                          <a:spcPts val="0"/>
                        </a:spcAft>
                        <a:buFont typeface="Symbol"/>
                        <a:buChar char=""/>
                      </a:pPr>
                      <a:r>
                        <a:rPr lang="en-US" sz="2000" dirty="0">
                          <a:latin typeface="Times New Roman"/>
                          <a:ea typeface="Times New Roman"/>
                        </a:rPr>
                        <a:t>No central resource manager</a:t>
                      </a:r>
                    </a:p>
                    <a:p>
                      <a:pPr marL="342900" marR="0" lvl="0" indent="-342900" algn="just">
                        <a:lnSpc>
                          <a:spcPct val="150000"/>
                        </a:lnSpc>
                        <a:spcBef>
                          <a:spcPts val="0"/>
                        </a:spcBef>
                        <a:spcAft>
                          <a:spcPts val="0"/>
                        </a:spcAft>
                        <a:buFont typeface="Symbol"/>
                        <a:buChar char=""/>
                      </a:pPr>
                      <a:r>
                        <a:rPr lang="en-US" sz="2000" dirty="0">
                          <a:latin typeface="Times New Roman"/>
                          <a:ea typeface="Times New Roman"/>
                        </a:rPr>
                        <a:t>Competing users</a:t>
                      </a:r>
                    </a:p>
                  </a:txBody>
                  <a:tcPr marL="28806" marR="2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2000" b="1" dirty="0">
                          <a:latin typeface="Times New Roman"/>
                          <a:ea typeface="Times New Roman"/>
                        </a:rPr>
                        <a:t>ADVANTAGES:-</a:t>
                      </a:r>
                      <a:endParaRPr lang="en-US" sz="2000" dirty="0">
                        <a:latin typeface="Times New Roman"/>
                        <a:ea typeface="Times New Roman"/>
                      </a:endParaRPr>
                    </a:p>
                    <a:p>
                      <a:pPr marL="742950" marR="0" lvl="1" indent="-285750" algn="just">
                        <a:lnSpc>
                          <a:spcPct val="150000"/>
                        </a:lnSpc>
                        <a:spcBef>
                          <a:spcPts val="0"/>
                        </a:spcBef>
                        <a:spcAft>
                          <a:spcPts val="0"/>
                        </a:spcAft>
                        <a:buFont typeface="Symbol"/>
                        <a:buChar char=""/>
                      </a:pPr>
                      <a:r>
                        <a:rPr lang="en-US" sz="2000" dirty="0">
                          <a:latin typeface="Times New Roman"/>
                          <a:ea typeface="Times New Roman"/>
                        </a:rPr>
                        <a:t>This model can predict capacity with 95 percent accuracy.</a:t>
                      </a:r>
                    </a:p>
                    <a:p>
                      <a:pPr marL="742950" marR="0" lvl="1" indent="-285750" algn="just">
                        <a:lnSpc>
                          <a:spcPct val="150000"/>
                        </a:lnSpc>
                        <a:spcBef>
                          <a:spcPts val="0"/>
                        </a:spcBef>
                        <a:spcAft>
                          <a:spcPts val="0"/>
                        </a:spcAft>
                        <a:buFont typeface="Symbol"/>
                        <a:buChar char=""/>
                      </a:pPr>
                      <a:r>
                        <a:rPr lang="en-US" sz="2000" dirty="0">
                          <a:latin typeface="Times New Roman"/>
                          <a:ea typeface="Times New Roman"/>
                        </a:rPr>
                        <a:t>Selecting a node that is likely to satisfy the given resource requirement.</a:t>
                      </a:r>
                    </a:p>
                    <a:p>
                      <a:pPr marL="742950" marR="0" lvl="1" indent="-285750" algn="just">
                        <a:lnSpc>
                          <a:spcPct val="150000"/>
                        </a:lnSpc>
                        <a:spcBef>
                          <a:spcPts val="0"/>
                        </a:spcBef>
                        <a:spcAft>
                          <a:spcPts val="0"/>
                        </a:spcAft>
                        <a:buFont typeface="Symbol"/>
                        <a:buChar char=""/>
                      </a:pPr>
                      <a:r>
                        <a:rPr lang="en-US" sz="2000" dirty="0">
                          <a:latin typeface="Times New Roman"/>
                          <a:ea typeface="Times New Roman"/>
                        </a:rPr>
                        <a:t>Scheduled process.</a:t>
                      </a:r>
                    </a:p>
                  </a:txBody>
                  <a:tcPr marL="28806" marR="2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9" name="Table 8"/>
          <p:cNvGraphicFramePr>
            <a:graphicFrameLocks noGrp="1"/>
          </p:cNvGraphicFramePr>
          <p:nvPr>
            <p:extLst/>
          </p:nvPr>
        </p:nvGraphicFramePr>
        <p:xfrm>
          <a:off x="2057401" y="914400"/>
          <a:ext cx="7543800" cy="3657600"/>
        </p:xfrm>
        <a:graphic>
          <a:graphicData uri="http://schemas.openxmlformats.org/drawingml/2006/table">
            <a:tbl>
              <a:tblPr/>
              <a:tblGrid>
                <a:gridCol w="3733799">
                  <a:extLst>
                    <a:ext uri="{9D8B030D-6E8A-4147-A177-3AD203B41FA5}">
                      <a16:colId xmlns:a16="http://schemas.microsoft.com/office/drawing/2014/main" val="20000"/>
                    </a:ext>
                  </a:extLst>
                </a:gridCol>
                <a:gridCol w="3810001">
                  <a:extLst>
                    <a:ext uri="{9D8B030D-6E8A-4147-A177-3AD203B41FA5}">
                      <a16:colId xmlns:a16="http://schemas.microsoft.com/office/drawing/2014/main" val="20001"/>
                    </a:ext>
                  </a:extLst>
                </a:gridCol>
              </a:tblGrid>
              <a:tr h="3657600">
                <a:tc>
                  <a:txBody>
                    <a:bodyPr/>
                    <a:lstStyle/>
                    <a:p>
                      <a:pPr marL="0" marR="0" algn="just">
                        <a:lnSpc>
                          <a:spcPct val="150000"/>
                        </a:lnSpc>
                        <a:spcBef>
                          <a:spcPts val="0"/>
                        </a:spcBef>
                        <a:spcAft>
                          <a:spcPts val="0"/>
                        </a:spcAft>
                      </a:pPr>
                      <a:r>
                        <a:rPr lang="en-US" sz="1600" b="1" baseline="0" dirty="0" smtClean="0">
                          <a:latin typeface="Times New Roman" pitchFamily="18" charset="0"/>
                          <a:ea typeface="Times New Roman"/>
                          <a:cs typeface="Times New Roman" pitchFamily="18" charset="0"/>
                        </a:rPr>
                        <a:t> </a:t>
                      </a:r>
                      <a:r>
                        <a:rPr lang="en-US" sz="1600" b="1" dirty="0" smtClean="0">
                          <a:latin typeface="Times New Roman" pitchFamily="18" charset="0"/>
                          <a:ea typeface="Times New Roman"/>
                          <a:cs typeface="Times New Roman" pitchFamily="18" charset="0"/>
                        </a:rPr>
                        <a:t>DRAWBACKS</a:t>
                      </a:r>
                      <a:r>
                        <a:rPr lang="en-US" sz="1600" b="1" dirty="0">
                          <a:latin typeface="Times New Roman" pitchFamily="18" charset="0"/>
                          <a:ea typeface="Times New Roman"/>
                          <a:cs typeface="Times New Roman" pitchFamily="18" charset="0"/>
                        </a:rPr>
                        <a:t>:-</a:t>
                      </a:r>
                      <a:endParaRPr lang="en-US" sz="1600" dirty="0">
                        <a:latin typeface="Times New Roman" pitchFamily="18" charset="0"/>
                        <a:ea typeface="Times New Roman"/>
                        <a:cs typeface="Times New Roman" pitchFamily="18" charset="0"/>
                      </a:endParaRPr>
                    </a:p>
                    <a:p>
                      <a:pPr marL="285750" lvl="0" indent="-285750" algn="just">
                        <a:lnSpc>
                          <a:spcPct val="150000"/>
                        </a:lnSpc>
                        <a:buFont typeface="Arial" pitchFamily="34" charset="0"/>
                        <a:buChar char="•"/>
                      </a:pPr>
                      <a:r>
                        <a:rPr lang="en-US" sz="1600" kern="1200" dirty="0" smtClean="0">
                          <a:solidFill>
                            <a:schemeClr val="tx1"/>
                          </a:solidFill>
                          <a:effectLst/>
                          <a:latin typeface="Times New Roman" pitchFamily="18" charset="0"/>
                          <a:ea typeface="+mn-ea"/>
                          <a:cs typeface="Times New Roman" pitchFamily="18" charset="0"/>
                        </a:rPr>
                        <a:t>Malicious or simply careless system administrators working for the providers have full access to data on the hosting cloud machines.</a:t>
                      </a:r>
                    </a:p>
                    <a:p>
                      <a:pPr>
                        <a:lnSpc>
                          <a:spcPct val="150000"/>
                        </a:lnSpc>
                      </a:pPr>
                      <a:r>
                        <a:rPr lang="en-US" sz="1600" kern="1200" dirty="0" smtClean="0">
                          <a:solidFill>
                            <a:schemeClr val="tx1"/>
                          </a:solidFill>
                          <a:effectLst/>
                          <a:latin typeface="Times New Roman" pitchFamily="18" charset="0"/>
                          <a:ea typeface="+mn-ea"/>
                          <a:cs typeface="Times New Roman" pitchFamily="18" charset="0"/>
                        </a:rPr>
                        <a:t> </a:t>
                      </a:r>
                    </a:p>
                    <a:p>
                      <a:pPr marL="285750" indent="-285750" algn="just">
                        <a:lnSpc>
                          <a:spcPct val="150000"/>
                        </a:lnSpc>
                        <a:buFont typeface="Arial" pitchFamily="34" charset="0"/>
                        <a:buChar char="•"/>
                      </a:pPr>
                      <a:r>
                        <a:rPr lang="en-US" sz="1600" kern="1200" dirty="0" smtClean="0">
                          <a:solidFill>
                            <a:schemeClr val="tx1"/>
                          </a:solidFill>
                          <a:effectLst/>
                          <a:latin typeface="Times New Roman" pitchFamily="18" charset="0"/>
                          <a:ea typeface="+mn-ea"/>
                          <a:cs typeface="Times New Roman" pitchFamily="18" charset="0"/>
                        </a:rPr>
                        <a:t>The risk of information leakage, a user should obtain authorization from the data owner for accessing the encrypted data.</a:t>
                      </a:r>
                      <a:endParaRPr lang="en-US" sz="1600" dirty="0">
                        <a:latin typeface="Times New Roman" pitchFamily="18" charset="0"/>
                        <a:ea typeface="Times New Roman"/>
                        <a:cs typeface="Times New Roman" pitchFamily="18" charset="0"/>
                      </a:endParaRPr>
                    </a:p>
                  </a:txBody>
                  <a:tcPr marL="29304" marR="293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600" b="1" dirty="0" smtClean="0">
                          <a:latin typeface="Times New Roman" pitchFamily="18" charset="0"/>
                          <a:ea typeface="Times New Roman"/>
                          <a:cs typeface="Times New Roman" pitchFamily="18" charset="0"/>
                        </a:rPr>
                        <a:t> ADVANTAGES:-</a:t>
                      </a:r>
                    </a:p>
                    <a:p>
                      <a:pPr marL="285750" lvl="0" indent="-285750">
                        <a:lnSpc>
                          <a:spcPct val="150000"/>
                        </a:lnSpc>
                        <a:buFont typeface="Arial" pitchFamily="34" charset="0"/>
                        <a:buChar char="•"/>
                      </a:pPr>
                      <a:r>
                        <a:rPr lang="en-US" sz="1600" kern="1200" dirty="0" smtClean="0">
                          <a:solidFill>
                            <a:schemeClr val="tx1"/>
                          </a:solidFill>
                          <a:effectLst/>
                          <a:latin typeface="Times New Roman" pitchFamily="18" charset="0"/>
                          <a:ea typeface="+mn-ea"/>
                          <a:cs typeface="Times New Roman" pitchFamily="18" charset="0"/>
                        </a:rPr>
                        <a:t>Privacy preserving outsourced storage, search, and retrieval of large-scale, dynamically updated image repositories.</a:t>
                      </a:r>
                    </a:p>
                    <a:p>
                      <a:pPr>
                        <a:lnSpc>
                          <a:spcPct val="150000"/>
                        </a:lnSpc>
                      </a:pPr>
                      <a:r>
                        <a:rPr lang="en-US" sz="1600" kern="1200" dirty="0" smtClean="0">
                          <a:solidFill>
                            <a:schemeClr val="tx1"/>
                          </a:solidFill>
                          <a:effectLst/>
                          <a:latin typeface="Times New Roman" pitchFamily="18" charset="0"/>
                          <a:ea typeface="+mn-ea"/>
                          <a:cs typeface="Times New Roman" pitchFamily="18" charset="0"/>
                        </a:rPr>
                        <a:t> </a:t>
                      </a:r>
                    </a:p>
                    <a:p>
                      <a:pPr marL="285750" lvl="0" indent="-285750">
                        <a:lnSpc>
                          <a:spcPct val="150000"/>
                        </a:lnSpc>
                        <a:buFont typeface="Arial" pitchFamily="34" charset="0"/>
                        <a:buChar char="•"/>
                      </a:pPr>
                      <a:r>
                        <a:rPr lang="en-US" sz="1600" kern="1200" dirty="0" smtClean="0">
                          <a:solidFill>
                            <a:schemeClr val="tx1"/>
                          </a:solidFill>
                          <a:effectLst/>
                          <a:latin typeface="Times New Roman" pitchFamily="18" charset="0"/>
                          <a:ea typeface="+mn-ea"/>
                          <a:cs typeface="Times New Roman" pitchFamily="18" charset="0"/>
                        </a:rPr>
                        <a:t>To upload their endless data.</a:t>
                      </a:r>
                      <a:endParaRPr lang="en-US" sz="1600" kern="1200" dirty="0">
                        <a:solidFill>
                          <a:schemeClr val="tx1"/>
                        </a:solidFill>
                        <a:effectLst/>
                        <a:latin typeface="Times New Roman" pitchFamily="18" charset="0"/>
                        <a:ea typeface="+mn-ea"/>
                        <a:cs typeface="Times New Roman" pitchFamily="18" charset="0"/>
                      </a:endParaRPr>
                    </a:p>
                  </a:txBody>
                  <a:tcPr marL="29304" marR="293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4" name="Table 3"/>
          <p:cNvGraphicFramePr>
            <a:graphicFrameLocks noGrp="1"/>
          </p:cNvGraphicFramePr>
          <p:nvPr/>
        </p:nvGraphicFramePr>
        <p:xfrm>
          <a:off x="2057400" y="304800"/>
          <a:ext cx="7543800" cy="609600"/>
        </p:xfrm>
        <a:graphic>
          <a:graphicData uri="http://schemas.openxmlformats.org/drawingml/2006/table">
            <a:tbl>
              <a:tblPr/>
              <a:tblGrid>
                <a:gridCol w="3733800">
                  <a:extLst>
                    <a:ext uri="{9D8B030D-6E8A-4147-A177-3AD203B41FA5}">
                      <a16:colId xmlns:a16="http://schemas.microsoft.com/office/drawing/2014/main" val="20000"/>
                    </a:ext>
                  </a:extLst>
                </a:gridCol>
                <a:gridCol w="3810000">
                  <a:extLst>
                    <a:ext uri="{9D8B030D-6E8A-4147-A177-3AD203B41FA5}">
                      <a16:colId xmlns:a16="http://schemas.microsoft.com/office/drawing/2014/main" val="20001"/>
                    </a:ext>
                  </a:extLst>
                </a:gridCol>
              </a:tblGrid>
              <a:tr h="609600">
                <a:tc>
                  <a:txBody>
                    <a:bodyPr/>
                    <a:lstStyle/>
                    <a:p>
                      <a:pPr marL="0" marR="0" algn="ctr">
                        <a:spcBef>
                          <a:spcPts val="600"/>
                        </a:spcBef>
                        <a:spcAft>
                          <a:spcPts val="600"/>
                        </a:spcAft>
                      </a:pPr>
                      <a:r>
                        <a:rPr lang="en-US" sz="1800" b="1" dirty="0">
                          <a:latin typeface="Times New Roman"/>
                          <a:ea typeface="Times New Roman"/>
                        </a:rPr>
                        <a:t>EXISTING SYSTEM</a:t>
                      </a:r>
                      <a:endParaRPr lang="en-US" sz="1800" dirty="0">
                        <a:latin typeface="Times New Roman"/>
                        <a:ea typeface="Times New Roman"/>
                      </a:endParaRPr>
                    </a:p>
                  </a:txBody>
                  <a:tcPr marL="28806" marR="2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600"/>
                        </a:spcBef>
                        <a:spcAft>
                          <a:spcPts val="600"/>
                        </a:spcAft>
                        <a:tabLst>
                          <a:tab pos="523875" algn="l"/>
                          <a:tab pos="1337310" algn="ctr"/>
                        </a:tabLst>
                      </a:pPr>
                      <a:r>
                        <a:rPr lang="en-US" sz="1800" b="1" dirty="0">
                          <a:latin typeface="Times New Roman"/>
                          <a:ea typeface="Times New Roman"/>
                        </a:rPr>
                        <a:t>PROPOSED SYSTEM</a:t>
                      </a:r>
                      <a:endParaRPr lang="en-US" sz="1800" dirty="0">
                        <a:latin typeface="Times New Roman"/>
                        <a:ea typeface="Times New Roman"/>
                      </a:endParaRPr>
                    </a:p>
                  </a:txBody>
                  <a:tcPr marL="28806" marR="2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2062715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9477" y="547583"/>
            <a:ext cx="7772400" cy="457200"/>
          </a:xfrm>
        </p:spPr>
        <p:txBody>
          <a:bodyPr>
            <a:normAutofit fontScale="90000"/>
          </a:bodyPr>
          <a:lstStyle/>
          <a:p>
            <a:pPr>
              <a:lnSpc>
                <a:spcPct val="150000"/>
              </a:lnSpc>
            </a:pP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TEST CASES:</a:t>
            </a:r>
            <a:endParaRPr lang="en-US" sz="2400" dirty="0">
              <a:latin typeface="Times New Roman" panose="02020603050405020304" pitchFamily="18" charset="0"/>
              <a:cs typeface="Times New Roman" panose="02020603050405020304" pitchFamily="18" charset="0"/>
            </a:endParaRPr>
          </a:p>
        </p:txBody>
      </p:sp>
      <p:sp>
        <p:nvSpPr>
          <p:cNvPr id="31745" name="Rectangle 1"/>
          <p:cNvSpPr>
            <a:spLocks noChangeArrowheads="1"/>
          </p:cNvSpPr>
          <p:nvPr/>
        </p:nvSpPr>
        <p:spPr bwMode="auto">
          <a:xfrm>
            <a:off x="2667000" y="1004783"/>
            <a:ext cx="7772400" cy="5008245"/>
          </a:xfrm>
          <a:prstGeom prst="rect">
            <a:avLst/>
          </a:prstGeom>
          <a:noFill/>
          <a:ln w="9525">
            <a:noFill/>
            <a:miter lim="800000"/>
          </a:ln>
          <a:effectLst/>
        </p:spPr>
        <p:txBody>
          <a:bodyPr vert="horz" wrap="square" lIns="91440" tIns="45720" rIns="91440" bIns="45720" numCol="1" anchor="ctr" anchorCtr="0" compatLnSpc="1">
            <a:spAutoFit/>
          </a:bodyPr>
          <a:lstStyle/>
          <a:p>
            <a:pPr marL="342900" indent="-342900" algn="just" fontAlgn="base">
              <a:lnSpc>
                <a:spcPct val="150000"/>
              </a:lnSpc>
              <a:spcBef>
                <a:spcPct val="0"/>
              </a:spcBef>
              <a:spcAft>
                <a:spcPct val="0"/>
              </a:spcAft>
              <a:buFont typeface="Wingdings" panose="05000000000000000000" pitchFamily="2" charset="2"/>
              <a:buChar char="v"/>
            </a:pPr>
            <a:r>
              <a:rPr lang="en-US" sz="2000" b="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User Interface</a:t>
            </a:r>
            <a:endParaRPr lang="en-US" sz="1400" dirty="0">
              <a:solidFill>
                <a:prstClr val="black"/>
              </a:solidFill>
              <a:latin typeface="Times New Roman" panose="02020603050405020304" pitchFamily="18" charset="0"/>
              <a:cs typeface="Times New Roman" panose="02020603050405020304" pitchFamily="18" charset="0"/>
            </a:endParaRPr>
          </a:p>
          <a:p>
            <a:pPr marL="342900" indent="-342900" algn="just" eaLnBrk="0" fontAlgn="base" hangingPunct="0">
              <a:lnSpc>
                <a:spcPct val="150000"/>
              </a:lnSpc>
              <a:spcBef>
                <a:spcPct val="0"/>
              </a:spcBef>
              <a:spcAft>
                <a:spcPct val="0"/>
              </a:spcAft>
            </a:pPr>
            <a:r>
              <a:rPr lang="en-US" sz="1700" b="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Input: </a:t>
            </a:r>
            <a:r>
              <a:rPr lang="en-US" sz="17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submit username and password as login inputs</a:t>
            </a:r>
            <a:r>
              <a:rPr lang="en-IN" altLang="en-US" sz="17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a:t>
            </a:r>
            <a:endParaRPr lang="en-US" sz="1700" dirty="0">
              <a:solidFill>
                <a:prstClr val="black"/>
              </a:solidFill>
              <a:latin typeface="Times New Roman" panose="02020603050405020304" pitchFamily="18" charset="0"/>
              <a:cs typeface="Times New Roman" panose="02020603050405020304" pitchFamily="18" charset="0"/>
            </a:endParaRPr>
          </a:p>
          <a:p>
            <a:pPr marL="342900" indent="-342900" algn="just" eaLnBrk="0" fontAlgn="base" hangingPunct="0">
              <a:lnSpc>
                <a:spcPct val="150000"/>
              </a:lnSpc>
              <a:spcBef>
                <a:spcPct val="0"/>
              </a:spcBef>
              <a:spcAft>
                <a:spcPct val="0"/>
              </a:spcAft>
            </a:pPr>
            <a:r>
              <a:rPr lang="en-US" sz="1700" b="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Output: </a:t>
            </a:r>
            <a:r>
              <a:rPr lang="en-US" sz="17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if</a:t>
            </a:r>
            <a:r>
              <a:rPr lang="en-US" sz="1700" b="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17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valid homepage otherwise error page. </a:t>
            </a:r>
            <a:endParaRPr lang="en-US" sz="1400" dirty="0">
              <a:solidFill>
                <a:prstClr val="black"/>
              </a:solidFill>
              <a:latin typeface="Times New Roman" panose="02020603050405020304" pitchFamily="18" charset="0"/>
              <a:cs typeface="Times New Roman" panose="02020603050405020304" pitchFamily="18" charset="0"/>
            </a:endParaRPr>
          </a:p>
          <a:p>
            <a:pPr marL="342900" indent="-342900" algn="just" eaLnBrk="0" fontAlgn="base" hangingPunct="0">
              <a:lnSpc>
                <a:spcPct val="150000"/>
              </a:lnSpc>
              <a:spcBef>
                <a:spcPct val="0"/>
              </a:spcBef>
              <a:spcAft>
                <a:spcPct val="0"/>
              </a:spcAft>
              <a:buFont typeface="Wingdings" panose="05000000000000000000" pitchFamily="2" charset="2"/>
              <a:buChar char="v"/>
            </a:pPr>
            <a:r>
              <a:rPr lang="en-US" sz="2000" b="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Repository Owner</a:t>
            </a:r>
            <a:endParaRPr lang="en-US" sz="1400" dirty="0">
              <a:solidFill>
                <a:prstClr val="black"/>
              </a:solidFill>
              <a:latin typeface="Times New Roman" panose="02020603050405020304" pitchFamily="18" charset="0"/>
              <a:cs typeface="Times New Roman" panose="02020603050405020304" pitchFamily="18" charset="0"/>
            </a:endParaRPr>
          </a:p>
          <a:p>
            <a:pPr marL="342900" indent="-342900" algn="just" eaLnBrk="0" fontAlgn="base" hangingPunct="0">
              <a:lnSpc>
                <a:spcPct val="150000"/>
              </a:lnSpc>
              <a:spcBef>
                <a:spcPct val="0"/>
              </a:spcBef>
              <a:spcAft>
                <a:spcPct val="0"/>
              </a:spcAft>
            </a:pPr>
            <a:r>
              <a:rPr lang="en-US" sz="1700" b="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Input:</a:t>
            </a:r>
            <a:r>
              <a:rPr lang="en-US" sz="17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create repository by providing repository name</a:t>
            </a:r>
            <a:r>
              <a:rPr lang="en-IN" altLang="en-US" sz="17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a:t>
            </a:r>
            <a:endParaRPr lang="en-US" sz="1700" dirty="0">
              <a:solidFill>
                <a:prstClr val="black"/>
              </a:solidFill>
              <a:latin typeface="Times New Roman" panose="02020603050405020304" pitchFamily="18" charset="0"/>
              <a:cs typeface="Times New Roman" panose="02020603050405020304" pitchFamily="18" charset="0"/>
            </a:endParaRPr>
          </a:p>
          <a:p>
            <a:pPr marL="342900" indent="-342900" algn="just" eaLnBrk="0" fontAlgn="base" hangingPunct="0">
              <a:lnSpc>
                <a:spcPct val="150000"/>
              </a:lnSpc>
              <a:spcBef>
                <a:spcPct val="0"/>
              </a:spcBef>
              <a:spcAft>
                <a:spcPct val="0"/>
              </a:spcAft>
            </a:pPr>
            <a:r>
              <a:rPr lang="en-US" sz="1700" b="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Output:</a:t>
            </a:r>
            <a:r>
              <a:rPr lang="en-US" sz="17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repository key will be generated and distributed to repository owner through admin</a:t>
            </a:r>
            <a:r>
              <a:rPr lang="en-IN" altLang="en-US" sz="17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a:t>
            </a:r>
            <a:endParaRPr lang="en-US" sz="1400" dirty="0">
              <a:solidFill>
                <a:prstClr val="black"/>
              </a:solidFill>
              <a:latin typeface="Times New Roman" panose="02020603050405020304" pitchFamily="18" charset="0"/>
              <a:cs typeface="Times New Roman" panose="02020603050405020304" pitchFamily="18" charset="0"/>
            </a:endParaRPr>
          </a:p>
          <a:p>
            <a:pPr marL="342900" indent="-342900" algn="just" eaLnBrk="0" fontAlgn="base" hangingPunct="0">
              <a:lnSpc>
                <a:spcPct val="150000"/>
              </a:lnSpc>
              <a:spcBef>
                <a:spcPct val="0"/>
              </a:spcBef>
              <a:spcAft>
                <a:spcPct val="0"/>
              </a:spcAft>
              <a:buFont typeface="Wingdings" panose="05000000000000000000" pitchFamily="2" charset="2"/>
              <a:buChar char="v"/>
            </a:pPr>
            <a:r>
              <a:rPr lang="en-US" sz="2000" b="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Image Owner</a:t>
            </a:r>
            <a:endParaRPr lang="en-US" sz="1400" dirty="0">
              <a:solidFill>
                <a:prstClr val="black"/>
              </a:solidFill>
              <a:latin typeface="Times New Roman" panose="02020603050405020304" pitchFamily="18" charset="0"/>
              <a:cs typeface="Times New Roman" panose="02020603050405020304" pitchFamily="18" charset="0"/>
            </a:endParaRPr>
          </a:p>
          <a:p>
            <a:pPr marL="342900" indent="-342900" algn="just" eaLnBrk="0" fontAlgn="base" hangingPunct="0">
              <a:lnSpc>
                <a:spcPct val="150000"/>
              </a:lnSpc>
              <a:spcBef>
                <a:spcPct val="0"/>
              </a:spcBef>
              <a:spcAft>
                <a:spcPct val="0"/>
              </a:spcAft>
            </a:pPr>
            <a:r>
              <a:rPr lang="en-US" sz="1700" b="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Input:</a:t>
            </a:r>
            <a:r>
              <a:rPr lang="en-US" sz="17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send request to repository owner for repository key</a:t>
            </a:r>
            <a:r>
              <a:rPr lang="en-IN" altLang="en-US" sz="17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a:t>
            </a:r>
            <a:endParaRPr lang="en-US" sz="1700" dirty="0">
              <a:solidFill>
                <a:prstClr val="black"/>
              </a:solidFill>
              <a:latin typeface="Times New Roman" panose="02020603050405020304" pitchFamily="18" charset="0"/>
              <a:cs typeface="Times New Roman" panose="02020603050405020304" pitchFamily="18" charset="0"/>
            </a:endParaRPr>
          </a:p>
          <a:p>
            <a:pPr marL="342900" indent="-342900" algn="just" eaLnBrk="0" fontAlgn="base" hangingPunct="0">
              <a:lnSpc>
                <a:spcPct val="150000"/>
              </a:lnSpc>
              <a:spcBef>
                <a:spcPct val="0"/>
              </a:spcBef>
              <a:spcAft>
                <a:spcPct val="0"/>
              </a:spcAft>
            </a:pPr>
            <a:r>
              <a:rPr lang="en-US" sz="1700" b="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Output:</a:t>
            </a:r>
            <a:r>
              <a:rPr lang="en-US" sz="17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repository owner send repository key and allow to upload images to the </a:t>
            </a:r>
            <a:r>
              <a:rPr lang="en-US" sz="1700" dirty="0" smtClean="0">
                <a:solidFill>
                  <a:prstClr val="black"/>
                </a:solidFill>
                <a:latin typeface="Times New Roman" panose="02020603050405020304" pitchFamily="18" charset="0"/>
                <a:ea typeface="Calibri" panose="020F0502020204030204" pitchFamily="34" charset="0"/>
                <a:cs typeface="Times New Roman" panose="02020603050405020304" pitchFamily="18" charset="0"/>
              </a:rPr>
              <a:t>         repository</a:t>
            </a:r>
            <a:r>
              <a:rPr lang="en-US" sz="17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1700" dirty="0" smtClean="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solidFill>
                <a:prstClr val="black"/>
              </a:solidFill>
              <a:latin typeface="Times New Roman" panose="02020603050405020304" pitchFamily="18" charset="0"/>
              <a:cs typeface="Times New Roman" panose="02020603050405020304" pitchFamily="18" charset="0"/>
            </a:endParaRPr>
          </a:p>
          <a:p>
            <a:pPr marL="342900" indent="-342900" algn="just" eaLnBrk="0" fontAlgn="base" hangingPunct="0">
              <a:lnSpc>
                <a:spcPct val="150000"/>
              </a:lnSpc>
              <a:spcBef>
                <a:spcPct val="0"/>
              </a:spcBef>
              <a:spcAft>
                <a:spcPct val="0"/>
              </a:spcAft>
              <a:buFont typeface="Arial" panose="020B0604020202020204" pitchFamily="34" charset="0"/>
              <a:buChar char="•"/>
            </a:pPr>
            <a:endParaRPr lang="en-US" sz="1700" dirty="0">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0800" y="274638"/>
            <a:ext cx="6934200" cy="1143000"/>
          </a:xfrm>
        </p:spPr>
        <p:txBody>
          <a:bodyPr>
            <a:normAutofit/>
          </a:bodyPr>
          <a:lstStyle/>
          <a:p>
            <a:pPr>
              <a:lnSpc>
                <a:spcPct val="150000"/>
              </a:lnSpc>
            </a:pPr>
            <a:r>
              <a:rPr lang="en-US" sz="2800" b="1" dirty="0" smtClean="0">
                <a:latin typeface="Times New Roman" panose="02020603050405020304" pitchFamily="18" charset="0"/>
                <a:cs typeface="Times New Roman" panose="02020603050405020304" pitchFamily="18" charset="0"/>
              </a:rPr>
              <a:t>ABSTRACT</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86000" y="990600"/>
            <a:ext cx="8001000" cy="5562600"/>
          </a:xfrm>
        </p:spPr>
        <p:txBody>
          <a:bodyPr>
            <a:normAutofit/>
          </a:bodyPr>
          <a:lstStyle/>
          <a:p>
            <a:pPr>
              <a:buNone/>
            </a:pPr>
            <a:endParaRPr lang="en-US" sz="2000" dirty="0"/>
          </a:p>
          <a:p>
            <a:pPr algn="just">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Now a day’s visual data is responsible for one of the largest shares of global Internet traffic in both corporate and personal use scenarios. </a:t>
            </a:r>
            <a:endParaRPr lang="en-US" sz="18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v"/>
            </a:pPr>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amount of images, graphics, and photos being generated and shared every day, especially through mobile devices, is growing at an ever increasing rate. </a:t>
            </a:r>
            <a:endParaRPr lang="en-US" sz="18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v"/>
            </a:pPr>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storage needs for such large amounts of data in resource-constrained mobile devices has been a driving factor for data outsourcing services such as the ones leveraging Cloud Storage and computing solutions. </a:t>
            </a:r>
            <a:endParaRPr lang="en-US" sz="18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v"/>
            </a:pPr>
            <a:r>
              <a:rPr lang="en-US" sz="1800" dirty="0" smtClean="0">
                <a:latin typeface="Times New Roman" panose="02020603050405020304" pitchFamily="18" charset="0"/>
                <a:cs typeface="Times New Roman" panose="02020603050405020304" pitchFamily="18" charset="0"/>
              </a:rPr>
              <a:t>Such </a:t>
            </a:r>
            <a:r>
              <a:rPr lang="en-US" sz="1800" dirty="0">
                <a:latin typeface="Times New Roman" panose="02020603050405020304" pitchFamily="18" charset="0"/>
                <a:cs typeface="Times New Roman" panose="02020603050405020304" pitchFamily="18" charset="0"/>
              </a:rPr>
              <a:t>services (e.g. </a:t>
            </a:r>
            <a:r>
              <a:rPr lang="en-US" sz="1800" dirty="0" smtClean="0">
                <a:latin typeface="Times New Roman" panose="02020603050405020304" pitchFamily="18" charset="0"/>
                <a:cs typeface="Times New Roman" panose="02020603050405020304" pitchFamily="18" charset="0"/>
              </a:rPr>
              <a:t>Instagram) </a:t>
            </a:r>
            <a:r>
              <a:rPr lang="en-US" sz="1800" dirty="0">
                <a:latin typeface="Times New Roman" panose="02020603050405020304" pitchFamily="18" charset="0"/>
                <a:cs typeface="Times New Roman" panose="02020603050405020304" pitchFamily="18" charset="0"/>
              </a:rPr>
              <a:t>have been reported to be among the largest growing internet services. </a:t>
            </a:r>
            <a:r>
              <a:rPr lang="en-US" sz="2000" dirty="0">
                <a:latin typeface="Times New Roman" panose="02020603050405020304" pitchFamily="18" charset="0"/>
                <a:ea typeface="Times New Roman" panose="02020603050405020304"/>
                <a:cs typeface="Times New Roman" panose="02020603050405020304" pitchFamily="18" charset="0"/>
              </a:rPr>
              <a:t> </a:t>
            </a:r>
          </a:p>
          <a:p>
            <a:pPr>
              <a:buNone/>
            </a:pP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2840355" y="1329690"/>
            <a:ext cx="7819390" cy="2976880"/>
          </a:xfrm>
          <a:prstGeom prst="rect">
            <a:avLst/>
          </a:prstGeom>
          <a:noFill/>
        </p:spPr>
        <p:txBody>
          <a:bodyPr wrap="square" rtlCol="0" anchor="t">
            <a:spAutoFit/>
          </a:bodyPr>
          <a:lstStyle/>
          <a:p>
            <a:pPr marL="342900" indent="-342900" algn="just" eaLnBrk="0" fontAlgn="base" hangingPunct="0">
              <a:lnSpc>
                <a:spcPct val="150000"/>
              </a:lnSpc>
              <a:buFont typeface="Wingdings" panose="05000000000000000000" pitchFamily="2" charset="2"/>
              <a:buChar char="v"/>
            </a:pPr>
            <a:r>
              <a:rPr lang="en-US" sz="2000" b="1" dirty="0">
                <a:solidFill>
                  <a:prstClr val="black"/>
                </a:solidFill>
                <a:latin typeface="Times New Roman" panose="02020603050405020304" pitchFamily="18" charset="0"/>
                <a:ea typeface="Calibri" panose="020F0502020204030204" pitchFamily="34" charset="0"/>
                <a:cs typeface="Times New Roman" panose="02020603050405020304" pitchFamily="18" charset="0"/>
                <a:sym typeface="+mn-ea"/>
              </a:rPr>
              <a:t>Third party</a:t>
            </a:r>
            <a:endParaRPr lang="en-US" sz="1400" dirty="0">
              <a:solidFill>
                <a:prstClr val="black"/>
              </a:solidFill>
              <a:latin typeface="Times New Roman" panose="02020603050405020304" pitchFamily="18" charset="0"/>
              <a:cs typeface="Times New Roman" panose="02020603050405020304" pitchFamily="18" charset="0"/>
            </a:endParaRPr>
          </a:p>
          <a:p>
            <a:pPr marL="342900" indent="-342900" algn="just" eaLnBrk="0" fontAlgn="base" hangingPunct="0">
              <a:lnSpc>
                <a:spcPct val="150000"/>
              </a:lnSpc>
            </a:pPr>
            <a:r>
              <a:rPr lang="en-US" sz="1700" b="1" dirty="0">
                <a:solidFill>
                  <a:prstClr val="black"/>
                </a:solidFill>
                <a:latin typeface="Times New Roman" panose="02020603050405020304" pitchFamily="18" charset="0"/>
                <a:ea typeface="Calibri" panose="020F0502020204030204" pitchFamily="34" charset="0"/>
                <a:cs typeface="Times New Roman" panose="02020603050405020304" pitchFamily="18" charset="0"/>
                <a:sym typeface="+mn-ea"/>
              </a:rPr>
              <a:t>Input: </a:t>
            </a:r>
            <a:r>
              <a:rPr lang="en-US" sz="17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sym typeface="+mn-ea"/>
              </a:rPr>
              <a:t>search the images with the help of content</a:t>
            </a:r>
            <a:r>
              <a:rPr lang="en-IN" altLang="en-US" sz="17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sym typeface="+mn-ea"/>
              </a:rPr>
              <a:t>.</a:t>
            </a:r>
            <a:endParaRPr lang="en-US" sz="1700" dirty="0">
              <a:solidFill>
                <a:prstClr val="black"/>
              </a:solidFill>
              <a:latin typeface="Times New Roman" panose="02020603050405020304" pitchFamily="18" charset="0"/>
              <a:cs typeface="Times New Roman" panose="02020603050405020304" pitchFamily="18" charset="0"/>
            </a:endParaRPr>
          </a:p>
          <a:p>
            <a:pPr marL="342900" indent="-342900" algn="just" eaLnBrk="0" fontAlgn="base" hangingPunct="0">
              <a:lnSpc>
                <a:spcPct val="150000"/>
              </a:lnSpc>
            </a:pPr>
            <a:r>
              <a:rPr lang="en-US" sz="1700" b="1" dirty="0">
                <a:solidFill>
                  <a:prstClr val="black"/>
                </a:solidFill>
                <a:latin typeface="Times New Roman" panose="02020603050405020304" pitchFamily="18" charset="0"/>
                <a:ea typeface="Calibri" panose="020F0502020204030204" pitchFamily="34" charset="0"/>
                <a:cs typeface="Times New Roman" panose="02020603050405020304" pitchFamily="18" charset="0"/>
                <a:sym typeface="+mn-ea"/>
              </a:rPr>
              <a:t>Output: </a:t>
            </a:r>
            <a:r>
              <a:rPr lang="en-US" sz="17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sym typeface="+mn-ea"/>
              </a:rPr>
              <a:t>getting related images which are in encrypted format.</a:t>
            </a:r>
            <a:endParaRPr lang="en-US" sz="1400" dirty="0">
              <a:solidFill>
                <a:prstClr val="black"/>
              </a:solidFill>
              <a:latin typeface="Times New Roman" panose="02020603050405020304" pitchFamily="18" charset="0"/>
              <a:cs typeface="Times New Roman" panose="02020603050405020304" pitchFamily="18" charset="0"/>
            </a:endParaRPr>
          </a:p>
          <a:p>
            <a:pPr marL="342900" indent="-342900" algn="just" eaLnBrk="0" fontAlgn="base" hangingPunct="0">
              <a:lnSpc>
                <a:spcPct val="150000"/>
              </a:lnSpc>
              <a:buFont typeface="Wingdings" panose="05000000000000000000" pitchFamily="2" charset="2"/>
              <a:buChar char="v"/>
            </a:pPr>
            <a:r>
              <a:rPr lang="en-US" sz="2000" b="1" dirty="0">
                <a:solidFill>
                  <a:prstClr val="black"/>
                </a:solidFill>
                <a:latin typeface="Times New Roman" panose="02020603050405020304" pitchFamily="18" charset="0"/>
                <a:ea typeface="Calibri" panose="020F0502020204030204" pitchFamily="34" charset="0"/>
                <a:cs typeface="Times New Roman" panose="02020603050405020304" pitchFamily="18" charset="0"/>
                <a:sym typeface="+mn-ea"/>
              </a:rPr>
              <a:t>Admin</a:t>
            </a:r>
            <a:endParaRPr lang="en-US" sz="1400" dirty="0">
              <a:solidFill>
                <a:prstClr val="black"/>
              </a:solidFill>
              <a:latin typeface="Times New Roman" panose="02020603050405020304" pitchFamily="18" charset="0"/>
              <a:cs typeface="Times New Roman" panose="02020603050405020304" pitchFamily="18" charset="0"/>
            </a:endParaRPr>
          </a:p>
          <a:p>
            <a:pPr marL="342900" indent="-342900" algn="just" eaLnBrk="0" fontAlgn="base" hangingPunct="0">
              <a:lnSpc>
                <a:spcPct val="150000"/>
              </a:lnSpc>
            </a:pPr>
            <a:r>
              <a:rPr lang="en-US" sz="1700" b="1" dirty="0">
                <a:solidFill>
                  <a:prstClr val="black"/>
                </a:solidFill>
                <a:latin typeface="Times New Roman" panose="02020603050405020304" pitchFamily="18" charset="0"/>
                <a:ea typeface="Calibri" panose="020F0502020204030204" pitchFamily="34" charset="0"/>
                <a:cs typeface="Times New Roman" panose="02020603050405020304" pitchFamily="18" charset="0"/>
                <a:sym typeface="+mn-ea"/>
              </a:rPr>
              <a:t>Input: </a:t>
            </a:r>
            <a:r>
              <a:rPr lang="en-US" sz="17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sym typeface="+mn-ea"/>
              </a:rPr>
              <a:t>properly login to the account which is centralized</a:t>
            </a:r>
            <a:r>
              <a:rPr lang="en-IN" altLang="en-US" sz="17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sym typeface="+mn-ea"/>
              </a:rPr>
              <a:t>.</a:t>
            </a:r>
            <a:endParaRPr lang="en-US" sz="1700" dirty="0">
              <a:solidFill>
                <a:prstClr val="black"/>
              </a:solidFill>
              <a:latin typeface="Times New Roman" panose="02020603050405020304" pitchFamily="18" charset="0"/>
              <a:cs typeface="Times New Roman" panose="02020603050405020304" pitchFamily="18" charset="0"/>
            </a:endParaRPr>
          </a:p>
          <a:p>
            <a:pPr algn="just" eaLnBrk="0" fontAlgn="base" hangingPunct="0">
              <a:lnSpc>
                <a:spcPct val="150000"/>
              </a:lnSpc>
            </a:pPr>
            <a:r>
              <a:rPr lang="en-US" sz="1700" b="1" dirty="0">
                <a:solidFill>
                  <a:prstClr val="black"/>
                </a:solidFill>
                <a:latin typeface="Times New Roman" panose="02020603050405020304" pitchFamily="18" charset="0"/>
                <a:ea typeface="Calibri" panose="020F0502020204030204" pitchFamily="34" charset="0"/>
                <a:cs typeface="Times New Roman" panose="02020603050405020304" pitchFamily="18" charset="0"/>
                <a:sym typeface="+mn-ea"/>
              </a:rPr>
              <a:t>Output: </a:t>
            </a:r>
            <a:r>
              <a:rPr lang="en-US" sz="17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sym typeface="+mn-ea"/>
              </a:rPr>
              <a:t>view repository and image keys as well as proceed the repository creation requests from the repository owners.</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9400" y="990600"/>
            <a:ext cx="6781800" cy="762000"/>
          </a:xfrm>
        </p:spPr>
        <p:txBody>
          <a:bodyPr>
            <a:normAutofit fontScale="90000"/>
          </a:bodyPr>
          <a:lstStyle/>
          <a:p>
            <a:r>
              <a:rPr lang="en-US" sz="2800" b="1" dirty="0" smtClean="0">
                <a:latin typeface="Times New Roman" panose="02020603050405020304" pitchFamily="18" charset="0"/>
                <a:cs typeface="Times New Roman" panose="02020603050405020304" pitchFamily="18" charset="0"/>
              </a:rPr>
              <a:t>    Algorithm Used:</a:t>
            </a:r>
            <a:r>
              <a:rPr lang="en-US" sz="2800" b="1" dirty="0">
                <a:latin typeface="Times New Roman" panose="02020603050405020304" pitchFamily="18" charset="0"/>
                <a:cs typeface="Times New Roman" panose="02020603050405020304" pitchFamily="18" charset="0"/>
              </a:rPr>
              <a:t/>
            </a:r>
            <a:br>
              <a:rPr lang="en-US" sz="2800" b="1" dirty="0">
                <a:latin typeface="Times New Roman" panose="02020603050405020304" pitchFamily="18" charset="0"/>
                <a:cs typeface="Times New Roman" panose="02020603050405020304" pitchFamily="18" charset="0"/>
              </a:rPr>
            </a:br>
            <a:endParaRPr lang="en-US" sz="1800" dirty="0"/>
          </a:p>
        </p:txBody>
      </p:sp>
      <p:sp>
        <p:nvSpPr>
          <p:cNvPr id="3" name="Content Placeholder 2"/>
          <p:cNvSpPr>
            <a:spLocks noGrp="1"/>
          </p:cNvSpPr>
          <p:nvPr>
            <p:ph idx="1"/>
          </p:nvPr>
        </p:nvSpPr>
        <p:spPr>
          <a:xfrm>
            <a:off x="2819400" y="1447800"/>
            <a:ext cx="6934200" cy="4191000"/>
          </a:xfrm>
        </p:spPr>
        <p:txBody>
          <a:bodyPr>
            <a:normAutofit/>
          </a:bodyPr>
          <a:lstStyle/>
          <a:p>
            <a:pPr>
              <a:buNone/>
            </a:pPr>
            <a:r>
              <a:rPr lang="en-US" sz="2000" dirty="0">
                <a:solidFill>
                  <a:srgbClr val="FF0000"/>
                </a:solidFill>
              </a:rPr>
              <a:t>    Image Encryption Scheme (IES) with Content-Based Image Retrieval (CBIR)</a:t>
            </a:r>
          </a:p>
          <a:p>
            <a:pPr>
              <a:buFont typeface="Wingdings" panose="05000000000000000000" pitchFamily="2" charset="2"/>
              <a:buChar char="v"/>
            </a:pPr>
            <a:r>
              <a:rPr lang="en-US" sz="2000" dirty="0"/>
              <a:t> Storage requirements for visual data have been increasing in recent years, following the emergence of many new highly interactive multimedia services and applications for both personal and corporate use. </a:t>
            </a:r>
            <a:endParaRPr lang="en-US" sz="2000" dirty="0" smtClean="0"/>
          </a:p>
          <a:p>
            <a:pPr>
              <a:buFont typeface="Wingdings" panose="05000000000000000000" pitchFamily="2" charset="2"/>
              <a:buChar char="v"/>
            </a:pPr>
            <a:r>
              <a:rPr lang="en-US" sz="2000" dirty="0" smtClean="0"/>
              <a:t>Outsourced </a:t>
            </a:r>
            <a:r>
              <a:rPr lang="en-US" sz="2000" dirty="0"/>
              <a:t>and distributed privacy preserving storage and retrieval in large image repositories. Our proposal is based on a novel cryptographic scheme, named IES-CBIR, specifically designed for media image data. Our solution enables both encrypted storage and querying using Content Based Image Retrieval (CBIR) while preserving privacy.</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63337" y="1443841"/>
            <a:ext cx="8508380" cy="3139321"/>
          </a:xfrm>
          <a:prstGeom prst="rect">
            <a:avLst/>
          </a:prstGeom>
        </p:spPr>
        <p:txBody>
          <a:bodyPr wrap="square">
            <a:spAutoFit/>
          </a:bodyPr>
          <a:lstStyle/>
          <a:p>
            <a:pPr algn="just" eaLnBrk="0" fontAlgn="base" hangingPunct="0">
              <a:lnSpc>
                <a:spcPct val="150000"/>
              </a:lnSpc>
              <a:spcBef>
                <a:spcPct val="0"/>
              </a:spcBef>
              <a:spcAft>
                <a:spcPct val="0"/>
              </a:spcAft>
              <a:tabLst>
                <a:tab pos="3051175" algn="l"/>
              </a:tabLst>
            </a:pPr>
            <a:r>
              <a:rPr lang="en-US" sz="2400" b="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FUTURE ENHANCEMENT:</a:t>
            </a:r>
            <a:endParaRPr lang="en-US" dirty="0">
              <a:solidFill>
                <a:prstClr val="black"/>
              </a:solidFill>
              <a:latin typeface="Times New Roman" panose="02020603050405020304" pitchFamily="18" charset="0"/>
              <a:cs typeface="Times New Roman" panose="02020603050405020304" pitchFamily="18" charset="0"/>
            </a:endParaRPr>
          </a:p>
          <a:p>
            <a:pPr algn="just">
              <a:lnSpc>
                <a:spcPct val="150000"/>
              </a:lnSpc>
            </a:pPr>
            <a:r>
              <a:rPr lang="en-US" dirty="0">
                <a:solidFill>
                  <a:prstClr val="black"/>
                </a:solidFill>
                <a:latin typeface="Times New Roman" panose="02020603050405020304" pitchFamily="18" charset="0"/>
                <a:cs typeface="Times New Roman" panose="02020603050405020304" pitchFamily="18" charset="0"/>
              </a:rPr>
              <a:t>Additional experimental evaluation of implemented prototypes revealed that our approach achieves an interesting trade-off between precision and recall in CBIR, while exhibiting high performance and scalability when compared with alternative solutions. An interesting future work direction is to investigate the applicability of our methodology - i.e. the separation of information contexts when processing data (color and texture in this contribution) - in other domains beyond image data.</a:t>
            </a:r>
          </a:p>
        </p:txBody>
      </p:sp>
    </p:spTree>
    <p:extLst>
      <p:ext uri="{BB962C8B-B14F-4D97-AF65-F5344CB8AC3E}">
        <p14:creationId xmlns:p14="http://schemas.microsoft.com/office/powerpoint/2010/main" val="20861884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2243969" y="956954"/>
            <a:ext cx="7848600" cy="4455066"/>
          </a:xfrm>
          <a:prstGeom prst="rect">
            <a:avLst/>
          </a:prstGeom>
          <a:noFill/>
          <a:ln w="9525">
            <a:noFill/>
            <a:miter lim="800000"/>
          </a:ln>
          <a:effectLst/>
        </p:spPr>
        <p:txBody>
          <a:bodyPr vert="horz" wrap="square" lIns="91440" tIns="45720" rIns="91440" bIns="45720" numCol="1" anchor="ctr" anchorCtr="0" compatLnSpc="1">
            <a:spAutoFit/>
          </a:bodyPr>
          <a:lstStyle/>
          <a:p>
            <a:pPr algn="just" fontAlgn="base">
              <a:lnSpc>
                <a:spcPct val="150000"/>
              </a:lnSpc>
              <a:spcBef>
                <a:spcPct val="0"/>
              </a:spcBef>
              <a:spcAft>
                <a:spcPct val="0"/>
              </a:spcAft>
              <a:tabLst>
                <a:tab pos="3051175" algn="l"/>
              </a:tabLst>
            </a:pPr>
            <a:r>
              <a:rPr lang="en-US" sz="2000" b="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CONCLUSION:</a:t>
            </a:r>
            <a:endParaRPr lang="en-US" sz="1600" dirty="0">
              <a:solidFill>
                <a:prstClr val="black"/>
              </a:solidFill>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v"/>
            </a:pPr>
            <a:r>
              <a:rPr lang="en-US" sz="1700" dirty="0">
                <a:solidFill>
                  <a:prstClr val="black"/>
                </a:solidFill>
                <a:latin typeface="Times New Roman" panose="02020603050405020304" pitchFamily="18" charset="0"/>
                <a:cs typeface="Times New Roman" panose="02020603050405020304" pitchFamily="18" charset="0"/>
              </a:rPr>
              <a:t>We have proposed a new secure framework for the privacy-preserving outsourced storage, search, and retrieval of large-scale, dynamically updated image </a:t>
            </a:r>
            <a:r>
              <a:rPr lang="en-US" sz="1700" dirty="0" smtClean="0">
                <a:solidFill>
                  <a:prstClr val="black"/>
                </a:solidFill>
                <a:latin typeface="Times New Roman" panose="02020603050405020304" pitchFamily="18" charset="0"/>
                <a:cs typeface="Times New Roman" panose="02020603050405020304" pitchFamily="18" charset="0"/>
              </a:rPr>
              <a:t>repositories. </a:t>
            </a:r>
          </a:p>
          <a:p>
            <a:pPr marL="285750" indent="-285750" algn="just">
              <a:lnSpc>
                <a:spcPct val="150000"/>
              </a:lnSpc>
              <a:buFont typeface="Wingdings" panose="05000000000000000000" pitchFamily="2" charset="2"/>
              <a:buChar char="v"/>
            </a:pPr>
            <a:r>
              <a:rPr lang="en-US" sz="1700" dirty="0" smtClean="0">
                <a:solidFill>
                  <a:prstClr val="black"/>
                </a:solidFill>
                <a:latin typeface="Times New Roman" panose="02020603050405020304" pitchFamily="18" charset="0"/>
                <a:cs typeface="Times New Roman" panose="02020603050405020304" pitchFamily="18" charset="0"/>
              </a:rPr>
              <a:t>In </a:t>
            </a:r>
            <a:r>
              <a:rPr lang="en-US" sz="1700" dirty="0">
                <a:solidFill>
                  <a:prstClr val="black"/>
                </a:solidFill>
                <a:latin typeface="Times New Roman" panose="02020603050405020304" pitchFamily="18" charset="0"/>
                <a:cs typeface="Times New Roman" panose="02020603050405020304" pitchFamily="18" charset="0"/>
              </a:rPr>
              <a:t>the basis of our framework is a novel cryptographic scheme, specifically designed for images, named IES-CBIR. </a:t>
            </a:r>
            <a:endParaRPr lang="en-US" sz="1700" dirty="0" smtClean="0">
              <a:solidFill>
                <a:prstClr val="black"/>
              </a:solidFill>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v"/>
            </a:pPr>
            <a:r>
              <a:rPr lang="en-US" sz="1700" dirty="0" smtClean="0">
                <a:solidFill>
                  <a:prstClr val="black"/>
                </a:solidFill>
                <a:latin typeface="Times New Roman" panose="02020603050405020304" pitchFamily="18" charset="0"/>
                <a:cs typeface="Times New Roman" panose="02020603050405020304" pitchFamily="18" charset="0"/>
              </a:rPr>
              <a:t>Key </a:t>
            </a:r>
            <a:r>
              <a:rPr lang="en-US" sz="1700" dirty="0">
                <a:solidFill>
                  <a:prstClr val="black"/>
                </a:solidFill>
                <a:latin typeface="Times New Roman" panose="02020603050405020304" pitchFamily="18" charset="0"/>
                <a:cs typeface="Times New Roman" panose="02020603050405020304" pitchFamily="18" charset="0"/>
              </a:rPr>
              <a:t>to its design is the observation that in images, color information can be separated from texture information, enabling the use of different encryption techniques with different properties for each one, and allowing privacy preserving Content-Based Image Retrieval to be performed by third-party, </a:t>
            </a:r>
            <a:r>
              <a:rPr lang="en-US" sz="1700" dirty="0" smtClean="0">
                <a:solidFill>
                  <a:prstClr val="black"/>
                </a:solidFill>
                <a:latin typeface="Times New Roman" panose="02020603050405020304" pitchFamily="18" charset="0"/>
                <a:cs typeface="Times New Roman" panose="02020603050405020304" pitchFamily="18" charset="0"/>
              </a:rPr>
              <a:t>un-trusted </a:t>
            </a:r>
            <a:r>
              <a:rPr lang="en-US" sz="1700" dirty="0">
                <a:solidFill>
                  <a:prstClr val="black"/>
                </a:solidFill>
                <a:latin typeface="Times New Roman" panose="02020603050405020304" pitchFamily="18" charset="0"/>
                <a:cs typeface="Times New Roman" panose="02020603050405020304" pitchFamily="18" charset="0"/>
              </a:rPr>
              <a:t>cloud servers.</a:t>
            </a:r>
            <a:endParaRPr lang="en-US" sz="1600" dirty="0">
              <a:solidFill>
                <a:prstClr val="black"/>
              </a:solidFill>
              <a:latin typeface="Times New Roman" panose="02020603050405020304" pitchFamily="18" charset="0"/>
              <a:cs typeface="Times New Roman" panose="02020603050405020304" pitchFamily="18" charset="0"/>
            </a:endParaRPr>
          </a:p>
          <a:p>
            <a:pPr algn="just">
              <a:lnSpc>
                <a:spcPct val="150000"/>
              </a:lnSpc>
            </a:pPr>
            <a:endParaRPr lang="en-US" sz="1600" dirty="0">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0" y="762000"/>
            <a:ext cx="7620000" cy="1143000"/>
          </a:xfrm>
        </p:spPr>
        <p:txBody>
          <a:bodyPr>
            <a:normAutofit/>
          </a:bodyPr>
          <a:lstStyle/>
          <a:p>
            <a:r>
              <a:rPr lang="en-US" sz="2800" b="1" dirty="0">
                <a:latin typeface="Times New Roman" panose="02020603050405020304" pitchFamily="18" charset="0"/>
                <a:cs typeface="Times New Roman" panose="02020603050405020304" pitchFamily="18" charset="0"/>
              </a:rPr>
              <a:t>Scope of the Project</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90800" y="1524001"/>
            <a:ext cx="7696200" cy="4525963"/>
          </a:xfrm>
        </p:spPr>
        <p:txBody>
          <a:bodyPr>
            <a:normAutofit/>
          </a:bodyPr>
          <a:lstStyle/>
          <a:p>
            <a:pPr>
              <a:buNone/>
            </a:pPr>
            <a:r>
              <a:rPr lang="en-US" sz="2000" dirty="0"/>
              <a:t>	</a:t>
            </a:r>
          </a:p>
          <a:p>
            <a:pPr algn="just">
              <a:lnSpc>
                <a:spcPct val="150000"/>
              </a:lnSpc>
              <a:buFont typeface="Wingdings" panose="05000000000000000000" pitchFamily="2" charset="2"/>
              <a:buChar char="v"/>
            </a:pPr>
            <a:r>
              <a:rPr lang="en-US" sz="1800" dirty="0"/>
              <a:t> The scope of the project is retrieving the images from the repositories based on content search. </a:t>
            </a:r>
            <a:endParaRPr lang="en-US" sz="1800" dirty="0" smtClean="0"/>
          </a:p>
          <a:p>
            <a:pPr algn="just">
              <a:lnSpc>
                <a:spcPct val="150000"/>
              </a:lnSpc>
              <a:buFont typeface="Wingdings" panose="05000000000000000000" pitchFamily="2" charset="2"/>
              <a:buChar char="v"/>
            </a:pPr>
            <a:r>
              <a:rPr lang="en-US" sz="1800" dirty="0" smtClean="0"/>
              <a:t>The </a:t>
            </a:r>
            <a:r>
              <a:rPr lang="en-US" sz="1800" dirty="0"/>
              <a:t>repositories will maintain their unique keys and the images in the repositories also maintain their unique keys for the purpose of security.</a:t>
            </a:r>
            <a:r>
              <a:rPr lang="en-US" sz="1800" dirty="0">
                <a:latin typeface="Times New Roman" panose="02020603050405020304"/>
                <a:ea typeface="Calibri" panose="020F0502020204030204"/>
                <a:cs typeface="Times New Roman" panose="02020603050405020304"/>
              </a:rPr>
              <a:t> </a:t>
            </a:r>
          </a:p>
          <a:p>
            <a:pPr marL="0" algn="just">
              <a:lnSpc>
                <a:spcPct val="150000"/>
              </a:lnSpc>
              <a:spcBef>
                <a:spcPts val="0"/>
              </a:spcBef>
              <a:buNone/>
            </a:pPr>
            <a:r>
              <a:rPr lang="en-US" sz="1800" dirty="0">
                <a:latin typeface="Times New Roman" panose="02020603050405020304"/>
                <a:ea typeface="Calibri" panose="020F0502020204030204"/>
                <a:cs typeface="Times New Roman" panose="02020603050405020304"/>
              </a:rPr>
              <a:t> </a:t>
            </a:r>
          </a:p>
          <a:p>
            <a:pPr>
              <a:buNone/>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0" y="566678"/>
            <a:ext cx="7177668" cy="5786199"/>
          </a:xfrm>
          <a:prstGeom prst="rect">
            <a:avLst/>
          </a:prstGeom>
        </p:spPr>
        <p:txBody>
          <a:bodyPr wrap="square">
            <a:spAutoFit/>
          </a:bodyPr>
          <a:lstStyle/>
          <a:p>
            <a:pPr marL="342900" lvl="0" indent="-342900" algn="just">
              <a:lnSpc>
                <a:spcPct val="150000"/>
              </a:lnSpc>
              <a:spcBef>
                <a:spcPct val="20000"/>
              </a:spcBef>
            </a:pPr>
            <a:r>
              <a:rPr lang="en-US" sz="2000" b="1" dirty="0" smtClean="0">
                <a:solidFill>
                  <a:prstClr val="black"/>
                </a:solidFill>
                <a:latin typeface="Times New Roman" pitchFamily="18" charset="0"/>
                <a:cs typeface="Times New Roman" pitchFamily="18" charset="0"/>
              </a:rPr>
              <a:t>REQUIREMENTS:</a:t>
            </a:r>
          </a:p>
          <a:p>
            <a:pPr marL="342900" lvl="0" indent="-342900" algn="just">
              <a:lnSpc>
                <a:spcPct val="150000"/>
              </a:lnSpc>
              <a:spcBef>
                <a:spcPct val="20000"/>
              </a:spcBef>
            </a:pPr>
            <a:r>
              <a:rPr lang="en-US" sz="2000" b="1" dirty="0" smtClean="0">
                <a:solidFill>
                  <a:prstClr val="black"/>
                </a:solidFill>
                <a:latin typeface="Times New Roman" pitchFamily="18" charset="0"/>
                <a:cs typeface="Times New Roman" pitchFamily="18" charset="0"/>
              </a:rPr>
              <a:t>HARDWARE</a:t>
            </a:r>
            <a:r>
              <a:rPr lang="en-US" sz="2000" b="1" dirty="0" smtClean="0">
                <a:solidFill>
                  <a:prstClr val="black"/>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000" b="1" dirty="0">
                <a:solidFill>
                  <a:prstClr val="black"/>
                </a:solidFill>
                <a:latin typeface="Times New Roman" pitchFamily="18" charset="0"/>
                <a:cs typeface="Times New Roman" pitchFamily="18" charset="0"/>
              </a:rPr>
              <a:t>REQUIREMENTS</a:t>
            </a:r>
            <a:endParaRPr lang="en-US" sz="2000" dirty="0">
              <a:solidFill>
                <a:prstClr val="black"/>
              </a:solidFill>
              <a:latin typeface="Times New Roman" pitchFamily="18" charset="0"/>
              <a:cs typeface="Times New Roman" pitchFamily="18" charset="0"/>
            </a:endParaRPr>
          </a:p>
          <a:p>
            <a:pPr marL="342900" lvl="0" indent="-342900" algn="just">
              <a:lnSpc>
                <a:spcPct val="150000"/>
              </a:lnSpc>
              <a:spcBef>
                <a:spcPct val="20000"/>
              </a:spcBef>
              <a:buFont typeface="Wingdings" panose="05000000000000000000" pitchFamily="2" charset="2"/>
              <a:buChar char="v"/>
            </a:pPr>
            <a:r>
              <a:rPr lang="en-US" sz="2000" dirty="0">
                <a:solidFill>
                  <a:prstClr val="black"/>
                </a:solidFill>
                <a:latin typeface="Times New Roman" pitchFamily="18" charset="0"/>
                <a:cs typeface="Times New Roman" pitchFamily="18" charset="0"/>
              </a:rPr>
              <a:t>PROCESSOR	       	      :       </a:t>
            </a:r>
            <a:r>
              <a:rPr lang="en-US" sz="2000" dirty="0" smtClean="0">
                <a:solidFill>
                  <a:prstClr val="black"/>
                </a:solidFill>
                <a:latin typeface="Times New Roman" pitchFamily="18" charset="0"/>
                <a:cs typeface="Times New Roman" pitchFamily="18" charset="0"/>
              </a:rPr>
              <a:t>DUAL CORE</a:t>
            </a:r>
            <a:endParaRPr lang="en-US" sz="2000" dirty="0">
              <a:solidFill>
                <a:prstClr val="black"/>
              </a:solidFill>
              <a:latin typeface="Times New Roman" pitchFamily="18" charset="0"/>
              <a:cs typeface="Times New Roman" pitchFamily="18" charset="0"/>
            </a:endParaRPr>
          </a:p>
          <a:p>
            <a:pPr marL="342900" lvl="0" indent="-342900" algn="just">
              <a:lnSpc>
                <a:spcPct val="150000"/>
              </a:lnSpc>
              <a:spcBef>
                <a:spcPct val="20000"/>
              </a:spcBef>
              <a:buFont typeface="Wingdings" panose="05000000000000000000" pitchFamily="2" charset="2"/>
              <a:buChar char="v"/>
            </a:pPr>
            <a:r>
              <a:rPr lang="en-US" sz="2000" dirty="0">
                <a:solidFill>
                  <a:prstClr val="black"/>
                </a:solidFill>
                <a:latin typeface="Times New Roman" pitchFamily="18" charset="0"/>
                <a:cs typeface="Times New Roman" pitchFamily="18" charset="0"/>
              </a:rPr>
              <a:t>RAM                  	      :       4GB RAM</a:t>
            </a:r>
          </a:p>
          <a:p>
            <a:pPr marL="342900" lvl="0" indent="-342900" algn="just">
              <a:lnSpc>
                <a:spcPct val="150000"/>
              </a:lnSpc>
              <a:spcBef>
                <a:spcPct val="20000"/>
              </a:spcBef>
              <a:buFont typeface="Wingdings" panose="05000000000000000000" pitchFamily="2" charset="2"/>
              <a:buChar char="v"/>
            </a:pPr>
            <a:r>
              <a:rPr lang="en-US" sz="2000" dirty="0">
                <a:solidFill>
                  <a:prstClr val="black"/>
                </a:solidFill>
                <a:latin typeface="Times New Roman" pitchFamily="18" charset="0"/>
                <a:cs typeface="Times New Roman" pitchFamily="18" charset="0"/>
              </a:rPr>
              <a:t>HARD DISK 	                    :       250 GB	</a:t>
            </a:r>
          </a:p>
          <a:p>
            <a:pPr marL="342900" lvl="0" indent="-342900" algn="just">
              <a:lnSpc>
                <a:spcPct val="150000"/>
              </a:lnSpc>
              <a:spcBef>
                <a:spcPct val="20000"/>
              </a:spcBef>
            </a:pPr>
            <a:endParaRPr lang="en-US" sz="2000" dirty="0">
              <a:solidFill>
                <a:prstClr val="black"/>
              </a:solidFill>
              <a:latin typeface="Times New Roman" pitchFamily="18" charset="0"/>
              <a:cs typeface="Times New Roman" pitchFamily="18" charset="0"/>
            </a:endParaRPr>
          </a:p>
          <a:p>
            <a:pPr marL="342900" lvl="0" indent="-342900" algn="just">
              <a:lnSpc>
                <a:spcPct val="150000"/>
              </a:lnSpc>
              <a:spcBef>
                <a:spcPct val="20000"/>
              </a:spcBef>
            </a:pPr>
            <a:r>
              <a:rPr lang="en-US" sz="2000" b="1" dirty="0">
                <a:solidFill>
                  <a:prstClr val="black"/>
                </a:solidFill>
                <a:latin typeface="Times New Roman" pitchFamily="18" charset="0"/>
                <a:cs typeface="Times New Roman" pitchFamily="18" charset="0"/>
              </a:rPr>
              <a:t>SOFTWARE</a:t>
            </a:r>
            <a:r>
              <a:rPr lang="en-US" sz="2000" b="1" dirty="0">
                <a:solidFill>
                  <a:prstClr val="black"/>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000" b="1" dirty="0">
                <a:solidFill>
                  <a:prstClr val="black"/>
                </a:solidFill>
                <a:latin typeface="Times New Roman" pitchFamily="18" charset="0"/>
                <a:cs typeface="Times New Roman" pitchFamily="18" charset="0"/>
              </a:rPr>
              <a:t>REQUIREMENTS</a:t>
            </a:r>
            <a:endParaRPr lang="en-US" sz="2000" dirty="0">
              <a:solidFill>
                <a:prstClr val="black"/>
              </a:solidFill>
              <a:latin typeface="Times New Roman" pitchFamily="18" charset="0"/>
              <a:cs typeface="Times New Roman" pitchFamily="18" charset="0"/>
            </a:endParaRPr>
          </a:p>
          <a:p>
            <a:pPr marL="342900" lvl="0" indent="-342900" algn="just">
              <a:lnSpc>
                <a:spcPct val="150000"/>
              </a:lnSpc>
              <a:spcBef>
                <a:spcPct val="20000"/>
              </a:spcBef>
              <a:buFont typeface="Wingdings" panose="05000000000000000000" pitchFamily="2" charset="2"/>
              <a:buChar char="v"/>
            </a:pPr>
            <a:r>
              <a:rPr lang="en-US" sz="2000" dirty="0">
                <a:solidFill>
                  <a:prstClr val="black"/>
                </a:solidFill>
                <a:latin typeface="Times New Roman" pitchFamily="18" charset="0"/>
                <a:cs typeface="Times New Roman" pitchFamily="18" charset="0"/>
              </a:rPr>
              <a:t>FRONT END                     :         J2EE (JSP, SERVLET)</a:t>
            </a:r>
          </a:p>
          <a:p>
            <a:pPr marL="342900" lvl="0" indent="-342900" algn="just">
              <a:lnSpc>
                <a:spcPct val="150000"/>
              </a:lnSpc>
              <a:spcBef>
                <a:spcPct val="20000"/>
              </a:spcBef>
              <a:buFont typeface="Wingdings" panose="05000000000000000000" pitchFamily="2" charset="2"/>
              <a:buChar char="v"/>
            </a:pPr>
            <a:r>
              <a:rPr lang="en-US" sz="2000" dirty="0">
                <a:solidFill>
                  <a:prstClr val="black"/>
                </a:solidFill>
                <a:latin typeface="Times New Roman" pitchFamily="18" charset="0"/>
                <a:cs typeface="Times New Roman" pitchFamily="18" charset="0"/>
              </a:rPr>
              <a:t>BACK END                       :        MY SQL 5.5</a:t>
            </a:r>
          </a:p>
          <a:p>
            <a:pPr marL="342900" lvl="0" indent="-342900" algn="just">
              <a:lnSpc>
                <a:spcPct val="150000"/>
              </a:lnSpc>
              <a:spcBef>
                <a:spcPct val="20000"/>
              </a:spcBef>
              <a:buFont typeface="Wingdings" panose="05000000000000000000" pitchFamily="2" charset="2"/>
              <a:buChar char="v"/>
            </a:pPr>
            <a:r>
              <a:rPr lang="en-US" sz="2000" dirty="0">
                <a:solidFill>
                  <a:prstClr val="black"/>
                </a:solidFill>
                <a:latin typeface="Times New Roman" pitchFamily="18" charset="0"/>
                <a:cs typeface="Times New Roman" pitchFamily="18" charset="0"/>
              </a:rPr>
              <a:t>OPERATING SYSTEM    :       WINDOWS 07</a:t>
            </a:r>
          </a:p>
          <a:p>
            <a:pPr marL="342900" lvl="0" indent="-342900" algn="just">
              <a:lnSpc>
                <a:spcPct val="150000"/>
              </a:lnSpc>
              <a:spcBef>
                <a:spcPct val="20000"/>
              </a:spcBef>
              <a:buFont typeface="Wingdings" panose="05000000000000000000" pitchFamily="2" charset="2"/>
              <a:buChar char="v"/>
            </a:pPr>
            <a:r>
              <a:rPr lang="en-US" sz="2000" dirty="0">
                <a:solidFill>
                  <a:prstClr val="black"/>
                </a:solidFill>
                <a:latin typeface="Times New Roman" pitchFamily="18" charset="0"/>
                <a:cs typeface="Times New Roman" pitchFamily="18" charset="0"/>
              </a:rPr>
              <a:t>IDE		                    :       ECLIPSE</a:t>
            </a:r>
          </a:p>
        </p:txBody>
      </p:sp>
    </p:spTree>
    <p:extLst>
      <p:ext uri="{BB962C8B-B14F-4D97-AF65-F5344CB8AC3E}">
        <p14:creationId xmlns:p14="http://schemas.microsoft.com/office/powerpoint/2010/main" val="26839782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9400" y="457200"/>
            <a:ext cx="7467600" cy="1143000"/>
          </a:xfrm>
        </p:spPr>
        <p:txBody>
          <a:bodyPr>
            <a:normAutofit/>
          </a:bodyPr>
          <a:lstStyle/>
          <a:p>
            <a:r>
              <a:rPr lang="en-US" sz="2800" b="1" dirty="0">
                <a:latin typeface="Times New Roman" panose="02020603050405020304" pitchFamily="18" charset="0"/>
                <a:cs typeface="Times New Roman" panose="02020603050405020304" pitchFamily="18" charset="0"/>
              </a:rPr>
              <a:t>MODULES</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743200" y="1447801"/>
            <a:ext cx="7696200" cy="4525963"/>
          </a:xfrm>
        </p:spPr>
        <p:txBody>
          <a:bodyPr>
            <a:normAutofit/>
          </a:bodyPr>
          <a:lstStyle/>
          <a:p>
            <a:pPr lvl="0"/>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800" dirty="0"/>
              <a:t>User Interface</a:t>
            </a:r>
          </a:p>
          <a:p>
            <a:pPr lvl="0">
              <a:buFont typeface="Wingdings" panose="05000000000000000000" pitchFamily="2" charset="2"/>
              <a:buChar char="v"/>
            </a:pPr>
            <a:r>
              <a:rPr lang="en-US" sz="1800" dirty="0"/>
              <a:t>Repository Owner</a:t>
            </a:r>
          </a:p>
          <a:p>
            <a:pPr lvl="0">
              <a:buFont typeface="Wingdings" panose="05000000000000000000" pitchFamily="2" charset="2"/>
              <a:buChar char="v"/>
            </a:pPr>
            <a:r>
              <a:rPr lang="en-US" sz="1800" dirty="0"/>
              <a:t>Image Owner</a:t>
            </a:r>
          </a:p>
          <a:p>
            <a:pPr lvl="0">
              <a:buFont typeface="Wingdings" panose="05000000000000000000" pitchFamily="2" charset="2"/>
              <a:buChar char="v"/>
            </a:pPr>
            <a:r>
              <a:rPr lang="en-US" sz="1800" dirty="0"/>
              <a:t>Third party</a:t>
            </a:r>
          </a:p>
          <a:p>
            <a:pPr>
              <a:buFont typeface="Wingdings" panose="05000000000000000000" pitchFamily="2" charset="2"/>
              <a:buChar char="v"/>
            </a:pPr>
            <a:r>
              <a:rPr lang="en-US" sz="1800" dirty="0"/>
              <a:t>Admin</a:t>
            </a: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56815" y="239395"/>
            <a:ext cx="8174355" cy="6379210"/>
          </a:xfrm>
        </p:spPr>
        <p:txBody>
          <a:bodyPr>
            <a:normAutofit/>
          </a:bodyPr>
          <a:lstStyle/>
          <a:p>
            <a:pPr marL="82550" lvl="0" indent="0">
              <a:buNone/>
            </a:pPr>
            <a:r>
              <a:rPr lang="en-US" sz="2000" b="1" dirty="0"/>
              <a:t>1.User Interface:</a:t>
            </a:r>
            <a:endParaRPr lang="en-US" sz="1600" dirty="0"/>
          </a:p>
          <a:p>
            <a:pPr>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First we are differentiating the users depending on access permissions. The following are the different type of user’s </a:t>
            </a:r>
            <a:r>
              <a:rPr lang="en-US" sz="18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US" sz="1800" dirty="0" smtClean="0">
                <a:latin typeface="Times New Roman" panose="02020603050405020304" pitchFamily="18" charset="0"/>
                <a:cs typeface="Times New Roman" panose="02020603050405020304" pitchFamily="18" charset="0"/>
              </a:rPr>
              <a:t> Repository </a:t>
            </a:r>
            <a:r>
              <a:rPr lang="en-US" sz="1800" dirty="0">
                <a:latin typeface="Times New Roman" panose="02020603050405020304" pitchFamily="18" charset="0"/>
                <a:cs typeface="Times New Roman" panose="02020603050405020304" pitchFamily="18" charset="0"/>
              </a:rPr>
              <a:t>Owner</a:t>
            </a:r>
          </a:p>
          <a:p>
            <a:pPr lvl="0">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Image Owner</a:t>
            </a:r>
          </a:p>
          <a:p>
            <a:pPr lvl="0">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Third party</a:t>
            </a:r>
            <a:endParaRPr lang="en-US" sz="1700" dirty="0">
              <a:latin typeface="Times New Roman" panose="02020603050405020304" pitchFamily="18" charset="0"/>
              <a:cs typeface="Times New Roman" panose="02020603050405020304" pitchFamily="18" charset="0"/>
            </a:endParaRPr>
          </a:p>
          <a:p>
            <a:pPr lvl="0">
              <a:buNone/>
            </a:pPr>
            <a:endParaRPr lang="en-US" sz="1600" dirty="0"/>
          </a:p>
          <a:p>
            <a:pPr algn="just">
              <a:lnSpc>
                <a:spcPct val="170000"/>
              </a:lnSpc>
              <a:buNone/>
            </a:pPr>
            <a:endParaRPr lang="en-US" sz="1800" dirty="0"/>
          </a:p>
        </p:txBody>
      </p:sp>
      <p:grpSp>
        <p:nvGrpSpPr>
          <p:cNvPr id="4" name="Group 1"/>
          <p:cNvGrpSpPr/>
          <p:nvPr/>
        </p:nvGrpSpPr>
        <p:grpSpPr bwMode="auto">
          <a:xfrm>
            <a:off x="3332479" y="1944030"/>
            <a:ext cx="6423025" cy="4103687"/>
            <a:chOff x="703" y="7287"/>
            <a:chExt cx="10114" cy="6463"/>
          </a:xfrm>
        </p:grpSpPr>
        <p:sp>
          <p:nvSpPr>
            <p:cNvPr id="5" name="Oval 2"/>
            <p:cNvSpPr>
              <a:spLocks noChangeArrowheads="1"/>
            </p:cNvSpPr>
            <p:nvPr/>
          </p:nvSpPr>
          <p:spPr bwMode="auto">
            <a:xfrm>
              <a:off x="994" y="9259"/>
              <a:ext cx="1440" cy="703"/>
            </a:xfrm>
            <a:prstGeom prst="ellipse">
              <a:avLst/>
            </a:prstGeom>
            <a:solidFill>
              <a:srgbClr val="FFFFFF"/>
            </a:solidFill>
            <a:ln w="9525">
              <a:solidFill>
                <a:srgbClr val="000000"/>
              </a:solidFill>
              <a:round/>
            </a:ln>
          </p:spPr>
          <p:txBody>
            <a:bodyPr vert="horz" wrap="square" lIns="91440" tIns="45720" rIns="91440" bIns="45720" numCol="1" anchor="t" anchorCtr="0" compatLnSpc="1"/>
            <a:lstStyle/>
            <a:p>
              <a:pPr fontAlgn="base">
                <a:spcBef>
                  <a:spcPct val="0"/>
                </a:spcBef>
                <a:spcAft>
                  <a:spcPts val="1000"/>
                </a:spcAft>
              </a:pPr>
              <a:r>
                <a:rPr lang="en-US" sz="1100">
                  <a:solidFill>
                    <a:prstClr val="black"/>
                  </a:solidFill>
                  <a:latin typeface="Calibri" panose="020F0502020204030204" pitchFamily="34" charset="0"/>
                  <a:cs typeface="Arial" panose="020B0604020202020204" pitchFamily="34" charset="0"/>
                </a:rPr>
                <a:t>   User</a:t>
              </a:r>
              <a:endParaRPr lang="en-US">
                <a:solidFill>
                  <a:prstClr val="black"/>
                </a:solidFill>
                <a:latin typeface="Arial" panose="020B0604020202020204" pitchFamily="34" charset="0"/>
                <a:cs typeface="Arial" panose="020B0604020202020204" pitchFamily="34" charset="0"/>
              </a:endParaRPr>
            </a:p>
          </p:txBody>
        </p:sp>
        <p:sp>
          <p:nvSpPr>
            <p:cNvPr id="6" name="AutoShape 3"/>
            <p:cNvSpPr>
              <a:spLocks noChangeArrowheads="1"/>
            </p:cNvSpPr>
            <p:nvPr/>
          </p:nvSpPr>
          <p:spPr bwMode="auto">
            <a:xfrm>
              <a:off x="3154" y="10117"/>
              <a:ext cx="1268" cy="755"/>
            </a:xfrm>
            <a:prstGeom prst="roundRect">
              <a:avLst>
                <a:gd name="adj" fmla="val 16667"/>
              </a:avLst>
            </a:prstGeom>
            <a:solidFill>
              <a:srgbClr val="FFFFFF"/>
            </a:solidFill>
            <a:ln w="9525">
              <a:solidFill>
                <a:srgbClr val="000000"/>
              </a:solidFill>
              <a:round/>
            </a:ln>
          </p:spPr>
          <p:txBody>
            <a:bodyPr vert="horz" wrap="square" lIns="91440" tIns="45720" rIns="91440" bIns="45720" numCol="1" anchor="t" anchorCtr="0" compatLnSpc="1"/>
            <a:lstStyle/>
            <a:p>
              <a:pPr fontAlgn="base">
                <a:spcBef>
                  <a:spcPct val="0"/>
                </a:spcBef>
                <a:spcAft>
                  <a:spcPts val="1000"/>
                </a:spcAft>
              </a:pPr>
              <a:r>
                <a:rPr lang="en-US" sz="1100" dirty="0">
                  <a:solidFill>
                    <a:prstClr val="black"/>
                  </a:solidFill>
                  <a:latin typeface="Calibri" panose="020F0502020204030204" pitchFamily="34" charset="0"/>
                  <a:cs typeface="Arial" panose="020B0604020202020204" pitchFamily="34" charset="0"/>
                </a:rPr>
                <a:t>    Login</a:t>
              </a:r>
              <a:endParaRPr lang="en-US" dirty="0">
                <a:solidFill>
                  <a:prstClr val="black"/>
                </a:solidFill>
                <a:latin typeface="Arial" panose="020B0604020202020204" pitchFamily="34" charset="0"/>
                <a:cs typeface="Arial" panose="020B0604020202020204" pitchFamily="34" charset="0"/>
              </a:endParaRPr>
            </a:p>
          </p:txBody>
        </p:sp>
        <p:sp>
          <p:nvSpPr>
            <p:cNvPr id="7" name="AutoShape 4"/>
            <p:cNvSpPr>
              <a:spLocks noChangeArrowheads="1"/>
            </p:cNvSpPr>
            <p:nvPr/>
          </p:nvSpPr>
          <p:spPr bwMode="auto">
            <a:xfrm>
              <a:off x="3154" y="8162"/>
              <a:ext cx="1440" cy="850"/>
            </a:xfrm>
            <a:prstGeom prst="roundRect">
              <a:avLst>
                <a:gd name="adj" fmla="val 16667"/>
              </a:avLst>
            </a:prstGeom>
            <a:solidFill>
              <a:srgbClr val="FFFFFF"/>
            </a:solidFill>
            <a:ln w="9525">
              <a:solidFill>
                <a:srgbClr val="000000"/>
              </a:solidFill>
              <a:round/>
            </a:ln>
          </p:spPr>
          <p:txBody>
            <a:bodyPr vert="horz" wrap="square" lIns="91440" tIns="45720" rIns="91440" bIns="45720" numCol="1" anchor="t" anchorCtr="0" compatLnSpc="1"/>
            <a:lstStyle/>
            <a:p>
              <a:pPr fontAlgn="base">
                <a:spcBef>
                  <a:spcPct val="0"/>
                </a:spcBef>
                <a:spcAft>
                  <a:spcPts val="1000"/>
                </a:spcAft>
              </a:pPr>
              <a:r>
                <a:rPr lang="en-US" sz="1100" dirty="0">
                  <a:solidFill>
                    <a:prstClr val="black"/>
                  </a:solidFill>
                  <a:latin typeface="Calibri" panose="020F0502020204030204" pitchFamily="34" charset="0"/>
                  <a:cs typeface="Arial" panose="020B0604020202020204" pitchFamily="34" charset="0"/>
                </a:rPr>
                <a:t>  Register</a:t>
              </a:r>
              <a:endParaRPr lang="en-US" dirty="0">
                <a:solidFill>
                  <a:prstClr val="black"/>
                </a:solidFill>
                <a:latin typeface="Arial" panose="020B0604020202020204" pitchFamily="34" charset="0"/>
                <a:cs typeface="Arial" panose="020B0604020202020204" pitchFamily="34" charset="0"/>
              </a:endParaRPr>
            </a:p>
          </p:txBody>
        </p:sp>
        <p:sp>
          <p:nvSpPr>
            <p:cNvPr id="8" name="AutoShape 5"/>
            <p:cNvSpPr>
              <a:spLocks noChangeArrowheads="1"/>
            </p:cNvSpPr>
            <p:nvPr/>
          </p:nvSpPr>
          <p:spPr bwMode="auto">
            <a:xfrm>
              <a:off x="7251" y="8392"/>
              <a:ext cx="1731" cy="1570"/>
            </a:xfrm>
            <a:prstGeom prst="diamond">
              <a:avLst/>
            </a:prstGeom>
            <a:solidFill>
              <a:srgbClr val="FFFFFF"/>
            </a:solidFill>
            <a:ln w="9525">
              <a:solidFill>
                <a:srgbClr val="000000"/>
              </a:solidFill>
              <a:miter lim="800000"/>
            </a:ln>
          </p:spPr>
          <p:txBody>
            <a:bodyPr vert="horz" wrap="square" lIns="91440" tIns="45720" rIns="91440" bIns="45720" numCol="1" anchor="t" anchorCtr="0" compatLnSpc="1"/>
            <a:lstStyle/>
            <a:p>
              <a:pPr fontAlgn="base">
                <a:spcBef>
                  <a:spcPct val="0"/>
                </a:spcBef>
                <a:spcAft>
                  <a:spcPts val="1000"/>
                </a:spcAft>
              </a:pPr>
              <a:r>
                <a:rPr lang="en-US" sz="1100">
                  <a:solidFill>
                    <a:prstClr val="black"/>
                  </a:solidFill>
                  <a:latin typeface="Calibri" panose="020F0502020204030204" pitchFamily="34" charset="0"/>
                  <a:cs typeface="Arial" panose="020B0604020202020204" pitchFamily="34" charset="0"/>
                </a:rPr>
                <a:t>Login verify</a:t>
              </a:r>
              <a:endParaRPr lang="en-US">
                <a:solidFill>
                  <a:prstClr val="black"/>
                </a:solidFill>
                <a:latin typeface="Arial" panose="020B0604020202020204" pitchFamily="34" charset="0"/>
                <a:cs typeface="Arial" panose="020B0604020202020204" pitchFamily="34" charset="0"/>
              </a:endParaRPr>
            </a:p>
          </p:txBody>
        </p:sp>
        <p:sp>
          <p:nvSpPr>
            <p:cNvPr id="9" name="AutoShape 6"/>
            <p:cNvSpPr>
              <a:spLocks noChangeArrowheads="1"/>
            </p:cNvSpPr>
            <p:nvPr/>
          </p:nvSpPr>
          <p:spPr bwMode="auto">
            <a:xfrm>
              <a:off x="5332" y="8392"/>
              <a:ext cx="1440" cy="1725"/>
            </a:xfrm>
            <a:prstGeom prst="can">
              <a:avLst>
                <a:gd name="adj" fmla="val 29948"/>
              </a:avLst>
            </a:prstGeom>
            <a:solidFill>
              <a:srgbClr val="FFFFFF"/>
            </a:solidFill>
            <a:ln w="9525">
              <a:solidFill>
                <a:srgbClr val="000000"/>
              </a:solidFill>
              <a:round/>
            </a:ln>
          </p:spPr>
          <p:txBody>
            <a:bodyPr vert="horz" wrap="square" lIns="91440" tIns="45720" rIns="91440" bIns="45720" numCol="1" anchor="t" anchorCtr="0" compatLnSpc="1"/>
            <a:lstStyle/>
            <a:p>
              <a:pPr fontAlgn="base">
                <a:spcBef>
                  <a:spcPct val="0"/>
                </a:spcBef>
                <a:spcAft>
                  <a:spcPts val="1000"/>
                </a:spcAft>
              </a:pPr>
              <a:r>
                <a:rPr lang="en-US" sz="1100">
                  <a:solidFill>
                    <a:prstClr val="black"/>
                  </a:solidFill>
                  <a:latin typeface="Calibri" panose="020F0502020204030204" pitchFamily="34" charset="0"/>
                  <a:cs typeface="Arial" panose="020B0604020202020204" pitchFamily="34" charset="0"/>
                </a:rPr>
                <a:t>  Database</a:t>
              </a:r>
              <a:endParaRPr lang="en-US">
                <a:solidFill>
                  <a:prstClr val="black"/>
                </a:solidFill>
                <a:latin typeface="Arial" panose="020B0604020202020204" pitchFamily="34" charset="0"/>
                <a:cs typeface="Arial" panose="020B0604020202020204" pitchFamily="34" charset="0"/>
              </a:endParaRPr>
            </a:p>
          </p:txBody>
        </p:sp>
        <p:sp>
          <p:nvSpPr>
            <p:cNvPr id="10" name="AutoShape 7"/>
            <p:cNvSpPr>
              <a:spLocks noChangeArrowheads="1"/>
            </p:cNvSpPr>
            <p:nvPr/>
          </p:nvSpPr>
          <p:spPr bwMode="auto">
            <a:xfrm>
              <a:off x="9515" y="7287"/>
              <a:ext cx="1097" cy="1105"/>
            </a:xfrm>
            <a:prstGeom prst="roundRect">
              <a:avLst>
                <a:gd name="adj" fmla="val 16667"/>
              </a:avLst>
            </a:prstGeom>
            <a:solidFill>
              <a:srgbClr val="FFFFFF"/>
            </a:solidFill>
            <a:ln w="9525">
              <a:solidFill>
                <a:srgbClr val="000000"/>
              </a:solidFill>
              <a:round/>
            </a:ln>
          </p:spPr>
          <p:txBody>
            <a:bodyPr vert="horz" wrap="square" lIns="91440" tIns="45720" rIns="91440" bIns="45720" numCol="1" anchor="t" anchorCtr="0" compatLnSpc="1"/>
            <a:lstStyle/>
            <a:p>
              <a:pPr fontAlgn="base">
                <a:spcBef>
                  <a:spcPct val="0"/>
                </a:spcBef>
                <a:spcAft>
                  <a:spcPts val="1000"/>
                </a:spcAft>
              </a:pPr>
              <a:r>
                <a:rPr lang="en-US" sz="1100">
                  <a:solidFill>
                    <a:prstClr val="black"/>
                  </a:solidFill>
                  <a:latin typeface="Calibri" panose="020F0502020204030204" pitchFamily="34" charset="0"/>
                  <a:cs typeface="Arial" panose="020B0604020202020204" pitchFamily="34" charset="0"/>
                </a:rPr>
                <a:t>Home</a:t>
              </a:r>
            </a:p>
            <a:p>
              <a:pPr fontAlgn="base">
                <a:spcBef>
                  <a:spcPct val="0"/>
                </a:spcBef>
                <a:spcAft>
                  <a:spcPts val="1000"/>
                </a:spcAft>
              </a:pPr>
              <a:r>
                <a:rPr lang="en-US" sz="1100">
                  <a:solidFill>
                    <a:prstClr val="black"/>
                  </a:solidFill>
                  <a:latin typeface="Calibri" panose="020F0502020204030204" pitchFamily="34" charset="0"/>
                  <a:cs typeface="Arial" panose="020B0604020202020204" pitchFamily="34" charset="0"/>
                </a:rPr>
                <a:t>Page</a:t>
              </a:r>
              <a:endParaRPr lang="en-US">
                <a:solidFill>
                  <a:prstClr val="black"/>
                </a:solidFill>
                <a:latin typeface="Arial" panose="020B0604020202020204" pitchFamily="34" charset="0"/>
                <a:cs typeface="Arial" panose="020B0604020202020204" pitchFamily="34" charset="0"/>
              </a:endParaRPr>
            </a:p>
          </p:txBody>
        </p:sp>
        <p:sp>
          <p:nvSpPr>
            <p:cNvPr id="11" name="AutoShape 8"/>
            <p:cNvSpPr>
              <a:spLocks noChangeArrowheads="1"/>
            </p:cNvSpPr>
            <p:nvPr/>
          </p:nvSpPr>
          <p:spPr bwMode="auto">
            <a:xfrm>
              <a:off x="9308" y="10202"/>
              <a:ext cx="1509" cy="1183"/>
            </a:xfrm>
            <a:prstGeom prst="roundRect">
              <a:avLst>
                <a:gd name="adj" fmla="val 16667"/>
              </a:avLst>
            </a:prstGeom>
            <a:solidFill>
              <a:srgbClr val="FFFFFF"/>
            </a:solidFill>
            <a:ln w="9525">
              <a:solidFill>
                <a:srgbClr val="000000"/>
              </a:solidFill>
              <a:round/>
            </a:ln>
          </p:spPr>
          <p:txBody>
            <a:bodyPr vert="horz" wrap="square" lIns="91440" tIns="45720" rIns="91440" bIns="45720" numCol="1" anchor="t" anchorCtr="0" compatLnSpc="1"/>
            <a:lstStyle/>
            <a:p>
              <a:pPr fontAlgn="base">
                <a:spcBef>
                  <a:spcPct val="0"/>
                </a:spcBef>
                <a:spcAft>
                  <a:spcPts val="1000"/>
                </a:spcAft>
              </a:pPr>
              <a:r>
                <a:rPr lang="en-US" sz="1100">
                  <a:solidFill>
                    <a:prstClr val="black"/>
                  </a:solidFill>
                  <a:latin typeface="Calibri" panose="020F0502020204030204" pitchFamily="34" charset="0"/>
                  <a:cs typeface="Arial" panose="020B0604020202020204" pitchFamily="34" charset="0"/>
                </a:rPr>
                <a:t>Error/Login page</a:t>
              </a:r>
              <a:endParaRPr lang="en-US">
                <a:solidFill>
                  <a:prstClr val="black"/>
                </a:solidFill>
                <a:latin typeface="Arial" panose="020B0604020202020204" pitchFamily="34" charset="0"/>
                <a:cs typeface="Arial" panose="020B0604020202020204" pitchFamily="34" charset="0"/>
              </a:endParaRPr>
            </a:p>
          </p:txBody>
        </p:sp>
        <p:sp>
          <p:nvSpPr>
            <p:cNvPr id="12" name="AutoShape 9"/>
            <p:cNvSpPr>
              <a:spLocks noChangeArrowheads="1"/>
            </p:cNvSpPr>
            <p:nvPr/>
          </p:nvSpPr>
          <p:spPr bwMode="auto">
            <a:xfrm>
              <a:off x="3343" y="11727"/>
              <a:ext cx="1440" cy="635"/>
            </a:xfrm>
            <a:prstGeom prst="roundRect">
              <a:avLst>
                <a:gd name="adj" fmla="val 16667"/>
              </a:avLst>
            </a:prstGeom>
            <a:solidFill>
              <a:srgbClr val="FFFFFF"/>
            </a:solidFill>
            <a:ln w="9525">
              <a:solidFill>
                <a:srgbClr val="000000"/>
              </a:solidFill>
              <a:round/>
            </a:ln>
          </p:spPr>
          <p:txBody>
            <a:bodyPr vert="horz" wrap="square" lIns="91440" tIns="45720" rIns="91440" bIns="45720" numCol="1" anchor="t" anchorCtr="0" compatLnSpc="1"/>
            <a:lstStyle/>
            <a:p>
              <a:pPr fontAlgn="base">
                <a:spcBef>
                  <a:spcPct val="0"/>
                </a:spcBef>
                <a:spcAft>
                  <a:spcPts val="1000"/>
                </a:spcAft>
              </a:pPr>
              <a:r>
                <a:rPr lang="en-US" sz="1100">
                  <a:solidFill>
                    <a:prstClr val="black"/>
                  </a:solidFill>
                  <a:latin typeface="Calibri" panose="020F0502020204030204" pitchFamily="34" charset="0"/>
                  <a:cs typeface="Arial" panose="020B0604020202020204" pitchFamily="34" charset="0"/>
                </a:rPr>
                <a:t> Third party</a:t>
              </a:r>
              <a:endParaRPr lang="en-US">
                <a:solidFill>
                  <a:prstClr val="black"/>
                </a:solidFill>
                <a:latin typeface="Arial" panose="020B0604020202020204" pitchFamily="34" charset="0"/>
                <a:cs typeface="Arial" panose="020B0604020202020204" pitchFamily="34" charset="0"/>
              </a:endParaRPr>
            </a:p>
          </p:txBody>
        </p:sp>
        <p:sp>
          <p:nvSpPr>
            <p:cNvPr id="13" name="AutoShape 10"/>
            <p:cNvSpPr>
              <a:spLocks noChangeArrowheads="1"/>
            </p:cNvSpPr>
            <p:nvPr/>
          </p:nvSpPr>
          <p:spPr bwMode="auto">
            <a:xfrm>
              <a:off x="703" y="12790"/>
              <a:ext cx="1440" cy="874"/>
            </a:xfrm>
            <a:prstGeom prst="roundRect">
              <a:avLst>
                <a:gd name="adj" fmla="val 16667"/>
              </a:avLst>
            </a:prstGeom>
            <a:solidFill>
              <a:srgbClr val="FFFFFF"/>
            </a:solidFill>
            <a:ln w="9525">
              <a:solidFill>
                <a:srgbClr val="000000"/>
              </a:solidFill>
              <a:round/>
            </a:ln>
          </p:spPr>
          <p:txBody>
            <a:bodyPr vert="horz" wrap="square" lIns="91440" tIns="45720" rIns="91440" bIns="45720" numCol="1" anchor="t" anchorCtr="0" compatLnSpc="1"/>
            <a:lstStyle/>
            <a:p>
              <a:pPr fontAlgn="base">
                <a:spcBef>
                  <a:spcPct val="0"/>
                </a:spcBef>
                <a:spcAft>
                  <a:spcPts val="1000"/>
                </a:spcAft>
              </a:pPr>
              <a:r>
                <a:rPr lang="en-US" sz="1100">
                  <a:solidFill>
                    <a:prstClr val="black"/>
                  </a:solidFill>
                  <a:latin typeface="Calibri" panose="020F0502020204030204" pitchFamily="34" charset="0"/>
                  <a:cs typeface="Arial" panose="020B0604020202020204" pitchFamily="34" charset="0"/>
                </a:rPr>
                <a:t>Repository owner</a:t>
              </a:r>
              <a:endParaRPr lang="en-US">
                <a:solidFill>
                  <a:prstClr val="black"/>
                </a:solidFill>
                <a:latin typeface="Arial" panose="020B0604020202020204" pitchFamily="34" charset="0"/>
                <a:cs typeface="Arial" panose="020B0604020202020204" pitchFamily="34" charset="0"/>
              </a:endParaRPr>
            </a:p>
          </p:txBody>
        </p:sp>
        <p:sp>
          <p:nvSpPr>
            <p:cNvPr id="14" name="AutoShape 11"/>
            <p:cNvSpPr>
              <a:spLocks noChangeArrowheads="1"/>
            </p:cNvSpPr>
            <p:nvPr/>
          </p:nvSpPr>
          <p:spPr bwMode="auto">
            <a:xfrm>
              <a:off x="2554" y="12790"/>
              <a:ext cx="1440" cy="960"/>
            </a:xfrm>
            <a:prstGeom prst="roundRect">
              <a:avLst>
                <a:gd name="adj" fmla="val 16667"/>
              </a:avLst>
            </a:prstGeom>
            <a:solidFill>
              <a:srgbClr val="FFFFFF"/>
            </a:solidFill>
            <a:ln w="9525">
              <a:solidFill>
                <a:srgbClr val="000000"/>
              </a:solidFill>
              <a:round/>
            </a:ln>
          </p:spPr>
          <p:txBody>
            <a:bodyPr vert="horz" wrap="square" lIns="91440" tIns="45720" rIns="91440" bIns="45720" numCol="1" anchor="t" anchorCtr="0" compatLnSpc="1"/>
            <a:lstStyle/>
            <a:p>
              <a:pPr fontAlgn="base">
                <a:spcBef>
                  <a:spcPct val="0"/>
                </a:spcBef>
                <a:spcAft>
                  <a:spcPts val="1000"/>
                </a:spcAft>
              </a:pPr>
              <a:r>
                <a:rPr lang="en-US" sz="1100">
                  <a:solidFill>
                    <a:prstClr val="black"/>
                  </a:solidFill>
                  <a:latin typeface="Calibri" panose="020F0502020204030204" pitchFamily="34" charset="0"/>
                  <a:cs typeface="Arial" panose="020B0604020202020204" pitchFamily="34" charset="0"/>
                </a:rPr>
                <a:t>Image owner</a:t>
              </a:r>
              <a:endParaRPr lang="en-US">
                <a:solidFill>
                  <a:prstClr val="black"/>
                </a:solidFill>
                <a:latin typeface="Arial" panose="020B0604020202020204" pitchFamily="34" charset="0"/>
                <a:cs typeface="Arial" panose="020B0604020202020204" pitchFamily="34" charset="0"/>
              </a:endParaRPr>
            </a:p>
          </p:txBody>
        </p:sp>
        <p:sp>
          <p:nvSpPr>
            <p:cNvPr id="15" name="Rectangle 12"/>
            <p:cNvSpPr>
              <a:spLocks noChangeArrowheads="1"/>
            </p:cNvSpPr>
            <p:nvPr/>
          </p:nvSpPr>
          <p:spPr bwMode="auto">
            <a:xfrm>
              <a:off x="1114" y="10872"/>
              <a:ext cx="1440" cy="960"/>
            </a:xfrm>
            <a:prstGeom prst="rect">
              <a:avLst/>
            </a:prstGeom>
            <a:solidFill>
              <a:srgbClr val="FFFFFF"/>
            </a:solidFill>
            <a:ln w="9525">
              <a:solidFill>
                <a:srgbClr val="000000"/>
              </a:solidFill>
              <a:miter lim="800000"/>
            </a:ln>
          </p:spPr>
          <p:txBody>
            <a:bodyPr vert="horz" wrap="square" lIns="91440" tIns="45720" rIns="91440" bIns="45720" numCol="1" anchor="t" anchorCtr="0" compatLnSpc="1"/>
            <a:lstStyle/>
            <a:p>
              <a:pPr fontAlgn="base">
                <a:spcBef>
                  <a:spcPct val="0"/>
                </a:spcBef>
                <a:spcAft>
                  <a:spcPts val="1000"/>
                </a:spcAft>
              </a:pPr>
              <a:r>
                <a:rPr lang="en-US" sz="1100">
                  <a:solidFill>
                    <a:prstClr val="black"/>
                  </a:solidFill>
                  <a:latin typeface="Calibri" panose="020F0502020204030204" pitchFamily="34" charset="0"/>
                  <a:cs typeface="Arial" panose="020B0604020202020204" pitchFamily="34" charset="0"/>
                </a:rPr>
                <a:t>Access permissions</a:t>
              </a:r>
              <a:endParaRPr lang="en-US">
                <a:solidFill>
                  <a:prstClr val="black"/>
                </a:solidFill>
                <a:latin typeface="Arial" panose="020B0604020202020204" pitchFamily="34" charset="0"/>
                <a:cs typeface="Arial" panose="020B0604020202020204" pitchFamily="34" charset="0"/>
              </a:endParaRPr>
            </a:p>
          </p:txBody>
        </p:sp>
        <p:cxnSp>
          <p:nvCxnSpPr>
            <p:cNvPr id="16" name="AutoShape 13"/>
            <p:cNvCxnSpPr>
              <a:cxnSpLocks noChangeShapeType="1"/>
            </p:cNvCxnSpPr>
            <p:nvPr/>
          </p:nvCxnSpPr>
          <p:spPr bwMode="auto">
            <a:xfrm flipV="1">
              <a:off x="1869" y="8537"/>
              <a:ext cx="1285" cy="722"/>
            </a:xfrm>
            <a:prstGeom prst="bentConnector3">
              <a:avLst>
                <a:gd name="adj1" fmla="val -2102"/>
              </a:avLst>
            </a:prstGeom>
            <a:noFill/>
            <a:ln w="9525">
              <a:solidFill>
                <a:srgbClr val="000000"/>
              </a:solidFill>
              <a:miter lim="800000"/>
              <a:tailEnd type="triangle" w="med" len="med"/>
            </a:ln>
          </p:spPr>
        </p:cxnSp>
        <p:cxnSp>
          <p:nvCxnSpPr>
            <p:cNvPr id="17" name="AutoShape 14"/>
            <p:cNvCxnSpPr>
              <a:cxnSpLocks noChangeShapeType="1"/>
            </p:cNvCxnSpPr>
            <p:nvPr/>
          </p:nvCxnSpPr>
          <p:spPr bwMode="auto">
            <a:xfrm>
              <a:off x="1766" y="9962"/>
              <a:ext cx="1388" cy="495"/>
            </a:xfrm>
            <a:prstGeom prst="bentConnector3">
              <a:avLst>
                <a:gd name="adj1" fmla="val 12898"/>
              </a:avLst>
            </a:prstGeom>
            <a:noFill/>
            <a:ln w="9525">
              <a:solidFill>
                <a:srgbClr val="000000"/>
              </a:solidFill>
              <a:miter lim="800000"/>
              <a:tailEnd type="triangle" w="med" len="med"/>
            </a:ln>
          </p:spPr>
        </p:cxnSp>
        <p:cxnSp>
          <p:nvCxnSpPr>
            <p:cNvPr id="18" name="AutoShape 15"/>
            <p:cNvCxnSpPr>
              <a:cxnSpLocks noChangeShapeType="1"/>
            </p:cNvCxnSpPr>
            <p:nvPr/>
          </p:nvCxnSpPr>
          <p:spPr bwMode="auto">
            <a:xfrm>
              <a:off x="1766" y="9962"/>
              <a:ext cx="0" cy="910"/>
            </a:xfrm>
            <a:prstGeom prst="straightConnector1">
              <a:avLst/>
            </a:prstGeom>
            <a:noFill/>
            <a:ln w="9525">
              <a:solidFill>
                <a:srgbClr val="000000"/>
              </a:solidFill>
              <a:round/>
              <a:tailEnd type="triangle" w="med" len="med"/>
            </a:ln>
          </p:spPr>
        </p:cxnSp>
        <p:cxnSp>
          <p:nvCxnSpPr>
            <p:cNvPr id="19" name="AutoShape 16"/>
            <p:cNvCxnSpPr>
              <a:cxnSpLocks noChangeShapeType="1"/>
            </p:cNvCxnSpPr>
            <p:nvPr/>
          </p:nvCxnSpPr>
          <p:spPr bwMode="auto">
            <a:xfrm flipH="1">
              <a:off x="1560" y="11832"/>
              <a:ext cx="206" cy="958"/>
            </a:xfrm>
            <a:prstGeom prst="straightConnector1">
              <a:avLst/>
            </a:prstGeom>
            <a:noFill/>
            <a:ln w="9525">
              <a:solidFill>
                <a:srgbClr val="000000"/>
              </a:solidFill>
              <a:round/>
              <a:tailEnd type="triangle" w="med" len="med"/>
            </a:ln>
          </p:spPr>
        </p:cxnSp>
        <p:cxnSp>
          <p:nvCxnSpPr>
            <p:cNvPr id="20" name="AutoShape 17"/>
            <p:cNvCxnSpPr>
              <a:cxnSpLocks noChangeShapeType="1"/>
            </p:cNvCxnSpPr>
            <p:nvPr/>
          </p:nvCxnSpPr>
          <p:spPr bwMode="auto">
            <a:xfrm>
              <a:off x="1766" y="11832"/>
              <a:ext cx="908" cy="958"/>
            </a:xfrm>
            <a:prstGeom prst="straightConnector1">
              <a:avLst/>
            </a:prstGeom>
            <a:noFill/>
            <a:ln w="9525">
              <a:solidFill>
                <a:srgbClr val="000000"/>
              </a:solidFill>
              <a:round/>
              <a:tailEnd type="triangle" w="med" len="med"/>
            </a:ln>
          </p:spPr>
        </p:cxnSp>
        <p:cxnSp>
          <p:nvCxnSpPr>
            <p:cNvPr id="21" name="AutoShape 18"/>
            <p:cNvCxnSpPr>
              <a:cxnSpLocks noChangeShapeType="1"/>
            </p:cNvCxnSpPr>
            <p:nvPr/>
          </p:nvCxnSpPr>
          <p:spPr bwMode="auto">
            <a:xfrm>
              <a:off x="1766" y="11832"/>
              <a:ext cx="1577" cy="322"/>
            </a:xfrm>
            <a:prstGeom prst="straightConnector1">
              <a:avLst/>
            </a:prstGeom>
            <a:noFill/>
            <a:ln w="9525">
              <a:solidFill>
                <a:srgbClr val="000000"/>
              </a:solidFill>
              <a:round/>
              <a:tailEnd type="triangle" w="med" len="med"/>
            </a:ln>
          </p:spPr>
        </p:cxnSp>
        <p:cxnSp>
          <p:nvCxnSpPr>
            <p:cNvPr id="22" name="AutoShape 19"/>
            <p:cNvCxnSpPr>
              <a:cxnSpLocks noChangeShapeType="1"/>
            </p:cNvCxnSpPr>
            <p:nvPr/>
          </p:nvCxnSpPr>
          <p:spPr bwMode="auto">
            <a:xfrm>
              <a:off x="6772" y="9154"/>
              <a:ext cx="479" cy="0"/>
            </a:xfrm>
            <a:prstGeom prst="straightConnector1">
              <a:avLst/>
            </a:prstGeom>
            <a:noFill/>
            <a:ln w="9525">
              <a:solidFill>
                <a:srgbClr val="000000"/>
              </a:solidFill>
              <a:round/>
              <a:tailEnd type="triangle" w="med" len="med"/>
            </a:ln>
          </p:spPr>
        </p:cxnSp>
        <p:cxnSp>
          <p:nvCxnSpPr>
            <p:cNvPr id="23" name="AutoShape 20"/>
            <p:cNvCxnSpPr>
              <a:cxnSpLocks noChangeShapeType="1"/>
            </p:cNvCxnSpPr>
            <p:nvPr/>
          </p:nvCxnSpPr>
          <p:spPr bwMode="auto">
            <a:xfrm>
              <a:off x="4594" y="8537"/>
              <a:ext cx="738" cy="326"/>
            </a:xfrm>
            <a:prstGeom prst="bentConnector3">
              <a:avLst>
                <a:gd name="adj1" fmla="val 50000"/>
              </a:avLst>
            </a:prstGeom>
            <a:noFill/>
            <a:ln w="9525">
              <a:solidFill>
                <a:srgbClr val="000000"/>
              </a:solidFill>
              <a:miter lim="800000"/>
              <a:tailEnd type="triangle" w="med" len="med"/>
            </a:ln>
          </p:spPr>
        </p:cxnSp>
        <p:cxnSp>
          <p:nvCxnSpPr>
            <p:cNvPr id="24" name="AutoShape 21"/>
            <p:cNvCxnSpPr>
              <a:cxnSpLocks noChangeShapeType="1"/>
            </p:cNvCxnSpPr>
            <p:nvPr/>
          </p:nvCxnSpPr>
          <p:spPr bwMode="auto">
            <a:xfrm flipV="1">
              <a:off x="3908" y="9536"/>
              <a:ext cx="1424" cy="581"/>
            </a:xfrm>
            <a:prstGeom prst="bentConnector3">
              <a:avLst>
                <a:gd name="adj1" fmla="val 50000"/>
              </a:avLst>
            </a:prstGeom>
            <a:noFill/>
            <a:ln w="9525">
              <a:solidFill>
                <a:srgbClr val="000000"/>
              </a:solidFill>
              <a:miter lim="800000"/>
              <a:tailEnd type="triangle" w="med" len="med"/>
            </a:ln>
          </p:spPr>
        </p:cxnSp>
        <p:cxnSp>
          <p:nvCxnSpPr>
            <p:cNvPr id="25" name="AutoShape 22"/>
            <p:cNvCxnSpPr>
              <a:cxnSpLocks noChangeShapeType="1"/>
            </p:cNvCxnSpPr>
            <p:nvPr/>
          </p:nvCxnSpPr>
          <p:spPr bwMode="auto">
            <a:xfrm flipV="1">
              <a:off x="8126" y="7697"/>
              <a:ext cx="1389" cy="695"/>
            </a:xfrm>
            <a:prstGeom prst="bentConnector3">
              <a:avLst>
                <a:gd name="adj1" fmla="val 49963"/>
              </a:avLst>
            </a:prstGeom>
            <a:noFill/>
            <a:ln w="9525">
              <a:solidFill>
                <a:srgbClr val="000000"/>
              </a:solidFill>
              <a:miter lim="800000"/>
              <a:tailEnd type="triangle" w="med" len="med"/>
            </a:ln>
          </p:spPr>
        </p:cxnSp>
        <p:cxnSp>
          <p:nvCxnSpPr>
            <p:cNvPr id="26" name="AutoShape 23"/>
            <p:cNvCxnSpPr>
              <a:cxnSpLocks noChangeShapeType="1"/>
            </p:cNvCxnSpPr>
            <p:nvPr/>
          </p:nvCxnSpPr>
          <p:spPr bwMode="auto">
            <a:xfrm>
              <a:off x="8126" y="9962"/>
              <a:ext cx="1182" cy="735"/>
            </a:xfrm>
            <a:prstGeom prst="bentConnector3">
              <a:avLst>
                <a:gd name="adj1" fmla="val 50000"/>
              </a:avLst>
            </a:prstGeom>
            <a:noFill/>
            <a:ln w="9525">
              <a:solidFill>
                <a:srgbClr val="000000"/>
              </a:solidFill>
              <a:miter lim="800000"/>
              <a:tailEnd type="triangle" w="med" len="med"/>
            </a:ln>
          </p:spPr>
        </p:cxn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57707" y="678979"/>
            <a:ext cx="6096000" cy="4139595"/>
          </a:xfrm>
          <a:prstGeom prst="rect">
            <a:avLst/>
          </a:prstGeom>
        </p:spPr>
        <p:txBody>
          <a:bodyPr>
            <a:spAutoFit/>
          </a:bodyPr>
          <a:lstStyle/>
          <a:p>
            <a:pPr marL="82550" lvl="0">
              <a:spcBef>
                <a:spcPts val="600"/>
              </a:spcBef>
              <a:buClr>
                <a:srgbClr val="3891A7"/>
              </a:buClr>
              <a:buSzPct val="80000"/>
            </a:pPr>
            <a:r>
              <a:rPr lang="en-US" sz="2000" b="1" dirty="0">
                <a:solidFill>
                  <a:prstClr val="black"/>
                </a:solidFill>
              </a:rPr>
              <a:t>2. Repository Owner:</a:t>
            </a:r>
            <a:endParaRPr lang="en-US" dirty="0">
              <a:solidFill>
                <a:prstClr val="black"/>
              </a:solidFill>
            </a:endParaRPr>
          </a:p>
          <a:p>
            <a:pPr marL="365760" lvl="0" indent="-283210">
              <a:spcBef>
                <a:spcPts val="600"/>
              </a:spcBef>
              <a:buClr>
                <a:srgbClr val="3891A7"/>
              </a:buClr>
              <a:buSzPct val="80000"/>
              <a:buFont typeface="Wingdings" panose="05000000000000000000" pitchFamily="2" charset="2"/>
              <a:buChar char="v"/>
            </a:pPr>
            <a:r>
              <a:rPr lang="en-US" dirty="0">
                <a:solidFill>
                  <a:prstClr val="black"/>
                </a:solidFill>
              </a:rPr>
              <a:t>Repository owner means he is creating the repository. And he had the key for that repository. If any want to add the images into his repository the user must need key.</a:t>
            </a:r>
          </a:p>
          <a:p>
            <a:pPr marL="365760" lvl="0" indent="-283210">
              <a:spcBef>
                <a:spcPts val="600"/>
              </a:spcBef>
              <a:buClr>
                <a:srgbClr val="3891A7"/>
              </a:buClr>
              <a:buSzPct val="80000"/>
              <a:buFont typeface="Wingdings" panose="05000000000000000000" pitchFamily="2" charset="2"/>
              <a:buChar char="v"/>
            </a:pPr>
            <a:r>
              <a:rPr lang="en-US" dirty="0">
                <a:solidFill>
                  <a:prstClr val="black"/>
                </a:solidFill>
              </a:rPr>
              <a:t>Following are the operations for Repository owner.</a:t>
            </a:r>
          </a:p>
          <a:p>
            <a:pPr marL="365760" lvl="0" indent="-283210">
              <a:spcBef>
                <a:spcPts val="600"/>
              </a:spcBef>
              <a:buClr>
                <a:srgbClr val="3891A7"/>
              </a:buClr>
              <a:buSzPct val="80000"/>
              <a:buFont typeface="Wingdings" panose="05000000000000000000" pitchFamily="2" charset="2"/>
              <a:buChar char="v"/>
            </a:pPr>
            <a:r>
              <a:rPr lang="en-US" dirty="0">
                <a:solidFill>
                  <a:prstClr val="black"/>
                </a:solidFill>
              </a:rPr>
              <a:t>Register. </a:t>
            </a:r>
          </a:p>
          <a:p>
            <a:pPr marL="365760" lvl="0" indent="-283210">
              <a:spcBef>
                <a:spcPts val="600"/>
              </a:spcBef>
              <a:buClr>
                <a:srgbClr val="3891A7"/>
              </a:buClr>
              <a:buSzPct val="80000"/>
              <a:buFont typeface="Wingdings" panose="05000000000000000000" pitchFamily="2" charset="2"/>
              <a:buChar char="v"/>
            </a:pPr>
            <a:r>
              <a:rPr lang="en-US" dirty="0">
                <a:solidFill>
                  <a:prstClr val="black"/>
                </a:solidFill>
              </a:rPr>
              <a:t>Login.</a:t>
            </a:r>
          </a:p>
          <a:p>
            <a:pPr marL="365760" lvl="0" indent="-283210">
              <a:spcBef>
                <a:spcPts val="600"/>
              </a:spcBef>
              <a:buClr>
                <a:srgbClr val="3891A7"/>
              </a:buClr>
              <a:buSzPct val="80000"/>
              <a:buFont typeface="Wingdings" panose="05000000000000000000" pitchFamily="2" charset="2"/>
              <a:buChar char="v"/>
            </a:pPr>
            <a:r>
              <a:rPr lang="en-US" dirty="0">
                <a:solidFill>
                  <a:prstClr val="black"/>
                </a:solidFill>
              </a:rPr>
              <a:t>Send repository creating request for admin.</a:t>
            </a:r>
          </a:p>
          <a:p>
            <a:pPr marL="365760" lvl="0" indent="-283210">
              <a:spcBef>
                <a:spcPts val="600"/>
              </a:spcBef>
              <a:buClr>
                <a:srgbClr val="3891A7"/>
              </a:buClr>
              <a:buSzPct val="80000"/>
              <a:buFont typeface="Wingdings" panose="05000000000000000000" pitchFamily="2" charset="2"/>
              <a:buChar char="v"/>
            </a:pPr>
            <a:r>
              <a:rPr lang="en-US" dirty="0">
                <a:solidFill>
                  <a:prstClr val="black"/>
                </a:solidFill>
              </a:rPr>
              <a:t>Store repository key which he created.</a:t>
            </a:r>
          </a:p>
          <a:p>
            <a:pPr marL="365760" lvl="0" indent="-283210">
              <a:spcBef>
                <a:spcPts val="600"/>
              </a:spcBef>
              <a:buClr>
                <a:srgbClr val="3891A7"/>
              </a:buClr>
              <a:buSzPct val="80000"/>
              <a:buFont typeface="Wingdings" panose="05000000000000000000" pitchFamily="2" charset="2"/>
              <a:buChar char="v"/>
            </a:pPr>
            <a:r>
              <a:rPr lang="en-US" dirty="0">
                <a:solidFill>
                  <a:prstClr val="black"/>
                </a:solidFill>
              </a:rPr>
              <a:t>Adding the images into repository.</a:t>
            </a:r>
          </a:p>
          <a:p>
            <a:pPr marL="365760" lvl="0" indent="-283210">
              <a:spcBef>
                <a:spcPts val="600"/>
              </a:spcBef>
              <a:buClr>
                <a:srgbClr val="3891A7"/>
              </a:buClr>
              <a:buSzPct val="80000"/>
              <a:buFont typeface="Wingdings" panose="05000000000000000000" pitchFamily="2" charset="2"/>
              <a:buChar char="v"/>
            </a:pPr>
            <a:r>
              <a:rPr lang="en-US" dirty="0">
                <a:solidFill>
                  <a:prstClr val="black"/>
                </a:solidFill>
              </a:rPr>
              <a:t>Share key with other users.</a:t>
            </a:r>
          </a:p>
          <a:p>
            <a:pPr marL="365760" lvl="0" indent="-283210">
              <a:spcBef>
                <a:spcPts val="600"/>
              </a:spcBef>
              <a:buClr>
                <a:srgbClr val="3891A7"/>
              </a:buClr>
              <a:buSzPct val="80000"/>
              <a:buFont typeface="Wingdings" panose="05000000000000000000" pitchFamily="2" charset="2"/>
              <a:buChar char="v"/>
            </a:pPr>
            <a:r>
              <a:rPr lang="en-US" dirty="0">
                <a:solidFill>
                  <a:prstClr val="black"/>
                </a:solidFill>
              </a:rPr>
              <a:t>Logout.</a:t>
            </a:r>
          </a:p>
        </p:txBody>
      </p:sp>
    </p:spTree>
    <p:extLst>
      <p:ext uri="{BB962C8B-B14F-4D97-AF65-F5344CB8AC3E}">
        <p14:creationId xmlns:p14="http://schemas.microsoft.com/office/powerpoint/2010/main" val="2512035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1"/>
          <p:cNvGrpSpPr/>
          <p:nvPr/>
        </p:nvGrpSpPr>
        <p:grpSpPr bwMode="auto">
          <a:xfrm>
            <a:off x="3352800" y="1447800"/>
            <a:ext cx="6324600" cy="3816350"/>
            <a:chOff x="1868" y="6756"/>
            <a:chExt cx="8278" cy="5290"/>
          </a:xfrm>
        </p:grpSpPr>
        <p:sp>
          <p:nvSpPr>
            <p:cNvPr id="7" name="AutoShape 2"/>
            <p:cNvSpPr>
              <a:spLocks noChangeArrowheads="1"/>
            </p:cNvSpPr>
            <p:nvPr/>
          </p:nvSpPr>
          <p:spPr bwMode="auto">
            <a:xfrm>
              <a:off x="2305" y="9435"/>
              <a:ext cx="1440" cy="1018"/>
            </a:xfrm>
            <a:prstGeom prst="roundRect">
              <a:avLst>
                <a:gd name="adj" fmla="val 16667"/>
              </a:avLst>
            </a:prstGeom>
            <a:solidFill>
              <a:srgbClr val="FFFFFF"/>
            </a:solidFill>
            <a:ln w="9525">
              <a:solidFill>
                <a:srgbClr val="000000"/>
              </a:solidFill>
              <a:round/>
            </a:ln>
          </p:spPr>
          <p:txBody>
            <a:bodyPr vert="horz" wrap="square" lIns="91440" tIns="45720" rIns="91440" bIns="45720" numCol="1" anchor="t" anchorCtr="0" compatLnSpc="1"/>
            <a:lstStyle/>
            <a:p>
              <a:pPr fontAlgn="base">
                <a:spcBef>
                  <a:spcPct val="0"/>
                </a:spcBef>
                <a:spcAft>
                  <a:spcPts val="1000"/>
                </a:spcAft>
              </a:pPr>
              <a:r>
                <a:rPr lang="en-US" sz="1100">
                  <a:solidFill>
                    <a:prstClr val="black"/>
                  </a:solidFill>
                  <a:latin typeface="Calibri" panose="020F0502020204030204" pitchFamily="34" charset="0"/>
                  <a:cs typeface="Arial" panose="020B0604020202020204" pitchFamily="34" charset="0"/>
                </a:rPr>
                <a:t>Request to admin</a:t>
              </a:r>
              <a:endParaRPr lang="en-US">
                <a:solidFill>
                  <a:prstClr val="black"/>
                </a:solidFill>
                <a:latin typeface="Arial" panose="020B0604020202020204" pitchFamily="34" charset="0"/>
                <a:cs typeface="Arial" panose="020B0604020202020204" pitchFamily="34" charset="0"/>
              </a:endParaRPr>
            </a:p>
          </p:txBody>
        </p:sp>
        <p:cxnSp>
          <p:nvCxnSpPr>
            <p:cNvPr id="8" name="AutoShape 3"/>
            <p:cNvCxnSpPr>
              <a:cxnSpLocks noChangeShapeType="1"/>
            </p:cNvCxnSpPr>
            <p:nvPr/>
          </p:nvCxnSpPr>
          <p:spPr bwMode="auto">
            <a:xfrm flipH="1">
              <a:off x="3745" y="9838"/>
              <a:ext cx="434" cy="0"/>
            </a:xfrm>
            <a:prstGeom prst="straightConnector1">
              <a:avLst/>
            </a:prstGeom>
            <a:noFill/>
            <a:ln w="9525">
              <a:solidFill>
                <a:srgbClr val="000000"/>
              </a:solidFill>
              <a:round/>
              <a:tailEnd type="triangle" w="med" len="med"/>
            </a:ln>
          </p:spPr>
        </p:cxnSp>
        <p:sp>
          <p:nvSpPr>
            <p:cNvPr id="9" name="AutoShape 4"/>
            <p:cNvSpPr>
              <a:spLocks noChangeArrowheads="1"/>
            </p:cNvSpPr>
            <p:nvPr/>
          </p:nvSpPr>
          <p:spPr bwMode="auto">
            <a:xfrm>
              <a:off x="2305" y="10971"/>
              <a:ext cx="1440" cy="1075"/>
            </a:xfrm>
            <a:prstGeom prst="roundRect">
              <a:avLst>
                <a:gd name="adj" fmla="val 16667"/>
              </a:avLst>
            </a:prstGeom>
            <a:solidFill>
              <a:srgbClr val="FFFFFF"/>
            </a:solidFill>
            <a:ln w="9525">
              <a:solidFill>
                <a:srgbClr val="000000"/>
              </a:solidFill>
              <a:round/>
            </a:ln>
          </p:spPr>
          <p:txBody>
            <a:bodyPr vert="horz" wrap="square" lIns="91440" tIns="45720" rIns="91440" bIns="45720" numCol="1" anchor="t" anchorCtr="0" compatLnSpc="1"/>
            <a:lstStyle/>
            <a:p>
              <a:pPr fontAlgn="base">
                <a:spcBef>
                  <a:spcPct val="0"/>
                </a:spcBef>
                <a:spcAft>
                  <a:spcPts val="1000"/>
                </a:spcAft>
              </a:pPr>
              <a:r>
                <a:rPr lang="en-US" sz="1100">
                  <a:solidFill>
                    <a:prstClr val="black"/>
                  </a:solidFill>
                  <a:latin typeface="Calibri" panose="020F0502020204030204" pitchFamily="34" charset="0"/>
                  <a:cs typeface="Arial" panose="020B0604020202020204" pitchFamily="34" charset="0"/>
                </a:rPr>
                <a:t>Admin process</a:t>
              </a:r>
              <a:endParaRPr lang="en-US">
                <a:solidFill>
                  <a:prstClr val="black"/>
                </a:solidFill>
                <a:latin typeface="Arial" panose="020B0604020202020204" pitchFamily="34" charset="0"/>
                <a:cs typeface="Arial" panose="020B0604020202020204" pitchFamily="34" charset="0"/>
              </a:endParaRPr>
            </a:p>
          </p:txBody>
        </p:sp>
        <p:cxnSp>
          <p:nvCxnSpPr>
            <p:cNvPr id="10" name="AutoShape 5"/>
            <p:cNvCxnSpPr>
              <a:cxnSpLocks noChangeShapeType="1"/>
            </p:cNvCxnSpPr>
            <p:nvPr/>
          </p:nvCxnSpPr>
          <p:spPr bwMode="auto">
            <a:xfrm>
              <a:off x="3034" y="10453"/>
              <a:ext cx="0" cy="518"/>
            </a:xfrm>
            <a:prstGeom prst="straightConnector1">
              <a:avLst/>
            </a:prstGeom>
            <a:noFill/>
            <a:ln w="9525">
              <a:solidFill>
                <a:srgbClr val="000000"/>
              </a:solidFill>
              <a:round/>
              <a:tailEnd type="triangle" w="med" len="med"/>
            </a:ln>
          </p:spPr>
        </p:cxnSp>
        <p:sp>
          <p:nvSpPr>
            <p:cNvPr id="11" name="Oval 6"/>
            <p:cNvSpPr>
              <a:spLocks noChangeArrowheads="1"/>
            </p:cNvSpPr>
            <p:nvPr/>
          </p:nvSpPr>
          <p:spPr bwMode="auto">
            <a:xfrm>
              <a:off x="1868" y="7832"/>
              <a:ext cx="1749" cy="1131"/>
            </a:xfrm>
            <a:prstGeom prst="ellipse">
              <a:avLst/>
            </a:prstGeom>
            <a:solidFill>
              <a:srgbClr val="FFFFFF"/>
            </a:solidFill>
            <a:ln w="9525">
              <a:solidFill>
                <a:srgbClr val="000000"/>
              </a:solidFill>
              <a:round/>
            </a:ln>
          </p:spPr>
          <p:txBody>
            <a:bodyPr vert="horz" wrap="square" lIns="91440" tIns="45720" rIns="91440" bIns="45720" numCol="1" anchor="t" anchorCtr="0" compatLnSpc="1"/>
            <a:lstStyle/>
            <a:p>
              <a:pPr fontAlgn="base">
                <a:spcBef>
                  <a:spcPct val="0"/>
                </a:spcBef>
                <a:spcAft>
                  <a:spcPts val="1000"/>
                </a:spcAft>
              </a:pPr>
              <a:r>
                <a:rPr lang="en-US" sz="1100">
                  <a:solidFill>
                    <a:prstClr val="black"/>
                  </a:solidFill>
                  <a:latin typeface="Times New Roman" panose="02020603050405020304" pitchFamily="18" charset="0"/>
                  <a:cs typeface="Arial" panose="020B0604020202020204" pitchFamily="34" charset="0"/>
                </a:rPr>
                <a:t>Repository Owner</a:t>
              </a:r>
              <a:endParaRPr lang="en-US">
                <a:solidFill>
                  <a:prstClr val="black"/>
                </a:solidFill>
                <a:latin typeface="Arial" panose="020B0604020202020204" pitchFamily="34" charset="0"/>
                <a:cs typeface="Arial" panose="020B0604020202020204" pitchFamily="34" charset="0"/>
              </a:endParaRPr>
            </a:p>
          </p:txBody>
        </p:sp>
        <p:sp>
          <p:nvSpPr>
            <p:cNvPr id="12" name="AutoShape 7"/>
            <p:cNvSpPr>
              <a:spLocks noChangeArrowheads="1"/>
            </p:cNvSpPr>
            <p:nvPr/>
          </p:nvSpPr>
          <p:spPr bwMode="auto">
            <a:xfrm>
              <a:off x="4353" y="7935"/>
              <a:ext cx="1131" cy="841"/>
            </a:xfrm>
            <a:prstGeom prst="roundRect">
              <a:avLst>
                <a:gd name="adj" fmla="val 16667"/>
              </a:avLst>
            </a:prstGeom>
            <a:solidFill>
              <a:srgbClr val="FFFFFF"/>
            </a:solidFill>
            <a:ln w="9525">
              <a:solidFill>
                <a:srgbClr val="000000"/>
              </a:solidFill>
              <a:round/>
            </a:ln>
          </p:spPr>
          <p:txBody>
            <a:bodyPr vert="horz" wrap="square" lIns="91440" tIns="45720" rIns="91440" bIns="45720" numCol="1" anchor="t" anchorCtr="0" compatLnSpc="1"/>
            <a:lstStyle/>
            <a:p>
              <a:pPr fontAlgn="base">
                <a:spcBef>
                  <a:spcPct val="0"/>
                </a:spcBef>
                <a:spcAft>
                  <a:spcPts val="1000"/>
                </a:spcAft>
              </a:pPr>
              <a:r>
                <a:rPr lang="en-US" sz="1100">
                  <a:solidFill>
                    <a:prstClr val="black"/>
                  </a:solidFill>
                  <a:latin typeface="Calibri" panose="020F0502020204030204" pitchFamily="34" charset="0"/>
                  <a:cs typeface="Arial" panose="020B0604020202020204" pitchFamily="34" charset="0"/>
                </a:rPr>
                <a:t>Home page</a:t>
              </a:r>
              <a:endParaRPr lang="en-US">
                <a:solidFill>
                  <a:prstClr val="black"/>
                </a:solidFill>
                <a:latin typeface="Arial" panose="020B0604020202020204" pitchFamily="34" charset="0"/>
                <a:cs typeface="Arial" panose="020B0604020202020204" pitchFamily="34" charset="0"/>
              </a:endParaRPr>
            </a:p>
          </p:txBody>
        </p:sp>
        <p:sp>
          <p:nvSpPr>
            <p:cNvPr id="13" name="AutoShape 8"/>
            <p:cNvSpPr>
              <a:spLocks noChangeArrowheads="1"/>
            </p:cNvSpPr>
            <p:nvPr/>
          </p:nvSpPr>
          <p:spPr bwMode="auto">
            <a:xfrm>
              <a:off x="4180" y="9307"/>
              <a:ext cx="1440" cy="1029"/>
            </a:xfrm>
            <a:prstGeom prst="roundRect">
              <a:avLst>
                <a:gd name="adj" fmla="val 16667"/>
              </a:avLst>
            </a:prstGeom>
            <a:solidFill>
              <a:srgbClr val="FFFFFF"/>
            </a:solidFill>
            <a:ln w="9525">
              <a:solidFill>
                <a:srgbClr val="000000"/>
              </a:solidFill>
              <a:round/>
            </a:ln>
          </p:spPr>
          <p:txBody>
            <a:bodyPr vert="horz" wrap="square" lIns="91440" tIns="45720" rIns="91440" bIns="45720" numCol="1" anchor="t" anchorCtr="0" compatLnSpc="1"/>
            <a:lstStyle/>
            <a:p>
              <a:pPr fontAlgn="base">
                <a:spcBef>
                  <a:spcPct val="0"/>
                </a:spcBef>
                <a:spcAft>
                  <a:spcPts val="1000"/>
                </a:spcAft>
              </a:pPr>
              <a:r>
                <a:rPr lang="en-US" sz="1100">
                  <a:solidFill>
                    <a:prstClr val="black"/>
                  </a:solidFill>
                  <a:latin typeface="Calibri" panose="020F0502020204030204" pitchFamily="34" charset="0"/>
                  <a:cs typeface="Arial" panose="020B0604020202020204" pitchFamily="34" charset="0"/>
                </a:rPr>
                <a:t>Create </a:t>
              </a:r>
            </a:p>
            <a:p>
              <a:pPr fontAlgn="base">
                <a:spcBef>
                  <a:spcPct val="0"/>
                </a:spcBef>
                <a:spcAft>
                  <a:spcPts val="1000"/>
                </a:spcAft>
              </a:pPr>
              <a:r>
                <a:rPr lang="en-US" sz="1100">
                  <a:solidFill>
                    <a:prstClr val="black"/>
                  </a:solidFill>
                  <a:latin typeface="Calibri" panose="020F0502020204030204" pitchFamily="34" charset="0"/>
                  <a:cs typeface="Arial" panose="020B0604020202020204" pitchFamily="34" charset="0"/>
                </a:rPr>
                <a:t>Repository</a:t>
              </a:r>
              <a:endParaRPr lang="en-US">
                <a:solidFill>
                  <a:prstClr val="black"/>
                </a:solidFill>
                <a:latin typeface="Arial" panose="020B0604020202020204" pitchFamily="34" charset="0"/>
                <a:cs typeface="Arial" panose="020B0604020202020204" pitchFamily="34" charset="0"/>
              </a:endParaRPr>
            </a:p>
          </p:txBody>
        </p:sp>
        <p:sp>
          <p:nvSpPr>
            <p:cNvPr id="14" name="AutoShape 9"/>
            <p:cNvSpPr>
              <a:spLocks noChangeArrowheads="1"/>
            </p:cNvSpPr>
            <p:nvPr/>
          </p:nvSpPr>
          <p:spPr bwMode="auto">
            <a:xfrm>
              <a:off x="5983" y="7695"/>
              <a:ext cx="1903" cy="1268"/>
            </a:xfrm>
            <a:prstGeom prst="roundRect">
              <a:avLst>
                <a:gd name="adj" fmla="val 16667"/>
              </a:avLst>
            </a:prstGeom>
            <a:solidFill>
              <a:srgbClr val="FFFFFF"/>
            </a:solidFill>
            <a:ln w="9525">
              <a:solidFill>
                <a:srgbClr val="000000"/>
              </a:solidFill>
              <a:round/>
            </a:ln>
          </p:spPr>
          <p:txBody>
            <a:bodyPr vert="horz" wrap="square" lIns="91440" tIns="45720" rIns="91440" bIns="45720" numCol="1" anchor="t" anchorCtr="0" compatLnSpc="1"/>
            <a:lstStyle/>
            <a:p>
              <a:pPr fontAlgn="base">
                <a:spcBef>
                  <a:spcPct val="0"/>
                </a:spcBef>
                <a:spcAft>
                  <a:spcPts val="1000"/>
                </a:spcAft>
              </a:pPr>
              <a:r>
                <a:rPr lang="en-US" sz="1100">
                  <a:solidFill>
                    <a:prstClr val="black"/>
                  </a:solidFill>
                  <a:latin typeface="Calibri" panose="020F0502020204030204" pitchFamily="34" charset="0"/>
                  <a:cs typeface="Arial" panose="020B0604020202020204" pitchFamily="34" charset="0"/>
                </a:rPr>
                <a:t> Request</a:t>
              </a:r>
            </a:p>
            <a:p>
              <a:pPr fontAlgn="base">
                <a:spcBef>
                  <a:spcPct val="0"/>
                </a:spcBef>
                <a:spcAft>
                  <a:spcPts val="1000"/>
                </a:spcAft>
              </a:pPr>
              <a:r>
                <a:rPr lang="en-US" sz="1100">
                  <a:solidFill>
                    <a:prstClr val="black"/>
                  </a:solidFill>
                  <a:latin typeface="Calibri" panose="020F0502020204030204" pitchFamily="34" charset="0"/>
                  <a:cs typeface="Arial" panose="020B0604020202020204" pitchFamily="34" charset="0"/>
                </a:rPr>
                <a:t>(Repository key/image key)</a:t>
              </a:r>
              <a:endParaRPr lang="en-US">
                <a:solidFill>
                  <a:prstClr val="black"/>
                </a:solidFill>
                <a:latin typeface="Arial" panose="020B0604020202020204" pitchFamily="34" charset="0"/>
                <a:cs typeface="Arial" panose="020B0604020202020204" pitchFamily="34" charset="0"/>
              </a:endParaRPr>
            </a:p>
          </p:txBody>
        </p:sp>
        <p:sp>
          <p:nvSpPr>
            <p:cNvPr id="15" name="AutoShape 10"/>
            <p:cNvSpPr>
              <a:spLocks noChangeArrowheads="1"/>
            </p:cNvSpPr>
            <p:nvPr/>
          </p:nvSpPr>
          <p:spPr bwMode="auto">
            <a:xfrm>
              <a:off x="8295" y="7695"/>
              <a:ext cx="1851" cy="1286"/>
            </a:xfrm>
            <a:prstGeom prst="roundRect">
              <a:avLst>
                <a:gd name="adj" fmla="val 16667"/>
              </a:avLst>
            </a:prstGeom>
            <a:solidFill>
              <a:srgbClr val="FFFFFF"/>
            </a:solidFill>
            <a:ln w="9525">
              <a:solidFill>
                <a:srgbClr val="000000"/>
              </a:solidFill>
              <a:round/>
            </a:ln>
          </p:spPr>
          <p:txBody>
            <a:bodyPr vert="horz" wrap="square" lIns="91440" tIns="45720" rIns="91440" bIns="45720" numCol="1" anchor="t" anchorCtr="0" compatLnSpc="1"/>
            <a:lstStyle/>
            <a:p>
              <a:pPr fontAlgn="base">
                <a:spcBef>
                  <a:spcPct val="0"/>
                </a:spcBef>
                <a:spcAft>
                  <a:spcPts val="1000"/>
                </a:spcAft>
              </a:pPr>
              <a:r>
                <a:rPr lang="en-US" sz="1100">
                  <a:solidFill>
                    <a:prstClr val="black"/>
                  </a:solidFill>
                  <a:latin typeface="Times New Roman" panose="02020603050405020304" pitchFamily="18" charset="0"/>
                  <a:cs typeface="Arial" panose="020B0604020202020204" pitchFamily="34" charset="0"/>
                </a:rPr>
                <a:t> Response</a:t>
              </a:r>
            </a:p>
            <a:p>
              <a:pPr fontAlgn="base">
                <a:spcBef>
                  <a:spcPct val="0"/>
                </a:spcBef>
                <a:spcAft>
                  <a:spcPts val="1000"/>
                </a:spcAft>
              </a:pPr>
              <a:r>
                <a:rPr lang="en-US" sz="1100">
                  <a:solidFill>
                    <a:prstClr val="black"/>
                  </a:solidFill>
                  <a:latin typeface="Times New Roman" panose="02020603050405020304" pitchFamily="18" charset="0"/>
                  <a:cs typeface="Arial" panose="020B0604020202020204" pitchFamily="34" charset="0"/>
                </a:rPr>
                <a:t>(Repository key/image key)</a:t>
              </a:r>
              <a:endParaRPr lang="en-US">
                <a:solidFill>
                  <a:prstClr val="black"/>
                </a:solidFill>
                <a:latin typeface="Arial" panose="020B0604020202020204" pitchFamily="34" charset="0"/>
                <a:cs typeface="Arial" panose="020B0604020202020204" pitchFamily="34" charset="0"/>
              </a:endParaRPr>
            </a:p>
          </p:txBody>
        </p:sp>
        <p:sp>
          <p:nvSpPr>
            <p:cNvPr id="16" name="AutoShape 11"/>
            <p:cNvSpPr>
              <a:spLocks noChangeArrowheads="1"/>
            </p:cNvSpPr>
            <p:nvPr/>
          </p:nvSpPr>
          <p:spPr bwMode="auto">
            <a:xfrm>
              <a:off x="6222" y="9307"/>
              <a:ext cx="1440" cy="959"/>
            </a:xfrm>
            <a:prstGeom prst="roundRect">
              <a:avLst>
                <a:gd name="adj" fmla="val 16667"/>
              </a:avLst>
            </a:prstGeom>
            <a:solidFill>
              <a:srgbClr val="FFFFFF"/>
            </a:solidFill>
            <a:ln w="9525">
              <a:solidFill>
                <a:srgbClr val="000000"/>
              </a:solidFill>
              <a:round/>
            </a:ln>
          </p:spPr>
          <p:txBody>
            <a:bodyPr vert="horz" wrap="square" lIns="91440" tIns="45720" rIns="91440" bIns="45720" numCol="1" anchor="t" anchorCtr="0" compatLnSpc="1"/>
            <a:lstStyle/>
            <a:p>
              <a:pPr fontAlgn="base">
                <a:spcBef>
                  <a:spcPct val="0"/>
                </a:spcBef>
                <a:spcAft>
                  <a:spcPts val="1000"/>
                </a:spcAft>
              </a:pPr>
              <a:r>
                <a:rPr lang="en-US" sz="1100">
                  <a:solidFill>
                    <a:prstClr val="black"/>
                  </a:solidFill>
                  <a:latin typeface="Calibri" panose="020F0502020204030204" pitchFamily="34" charset="0"/>
                  <a:cs typeface="Arial" panose="020B0604020202020204" pitchFamily="34" charset="0"/>
                </a:rPr>
                <a:t>Add images</a:t>
              </a:r>
              <a:endParaRPr lang="en-US">
                <a:solidFill>
                  <a:prstClr val="black"/>
                </a:solidFill>
                <a:latin typeface="Arial" panose="020B0604020202020204" pitchFamily="34" charset="0"/>
                <a:cs typeface="Arial" panose="020B0604020202020204" pitchFamily="34" charset="0"/>
              </a:endParaRPr>
            </a:p>
          </p:txBody>
        </p:sp>
        <p:sp>
          <p:nvSpPr>
            <p:cNvPr id="17" name="AutoShape 12"/>
            <p:cNvSpPr>
              <a:spLocks noChangeArrowheads="1"/>
            </p:cNvSpPr>
            <p:nvPr/>
          </p:nvSpPr>
          <p:spPr bwMode="auto">
            <a:xfrm>
              <a:off x="8295" y="9435"/>
              <a:ext cx="1800" cy="994"/>
            </a:xfrm>
            <a:prstGeom prst="roundRect">
              <a:avLst>
                <a:gd name="adj" fmla="val 16667"/>
              </a:avLst>
            </a:prstGeom>
            <a:solidFill>
              <a:srgbClr val="FFFFFF"/>
            </a:solidFill>
            <a:ln w="9525">
              <a:solidFill>
                <a:srgbClr val="000000"/>
              </a:solidFill>
              <a:round/>
            </a:ln>
          </p:spPr>
          <p:txBody>
            <a:bodyPr vert="horz" wrap="square" lIns="91440" tIns="45720" rIns="91440" bIns="45720" numCol="1" anchor="t" anchorCtr="0" compatLnSpc="1"/>
            <a:lstStyle/>
            <a:p>
              <a:pPr fontAlgn="base">
                <a:spcBef>
                  <a:spcPct val="0"/>
                </a:spcBef>
                <a:spcAft>
                  <a:spcPts val="1000"/>
                </a:spcAft>
              </a:pPr>
              <a:r>
                <a:rPr lang="en-US" sz="1100">
                  <a:solidFill>
                    <a:prstClr val="black"/>
                  </a:solidFill>
                  <a:latin typeface="Calibri" panose="020F0502020204030204" pitchFamily="34" charset="0"/>
                  <a:cs typeface="Arial" panose="020B0604020202020204" pitchFamily="34" charset="0"/>
                </a:rPr>
                <a:t>Key maintenance</a:t>
              </a:r>
              <a:endParaRPr lang="en-US">
                <a:solidFill>
                  <a:prstClr val="black"/>
                </a:solidFill>
                <a:latin typeface="Arial" panose="020B0604020202020204" pitchFamily="34" charset="0"/>
                <a:cs typeface="Arial" panose="020B0604020202020204" pitchFamily="34" charset="0"/>
              </a:endParaRPr>
            </a:p>
          </p:txBody>
        </p:sp>
        <p:sp>
          <p:nvSpPr>
            <p:cNvPr id="18" name="AutoShape 13"/>
            <p:cNvSpPr>
              <a:spLocks noChangeArrowheads="1"/>
            </p:cNvSpPr>
            <p:nvPr/>
          </p:nvSpPr>
          <p:spPr bwMode="auto">
            <a:xfrm>
              <a:off x="6222" y="6756"/>
              <a:ext cx="1440" cy="617"/>
            </a:xfrm>
            <a:prstGeom prst="roundRect">
              <a:avLst>
                <a:gd name="adj" fmla="val 16667"/>
              </a:avLst>
            </a:prstGeom>
            <a:solidFill>
              <a:srgbClr val="FFFFFF"/>
            </a:solidFill>
            <a:ln w="9525">
              <a:solidFill>
                <a:srgbClr val="000000"/>
              </a:solidFill>
              <a:round/>
            </a:ln>
          </p:spPr>
          <p:txBody>
            <a:bodyPr vert="horz" wrap="square" lIns="91440" tIns="45720" rIns="91440" bIns="45720" numCol="1" anchor="t" anchorCtr="0" compatLnSpc="1"/>
            <a:lstStyle/>
            <a:p>
              <a:pPr fontAlgn="base">
                <a:spcBef>
                  <a:spcPct val="0"/>
                </a:spcBef>
                <a:spcAft>
                  <a:spcPts val="1000"/>
                </a:spcAft>
              </a:pPr>
              <a:r>
                <a:rPr lang="en-US" sz="1100">
                  <a:solidFill>
                    <a:prstClr val="black"/>
                  </a:solidFill>
                  <a:latin typeface="Calibri" panose="020F0502020204030204" pitchFamily="34" charset="0"/>
                  <a:cs typeface="Arial" panose="020B0604020202020204" pitchFamily="34" charset="0"/>
                </a:rPr>
                <a:t>    Logout</a:t>
              </a:r>
              <a:endParaRPr lang="en-US">
                <a:solidFill>
                  <a:prstClr val="black"/>
                </a:solidFill>
                <a:latin typeface="Arial" panose="020B0604020202020204" pitchFamily="34" charset="0"/>
                <a:cs typeface="Arial" panose="020B0604020202020204" pitchFamily="34" charset="0"/>
              </a:endParaRPr>
            </a:p>
          </p:txBody>
        </p:sp>
        <p:cxnSp>
          <p:nvCxnSpPr>
            <p:cNvPr id="19" name="AutoShape 14"/>
            <p:cNvCxnSpPr>
              <a:cxnSpLocks noChangeShapeType="1"/>
            </p:cNvCxnSpPr>
            <p:nvPr/>
          </p:nvCxnSpPr>
          <p:spPr bwMode="auto">
            <a:xfrm>
              <a:off x="3617" y="8364"/>
              <a:ext cx="736" cy="17"/>
            </a:xfrm>
            <a:prstGeom prst="straightConnector1">
              <a:avLst/>
            </a:prstGeom>
            <a:noFill/>
            <a:ln w="9525">
              <a:solidFill>
                <a:srgbClr val="000000"/>
              </a:solidFill>
              <a:round/>
              <a:tailEnd type="triangle" w="med" len="med"/>
            </a:ln>
          </p:spPr>
        </p:cxnSp>
        <p:cxnSp>
          <p:nvCxnSpPr>
            <p:cNvPr id="20" name="AutoShape 15"/>
            <p:cNvCxnSpPr>
              <a:cxnSpLocks noChangeShapeType="1"/>
            </p:cNvCxnSpPr>
            <p:nvPr/>
          </p:nvCxnSpPr>
          <p:spPr bwMode="auto">
            <a:xfrm>
              <a:off x="4867" y="8776"/>
              <a:ext cx="0" cy="531"/>
            </a:xfrm>
            <a:prstGeom prst="straightConnector1">
              <a:avLst/>
            </a:prstGeom>
            <a:noFill/>
            <a:ln w="9525">
              <a:solidFill>
                <a:srgbClr val="000000"/>
              </a:solidFill>
              <a:round/>
              <a:tailEnd type="triangle" w="med" len="med"/>
            </a:ln>
          </p:spPr>
        </p:cxnSp>
        <p:cxnSp>
          <p:nvCxnSpPr>
            <p:cNvPr id="21" name="AutoShape 16"/>
            <p:cNvCxnSpPr>
              <a:cxnSpLocks noChangeShapeType="1"/>
            </p:cNvCxnSpPr>
            <p:nvPr/>
          </p:nvCxnSpPr>
          <p:spPr bwMode="auto">
            <a:xfrm>
              <a:off x="5620" y="9821"/>
              <a:ext cx="602" cy="17"/>
            </a:xfrm>
            <a:prstGeom prst="straightConnector1">
              <a:avLst/>
            </a:prstGeom>
            <a:noFill/>
            <a:ln w="9525">
              <a:solidFill>
                <a:srgbClr val="000000"/>
              </a:solidFill>
              <a:round/>
              <a:tailEnd type="triangle" w="med" len="med"/>
            </a:ln>
          </p:spPr>
        </p:cxnSp>
        <p:cxnSp>
          <p:nvCxnSpPr>
            <p:cNvPr id="22" name="AutoShape 17"/>
            <p:cNvCxnSpPr>
              <a:cxnSpLocks noChangeShapeType="1"/>
            </p:cNvCxnSpPr>
            <p:nvPr/>
          </p:nvCxnSpPr>
          <p:spPr bwMode="auto">
            <a:xfrm>
              <a:off x="5484" y="8364"/>
              <a:ext cx="499" cy="0"/>
            </a:xfrm>
            <a:prstGeom prst="straightConnector1">
              <a:avLst/>
            </a:prstGeom>
            <a:noFill/>
            <a:ln w="9525">
              <a:solidFill>
                <a:srgbClr val="000000"/>
              </a:solidFill>
              <a:round/>
              <a:tailEnd type="triangle" w="med" len="med"/>
            </a:ln>
          </p:spPr>
        </p:cxnSp>
        <p:cxnSp>
          <p:nvCxnSpPr>
            <p:cNvPr id="23" name="AutoShape 18"/>
            <p:cNvCxnSpPr>
              <a:cxnSpLocks noChangeShapeType="1"/>
            </p:cNvCxnSpPr>
            <p:nvPr/>
          </p:nvCxnSpPr>
          <p:spPr bwMode="auto">
            <a:xfrm>
              <a:off x="7886" y="8414"/>
              <a:ext cx="409" cy="0"/>
            </a:xfrm>
            <a:prstGeom prst="straightConnector1">
              <a:avLst/>
            </a:prstGeom>
            <a:noFill/>
            <a:ln w="9525">
              <a:solidFill>
                <a:srgbClr val="000000"/>
              </a:solidFill>
              <a:round/>
              <a:tailEnd type="triangle" w="med" len="med"/>
            </a:ln>
          </p:spPr>
        </p:cxnSp>
        <p:cxnSp>
          <p:nvCxnSpPr>
            <p:cNvPr id="24" name="AutoShape 19"/>
            <p:cNvCxnSpPr>
              <a:cxnSpLocks noChangeShapeType="1"/>
            </p:cNvCxnSpPr>
            <p:nvPr/>
          </p:nvCxnSpPr>
          <p:spPr bwMode="auto">
            <a:xfrm>
              <a:off x="9082" y="8981"/>
              <a:ext cx="0" cy="377"/>
            </a:xfrm>
            <a:prstGeom prst="straightConnector1">
              <a:avLst/>
            </a:prstGeom>
            <a:noFill/>
            <a:ln w="9525">
              <a:solidFill>
                <a:srgbClr val="000000"/>
              </a:solidFill>
              <a:round/>
              <a:tailEnd type="triangle" w="med" len="med"/>
            </a:ln>
          </p:spPr>
        </p:cxnSp>
        <p:cxnSp>
          <p:nvCxnSpPr>
            <p:cNvPr id="25" name="AutoShape 20"/>
            <p:cNvCxnSpPr>
              <a:cxnSpLocks noChangeShapeType="1"/>
            </p:cNvCxnSpPr>
            <p:nvPr/>
          </p:nvCxnSpPr>
          <p:spPr bwMode="auto">
            <a:xfrm flipV="1">
              <a:off x="4867" y="7046"/>
              <a:ext cx="1355" cy="889"/>
            </a:xfrm>
            <a:prstGeom prst="bentConnector3">
              <a:avLst>
                <a:gd name="adj1" fmla="val 144"/>
              </a:avLst>
            </a:prstGeom>
            <a:noFill/>
            <a:ln w="9525">
              <a:solidFill>
                <a:srgbClr val="000000"/>
              </a:solidFill>
              <a:miter lim="800000"/>
              <a:tailEnd type="triangle" w="med" len="med"/>
            </a:ln>
          </p:spPr>
        </p:cxnSp>
      </p:grpSp>
    </p:spTree>
    <p:extLst>
      <p:ext uri="{BB962C8B-B14F-4D97-AF65-F5344CB8AC3E}">
        <p14:creationId xmlns:p14="http://schemas.microsoft.com/office/powerpoint/2010/main" val="10640561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46325" y="482601"/>
            <a:ext cx="7239000" cy="5668963"/>
          </a:xfrm>
        </p:spPr>
        <p:txBody>
          <a:bodyPr>
            <a:normAutofit/>
          </a:bodyPr>
          <a:lstStyle/>
          <a:p>
            <a:pPr marL="82550" indent="0">
              <a:buNone/>
            </a:pPr>
            <a:r>
              <a:rPr lang="en-US" sz="1900" b="1" dirty="0"/>
              <a:t>3. Image Owner:</a:t>
            </a:r>
            <a:endParaRPr lang="en-US" sz="1800" dirty="0"/>
          </a:p>
          <a:p>
            <a:pPr>
              <a:buFont typeface="Wingdings" panose="05000000000000000000" pitchFamily="2" charset="2"/>
              <a:buChar char="v"/>
            </a:pPr>
            <a:r>
              <a:rPr lang="en-US" sz="1800" dirty="0"/>
              <a:t>Image owner will store the images into different repositories by getting the keys from that particular repository owner. And he had the keys of images which he stored.</a:t>
            </a:r>
          </a:p>
          <a:p>
            <a:pPr>
              <a:buFont typeface="Wingdings" panose="05000000000000000000" pitchFamily="2" charset="2"/>
              <a:buChar char="v"/>
            </a:pPr>
            <a:r>
              <a:rPr lang="en-US" sz="1800" dirty="0"/>
              <a:t>Following are the operations for image owner.</a:t>
            </a:r>
          </a:p>
          <a:p>
            <a:pPr lvl="0">
              <a:buFont typeface="Wingdings" panose="05000000000000000000" pitchFamily="2" charset="2"/>
              <a:buChar char="v"/>
            </a:pPr>
            <a:r>
              <a:rPr lang="en-US" sz="1800" dirty="0"/>
              <a:t>Register.</a:t>
            </a:r>
          </a:p>
          <a:p>
            <a:pPr lvl="0">
              <a:buFont typeface="Wingdings" panose="05000000000000000000" pitchFamily="2" charset="2"/>
              <a:buChar char="v"/>
            </a:pPr>
            <a:r>
              <a:rPr lang="en-US" sz="1800" dirty="0"/>
              <a:t>Login.</a:t>
            </a:r>
          </a:p>
          <a:p>
            <a:pPr lvl="0">
              <a:buFont typeface="Wingdings" panose="05000000000000000000" pitchFamily="2" charset="2"/>
              <a:buChar char="v"/>
            </a:pPr>
            <a:r>
              <a:rPr lang="en-US" sz="1800" dirty="0"/>
              <a:t>View repositories.</a:t>
            </a:r>
          </a:p>
          <a:p>
            <a:pPr lvl="0">
              <a:buFont typeface="Wingdings" panose="05000000000000000000" pitchFamily="2" charset="2"/>
              <a:buChar char="v"/>
            </a:pPr>
            <a:r>
              <a:rPr lang="en-US" sz="1800" dirty="0"/>
              <a:t>Send Repository Key request for respected Repository owner.</a:t>
            </a:r>
          </a:p>
          <a:p>
            <a:pPr lvl="0">
              <a:buFont typeface="Wingdings" panose="05000000000000000000" pitchFamily="2" charset="2"/>
              <a:buChar char="v"/>
            </a:pPr>
            <a:r>
              <a:rPr lang="en-US" sz="1800" dirty="0"/>
              <a:t>Get the Repository Key from repository owner.</a:t>
            </a:r>
          </a:p>
          <a:p>
            <a:pPr lvl="0">
              <a:buFont typeface="Wingdings" panose="05000000000000000000" pitchFamily="2" charset="2"/>
              <a:buChar char="v"/>
            </a:pPr>
            <a:r>
              <a:rPr lang="en-US" sz="1800" dirty="0"/>
              <a:t>Upload images into repository.</a:t>
            </a:r>
          </a:p>
          <a:p>
            <a:pPr lvl="0">
              <a:buFont typeface="Wingdings" panose="05000000000000000000" pitchFamily="2" charset="2"/>
              <a:buChar char="v"/>
            </a:pPr>
            <a:r>
              <a:rPr lang="en-US" sz="1800" dirty="0"/>
              <a:t>Store the image keys which he uploaded.</a:t>
            </a:r>
          </a:p>
          <a:p>
            <a:pPr lvl="0">
              <a:buFont typeface="Wingdings" panose="05000000000000000000" pitchFamily="2" charset="2"/>
              <a:buChar char="v"/>
            </a:pPr>
            <a:r>
              <a:rPr lang="en-US" sz="1800" dirty="0"/>
              <a:t>Share image keys with different users.</a:t>
            </a:r>
          </a:p>
          <a:p>
            <a:pPr lvl="0">
              <a:buFont typeface="Wingdings" panose="05000000000000000000" pitchFamily="2" charset="2"/>
              <a:buChar char="v"/>
            </a:pPr>
            <a:r>
              <a:rPr lang="en-US" sz="1800" dirty="0"/>
              <a:t>Logout. </a:t>
            </a:r>
          </a:p>
          <a:p>
            <a:pPr algn="just">
              <a:lnSpc>
                <a:spcPct val="150000"/>
              </a:lnSpc>
              <a:buNone/>
            </a:pPr>
            <a:r>
              <a:rPr lang="en-US" sz="1800" dirty="0">
                <a:latin typeface="Times New Roman" panose="02020603050405020304" pitchFamily="18" charset="0"/>
                <a:cs typeface="Times New Roman" panose="02020603050405020304" pitchFamily="18" charset="0"/>
              </a:rPr>
              <a:t> </a:t>
            </a:r>
          </a:p>
          <a:p>
            <a:pPr algn="just">
              <a:lnSpc>
                <a:spcPct val="150000"/>
              </a:lnSpc>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TotalTime>
  <Words>1116</Words>
  <Application>Microsoft Office PowerPoint</Application>
  <PresentationFormat>Widescreen</PresentationFormat>
  <Paragraphs>190</Paragraphs>
  <Slides>23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Calibri</vt:lpstr>
      <vt:lpstr>Gill Sans MT</vt:lpstr>
      <vt:lpstr>Symbol</vt:lpstr>
      <vt:lpstr>Times New Roman</vt:lpstr>
      <vt:lpstr>Verdana</vt:lpstr>
      <vt:lpstr>Wingdings</vt:lpstr>
      <vt:lpstr>Wingdings 2</vt:lpstr>
      <vt:lpstr>Solstice</vt:lpstr>
      <vt:lpstr>    Practical Privacy-Preserving Content-Based Retrieval in Cloud Image Repositories     </vt:lpstr>
      <vt:lpstr>ABSTRACT</vt:lpstr>
      <vt:lpstr>Scope of the Project</vt:lpstr>
      <vt:lpstr>PowerPoint Presentation</vt:lpstr>
      <vt:lpstr>MODULES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Registration Screenshot</vt:lpstr>
      <vt:lpstr>   Repository , Image keys</vt:lpstr>
      <vt:lpstr>PowerPoint Presentation</vt:lpstr>
      <vt:lpstr>PowerPoint Presentation</vt:lpstr>
      <vt:lpstr>         TEST CASES:</vt:lpstr>
      <vt:lpstr>PowerPoint Presentation</vt:lpstr>
      <vt:lpstr>    Algorithm Used: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Practical Privacy-Preserving Content-Based Retrieval in Cloud Image Repositories     </dc:title>
  <dc:creator>rajesh</dc:creator>
  <cp:lastModifiedBy>rajesh</cp:lastModifiedBy>
  <cp:revision>25</cp:revision>
  <dcterms:created xsi:type="dcterms:W3CDTF">2019-11-16T15:21:00Z</dcterms:created>
  <dcterms:modified xsi:type="dcterms:W3CDTF">2020-02-26T13:28:37Z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