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CB55-063E-4886-9C46-D0B641781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CDE7C2-877D-4BF5-A9A7-27784B581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2EE09-DB41-48E7-BA78-950F2C648C6A}"/>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7294E174-2418-4EF1-93B6-56B58CCB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289CE-AD8F-4EBA-A0DC-E784BE1DE4F6}"/>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35946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583B-6CDB-407A-8E1B-DA1E23C2C0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E874E-8078-4C45-AF1A-6BB0770944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EE4A8-0F90-4631-8899-1BF6C9E4C078}"/>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17B08FF8-A4A9-4CF9-A7E8-68F104D22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15113-10BC-46B6-B2AB-E7416B96439D}"/>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223950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38469-ED88-4CEC-B06C-0008EEA22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7F2A8-6537-41CC-A2F0-1E99BF22B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AB04F-1642-4E1B-8EA1-582C45CE0AEC}"/>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0DFBFCFD-61DF-4E22-921A-F1C602DD0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B6546-E4BD-419C-BCE9-352E41144B27}"/>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398870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988-9AD7-48DE-9094-4AFE04D5A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C4E0E-97A7-4ED4-8AA8-5DD4771356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0CB69-46B9-4EDA-83E1-DCC592CD71C6}"/>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4CB72968-41B2-405A-B662-499A6ECE2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0B6FD-0F90-4060-B283-892309D0E9B1}"/>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103579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5B37-91E1-4ADB-8ECC-F07DFE217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EE713-1441-4918-9A85-B8B096191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95BE36-3554-4596-B26E-610EC5C7C089}"/>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3AB1F178-826C-43B2-A003-9935D467F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CEA3E-3872-4FC4-A86B-0BD287B2383D}"/>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198977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6806-AFF5-4C45-8565-84D51E4D9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E868B-FA1C-4E9E-9058-ECF8921CD1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99518-D428-48F4-B4FC-57A4080E1B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8549B-B1B1-42A3-A94A-11EDF94229BC}"/>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6" name="Footer Placeholder 5">
            <a:extLst>
              <a:ext uri="{FF2B5EF4-FFF2-40B4-BE49-F238E27FC236}">
                <a16:creationId xmlns:a16="http://schemas.microsoft.com/office/drawing/2014/main" id="{88CE1AAD-C8C4-4E64-B951-9B562E814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0BFED-B23F-4010-B213-6695D47A3D67}"/>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414743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3F72-E816-419E-BF61-9C0A841C0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E0BA1-AD04-4705-94FB-796962836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0EDE19-7CDF-448C-ABB4-D9F544A4A9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27D89-2909-455E-A6D4-D679CBC5D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B3AFED-744B-4F96-84F6-BF085F987C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E575F9-05A3-4AA2-980C-6102097841F7}"/>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8" name="Footer Placeholder 7">
            <a:extLst>
              <a:ext uri="{FF2B5EF4-FFF2-40B4-BE49-F238E27FC236}">
                <a16:creationId xmlns:a16="http://schemas.microsoft.com/office/drawing/2014/main" id="{B0BDDE47-E5DE-47D8-942B-555ACB2D8C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9E897B-1258-43F3-9D81-50B7ED08D9C2}"/>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90893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BF28-FB82-4F9F-8B3D-B4954CF8F8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3C9CD-D67D-4262-9DC8-E21A71A171E8}"/>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4" name="Footer Placeholder 3">
            <a:extLst>
              <a:ext uri="{FF2B5EF4-FFF2-40B4-BE49-F238E27FC236}">
                <a16:creationId xmlns:a16="http://schemas.microsoft.com/office/drawing/2014/main" id="{3E99B770-DE96-4734-BF97-CF3C2E66D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70A72-5656-42D9-A7C2-CC0E4B186170}"/>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16421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221B5-4805-4539-ADE7-B560F6449653}"/>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3" name="Footer Placeholder 2">
            <a:extLst>
              <a:ext uri="{FF2B5EF4-FFF2-40B4-BE49-F238E27FC236}">
                <a16:creationId xmlns:a16="http://schemas.microsoft.com/office/drawing/2014/main" id="{D226765F-268A-439C-B165-7631EF274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CAEBC5-2C9C-4BA5-857E-8D2CD07C1BD7}"/>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255025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B290-5971-4821-B915-8E2B06371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0E0A5D-51CE-47C9-9617-E479DD071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EE9744-70D4-43C6-8DCD-EA6279056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564F25-633C-4A51-BC1B-7CC73C2FC771}"/>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6" name="Footer Placeholder 5">
            <a:extLst>
              <a:ext uri="{FF2B5EF4-FFF2-40B4-BE49-F238E27FC236}">
                <a16:creationId xmlns:a16="http://schemas.microsoft.com/office/drawing/2014/main" id="{2CBA875C-6B4D-40F7-941F-0622914B2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5E013-F0CF-40CC-8F64-0F0E9FFFA3F8}"/>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100249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8FC8-0D2D-4DCB-BE50-48A1FC92E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A0815-7557-4982-B744-FE7987C91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BDD74-DE43-4470-8C50-EC40B6DF2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82F354-81D0-45B2-85EA-2E8BE5804051}"/>
              </a:ext>
            </a:extLst>
          </p:cNvPr>
          <p:cNvSpPr>
            <a:spLocks noGrp="1"/>
          </p:cNvSpPr>
          <p:nvPr>
            <p:ph type="dt" sz="half" idx="10"/>
          </p:nvPr>
        </p:nvSpPr>
        <p:spPr/>
        <p:txBody>
          <a:bodyPr/>
          <a:lstStyle/>
          <a:p>
            <a:fld id="{D160521D-7013-4E24-87AA-150C1434740E}" type="datetimeFigureOut">
              <a:rPr lang="en-US" smtClean="0"/>
              <a:t>2/19/2019</a:t>
            </a:fld>
            <a:endParaRPr lang="en-US"/>
          </a:p>
        </p:txBody>
      </p:sp>
      <p:sp>
        <p:nvSpPr>
          <p:cNvPr id="6" name="Footer Placeholder 5">
            <a:extLst>
              <a:ext uri="{FF2B5EF4-FFF2-40B4-BE49-F238E27FC236}">
                <a16:creationId xmlns:a16="http://schemas.microsoft.com/office/drawing/2014/main" id="{2DF929C1-9C7F-4319-B98D-509963F09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4446C-02B4-4C7D-BC6A-6BC45847D92E}"/>
              </a:ext>
            </a:extLst>
          </p:cNvPr>
          <p:cNvSpPr>
            <a:spLocks noGrp="1"/>
          </p:cNvSpPr>
          <p:nvPr>
            <p:ph type="sldNum" sz="quarter" idx="12"/>
          </p:nvPr>
        </p:nvSpPr>
        <p:spPr/>
        <p:txBody>
          <a:bodyPr/>
          <a:lstStyle/>
          <a:p>
            <a:fld id="{92A7AC78-AA93-40F1-B6D3-8AA79DCAED50}" type="slidenum">
              <a:rPr lang="en-US" smtClean="0"/>
              <a:t>‹#›</a:t>
            </a:fld>
            <a:endParaRPr lang="en-US"/>
          </a:p>
        </p:txBody>
      </p:sp>
    </p:spTree>
    <p:extLst>
      <p:ext uri="{BB962C8B-B14F-4D97-AF65-F5344CB8AC3E}">
        <p14:creationId xmlns:p14="http://schemas.microsoft.com/office/powerpoint/2010/main" val="306521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02687-2827-4BB8-972C-4770B346DA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73522-8C05-42BC-9D1B-09D26F906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DC015-3011-473C-90DD-ECFD9831B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0521D-7013-4E24-87AA-150C1434740E}" type="datetimeFigureOut">
              <a:rPr lang="en-US" smtClean="0"/>
              <a:t>2/19/2019</a:t>
            </a:fld>
            <a:endParaRPr lang="en-US"/>
          </a:p>
        </p:txBody>
      </p:sp>
      <p:sp>
        <p:nvSpPr>
          <p:cNvPr id="5" name="Footer Placeholder 4">
            <a:extLst>
              <a:ext uri="{FF2B5EF4-FFF2-40B4-BE49-F238E27FC236}">
                <a16:creationId xmlns:a16="http://schemas.microsoft.com/office/drawing/2014/main" id="{C55CD205-93F4-4C82-94A6-52FE2D5E1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03A1C4-72F7-45CA-A637-470EB813F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7AC78-AA93-40F1-B6D3-8AA79DCAED50}" type="slidenum">
              <a:rPr lang="en-US" smtClean="0"/>
              <a:t>‹#›</a:t>
            </a:fld>
            <a:endParaRPr lang="en-US"/>
          </a:p>
        </p:txBody>
      </p:sp>
    </p:spTree>
    <p:extLst>
      <p:ext uri="{BB962C8B-B14F-4D97-AF65-F5344CB8AC3E}">
        <p14:creationId xmlns:p14="http://schemas.microsoft.com/office/powerpoint/2010/main" val="185649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i.foursquare.com/v2/venues/explore?"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7E5C-773E-4410-82D1-E00B76B2A70A}"/>
              </a:ext>
            </a:extLst>
          </p:cNvPr>
          <p:cNvSpPr>
            <a:spLocks noGrp="1"/>
          </p:cNvSpPr>
          <p:nvPr>
            <p:ph type="ctrTitle"/>
          </p:nvPr>
        </p:nvSpPr>
        <p:spPr/>
        <p:txBody>
          <a:bodyPr/>
          <a:lstStyle/>
          <a:p>
            <a:r>
              <a:rPr lang="en-US" dirty="0"/>
              <a:t>Capstone  Project</a:t>
            </a:r>
          </a:p>
        </p:txBody>
      </p:sp>
    </p:spTree>
    <p:extLst>
      <p:ext uri="{BB962C8B-B14F-4D97-AF65-F5344CB8AC3E}">
        <p14:creationId xmlns:p14="http://schemas.microsoft.com/office/powerpoint/2010/main" val="87757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F667F0-1AAC-492D-B98A-E548CEF278CC}"/>
              </a:ext>
            </a:extLst>
          </p:cNvPr>
          <p:cNvSpPr/>
          <p:nvPr/>
        </p:nvSpPr>
        <p:spPr>
          <a:xfrm>
            <a:off x="537328" y="623745"/>
            <a:ext cx="11349872" cy="3832331"/>
          </a:xfrm>
          <a:prstGeom prst="rect">
            <a:avLst/>
          </a:prstGeom>
        </p:spPr>
        <p:txBody>
          <a:bodyPr wrap="square">
            <a:spAutoFit/>
          </a:bodyPr>
          <a:lstStyle/>
          <a:p>
            <a:pPr>
              <a:lnSpc>
                <a:spcPct val="107000"/>
              </a:lnSpc>
            </a:pPr>
            <a:r>
              <a:rPr lang="en-US" sz="2800" b="1" dirty="0">
                <a:solidFill>
                  <a:srgbClr val="000000"/>
                </a:solidFill>
                <a:effectLst/>
                <a:latin typeface="inherit"/>
                <a:ea typeface="Times New Roman" panose="02020603050405020304" pitchFamily="18" charset="0"/>
                <a:cs typeface="Times New Roman" panose="02020603050405020304" pitchFamily="18" charset="0"/>
              </a:rPr>
              <a:t>Results and Discussions</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Bef>
                <a:spcPts val="120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our analysis we see about the result of schools to be the best in the neighborhood and the recommended zones should therefore be considered only as a starting point for more detailed analysis which could eventually result in location which has not only no nearby competition but also other factors taken into account and all other relevant conditions met.</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pPr>
            <a:r>
              <a:rPr lang="en-US" sz="2800" b="1" dirty="0">
                <a:solidFill>
                  <a:srgbClr val="000000"/>
                </a:solidFill>
                <a:effectLst/>
                <a:latin typeface="inherit"/>
                <a:ea typeface="Times New Roman" panose="02020603050405020304" pitchFamily="18" charset="0"/>
                <a:cs typeface="Times New Roman" panose="02020603050405020304" pitchFamily="18" charset="0"/>
              </a:rPr>
              <a:t>Conclusion</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Bef>
                <a:spcPts val="120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Purpose of this project was to identify best communities with good schools in New York and zone centers were created to be used as starting points for final exploration by stakeholders.</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p>
            <a:pPr algn="just">
              <a:lnSpc>
                <a:spcPct val="107000"/>
              </a:lnSpc>
              <a:spcBef>
                <a:spcPts val="120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 decision on the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etc.</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49593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55EB-D2BA-446A-ABE0-213E62A4171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EE02E818-104A-4FCB-B0CA-6CE03B126764}"/>
              </a:ext>
            </a:extLst>
          </p:cNvPr>
          <p:cNvSpPr>
            <a:spLocks noGrp="1"/>
          </p:cNvSpPr>
          <p:nvPr>
            <p:ph idx="1"/>
          </p:nvPr>
        </p:nvSpPr>
        <p:spPr/>
        <p:txBody>
          <a:bodyPr>
            <a:normAutofit fontScale="92500" lnSpcReduction="20000"/>
          </a:bodyPr>
          <a:lstStyle/>
          <a:p>
            <a:pPr lvl="0"/>
            <a:r>
              <a:rPr lang="en-US" dirty="0"/>
              <a:t>New York Neighborhood data will be gathered from the below website in a </a:t>
            </a:r>
            <a:r>
              <a:rPr lang="en-US" dirty="0" err="1"/>
              <a:t>Json</a:t>
            </a:r>
            <a:r>
              <a:rPr lang="en-US" dirty="0"/>
              <a:t> format: </a:t>
            </a:r>
            <a:r>
              <a:rPr lang="en-US" b="1" u="sng" dirty="0">
                <a:hlinkClick r:id="rId2"/>
              </a:rPr>
              <a:t>https://geo.nyu.edu/catalog/nyu_2451_34572</a:t>
            </a:r>
            <a:endParaRPr lang="en-US" dirty="0"/>
          </a:p>
          <a:p>
            <a:pPr lvl="0"/>
            <a:r>
              <a:rPr lang="en-US" b="1" dirty="0"/>
              <a:t>Foursquare API</a:t>
            </a:r>
            <a:r>
              <a:rPr lang="en-US" dirty="0"/>
              <a:t> will be used to explore schools near each New York neighborhood. This data needs to analyzed and find the frequency of schools available in each Neighborhood: </a:t>
            </a:r>
            <a:r>
              <a:rPr lang="en-US" b="1" u="sng" dirty="0">
                <a:hlinkClick r:id="rId3"/>
              </a:rPr>
              <a:t>https://api.foursquare.com/v2/venues/explore?</a:t>
            </a:r>
            <a:endParaRPr lang="en-US" dirty="0"/>
          </a:p>
          <a:p>
            <a:pPr lvl="0"/>
            <a:r>
              <a:rPr lang="en-US" dirty="0" err="1"/>
              <a:t>Geopy</a:t>
            </a:r>
            <a:r>
              <a:rPr lang="en-US" dirty="0"/>
              <a:t> library to get the latitude and longitude values of New York City Folium visualization library to display the data in the map, each circle mark to reveal the name of the neighborhood and its respective borough, for illustration purposes, simplified the map and segment and cluster only the neighborhoods. Machine learnings: K-means Clustering algorithm is used in this project. The data are clustered based on the similarity. There are 5 cluster used in this project to cluster the data.</a:t>
            </a:r>
          </a:p>
          <a:p>
            <a:endParaRPr lang="en-US" dirty="0"/>
          </a:p>
        </p:txBody>
      </p:sp>
    </p:spTree>
    <p:extLst>
      <p:ext uri="{BB962C8B-B14F-4D97-AF65-F5344CB8AC3E}">
        <p14:creationId xmlns:p14="http://schemas.microsoft.com/office/powerpoint/2010/main" val="68357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F2F20BF9-F587-44D5-ABED-F44D61C2F779}"/>
              </a:ext>
            </a:extLst>
          </p:cNvPr>
          <p:cNvPicPr>
            <a:picLocks noGrp="1" noChangeAspect="1"/>
          </p:cNvPicPr>
          <p:nvPr>
            <p:ph idx="1"/>
          </p:nvPr>
        </p:nvPicPr>
        <p:blipFill>
          <a:blip r:embed="rId2"/>
          <a:stretch>
            <a:fillRect/>
          </a:stretch>
        </p:blipFill>
        <p:spPr>
          <a:xfrm>
            <a:off x="643467" y="661839"/>
            <a:ext cx="10905066" cy="5534320"/>
          </a:xfrm>
          <a:prstGeom prst="rect">
            <a:avLst/>
          </a:prstGeom>
        </p:spPr>
      </p:pic>
    </p:spTree>
    <p:extLst>
      <p:ext uri="{BB962C8B-B14F-4D97-AF65-F5344CB8AC3E}">
        <p14:creationId xmlns:p14="http://schemas.microsoft.com/office/powerpoint/2010/main" val="244688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ext, map&#10;&#10;Description generated with very high confidence">
            <a:extLst>
              <a:ext uri="{FF2B5EF4-FFF2-40B4-BE49-F238E27FC236}">
                <a16:creationId xmlns:a16="http://schemas.microsoft.com/office/drawing/2014/main" id="{78551E4B-D327-40D2-9456-A573C3CFD0F3}"/>
              </a:ext>
            </a:extLst>
          </p:cNvPr>
          <p:cNvPicPr>
            <a:picLocks noGrp="1" noChangeAspect="1"/>
          </p:cNvPicPr>
          <p:nvPr>
            <p:ph idx="1"/>
          </p:nvPr>
        </p:nvPicPr>
        <p:blipFill rotWithShape="1">
          <a:blip r:embed="rId2"/>
          <a:srcRect l="9007" r="771" b="-1"/>
          <a:stretch/>
        </p:blipFill>
        <p:spPr>
          <a:xfrm>
            <a:off x="1144002" y="643467"/>
            <a:ext cx="9903995" cy="5571066"/>
          </a:xfrm>
          <a:prstGeom prst="rect">
            <a:avLst/>
          </a:prstGeom>
        </p:spPr>
      </p:pic>
    </p:spTree>
    <p:extLst>
      <p:ext uri="{BB962C8B-B14F-4D97-AF65-F5344CB8AC3E}">
        <p14:creationId xmlns:p14="http://schemas.microsoft.com/office/powerpoint/2010/main" val="35237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D7DC900B-6860-4EC8-BEEB-930E6E5C6276}"/>
              </a:ext>
            </a:extLst>
          </p:cNvPr>
          <p:cNvPicPr>
            <a:picLocks noGrp="1" noChangeAspect="1"/>
          </p:cNvPicPr>
          <p:nvPr>
            <p:ph idx="1"/>
          </p:nvPr>
        </p:nvPicPr>
        <p:blipFill>
          <a:blip r:embed="rId2"/>
          <a:stretch>
            <a:fillRect/>
          </a:stretch>
        </p:blipFill>
        <p:spPr>
          <a:xfrm>
            <a:off x="2729797" y="643467"/>
            <a:ext cx="6732406" cy="5571066"/>
          </a:xfrm>
          <a:prstGeom prst="rect">
            <a:avLst/>
          </a:prstGeom>
        </p:spPr>
      </p:pic>
    </p:spTree>
    <p:extLst>
      <p:ext uri="{BB962C8B-B14F-4D97-AF65-F5344CB8AC3E}">
        <p14:creationId xmlns:p14="http://schemas.microsoft.com/office/powerpoint/2010/main" val="195454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3FB93A3-1C9F-4DF7-A902-63819515BBAA}"/>
              </a:ext>
            </a:extLst>
          </p:cNvPr>
          <p:cNvPicPr>
            <a:picLocks noGrp="1" noChangeAspect="1"/>
          </p:cNvPicPr>
          <p:nvPr>
            <p:ph idx="1"/>
          </p:nvPr>
        </p:nvPicPr>
        <p:blipFill>
          <a:blip r:embed="rId2"/>
          <a:stretch>
            <a:fillRect/>
          </a:stretch>
        </p:blipFill>
        <p:spPr>
          <a:xfrm>
            <a:off x="643467" y="2926001"/>
            <a:ext cx="5294716" cy="1005995"/>
          </a:xfrm>
          <a:prstGeom prst="rect">
            <a:avLst/>
          </a:prstGeom>
        </p:spPr>
      </p:pic>
      <p:cxnSp>
        <p:nvCxnSpPr>
          <p:cNvPr id="21" name="Straight Connector 2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D4002C2-8C8B-4550-8669-81049177A970}"/>
              </a:ext>
            </a:extLst>
          </p:cNvPr>
          <p:cNvPicPr>
            <a:picLocks noChangeAspect="1"/>
          </p:cNvPicPr>
          <p:nvPr/>
        </p:nvPicPr>
        <p:blipFill>
          <a:blip r:embed="rId3"/>
          <a:stretch>
            <a:fillRect/>
          </a:stretch>
        </p:blipFill>
        <p:spPr>
          <a:xfrm>
            <a:off x="6253817" y="1185364"/>
            <a:ext cx="5294715" cy="4487271"/>
          </a:xfrm>
          <a:prstGeom prst="rect">
            <a:avLst/>
          </a:prstGeom>
        </p:spPr>
      </p:pic>
    </p:spTree>
    <p:extLst>
      <p:ext uri="{BB962C8B-B14F-4D97-AF65-F5344CB8AC3E}">
        <p14:creationId xmlns:p14="http://schemas.microsoft.com/office/powerpoint/2010/main" val="279217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12015D41-ED4E-4DC1-B721-2102165154B5}"/>
              </a:ext>
            </a:extLst>
          </p:cNvPr>
          <p:cNvPicPr>
            <a:picLocks noChangeAspect="1"/>
          </p:cNvPicPr>
          <p:nvPr/>
        </p:nvPicPr>
        <p:blipFill>
          <a:blip r:embed="rId2"/>
          <a:stretch>
            <a:fillRect/>
          </a:stretch>
        </p:blipFill>
        <p:spPr>
          <a:xfrm>
            <a:off x="643467" y="1534244"/>
            <a:ext cx="10905066" cy="3789510"/>
          </a:xfrm>
          <a:prstGeom prst="rect">
            <a:avLst/>
          </a:prstGeom>
        </p:spPr>
      </p:pic>
    </p:spTree>
    <p:extLst>
      <p:ext uri="{BB962C8B-B14F-4D97-AF65-F5344CB8AC3E}">
        <p14:creationId xmlns:p14="http://schemas.microsoft.com/office/powerpoint/2010/main" val="272719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text, map&#10;&#10;Description generated with very high confidence">
            <a:extLst>
              <a:ext uri="{FF2B5EF4-FFF2-40B4-BE49-F238E27FC236}">
                <a16:creationId xmlns:a16="http://schemas.microsoft.com/office/drawing/2014/main" id="{141F380A-97B5-46E8-A874-325E84EDD066}"/>
              </a:ext>
            </a:extLst>
          </p:cNvPr>
          <p:cNvPicPr>
            <a:picLocks noChangeAspect="1"/>
          </p:cNvPicPr>
          <p:nvPr/>
        </p:nvPicPr>
        <p:blipFill>
          <a:blip r:embed="rId2"/>
          <a:stretch>
            <a:fillRect/>
          </a:stretch>
        </p:blipFill>
        <p:spPr>
          <a:xfrm>
            <a:off x="815369" y="643467"/>
            <a:ext cx="10561262" cy="5571066"/>
          </a:xfrm>
          <a:prstGeom prst="rect">
            <a:avLst/>
          </a:prstGeom>
        </p:spPr>
      </p:pic>
    </p:spTree>
    <p:extLst>
      <p:ext uri="{BB962C8B-B14F-4D97-AF65-F5344CB8AC3E}">
        <p14:creationId xmlns:p14="http://schemas.microsoft.com/office/powerpoint/2010/main" val="72494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9B850180-066A-46FF-806F-F9E0B8C96BEE}"/>
              </a:ext>
            </a:extLst>
          </p:cNvPr>
          <p:cNvPicPr>
            <a:picLocks noChangeAspect="1"/>
          </p:cNvPicPr>
          <p:nvPr/>
        </p:nvPicPr>
        <p:blipFill>
          <a:blip r:embed="rId2"/>
          <a:stretch>
            <a:fillRect/>
          </a:stretch>
        </p:blipFill>
        <p:spPr>
          <a:xfrm>
            <a:off x="643467" y="866309"/>
            <a:ext cx="10905066" cy="5125380"/>
          </a:xfrm>
          <a:prstGeom prst="rect">
            <a:avLst/>
          </a:prstGeom>
        </p:spPr>
      </p:pic>
    </p:spTree>
    <p:extLst>
      <p:ext uri="{BB962C8B-B14F-4D97-AF65-F5344CB8AC3E}">
        <p14:creationId xmlns:p14="http://schemas.microsoft.com/office/powerpoint/2010/main" val="2625567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182</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inherit</vt:lpstr>
      <vt:lpstr>Yu Mincho</vt:lpstr>
      <vt:lpstr>Arial</vt:lpstr>
      <vt:lpstr>Calibri</vt:lpstr>
      <vt:lpstr>Calibri Light</vt:lpstr>
      <vt:lpstr>Times New Roman</vt:lpstr>
      <vt:lpstr>Office Theme</vt:lpstr>
      <vt:lpstr>Capstone  Project</vt:lpstr>
      <vt:lpstr>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Rajesh - Cognizant</dc:creator>
  <cp:lastModifiedBy>Mani, Rajesh - Cognizant</cp:lastModifiedBy>
  <cp:revision>2</cp:revision>
  <dcterms:created xsi:type="dcterms:W3CDTF">2019-02-20T00:32:31Z</dcterms:created>
  <dcterms:modified xsi:type="dcterms:W3CDTF">2019-02-20T00:46:00Z</dcterms:modified>
</cp:coreProperties>
</file>