
<file path=[Content_Types].xml><?xml version="1.0" encoding="utf-8"?>
<Types xmlns="http://schemas.openxmlformats.org/package/2006/content-types">
  <Default Extension="rels" ContentType="application/vnd.openxmlformats-package.relationships+xml"/>
  <Default Extension="xml" ContentType="application/xml"/>
  <Default Extension="xlsx" ContentType="application/vnd.openxmlformats-officedocument.spreadsheetml.sheet"/>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87" d="100"/>
          <a:sy n="87" d="100"/>
        </p:scale>
        <p:origin x="422" y="7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Office_Excel_2007_Workbook1.xlsx"/><Relationship Id="rId2" Type="http://schemas.microsoft.com/office/2011/relationships/chartStyle" Target="style1.xml"/><Relationship Id="rId3" Type="http://schemas.microsoft.com/office/2011/relationships/chartColorStyle" Target="colors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[employee_data.xlsx]Sheet3!PivotTable4</c:name>
    <c:fmtId val="-1"/>
  </c:pivotSource>
  <c:chart>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Sheet3!$B$4:$B$5</c:f>
              <c:strCache>
                <c:ptCount val="1"/>
                <c:pt idx="0">
                  <c:v>Active</c:v>
                </c:pt>
              </c:strCache>
            </c:strRef>
          </c:tx>
          <c:spPr>
            <a:solidFill>
              <a:schemeClr val="accent1"/>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Sheet3!$B$6:$B$16</c:f>
              <c:numCache>
                <c:formatCode>General</c:formatCode>
                <c:ptCount val="10"/>
                <c:pt idx="0">
                  <c:v>243.0</c:v>
                </c:pt>
                <c:pt idx="1">
                  <c:v>249.0</c:v>
                </c:pt>
                <c:pt idx="2">
                  <c:v>245.0</c:v>
                </c:pt>
                <c:pt idx="3">
                  <c:v>239.0</c:v>
                </c:pt>
                <c:pt idx="4">
                  <c:v>246.0</c:v>
                </c:pt>
                <c:pt idx="5">
                  <c:v>246.0</c:v>
                </c:pt>
                <c:pt idx="6">
                  <c:v>250.0</c:v>
                </c:pt>
                <c:pt idx="7">
                  <c:v>246.0</c:v>
                </c:pt>
                <c:pt idx="8">
                  <c:v>242.0</c:v>
                </c:pt>
                <c:pt idx="9">
                  <c:v>252.0</c:v>
                </c:pt>
              </c:numCache>
            </c:numRef>
          </c:val>
        </c:ser>
        <c:ser>
          <c:idx val="1"/>
          <c:order val="1"/>
          <c:tx>
            <c:strRef>
              <c:f>Sheet3!$C$4:$C$5</c:f>
              <c:strCache>
                <c:ptCount val="1"/>
                <c:pt idx="0">
                  <c:v>Future Start</c:v>
                </c:pt>
              </c:strCache>
            </c:strRef>
          </c:tx>
          <c:spPr>
            <a:solidFill>
              <a:schemeClr val="accent2"/>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Sheet3!$C$6:$C$16</c:f>
              <c:numCache>
                <c:formatCode>General</c:formatCode>
                <c:ptCount val="10"/>
                <c:pt idx="0">
                  <c:v>6.0</c:v>
                </c:pt>
                <c:pt idx="1">
                  <c:v>12.0</c:v>
                </c:pt>
                <c:pt idx="2">
                  <c:v>5.0</c:v>
                </c:pt>
                <c:pt idx="3">
                  <c:v>4.0</c:v>
                </c:pt>
                <c:pt idx="4">
                  <c:v>6.0</c:v>
                </c:pt>
                <c:pt idx="5">
                  <c:v>9.0</c:v>
                </c:pt>
                <c:pt idx="6">
                  <c:v>7.0</c:v>
                </c:pt>
                <c:pt idx="7">
                  <c:v>11.0</c:v>
                </c:pt>
                <c:pt idx="8">
                  <c:v>3.0</c:v>
                </c:pt>
                <c:pt idx="9">
                  <c:v>6.0</c:v>
                </c:pt>
              </c:numCache>
            </c:numRef>
          </c:val>
        </c:ser>
        <c:ser>
          <c:idx val="2"/>
          <c:order val="2"/>
          <c:tx>
            <c:strRef>
              <c:f>Sheet3!$D$4:$D$5</c:f>
              <c:strCache>
                <c:ptCount val="1"/>
                <c:pt idx="0">
                  <c:v>Leave of Absence</c:v>
                </c:pt>
              </c:strCache>
            </c:strRef>
          </c:tx>
          <c:spPr>
            <a:solidFill>
              <a:schemeClr val="accent3"/>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Sheet3!$D$6:$D$16</c:f>
              <c:numCache>
                <c:formatCode>General</c:formatCode>
                <c:ptCount val="10"/>
                <c:pt idx="0">
                  <c:v>9.0</c:v>
                </c:pt>
                <c:pt idx="1">
                  <c:v>4.0</c:v>
                </c:pt>
                <c:pt idx="2">
                  <c:v>15.0</c:v>
                </c:pt>
                <c:pt idx="3">
                  <c:v>10.0</c:v>
                </c:pt>
                <c:pt idx="4">
                  <c:v>7.0</c:v>
                </c:pt>
                <c:pt idx="5">
                  <c:v>9.0</c:v>
                </c:pt>
                <c:pt idx="6">
                  <c:v>7.0</c:v>
                </c:pt>
                <c:pt idx="7">
                  <c:v>12.0</c:v>
                </c:pt>
                <c:pt idx="8">
                  <c:v>11.0</c:v>
                </c:pt>
                <c:pt idx="9">
                  <c:v>2.0</c:v>
                </c:pt>
              </c:numCache>
            </c:numRef>
          </c:val>
        </c:ser>
        <c:ser>
          <c:idx val="3"/>
          <c:order val="3"/>
          <c:tx>
            <c:strRef>
              <c:f>Sheet3!$E$4:$E$5</c:f>
              <c:strCache>
                <c:ptCount val="1"/>
                <c:pt idx="0">
                  <c:v>Terminated for Cause</c:v>
                </c:pt>
              </c:strCache>
            </c:strRef>
          </c:tx>
          <c:spPr>
            <a:solidFill>
              <a:schemeClr val="accent4"/>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Sheet3!$E$6:$E$16</c:f>
              <c:numCache>
                <c:formatCode>General</c:formatCode>
                <c:ptCount val="10"/>
                <c:pt idx="0">
                  <c:v>13.0</c:v>
                </c:pt>
                <c:pt idx="1">
                  <c:v>6.0</c:v>
                </c:pt>
                <c:pt idx="2">
                  <c:v>4.0</c:v>
                </c:pt>
                <c:pt idx="3">
                  <c:v>11.0</c:v>
                </c:pt>
                <c:pt idx="4">
                  <c:v>7.0</c:v>
                </c:pt>
                <c:pt idx="5">
                  <c:v>9.0</c:v>
                </c:pt>
                <c:pt idx="6">
                  <c:v>6.0</c:v>
                </c:pt>
                <c:pt idx="7">
                  <c:v>2.0</c:v>
                </c:pt>
                <c:pt idx="8">
                  <c:v>4.0</c:v>
                </c:pt>
                <c:pt idx="9">
                  <c:v>4.0</c:v>
                </c:pt>
              </c:numCache>
            </c:numRef>
          </c:val>
        </c:ser>
        <c:ser>
          <c:idx val="4"/>
          <c:order val="4"/>
          <c:tx>
            <c:strRef>
              <c:f>Sheet3!$F$4:$F$5</c:f>
              <c:strCache>
                <c:ptCount val="1"/>
                <c:pt idx="0">
                  <c:v>Voluntarily Terminated</c:v>
                </c:pt>
              </c:strCache>
            </c:strRef>
          </c:tx>
          <c:spPr>
            <a:solidFill>
              <a:schemeClr val="accent5"/>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Sheet3!$F$6:$F$16</c:f>
              <c:numCache>
                <c:formatCode>General</c:formatCode>
                <c:ptCount val="10"/>
                <c:pt idx="0">
                  <c:v>32.0</c:v>
                </c:pt>
                <c:pt idx="1">
                  <c:v>29.0</c:v>
                </c:pt>
                <c:pt idx="2">
                  <c:v>33.0</c:v>
                </c:pt>
                <c:pt idx="3">
                  <c:v>32.0</c:v>
                </c:pt>
                <c:pt idx="4">
                  <c:v>38.0</c:v>
                </c:pt>
                <c:pt idx="5">
                  <c:v>28.0</c:v>
                </c:pt>
                <c:pt idx="6">
                  <c:v>29.0</c:v>
                </c:pt>
                <c:pt idx="7">
                  <c:v>33.0</c:v>
                </c:pt>
                <c:pt idx="8">
                  <c:v>37.0</c:v>
                </c:pt>
                <c:pt idx="9">
                  <c:v>30.0</c:v>
                </c:pt>
              </c:numCache>
            </c:numRef>
          </c:val>
        </c:ser>
        <c:dLbls>
          <c:showLegendKey val="0"/>
          <c:showVal val="0"/>
          <c:showCatName val="0"/>
          <c:showSerName val="0"/>
          <c:showPercent val="0"/>
          <c:showBubbleSize val="0"/>
        </c:dLbls>
        <c:gapWidth val="182"/>
        <c:axId val="1773709935"/>
        <c:axId val="1984025151"/>
      </c:barChart>
      <c:catAx>
        <c:axId val="177370993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84025151"/>
        <c:crosses val="autoZero"/>
        <c:auto val="1"/>
        <c:lblAlgn val="ctr"/>
        <c:lblOffset val="100"/>
        <c:noMultiLvlLbl val="0"/>
      </c:catAx>
      <c:valAx>
        <c:axId val="198402515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73709935"/>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709"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10"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09-09-2024</a:t>
            </a:fld>
            <a:endParaRPr lang="en-IN"/>
          </a:p>
        </p:txBody>
      </p:sp>
      <p:sp>
        <p:nvSpPr>
          <p:cNvPr id="1048711"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12"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3"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4"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7" name="Slide Image Placeholder 1"/>
          <p:cNvSpPr>
            <a:spLocks noChangeAspect="1" noRot="1" noGrp="1"/>
          </p:cNvSpPr>
          <p:nvPr>
            <p:ph type="sldImg"/>
          </p:nvPr>
        </p:nvSpPr>
        <p:spPr/>
      </p:sp>
      <p:sp>
        <p:nvSpPr>
          <p:cNvPr id="1048608" name="Notes Placeholder 2"/>
          <p:cNvSpPr>
            <a:spLocks noGrp="1"/>
          </p:cNvSpPr>
          <p:nvPr>
            <p:ph type="body" idx="1"/>
          </p:nvPr>
        </p:nvSpPr>
        <p:spPr/>
        <p:txBody>
          <a:bodyPr/>
          <a:p>
            <a:endParaRPr dirty="0" lang="en-IN"/>
          </a:p>
        </p:txBody>
      </p:sp>
      <p:sp>
        <p:nvSpPr>
          <p:cNvPr id="1048609"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95"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6" name="Holder 3"/>
          <p:cNvSpPr>
            <a:spLocks noGrp="1"/>
          </p:cNvSpPr>
          <p:nvPr>
            <p:ph type="body" idx="1"/>
          </p:nvPr>
        </p:nvSpPr>
        <p:spPr/>
        <p:txBody>
          <a:bodyPr bIns="0" lIns="0" rIns="0" tIns="0"/>
          <a:p/>
        </p:txBody>
      </p:sp>
      <p:sp>
        <p:nvSpPr>
          <p:cNvPr id="1048697"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8"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1048699"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700"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701"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702"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703"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4"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1048705"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10"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11"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12"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1048613"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706"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7"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1048708"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9/9/2024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1.pn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png"/><Relationship Id="rId3"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1869440"/>
          </a:xfrm>
          <a:prstGeom prst="rect"/>
          <a:noFill/>
        </p:spPr>
        <p:txBody>
          <a:bodyPr rtlCol="0" wrap="square">
            <a:spAutoFit/>
          </a:bodyPr>
          <a:p>
            <a:r>
              <a:rPr dirty="0" sz="2400" lang="en-US"/>
              <a:t>STUDENT NAME:</a:t>
            </a:r>
          </a:p>
          <a:p>
            <a:r>
              <a:rPr dirty="0" sz="2400" lang="en-US"/>
              <a:t>REGISTER NO:</a:t>
            </a:r>
          </a:p>
          <a:p>
            <a:r>
              <a:rPr dirty="0" sz="2400" lang="en-US"/>
              <a:t>DEPARTMENT:</a:t>
            </a:r>
          </a:p>
          <a:p>
            <a:r>
              <a:rPr dirty="0" sz="2400" lang="en-US"/>
              <a:t>COLLEGE</a:t>
            </a:r>
          </a:p>
          <a:p>
            <a:r>
              <a:rPr dirty="0" sz="2400" lang="en-US"/>
              <a:t>           </a:t>
            </a:r>
            <a:endParaRPr dirty="0" sz="2400" lang="en-IN"/>
          </a:p>
        </p:txBody>
      </p:sp>
      <p:sp>
        <p:nvSpPr>
          <p:cNvPr id="1048603" name="TextBox 7"/>
          <p:cNvSpPr txBox="1"/>
          <p:nvPr/>
        </p:nvSpPr>
        <p:spPr>
          <a:xfrm>
            <a:off x="4800600" y="3340836"/>
            <a:ext cx="3505200" cy="369332"/>
          </a:xfrm>
          <a:prstGeom prst="rect"/>
          <a:noFill/>
        </p:spPr>
        <p:txBody>
          <a:bodyPr rtlCol="0" wrap="square">
            <a:spAutoFit/>
          </a:bodyPr>
          <a:p>
            <a:r>
              <a:rPr dirty="0" lang="en-US">
                <a:latin typeface="Arial Rounded MT Bold" panose="020F0704030504030204" pitchFamily="34" charset="0"/>
              </a:rPr>
              <a:t> </a:t>
            </a:r>
            <a:r>
              <a:rPr dirty="0" lang="en-US">
                <a:latin typeface="Arial Rounded MT Bold" panose="020F0704030504030204" pitchFamily="34" charset="0"/>
              </a:rPr>
              <a:t>:</a:t>
            </a:r>
            <a:r>
              <a:rPr dirty="0" lang="en-US">
                <a:latin typeface="Arial Rounded MT Bold" panose="020F0704030504030204" pitchFamily="34" charset="0"/>
              </a:rPr>
              <a:t> </a:t>
            </a:r>
            <a:r>
              <a:rPr dirty="0" lang="en-US">
                <a:latin typeface="Arial Rounded MT Bold" panose="020F0704030504030204" pitchFamily="34" charset="0"/>
              </a:rPr>
              <a:t>S</a:t>
            </a:r>
            <a:r>
              <a:rPr dirty="0" lang="en-US">
                <a:latin typeface="Arial Rounded MT Bold" panose="020F0704030504030204" pitchFamily="34" charset="0"/>
              </a:rPr>
              <a:t> </a:t>
            </a:r>
            <a:r>
              <a:rPr dirty="0" lang="en-US">
                <a:latin typeface="Arial Rounded MT Bold" panose="020F0704030504030204" pitchFamily="34" charset="0"/>
              </a:rPr>
              <a:t>R</a:t>
            </a:r>
            <a:r>
              <a:rPr dirty="0" lang="en-US">
                <a:latin typeface="Arial Rounded MT Bold" panose="020F0704030504030204" pitchFamily="34" charset="0"/>
              </a:rPr>
              <a:t>A</a:t>
            </a:r>
            <a:r>
              <a:rPr dirty="0" lang="en-US">
                <a:latin typeface="Arial Rounded MT Bold" panose="020F0704030504030204" pitchFamily="34" charset="0"/>
              </a:rPr>
              <a:t>JESH </a:t>
            </a:r>
            <a:endParaRPr altLang="en-US" lang="zh-CN"/>
          </a:p>
        </p:txBody>
      </p:sp>
      <p:sp>
        <p:nvSpPr>
          <p:cNvPr id="1048604" name="TextBox 9"/>
          <p:cNvSpPr txBox="1"/>
          <p:nvPr/>
        </p:nvSpPr>
        <p:spPr>
          <a:xfrm>
            <a:off x="4800600" y="3754142"/>
            <a:ext cx="3352800" cy="369332"/>
          </a:xfrm>
          <a:prstGeom prst="rect"/>
          <a:noFill/>
        </p:spPr>
        <p:txBody>
          <a:bodyPr rtlCol="0" wrap="square">
            <a:spAutoFit/>
          </a:bodyPr>
          <a:p>
            <a:r>
              <a:rPr dirty="0" lang="en-IN">
                <a:latin typeface="Arial Rounded MT Bold" panose="020F0704030504030204" pitchFamily="34" charset="0"/>
              </a:rPr>
              <a:t>12220</a:t>
            </a:r>
            <a:r>
              <a:rPr dirty="0" lang="en-US">
                <a:latin typeface="Arial Rounded MT Bold" panose="020F0704030504030204" pitchFamily="34" charset="0"/>
              </a:rPr>
              <a:t>1</a:t>
            </a:r>
            <a:r>
              <a:rPr dirty="0" lang="en-US">
                <a:latin typeface="Arial Rounded MT Bold" panose="020F0704030504030204" pitchFamily="34" charset="0"/>
              </a:rPr>
              <a:t>3</a:t>
            </a:r>
            <a:r>
              <a:rPr dirty="0" lang="en-US">
                <a:latin typeface="Arial Rounded MT Bold" panose="020F0704030504030204" pitchFamily="34" charset="0"/>
              </a:rPr>
              <a:t>4</a:t>
            </a:r>
            <a:r>
              <a:rPr dirty="0" lang="en-US">
                <a:latin typeface="Arial Rounded MT Bold" panose="020F0704030504030204" pitchFamily="34" charset="0"/>
              </a:rPr>
              <a:t>8</a:t>
            </a:r>
            <a:endParaRPr altLang="en-US" lang="zh-CN"/>
          </a:p>
        </p:txBody>
      </p:sp>
      <p:sp>
        <p:nvSpPr>
          <p:cNvPr id="1048605" name="TextBox 11"/>
          <p:cNvSpPr txBox="1"/>
          <p:nvPr/>
        </p:nvSpPr>
        <p:spPr>
          <a:xfrm>
            <a:off x="4800600" y="4095515"/>
            <a:ext cx="4498788" cy="369332"/>
          </a:xfrm>
          <a:prstGeom prst="rect"/>
          <a:noFill/>
        </p:spPr>
        <p:txBody>
          <a:bodyPr rtlCol="0" wrap="square">
            <a:spAutoFit/>
          </a:bodyPr>
          <a:p>
            <a:r>
              <a:rPr dirty="0" lang="en-IN">
                <a:latin typeface="Arial Rounded MT Bold" panose="020F0704030504030204" pitchFamily="34" charset="0"/>
              </a:rPr>
              <a:t>B.COM CORPORATE SECTARYSHIP </a:t>
            </a:r>
          </a:p>
        </p:txBody>
      </p:sp>
      <p:sp>
        <p:nvSpPr>
          <p:cNvPr id="1048606" name="TextBox 12"/>
          <p:cNvSpPr txBox="1"/>
          <p:nvPr/>
        </p:nvSpPr>
        <p:spPr>
          <a:xfrm>
            <a:off x="4812323" y="4493127"/>
            <a:ext cx="6858000" cy="369332"/>
          </a:xfrm>
          <a:prstGeom prst="rect"/>
          <a:noFill/>
        </p:spPr>
        <p:txBody>
          <a:bodyPr rtlCol="0" wrap="square">
            <a:spAutoFit/>
          </a:bodyPr>
          <a:p>
            <a:r>
              <a:rPr dirty="0" lang="en-IN">
                <a:latin typeface="Arial Rounded MT Bold" panose="020F0704030504030204" pitchFamily="34" charset="0"/>
              </a:rPr>
              <a:t>AGURCHAND MANMULL JAIN COLLEGE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80"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1"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2" name="object 8"/>
          <p:cNvSpPr txBox="1"/>
          <p:nvPr/>
        </p:nvSpPr>
        <p:spPr>
          <a:xfrm>
            <a:off x="739775" y="291147"/>
            <a:ext cx="3303904" cy="758190"/>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3" name="TextBox 3"/>
          <p:cNvSpPr txBox="1"/>
          <p:nvPr/>
        </p:nvSpPr>
        <p:spPr>
          <a:xfrm>
            <a:off x="1219200" y="1371600"/>
            <a:ext cx="6019800" cy="400110"/>
          </a:xfrm>
          <a:prstGeom prst="rect"/>
          <a:noFill/>
        </p:spPr>
        <p:txBody>
          <a:bodyPr rtlCol="0" wrap="square">
            <a:spAutoFit/>
          </a:bodyPr>
          <a:p>
            <a:r>
              <a:rPr dirty="0" sz="2000" lang="en-IN">
                <a:latin typeface="Perpetua Titling MT" panose="02020502060505020804" pitchFamily="18" charset="0"/>
              </a:rPr>
              <a:t>Data collection :                                                                                        </a:t>
            </a:r>
          </a:p>
        </p:txBody>
      </p:sp>
      <p:sp>
        <p:nvSpPr>
          <p:cNvPr id="1048684" name="TextBox 6"/>
          <p:cNvSpPr txBox="1"/>
          <p:nvPr/>
        </p:nvSpPr>
        <p:spPr>
          <a:xfrm>
            <a:off x="1751867" y="1771710"/>
            <a:ext cx="4429125" cy="1323439"/>
          </a:xfrm>
          <a:prstGeom prst="rect"/>
          <a:noFill/>
        </p:spPr>
        <p:txBody>
          <a:bodyPr rtlCol="0" wrap="square">
            <a:spAutoFit/>
          </a:bodyPr>
          <a:p>
            <a:r>
              <a:rPr dirty="0" sz="2000" lang="en-IN">
                <a:latin typeface="Calibri Light" panose="020F0302020204030204" pitchFamily="34" charset="0"/>
                <a:ea typeface="Calibri Light" panose="020F0302020204030204" pitchFamily="34" charset="0"/>
                <a:cs typeface="Calibri Light" panose="020F0302020204030204" pitchFamily="34" charset="0"/>
              </a:rPr>
              <a:t>1). Department                                                        2). Division                                                          3). Job Function                                                  4). Employee Classification</a:t>
            </a:r>
          </a:p>
        </p:txBody>
      </p:sp>
      <p:sp>
        <p:nvSpPr>
          <p:cNvPr id="1048685" name="TextBox 10"/>
          <p:cNvSpPr txBox="1"/>
          <p:nvPr/>
        </p:nvSpPr>
        <p:spPr>
          <a:xfrm>
            <a:off x="1219200" y="3197164"/>
            <a:ext cx="2590800" cy="400110"/>
          </a:xfrm>
          <a:prstGeom prst="rect"/>
          <a:noFill/>
        </p:spPr>
        <p:txBody>
          <a:bodyPr rtlCol="0" wrap="square">
            <a:spAutoFit/>
          </a:bodyPr>
          <a:p>
            <a:r>
              <a:rPr dirty="0" lang="en-IN">
                <a:latin typeface="Perpetua" panose="02020502060401020303" pitchFamily="18" charset="0"/>
              </a:rPr>
              <a:t> </a:t>
            </a:r>
            <a:r>
              <a:rPr dirty="0" sz="2000" lang="en-IN">
                <a:latin typeface="Perpetua Titling MT" panose="02020502060505020804" pitchFamily="18" charset="0"/>
              </a:rPr>
              <a:t>DATA CLEANING : </a:t>
            </a:r>
            <a:r>
              <a:rPr dirty="0" lang="en-IN">
                <a:latin typeface="Perpetua" panose="02020502060401020303" pitchFamily="18" charset="0"/>
              </a:rPr>
              <a:t> </a:t>
            </a:r>
          </a:p>
        </p:txBody>
      </p:sp>
      <p:sp>
        <p:nvSpPr>
          <p:cNvPr id="1048686" name="TextBox 12"/>
          <p:cNvSpPr txBox="1"/>
          <p:nvPr/>
        </p:nvSpPr>
        <p:spPr>
          <a:xfrm>
            <a:off x="1751867" y="3699289"/>
            <a:ext cx="2438400" cy="707886"/>
          </a:xfrm>
          <a:prstGeom prst="rect"/>
          <a:noFill/>
        </p:spPr>
        <p:txBody>
          <a:bodyPr rtlCol="0" wrap="square">
            <a:spAutoFit/>
          </a:bodyPr>
          <a:p>
            <a:r>
              <a:rPr dirty="0" sz="2000" lang="en-IN">
                <a:latin typeface="Calibri Light" panose="020F0302020204030204" pitchFamily="34" charset="0"/>
                <a:ea typeface="Calibri Light" panose="020F0302020204030204" pitchFamily="34" charset="0"/>
                <a:cs typeface="Calibri Light" panose="020F0302020204030204" pitchFamily="34" charset="0"/>
              </a:rPr>
              <a:t>1). Start date                     2). End date</a:t>
            </a:r>
          </a:p>
        </p:txBody>
      </p:sp>
      <p:sp>
        <p:nvSpPr>
          <p:cNvPr id="1048687" name="TextBox 14"/>
          <p:cNvSpPr txBox="1"/>
          <p:nvPr/>
        </p:nvSpPr>
        <p:spPr>
          <a:xfrm>
            <a:off x="1222131" y="4509190"/>
            <a:ext cx="3505200" cy="400110"/>
          </a:xfrm>
          <a:prstGeom prst="rect"/>
          <a:noFill/>
        </p:spPr>
        <p:txBody>
          <a:bodyPr rtlCol="0" wrap="square">
            <a:spAutoFit/>
          </a:bodyPr>
          <a:p>
            <a:r>
              <a:rPr dirty="0" sz="2000" lang="en-IN">
                <a:latin typeface="Perpetua Titling MT" panose="02020502060505020804" pitchFamily="18" charset="0"/>
              </a:rPr>
              <a:t>PERFORMANCE LEVEL : </a:t>
            </a:r>
          </a:p>
        </p:txBody>
      </p:sp>
      <p:sp>
        <p:nvSpPr>
          <p:cNvPr id="1048688" name="TextBox 15"/>
          <p:cNvSpPr txBox="1"/>
          <p:nvPr/>
        </p:nvSpPr>
        <p:spPr>
          <a:xfrm>
            <a:off x="1751867" y="4999902"/>
            <a:ext cx="2669931" cy="1323439"/>
          </a:xfrm>
          <a:prstGeom prst="rect"/>
          <a:noFill/>
        </p:spPr>
        <p:txBody>
          <a:bodyPr rtlCol="0" wrap="square">
            <a:spAutoFit/>
          </a:bodyPr>
          <a:p>
            <a:r>
              <a:rPr dirty="0" sz="2000" lang="en-IN">
                <a:latin typeface="Calibri Light" panose="020F0302020204030204" pitchFamily="34" charset="0"/>
                <a:ea typeface="Calibri Light" panose="020F0302020204030204" pitchFamily="34" charset="0"/>
                <a:cs typeface="Calibri Light" panose="020F0302020204030204" pitchFamily="34" charset="0"/>
              </a:rPr>
              <a:t>1). Very high                        2). High                                   3). Medium                           4). Low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8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90"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8"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91" name="object 7"/>
          <p:cNvSpPr txBox="1">
            <a:spLocks noGrp="1"/>
          </p:cNvSpPr>
          <p:nvPr>
            <p:ph type="title"/>
          </p:nvPr>
        </p:nvSpPr>
        <p:spPr>
          <a:xfrm>
            <a:off x="755332" y="385444"/>
            <a:ext cx="2437130" cy="758190"/>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92"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graphicFrame>
        <p:nvGraphicFramePr>
          <p:cNvPr id="4194304" name="Chart 9"/>
          <p:cNvGraphicFramePr>
            <a:graphicFrameLocks/>
          </p:cNvGraphicFramePr>
          <p:nvPr/>
        </p:nvGraphicFramePr>
        <p:xfrm>
          <a:off x="838200" y="1295400"/>
          <a:ext cx="6553200" cy="3962400"/>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93" name="Title 1"/>
          <p:cNvSpPr>
            <a:spLocks noGrp="1"/>
          </p:cNvSpPr>
          <p:nvPr>
            <p:ph type="title"/>
          </p:nvPr>
        </p:nvSpPr>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4" name="TextBox 2"/>
          <p:cNvSpPr txBox="1"/>
          <p:nvPr/>
        </p:nvSpPr>
        <p:spPr>
          <a:xfrm>
            <a:off x="1066800" y="1600200"/>
            <a:ext cx="7467600" cy="2677656"/>
          </a:xfrm>
          <a:prstGeom prst="rect"/>
          <a:noFill/>
        </p:spPr>
        <p:txBody>
          <a:bodyPr rtlCol="0" wrap="square">
            <a:spAutoFit/>
          </a:bodyPr>
          <a:p>
            <a:r>
              <a:rPr dirty="0" sz="2800" lang="en-US">
                <a:latin typeface="Aptos Narrow" panose="020B0004020202020204" pitchFamily="34" charset="0"/>
              </a:rPr>
              <a:t>In summary, a comprehensive conclusion for a data analysis in a research study involves a strategic synthesis of key finding of the performance level of an each employee specifically and their implications,  contribution to the </a:t>
            </a:r>
            <a:r>
              <a:rPr dirty="0" sz="2800" lang="en-US" err="1">
                <a:latin typeface="Aptos Narrow" panose="020B0004020202020204" pitchFamily="34" charset="0"/>
              </a:rPr>
              <a:t>organisation</a:t>
            </a:r>
            <a:r>
              <a:rPr dirty="0" sz="2800" lang="en-US">
                <a:latin typeface="Aptos Narrow" panose="020B0004020202020204" pitchFamily="34" charset="0"/>
              </a:rPr>
              <a:t> as a brief </a:t>
            </a:r>
            <a:r>
              <a:rPr dirty="0" lang="en-US"/>
              <a:t>. </a:t>
            </a:r>
            <a:endParaRPr dirty="0" lang="en-I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4"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5"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6"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7"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8"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9"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20"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21"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22"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23"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4"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5"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6"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7"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8"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9"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30"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31"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32"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33"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4"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5"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6"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7"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8"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9"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40"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41"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42"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43"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4"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5"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6"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7" name="TextBox 22"/>
          <p:cNvSpPr txBox="1"/>
          <p:nvPr/>
        </p:nvSpPr>
        <p:spPr>
          <a:xfrm>
            <a:off x="2509807" y="1041533"/>
            <a:ext cx="5029200" cy="47015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8"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9"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50"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1"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52" name="TextBox 12"/>
          <p:cNvSpPr txBox="1"/>
          <p:nvPr/>
        </p:nvSpPr>
        <p:spPr>
          <a:xfrm>
            <a:off x="834072" y="1456285"/>
            <a:ext cx="7172325" cy="4892040"/>
          </a:xfrm>
          <a:prstGeom prst="rect"/>
          <a:noFill/>
        </p:spPr>
        <p:txBody>
          <a:bodyPr rtlCol="0" wrap="square">
            <a:spAutoFit/>
          </a:bodyPr>
          <a:p>
            <a:r>
              <a:rPr dirty="0" sz="3600" lang="en-US">
                <a:latin typeface="Bell MT" panose="02020503060305020303" pitchFamily="18" charset="0"/>
              </a:rPr>
              <a:t>A  large dataset of employee information in Excel, including personal details, job roles, performance metrics, and attendance records. Despite having this data, we face challenges in efficiently analyzing and leveraging this information for decision-making.</a:t>
            </a:r>
            <a:endParaRPr dirty="0" sz="3600" lang="en-IN">
              <a:latin typeface="Bell MT" panose="02020503060305020303"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5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4"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5"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6"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7" name="TextBox 11"/>
          <p:cNvSpPr txBox="1"/>
          <p:nvPr/>
        </p:nvSpPr>
        <p:spPr>
          <a:xfrm>
            <a:off x="866775" y="1975545"/>
            <a:ext cx="8486775" cy="3863340"/>
          </a:xfrm>
          <a:prstGeom prst="rect"/>
          <a:noFill/>
        </p:spPr>
        <p:txBody>
          <a:bodyPr rtlCol="0" wrap="square">
            <a:spAutoFit/>
          </a:bodyPr>
          <a:p>
            <a:r>
              <a:rPr dirty="0" sz="2800" lang="en-US">
                <a:latin typeface="Bell MT" panose="02020503060305020303" pitchFamily="18" charset="0"/>
              </a:rPr>
              <a:t>It is a summary of employee dataset analysis the performance of various employees by consulting the various factors like employee type current </a:t>
            </a:r>
            <a:r>
              <a:rPr dirty="0" sz="2800" lang="en-US" err="1">
                <a:latin typeface="Bell MT" panose="02020503060305020303" pitchFamily="18" charset="0"/>
              </a:rPr>
              <a:t>emploi</a:t>
            </a:r>
            <a:r>
              <a:rPr dirty="0" sz="2800" lang="en-US">
                <a:latin typeface="Bell MT" panose="02020503060305020303" pitchFamily="18" charset="0"/>
              </a:rPr>
              <a:t> rating employee status and business unit gender and raw labels and future starts and there achievements said to be the employee performance analysis in order to check the trains and different categories like high medium low performance level of the employees</a:t>
            </a:r>
            <a:endParaRPr dirty="0" sz="2800" lang="en-IN">
              <a:latin typeface="Bell MT" panose="02020503060305020303"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58"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9"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0"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1"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2" name="AutoShape 2"/>
          <p:cNvSpPr>
            <a:spLocks noChangeAspect="1" noChangeArrowheads="1"/>
          </p:cNvSpPr>
          <p:nvPr/>
        </p:nvSpPr>
        <p:spPr bwMode="auto">
          <a:xfrm>
            <a:off x="5943600" y="3276600"/>
            <a:ext cx="304800" cy="304800"/>
          </a:xfrm>
          <a:prstGeom prst="rect"/>
          <a:noFill/>
        </p:spPr>
        <p:txBody>
          <a:bodyPr anchor="t" anchorCtr="0" bIns="45720" compatLnSpc="1" lIns="91440" numCol="1" rIns="91440" tIns="45720" vert="horz" wrap="square">
            <a:prstTxWarp prst="textNoShape"/>
          </a:bodyPr>
          <a:p>
            <a:endParaRPr lang="en-IN"/>
          </a:p>
        </p:txBody>
      </p:sp>
      <p:pic>
        <p:nvPicPr>
          <p:cNvPr id="2097163" name="Picture 13"/>
          <p:cNvPicPr>
            <a:picLocks noChangeAspect="1"/>
          </p:cNvPicPr>
          <p:nvPr/>
        </p:nvPicPr>
        <p:blipFill>
          <a:blip xmlns:r="http://schemas.openxmlformats.org/officeDocument/2006/relationships" r:embed="rId2"/>
          <a:stretch>
            <a:fillRect/>
          </a:stretch>
        </p:blipFill>
        <p:spPr>
          <a:xfrm>
            <a:off x="696521" y="1688040"/>
            <a:ext cx="8162925" cy="4079088"/>
          </a:xfrm>
          <a:prstGeom prst="rect"/>
        </p:spPr>
      </p:pic>
      <p:sp>
        <p:nvSpPr>
          <p:cNvPr id="1048663" name="TextBox 14"/>
          <p:cNvSpPr txBox="1"/>
          <p:nvPr/>
        </p:nvSpPr>
        <p:spPr>
          <a:xfrm>
            <a:off x="4495800" y="4731722"/>
            <a:ext cx="1295400" cy="369332"/>
          </a:xfrm>
          <a:prstGeom prst="rect"/>
          <a:noFill/>
        </p:spPr>
        <p:txBody>
          <a:bodyPr rtlCol="0" wrap="square">
            <a:spAutoFit/>
          </a:bodyPr>
          <a:p>
            <a:r>
              <a:rPr dirty="0" lang="en-IN">
                <a:highlight>
                  <a:srgbClr val="C0C0C0"/>
                </a:highlight>
                <a:latin typeface="Arial Rounded MT Bold" panose="020F0704030504030204" pitchFamily="34" charset="0"/>
              </a:rPr>
              <a:t>Employer</a:t>
            </a:r>
          </a:p>
        </p:txBody>
      </p:sp>
      <p:sp>
        <p:nvSpPr>
          <p:cNvPr id="1048664" name="TextBox 15"/>
          <p:cNvSpPr txBox="1"/>
          <p:nvPr/>
        </p:nvSpPr>
        <p:spPr>
          <a:xfrm>
            <a:off x="6128238" y="4785946"/>
            <a:ext cx="1371600" cy="338554"/>
          </a:xfrm>
          <a:prstGeom prst="rect"/>
          <a:noFill/>
        </p:spPr>
        <p:txBody>
          <a:bodyPr rtlCol="0" wrap="square">
            <a:spAutoFit/>
          </a:bodyPr>
          <a:p>
            <a:r>
              <a:rPr dirty="0" sz="1600" lang="en-IN">
                <a:highlight>
                  <a:srgbClr val="C0C0C0"/>
                </a:highlight>
                <a:latin typeface="Arial Rounded MT Bold" panose="020F0704030504030204" pitchFamily="34" charset="0"/>
              </a:rPr>
              <a:t>Employee</a:t>
            </a:r>
          </a:p>
        </p:txBody>
      </p:sp>
      <p:sp>
        <p:nvSpPr>
          <p:cNvPr id="1048665" name="TextBox 16"/>
          <p:cNvSpPr txBox="1"/>
          <p:nvPr/>
        </p:nvSpPr>
        <p:spPr>
          <a:xfrm>
            <a:off x="7496175" y="4709746"/>
            <a:ext cx="2038350" cy="338554"/>
          </a:xfrm>
          <a:prstGeom prst="rect"/>
          <a:noFill/>
        </p:spPr>
        <p:txBody>
          <a:bodyPr rtlCol="0" wrap="square">
            <a:spAutoFit/>
          </a:bodyPr>
          <a:p>
            <a:r>
              <a:rPr dirty="0" sz="1600" lang="en-IN">
                <a:highlight>
                  <a:srgbClr val="C0C0C0"/>
                </a:highlight>
                <a:latin typeface="Arial Rounded MT Bold" panose="020F0704030504030204" pitchFamily="34" charset="0"/>
              </a:rPr>
              <a:t>Organisation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pic>
        <p:nvPicPr>
          <p:cNvPr id="2097164" name="object 2"/>
          <p:cNvPicPr>
            <a:picLocks/>
          </p:cNvPicPr>
          <p:nvPr/>
        </p:nvPicPr>
        <p:blipFill>
          <a:blip xmlns:r="http://schemas.openxmlformats.org/officeDocument/2006/relationships" r:embed="rId1" cstate="print"/>
          <a:stretch>
            <a:fillRect/>
          </a:stretch>
        </p:blipFill>
        <p:spPr>
          <a:xfrm>
            <a:off x="762000" y="1981200"/>
            <a:ext cx="2695574" cy="3248025"/>
          </a:xfrm>
          <a:prstGeom prst="rect"/>
        </p:spPr>
      </p:pic>
      <p:sp>
        <p:nvSpPr>
          <p:cNvPr id="1048666"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8" name="object 6"/>
          <p:cNvSpPr txBox="1">
            <a:spLocks noGrp="1"/>
          </p:cNvSpPr>
          <p:nvPr>
            <p:ph type="title"/>
          </p:nvPr>
        </p:nvSpPr>
        <p:spPr>
          <a:xfrm>
            <a:off x="558165" y="857885"/>
            <a:ext cx="9763125" cy="575310"/>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5"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9"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70" name="TextBox 7"/>
          <p:cNvSpPr txBox="1"/>
          <p:nvPr/>
        </p:nvSpPr>
        <p:spPr>
          <a:xfrm>
            <a:off x="3733800" y="2151727"/>
            <a:ext cx="6705600" cy="2554545"/>
          </a:xfrm>
          <a:prstGeom prst="rect"/>
          <a:noFill/>
        </p:spPr>
        <p:txBody>
          <a:bodyPr rtlCol="0" wrap="square">
            <a:spAutoFit/>
          </a:bodyPr>
          <a:p>
            <a:r>
              <a:rPr dirty="0" sz="3200" lang="en-IN">
                <a:latin typeface="Cambria Math" panose="02040503050406030204" pitchFamily="18" charset="0"/>
                <a:ea typeface="Cambria Math" panose="02040503050406030204" pitchFamily="18" charset="0"/>
              </a:rPr>
              <a:t>Conditional Formatting – Missing          Filter – Remove                                       Formulae – Performance                            Pivot – Summary                                         </a:t>
            </a:r>
            <a:r>
              <a:rPr dirty="0" sz="3200" lang="en-IN" err="1">
                <a:latin typeface="Cambria Math" panose="02040503050406030204" pitchFamily="18" charset="0"/>
                <a:ea typeface="Cambria Math" panose="02040503050406030204" pitchFamily="18" charset="0"/>
              </a:rPr>
              <a:t>Gragh</a:t>
            </a:r>
            <a:r>
              <a:rPr dirty="0" sz="3200" lang="en-IN">
                <a:latin typeface="Cambria Math" panose="02040503050406030204" pitchFamily="18" charset="0"/>
                <a:ea typeface="Cambria Math" panose="02040503050406030204" pitchFamily="18" charset="0"/>
              </a:rPr>
              <a:t> – Data Visualization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71" name="Title 1"/>
          <p:cNvSpPr>
            <a:spLocks noGrp="1"/>
          </p:cNvSpPr>
          <p:nvPr>
            <p:ph type="title"/>
          </p:nvPr>
        </p:nvSpPr>
        <p:spPr/>
        <p:txBody>
          <a:bodyPr/>
          <a:p>
            <a:r>
              <a:rPr dirty="0" lang="en-IN"/>
              <a:t>Dataset Description</a:t>
            </a:r>
          </a:p>
        </p:txBody>
      </p:sp>
      <p:sp>
        <p:nvSpPr>
          <p:cNvPr id="1048672" name="TextBox 5"/>
          <p:cNvSpPr txBox="1"/>
          <p:nvPr/>
        </p:nvSpPr>
        <p:spPr>
          <a:xfrm>
            <a:off x="755332" y="1828800"/>
            <a:ext cx="10843846" cy="3046988"/>
          </a:xfrm>
          <a:prstGeom prst="rect"/>
          <a:noFill/>
        </p:spPr>
        <p:txBody>
          <a:bodyPr rtlCol="0" wrap="square">
            <a:spAutoFit/>
          </a:bodyPr>
          <a:p>
            <a:r>
              <a:rPr dirty="0" sz="3200" lang="en-IN">
                <a:latin typeface="Cambria Math" panose="02040503050406030204" pitchFamily="18" charset="0"/>
                <a:ea typeface="Cambria Math" panose="02040503050406030204" pitchFamily="18" charset="0"/>
              </a:rPr>
              <a:t>Employee dataset – Kaggle 26 Features                                     Employee ID - </a:t>
            </a:r>
            <a:r>
              <a:rPr dirty="0" sz="2400" lang="en-IN">
                <a:latin typeface="Cambria Math" panose="02040503050406030204" pitchFamily="18" charset="0"/>
                <a:ea typeface="Cambria Math" panose="02040503050406030204" pitchFamily="18" charset="0"/>
              </a:rPr>
              <a:t>DE5B5E0E981696191474813EBC226A7F</a:t>
            </a:r>
            <a:r>
              <a:rPr dirty="0" sz="3200" lang="en-IN">
                <a:latin typeface="Cambria Math" panose="02040503050406030204" pitchFamily="18" charset="0"/>
                <a:ea typeface="Cambria Math" panose="02040503050406030204" pitchFamily="18" charset="0"/>
              </a:rPr>
              <a:t>                     Name – Text                                                                                           Performance Level – Very High , High , Medium , Low         Gender – Male , Female                                                             Employee Ratings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3"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6" name="object 7"/>
          <p:cNvSpPr txBox="1">
            <a:spLocks noGrp="1"/>
          </p:cNvSpPr>
          <p:nvPr>
            <p:ph type="title"/>
          </p:nvPr>
        </p:nvSpPr>
        <p:spPr>
          <a:xfrm>
            <a:off x="739775" y="654938"/>
            <a:ext cx="8480425" cy="670696"/>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7"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8" name="TextBox 8"/>
          <p:cNvSpPr txBox="1"/>
          <p:nvPr/>
        </p:nvSpPr>
        <p:spPr>
          <a:xfrm>
            <a:off x="2743200" y="2354703"/>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79" name="TextBox 9"/>
          <p:cNvSpPr txBox="1"/>
          <p:nvPr/>
        </p:nvSpPr>
        <p:spPr>
          <a:xfrm>
            <a:off x="990600" y="1717928"/>
            <a:ext cx="9525000" cy="1569660"/>
          </a:xfrm>
          <a:prstGeom prst="rect"/>
          <a:noFill/>
        </p:spPr>
        <p:txBody>
          <a:bodyPr rtlCol="0" wrap="square">
            <a:spAutoFit/>
          </a:bodyPr>
          <a:p>
            <a:r>
              <a:rPr dirty="0" sz="3200" lang="en-US">
                <a:latin typeface="Eras Medium ITC" panose="020B0602030504020804" pitchFamily="34" charset="0"/>
              </a:rPr>
              <a:t>Performance level                                                         IFS(Z8-5,"VERY HIGH" 28 -4,"HIGH",28&gt;-3,"MED", TRUE, "LOW")</a:t>
            </a:r>
            <a:endParaRPr dirty="0" sz="3200" lang="en-IN">
              <a:latin typeface="Eras Medium ITC" panose="020B0602030504020804"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918925412583</cp:lastModifiedBy>
  <dcterms:created xsi:type="dcterms:W3CDTF">2024-03-29T04:07:22Z</dcterms:created>
  <dcterms:modified xsi:type="dcterms:W3CDTF">2024-09-13T12:12:09Z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99b38938a27847a3a8cb4aca4e7f5e7d</vt:lpwstr>
  </property>
</Properties>
</file>