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80" r:id="rId5"/>
    <p:sldId id="259" r:id="rId6"/>
    <p:sldId id="260" r:id="rId7"/>
    <p:sldId id="281" r:id="rId8"/>
    <p:sldId id="282" r:id="rId9"/>
    <p:sldId id="261" r:id="rId10"/>
    <p:sldId id="283" r:id="rId11"/>
    <p:sldId id="284" r:id="rId12"/>
    <p:sldId id="285" r:id="rId13"/>
    <p:sldId id="266" r:id="rId14"/>
    <p:sldId id="271" r:id="rId15"/>
    <p:sldId id="272" r:id="rId16"/>
    <p:sldId id="273" r:id="rId17"/>
    <p:sldId id="274" r:id="rId18"/>
    <p:sldId id="275" r:id="rId19"/>
    <p:sldId id="286" r:id="rId20"/>
    <p:sldId id="276" r:id="rId21"/>
    <p:sldId id="27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57075F-4B03-41F7-820B-18646D7BA28E}" type="datetimeFigureOut">
              <a:rPr lang="en-US" smtClean="0"/>
              <a:pPr/>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D5B51-3C73-4550-9877-26904B1EF57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57075F-4B03-41F7-820B-18646D7BA28E}" type="datetimeFigureOut">
              <a:rPr lang="en-US" smtClean="0"/>
              <a:pPr/>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D5B51-3C73-4550-9877-26904B1EF57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57075F-4B03-41F7-820B-18646D7BA28E}" type="datetimeFigureOut">
              <a:rPr lang="en-US" smtClean="0"/>
              <a:pPr/>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D5B51-3C73-4550-9877-26904B1EF57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57075F-4B03-41F7-820B-18646D7BA28E}" type="datetimeFigureOut">
              <a:rPr lang="en-US" smtClean="0"/>
              <a:pPr/>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D5B51-3C73-4550-9877-26904B1EF57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57075F-4B03-41F7-820B-18646D7BA28E}" type="datetimeFigureOut">
              <a:rPr lang="en-US" smtClean="0"/>
              <a:pPr/>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D5B51-3C73-4550-9877-26904B1EF57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57075F-4B03-41F7-820B-18646D7BA28E}" type="datetimeFigureOut">
              <a:rPr lang="en-US" smtClean="0"/>
              <a:pPr/>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CD5B51-3C73-4550-9877-26904B1EF57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57075F-4B03-41F7-820B-18646D7BA28E}" type="datetimeFigureOut">
              <a:rPr lang="en-US" smtClean="0"/>
              <a:pPr/>
              <a:t>7/2/2021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CD5B51-3C73-4550-9877-26904B1EF57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57075F-4B03-41F7-820B-18646D7BA28E}" type="datetimeFigureOut">
              <a:rPr lang="en-US" smtClean="0"/>
              <a:pPr/>
              <a:t>7/2/2021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CD5B51-3C73-4550-9877-26904B1EF57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57075F-4B03-41F7-820B-18646D7BA28E}" type="datetimeFigureOut">
              <a:rPr lang="en-US" smtClean="0"/>
              <a:pPr/>
              <a:t>7/2/2021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CD5B51-3C73-4550-9877-26904B1EF57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57075F-4B03-41F7-820B-18646D7BA28E}" type="datetimeFigureOut">
              <a:rPr lang="en-US" smtClean="0"/>
              <a:pPr/>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CD5B51-3C73-4550-9877-26904B1EF57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57075F-4B03-41F7-820B-18646D7BA28E}" type="datetimeFigureOut">
              <a:rPr lang="en-US" smtClean="0"/>
              <a:pPr/>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CD5B51-3C73-4550-9877-26904B1EF57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57075F-4B03-41F7-820B-18646D7BA28E}" type="datetimeFigureOut">
              <a:rPr lang="en-US" smtClean="0"/>
              <a:pPr/>
              <a:t>7/2/2021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CD5B51-3C73-4550-9877-26904B1EF57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Project :</a:t>
            </a:r>
            <a:br>
              <a:rPr lang="en-US" dirty="0" smtClean="0"/>
            </a:br>
            <a:r>
              <a:rPr lang="en-US" dirty="0" smtClean="0"/>
              <a:t>HOUSING PRICE </a:t>
            </a:r>
            <a:r>
              <a:rPr lang="en-US" dirty="0" smtClean="0"/>
              <a:t>PREDICTION </a:t>
            </a:r>
            <a:r>
              <a:rPr lang="en-US" dirty="0" smtClean="0"/>
              <a:t/>
            </a:r>
            <a:br>
              <a:rPr lang="en-US" dirty="0" smtClean="0"/>
            </a:br>
            <a:endParaRPr lang="en-US" dirty="0"/>
          </a:p>
        </p:txBody>
      </p:sp>
      <p:sp>
        <p:nvSpPr>
          <p:cNvPr id="3" name="Subtitle 2"/>
          <p:cNvSpPr>
            <a:spLocks noGrp="1"/>
          </p:cNvSpPr>
          <p:nvPr>
            <p:ph type="subTitle" idx="1"/>
          </p:nvPr>
        </p:nvSpPr>
        <p:spPr/>
        <p:txBody>
          <a:bodyPr/>
          <a:lstStyle/>
          <a:p>
            <a:r>
              <a:rPr lang="en-US" dirty="0" smtClean="0"/>
              <a:t>By R. Rajesh </a:t>
            </a:r>
            <a:r>
              <a:rPr lang="en-US" dirty="0" err="1" smtClean="0"/>
              <a:t>Kannan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a:bodyPr>
          <a:lstStyle/>
          <a:p>
            <a:r>
              <a:rPr lang="en-US" sz="2400" dirty="0" smtClean="0"/>
              <a:t>Based on built year the price of house slight increases and due to its quality it shows </a:t>
            </a:r>
            <a:r>
              <a:rPr lang="en-US" sz="2400" dirty="0" smtClean="0"/>
              <a:t>variances.</a:t>
            </a:r>
            <a:endParaRPr lang="en-US" sz="2400" dirty="0" smtClean="0"/>
          </a:p>
          <a:p>
            <a:r>
              <a:rPr lang="en-US" sz="2400" dirty="0" smtClean="0"/>
              <a:t>Increase </a:t>
            </a:r>
            <a:r>
              <a:rPr lang="en-US" sz="2400" dirty="0" smtClean="0"/>
              <a:t>high room number have to pay high may be for following reasons like quality and </a:t>
            </a:r>
            <a:r>
              <a:rPr lang="en-US" sz="2400" dirty="0" err="1" smtClean="0"/>
              <a:t>builtyear</a:t>
            </a:r>
            <a:r>
              <a:rPr lang="en-US" sz="2400" dirty="0" smtClean="0"/>
              <a:t> it </a:t>
            </a:r>
            <a:r>
              <a:rPr lang="en-US" sz="2400" dirty="0" smtClean="0"/>
              <a:t>get reduced for some </a:t>
            </a:r>
            <a:r>
              <a:rPr lang="en-US" sz="2400" dirty="0" smtClean="0"/>
              <a:t>house.</a:t>
            </a:r>
            <a:endParaRPr lang="en-US" sz="2400" dirty="0" smtClean="0"/>
          </a:p>
          <a:p>
            <a:endParaRPr lang="en-US" dirty="0"/>
          </a:p>
        </p:txBody>
      </p:sp>
      <p:pic>
        <p:nvPicPr>
          <p:cNvPr id="5" name="Content Placeholder 4" descr="18.3.JPG"/>
          <p:cNvPicPr>
            <a:picLocks noGrp="1"/>
          </p:cNvPicPr>
          <p:nvPr>
            <p:ph sz="half" idx="2"/>
          </p:nvPr>
        </p:nvPicPr>
        <p:blipFill>
          <a:blip r:embed="rId2"/>
          <a:stretch>
            <a:fillRect/>
          </a:stretch>
        </p:blipFill>
        <p:spPr>
          <a:xfrm>
            <a:off x="4643438" y="1785926"/>
            <a:ext cx="4038600" cy="1644191"/>
          </a:xfrm>
          <a:prstGeom prst="rect">
            <a:avLst/>
          </a:prstGeom>
        </p:spPr>
      </p:pic>
      <p:pic>
        <p:nvPicPr>
          <p:cNvPr id="6" name="Picture 5" descr="18.4.JPG"/>
          <p:cNvPicPr/>
          <p:nvPr/>
        </p:nvPicPr>
        <p:blipFill>
          <a:blip r:embed="rId3"/>
          <a:stretch>
            <a:fillRect/>
          </a:stretch>
        </p:blipFill>
        <p:spPr>
          <a:xfrm>
            <a:off x="4643438" y="4000504"/>
            <a:ext cx="4229088" cy="164307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300" dirty="0" smtClean="0"/>
              <a:t>Bi-Variant Analysis for object </a:t>
            </a:r>
            <a:r>
              <a:rPr lang="en-US" sz="3300" dirty="0" smtClean="0"/>
              <a:t>and integer data </a:t>
            </a:r>
            <a:r>
              <a:rPr lang="en-US" sz="3300" dirty="0" smtClean="0"/>
              <a:t>type:</a:t>
            </a:r>
            <a:r>
              <a:rPr lang="en-US" dirty="0" smtClean="0"/>
              <a:t/>
            </a:r>
            <a:br>
              <a:rPr lang="en-US" dirty="0" smtClean="0"/>
            </a:br>
            <a:endParaRPr lang="en-US" dirty="0"/>
          </a:p>
        </p:txBody>
      </p:sp>
      <p:sp>
        <p:nvSpPr>
          <p:cNvPr id="3" name="Content Placeholder 2"/>
          <p:cNvSpPr>
            <a:spLocks noGrp="1"/>
          </p:cNvSpPr>
          <p:nvPr>
            <p:ph sz="half" idx="1"/>
          </p:nvPr>
        </p:nvSpPr>
        <p:spPr/>
        <p:txBody>
          <a:bodyPr>
            <a:normAutofit lnSpcReduction="10000"/>
          </a:bodyPr>
          <a:lstStyle/>
          <a:p>
            <a:r>
              <a:rPr lang="en-US" sz="2400" dirty="0" smtClean="0"/>
              <a:t>Fig 1 It </a:t>
            </a:r>
            <a:r>
              <a:rPr lang="en-US" sz="2400" dirty="0" smtClean="0"/>
              <a:t>shows the relation of each object variable with </a:t>
            </a:r>
            <a:r>
              <a:rPr lang="en-US" sz="2400" dirty="0" err="1" smtClean="0"/>
              <a:t>SalePrice</a:t>
            </a:r>
            <a:r>
              <a:rPr lang="en-US" sz="2400" dirty="0" smtClean="0"/>
              <a:t>.</a:t>
            </a:r>
          </a:p>
          <a:p>
            <a:r>
              <a:rPr lang="en-US" sz="2400" dirty="0" smtClean="0"/>
              <a:t>Here we came to know based on which category in respective features the </a:t>
            </a:r>
            <a:r>
              <a:rPr lang="en-US" sz="2400" dirty="0" err="1" smtClean="0"/>
              <a:t>SalePrice</a:t>
            </a:r>
            <a:r>
              <a:rPr lang="en-US" sz="2400" dirty="0" smtClean="0"/>
              <a:t> get high or low.</a:t>
            </a:r>
          </a:p>
          <a:p>
            <a:r>
              <a:rPr lang="en-US" sz="2400" dirty="0" smtClean="0"/>
              <a:t>Fig 2 It </a:t>
            </a:r>
            <a:r>
              <a:rPr lang="en-US" sz="2400" dirty="0" smtClean="0"/>
              <a:t>shows the relation of each integer variable with </a:t>
            </a:r>
            <a:r>
              <a:rPr lang="en-US" sz="2400" dirty="0" err="1" smtClean="0"/>
              <a:t>SalePrice</a:t>
            </a:r>
            <a:r>
              <a:rPr lang="en-US" sz="2400" dirty="0" smtClean="0"/>
              <a:t> it shows that there is presence of outliers.</a:t>
            </a:r>
          </a:p>
          <a:p>
            <a:endParaRPr lang="en-US" dirty="0"/>
          </a:p>
        </p:txBody>
      </p:sp>
      <p:pic>
        <p:nvPicPr>
          <p:cNvPr id="5" name="Content Placeholder 4" descr="18.5.JPG"/>
          <p:cNvPicPr>
            <a:picLocks noGrp="1"/>
          </p:cNvPicPr>
          <p:nvPr>
            <p:ph sz="half" idx="2"/>
          </p:nvPr>
        </p:nvPicPr>
        <p:blipFill>
          <a:blip r:embed="rId2"/>
          <a:stretch>
            <a:fillRect/>
          </a:stretch>
        </p:blipFill>
        <p:spPr>
          <a:xfrm>
            <a:off x="4714876" y="1857364"/>
            <a:ext cx="4038600" cy="1706661"/>
          </a:xfrm>
          <a:prstGeom prst="rect">
            <a:avLst/>
          </a:prstGeom>
        </p:spPr>
      </p:pic>
      <p:pic>
        <p:nvPicPr>
          <p:cNvPr id="6" name="Picture 5" descr="18.6.JPG"/>
          <p:cNvPicPr/>
          <p:nvPr/>
        </p:nvPicPr>
        <p:blipFill>
          <a:blip r:embed="rId3"/>
          <a:stretch>
            <a:fillRect/>
          </a:stretch>
        </p:blipFill>
        <p:spPr>
          <a:xfrm>
            <a:off x="4714877" y="3857628"/>
            <a:ext cx="4071966" cy="176688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dirty="0" smtClean="0"/>
              <a:t>Multi variant analysis on necessary variables:</a:t>
            </a:r>
            <a:r>
              <a:rPr lang="en-US" dirty="0" smtClean="0"/>
              <a:t/>
            </a:r>
            <a:br>
              <a:rPr lang="en-US" dirty="0" smtClean="0"/>
            </a:br>
            <a:endParaRPr lang="en-US" dirty="0"/>
          </a:p>
        </p:txBody>
      </p:sp>
      <p:sp>
        <p:nvSpPr>
          <p:cNvPr id="3" name="Content Placeholder 2"/>
          <p:cNvSpPr>
            <a:spLocks noGrp="1"/>
          </p:cNvSpPr>
          <p:nvPr>
            <p:ph sz="half" idx="1"/>
          </p:nvPr>
        </p:nvSpPr>
        <p:spPr/>
        <p:txBody>
          <a:bodyPr>
            <a:normAutofit fontScale="62500" lnSpcReduction="20000"/>
          </a:bodyPr>
          <a:lstStyle/>
          <a:p>
            <a:r>
              <a:rPr lang="en-US" dirty="0" smtClean="0"/>
              <a:t>Correlation:</a:t>
            </a:r>
          </a:p>
          <a:p>
            <a:r>
              <a:rPr lang="en-US" dirty="0" smtClean="0"/>
              <a:t>If near to 1 is strong +</a:t>
            </a:r>
            <a:r>
              <a:rPr lang="en-US" dirty="0" err="1" smtClean="0"/>
              <a:t>ve</a:t>
            </a:r>
            <a:r>
              <a:rPr lang="en-US" dirty="0" smtClean="0"/>
              <a:t> correlation</a:t>
            </a:r>
          </a:p>
          <a:p>
            <a:r>
              <a:rPr lang="en-US" dirty="0" smtClean="0"/>
              <a:t>If near to 0 is normal correlation</a:t>
            </a:r>
          </a:p>
          <a:p>
            <a:r>
              <a:rPr lang="en-US" dirty="0" smtClean="0"/>
              <a:t>IF near to -1 is strong –</a:t>
            </a:r>
            <a:r>
              <a:rPr lang="en-US" dirty="0" err="1" smtClean="0"/>
              <a:t>ve</a:t>
            </a:r>
            <a:r>
              <a:rPr lang="en-US" dirty="0" smtClean="0"/>
              <a:t> correlation</a:t>
            </a:r>
          </a:p>
          <a:p>
            <a:pPr algn="just">
              <a:buNone/>
            </a:pPr>
            <a:r>
              <a:rPr lang="en-US" dirty="0" smtClean="0"/>
              <a:t>Input Variables which is strong correlated with output variable is the necessary variable.</a:t>
            </a:r>
          </a:p>
          <a:p>
            <a:pPr algn="just"/>
            <a:endParaRPr lang="en-US" dirty="0" smtClean="0"/>
          </a:p>
          <a:p>
            <a:pPr algn="just">
              <a:buNone/>
            </a:pPr>
            <a:r>
              <a:rPr lang="en-US" dirty="0" smtClean="0"/>
              <a:t>Here </a:t>
            </a:r>
            <a:r>
              <a:rPr lang="en-US" dirty="0" err="1" smtClean="0"/>
              <a:t>OverallQual</a:t>
            </a:r>
            <a:r>
              <a:rPr lang="en-US" dirty="0" smtClean="0"/>
              <a:t> ,</a:t>
            </a:r>
            <a:r>
              <a:rPr lang="en-US" dirty="0" err="1" smtClean="0"/>
              <a:t>GrLivArea</a:t>
            </a:r>
            <a:r>
              <a:rPr lang="en-US" dirty="0" smtClean="0"/>
              <a:t> ,</a:t>
            </a:r>
            <a:r>
              <a:rPr lang="en-US" dirty="0" err="1" smtClean="0"/>
              <a:t>GarageCars</a:t>
            </a:r>
            <a:r>
              <a:rPr lang="en-US" dirty="0" smtClean="0"/>
              <a:t> , </a:t>
            </a:r>
            <a:r>
              <a:rPr lang="en-US" dirty="0" err="1" smtClean="0"/>
              <a:t>GarageArea</a:t>
            </a:r>
            <a:r>
              <a:rPr lang="en-US" dirty="0" smtClean="0"/>
              <a:t> ,</a:t>
            </a:r>
            <a:r>
              <a:rPr lang="en-US" dirty="0" err="1" smtClean="0"/>
              <a:t>TotalBsmtSF</a:t>
            </a:r>
            <a:r>
              <a:rPr lang="en-US" dirty="0" smtClean="0"/>
              <a:t> , 1stFlrSF, </a:t>
            </a:r>
            <a:r>
              <a:rPr lang="en-US" dirty="0" err="1" smtClean="0"/>
              <a:t>FullBath</a:t>
            </a:r>
            <a:r>
              <a:rPr lang="en-US" dirty="0" smtClean="0"/>
              <a:t> ,</a:t>
            </a:r>
            <a:r>
              <a:rPr lang="en-US" dirty="0" err="1" smtClean="0"/>
              <a:t>TotRmsAbvGrd</a:t>
            </a:r>
            <a:r>
              <a:rPr lang="en-US" dirty="0" smtClean="0"/>
              <a:t>, </a:t>
            </a:r>
            <a:r>
              <a:rPr lang="en-US" dirty="0" err="1" smtClean="0"/>
              <a:t>YearBuilt</a:t>
            </a:r>
            <a:r>
              <a:rPr lang="en-US" dirty="0" smtClean="0"/>
              <a:t>, </a:t>
            </a:r>
            <a:r>
              <a:rPr lang="en-US" dirty="0" err="1" smtClean="0"/>
              <a:t>YearRemodAdd</a:t>
            </a:r>
            <a:r>
              <a:rPr lang="en-US" dirty="0" smtClean="0"/>
              <a:t> are highly correlated with </a:t>
            </a:r>
            <a:r>
              <a:rPr lang="en-US" dirty="0" err="1" smtClean="0"/>
              <a:t>SalePrice</a:t>
            </a:r>
            <a:r>
              <a:rPr lang="en-US" dirty="0" smtClean="0"/>
              <a:t> so these are important variables to predict the </a:t>
            </a:r>
            <a:r>
              <a:rPr lang="en-US" dirty="0" err="1" smtClean="0"/>
              <a:t>SalesPrice</a:t>
            </a:r>
            <a:r>
              <a:rPr lang="en-US" dirty="0" smtClean="0"/>
              <a:t>.</a:t>
            </a:r>
          </a:p>
          <a:p>
            <a:pPr algn="just">
              <a:buNone/>
            </a:pPr>
            <a:r>
              <a:rPr lang="en-US" dirty="0" smtClean="0"/>
              <a:t>So these are important variables to predict the </a:t>
            </a:r>
            <a:r>
              <a:rPr lang="en-US" dirty="0" err="1" smtClean="0"/>
              <a:t>SalesPrice</a:t>
            </a:r>
            <a:r>
              <a:rPr lang="en-US" dirty="0" smtClean="0"/>
              <a:t>.</a:t>
            </a:r>
            <a:endParaRPr lang="en-US" dirty="0" smtClean="0"/>
          </a:p>
          <a:p>
            <a:pPr algn="just">
              <a:buNone/>
            </a:pPr>
            <a:r>
              <a:rPr lang="en-US" dirty="0" smtClean="0"/>
              <a:t>Change in these variables leads to changes in target </a:t>
            </a:r>
            <a:r>
              <a:rPr lang="en-US" dirty="0" smtClean="0"/>
              <a:t>variable.</a:t>
            </a:r>
            <a:endParaRPr lang="en-US" dirty="0" smtClean="0"/>
          </a:p>
          <a:p>
            <a:endParaRPr lang="en-US" dirty="0"/>
          </a:p>
        </p:txBody>
      </p:sp>
      <p:pic>
        <p:nvPicPr>
          <p:cNvPr id="5" name="Content Placeholder 4" descr="9.JPG"/>
          <p:cNvPicPr>
            <a:picLocks noGrp="1"/>
          </p:cNvPicPr>
          <p:nvPr>
            <p:ph sz="half" idx="2"/>
          </p:nvPr>
        </p:nvPicPr>
        <p:blipFill>
          <a:blip r:embed="rId2"/>
          <a:stretch>
            <a:fillRect/>
          </a:stretch>
        </p:blipFill>
        <p:spPr>
          <a:xfrm>
            <a:off x="4572000" y="1571612"/>
            <a:ext cx="4038600" cy="2830133"/>
          </a:xfrm>
          <a:prstGeom prst="rect">
            <a:avLst/>
          </a:prstGeom>
        </p:spPr>
      </p:pic>
      <p:pic>
        <p:nvPicPr>
          <p:cNvPr id="6" name="Picture 5" descr="10.JPG"/>
          <p:cNvPicPr/>
          <p:nvPr/>
        </p:nvPicPr>
        <p:blipFill>
          <a:blip r:embed="rId3"/>
          <a:stretch>
            <a:fillRect/>
          </a:stretch>
        </p:blipFill>
        <p:spPr>
          <a:xfrm>
            <a:off x="4714876" y="4643446"/>
            <a:ext cx="3929090" cy="92869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77500" lnSpcReduction="20000"/>
          </a:bodyPr>
          <a:lstStyle/>
          <a:p>
            <a:r>
              <a:rPr lang="en-US" dirty="0" smtClean="0"/>
              <a:t>It shows that the Sale Price is increased based on Raise in Quality, full bath, </a:t>
            </a:r>
            <a:r>
              <a:rPr lang="en-US" dirty="0" err="1" smtClean="0"/>
              <a:t>GarageCars</a:t>
            </a:r>
            <a:r>
              <a:rPr lang="en-US" dirty="0" smtClean="0"/>
              <a:t>, </a:t>
            </a:r>
            <a:r>
              <a:rPr lang="en-US" dirty="0" err="1" smtClean="0"/>
              <a:t>TotRmsAbvGrd</a:t>
            </a:r>
            <a:r>
              <a:rPr lang="en-US" dirty="0" smtClean="0"/>
              <a:t> rate increase.</a:t>
            </a:r>
          </a:p>
          <a:p>
            <a:r>
              <a:rPr lang="en-US" dirty="0" err="1" smtClean="0"/>
              <a:t>SalePrice</a:t>
            </a:r>
            <a:r>
              <a:rPr lang="en-US" dirty="0" smtClean="0"/>
              <a:t> is directly Proportional to variables such as </a:t>
            </a:r>
            <a:r>
              <a:rPr lang="en-US" dirty="0" err="1" smtClean="0"/>
              <a:t>GrLivArea,GarageArea</a:t>
            </a:r>
            <a:r>
              <a:rPr lang="en-US" dirty="0" smtClean="0"/>
              <a:t>, </a:t>
            </a:r>
            <a:r>
              <a:rPr lang="en-US" dirty="0" err="1" smtClean="0"/>
              <a:t>TotalBsmtSF</a:t>
            </a:r>
            <a:r>
              <a:rPr lang="en-US" dirty="0" smtClean="0"/>
              <a:t>, 1stFlrSF based on it raise and fall in </a:t>
            </a:r>
            <a:r>
              <a:rPr lang="en-US" dirty="0" err="1" smtClean="0"/>
              <a:t>SalePrice</a:t>
            </a:r>
            <a:r>
              <a:rPr lang="en-US" dirty="0" smtClean="0"/>
              <a:t>.</a:t>
            </a:r>
          </a:p>
          <a:p>
            <a:r>
              <a:rPr lang="en-US" dirty="0" smtClean="0"/>
              <a:t>Based on variables </a:t>
            </a:r>
            <a:r>
              <a:rPr lang="en-US" dirty="0" err="1" smtClean="0"/>
              <a:t>YearBuilt</a:t>
            </a:r>
            <a:r>
              <a:rPr lang="en-US" dirty="0" smtClean="0"/>
              <a:t>, </a:t>
            </a:r>
            <a:r>
              <a:rPr lang="en-US" dirty="0" err="1" smtClean="0"/>
              <a:t>YearRemodAdd</a:t>
            </a:r>
            <a:r>
              <a:rPr lang="en-US" dirty="0" smtClean="0"/>
              <a:t> there will be slightly change in  </a:t>
            </a:r>
            <a:r>
              <a:rPr lang="en-US" dirty="0" err="1" smtClean="0"/>
              <a:t>SalePrice</a:t>
            </a:r>
            <a:r>
              <a:rPr lang="en-US" dirty="0" smtClean="0"/>
              <a:t> </a:t>
            </a:r>
            <a:endParaRPr lang="en-US" dirty="0"/>
          </a:p>
        </p:txBody>
      </p:sp>
      <p:sp>
        <p:nvSpPr>
          <p:cNvPr id="7" name="Title 6"/>
          <p:cNvSpPr>
            <a:spLocks noGrp="1"/>
          </p:cNvSpPr>
          <p:nvPr>
            <p:ph type="title"/>
          </p:nvPr>
        </p:nvSpPr>
        <p:spPr/>
        <p:txBody>
          <a:bodyPr>
            <a:normAutofit/>
          </a:bodyPr>
          <a:lstStyle/>
          <a:p>
            <a:r>
              <a:rPr lang="en-IN" sz="3000" dirty="0" smtClean="0"/>
              <a:t>Relation between necessary columns</a:t>
            </a:r>
            <a:endParaRPr lang="en-US" sz="3000" dirty="0"/>
          </a:p>
        </p:txBody>
      </p:sp>
      <p:pic>
        <p:nvPicPr>
          <p:cNvPr id="8" name="Content Placeholder 7" descr="18.7.JPG"/>
          <p:cNvPicPr>
            <a:picLocks noGrp="1"/>
          </p:cNvPicPr>
          <p:nvPr>
            <p:ph sz="half" idx="2"/>
          </p:nvPr>
        </p:nvPicPr>
        <p:blipFill>
          <a:blip r:embed="rId2"/>
          <a:stretch>
            <a:fillRect/>
          </a:stretch>
        </p:blipFill>
        <p:spPr>
          <a:xfrm>
            <a:off x="4648200" y="1873403"/>
            <a:ext cx="4038600" cy="397955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t>Model Selection and import</a:t>
            </a:r>
            <a:endParaRPr lang="en-US" sz="4000" dirty="0"/>
          </a:p>
        </p:txBody>
      </p:sp>
      <p:sp>
        <p:nvSpPr>
          <p:cNvPr id="3" name="Content Placeholder 2"/>
          <p:cNvSpPr>
            <a:spLocks noGrp="1"/>
          </p:cNvSpPr>
          <p:nvPr>
            <p:ph sz="half" idx="1"/>
          </p:nvPr>
        </p:nvSpPr>
        <p:spPr/>
        <p:txBody>
          <a:bodyPr>
            <a:normAutofit lnSpcReduction="10000"/>
          </a:bodyPr>
          <a:lstStyle/>
          <a:p>
            <a:r>
              <a:rPr lang="en-US" dirty="0"/>
              <a:t>In </a:t>
            </a:r>
            <a:r>
              <a:rPr lang="en-US" dirty="0" err="1"/>
              <a:t>Superwised</a:t>
            </a:r>
            <a:r>
              <a:rPr lang="en-US" dirty="0"/>
              <a:t> </a:t>
            </a:r>
            <a:r>
              <a:rPr lang="en-US" dirty="0" smtClean="0"/>
              <a:t>ML there </a:t>
            </a:r>
            <a:r>
              <a:rPr lang="en-US" dirty="0"/>
              <a:t>are classification and regression </a:t>
            </a:r>
            <a:r>
              <a:rPr lang="en-US" dirty="0" smtClean="0"/>
              <a:t>models. </a:t>
            </a:r>
            <a:r>
              <a:rPr lang="en-US" dirty="0" smtClean="0"/>
              <a:t>But </a:t>
            </a:r>
            <a:r>
              <a:rPr lang="en-US" dirty="0" smtClean="0"/>
              <a:t>here output variable have many unique values, so it will come under linear regression model</a:t>
            </a:r>
            <a:r>
              <a:rPr lang="en-US" dirty="0" smtClean="0"/>
              <a:t>.</a:t>
            </a:r>
          </a:p>
          <a:p>
            <a:r>
              <a:rPr lang="en-US" dirty="0" smtClean="0"/>
              <a:t>Import the required model from </a:t>
            </a:r>
            <a:r>
              <a:rPr lang="en-US" dirty="0" err="1" smtClean="0"/>
              <a:t>sklearn</a:t>
            </a:r>
            <a:r>
              <a:rPr lang="en-US" dirty="0" smtClean="0"/>
              <a:t> library </a:t>
            </a:r>
          </a:p>
          <a:p>
            <a:endParaRPr lang="en-US" dirty="0"/>
          </a:p>
        </p:txBody>
      </p:sp>
      <p:pic>
        <p:nvPicPr>
          <p:cNvPr id="8" name="Content Placeholder 7" descr="11.JPG"/>
          <p:cNvPicPr>
            <a:picLocks noGrp="1"/>
          </p:cNvPicPr>
          <p:nvPr>
            <p:ph sz="half" idx="2"/>
          </p:nvPr>
        </p:nvPicPr>
        <p:blipFill>
          <a:blip r:embed="rId2"/>
          <a:stretch>
            <a:fillRect/>
          </a:stretch>
        </p:blipFill>
        <p:spPr>
          <a:xfrm>
            <a:off x="4648200" y="3143248"/>
            <a:ext cx="4038600" cy="114300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t>Splitting of data</a:t>
            </a:r>
            <a:endParaRPr lang="en-US" sz="4000" dirty="0"/>
          </a:p>
        </p:txBody>
      </p:sp>
      <p:sp>
        <p:nvSpPr>
          <p:cNvPr id="3" name="Content Placeholder 2"/>
          <p:cNvSpPr>
            <a:spLocks noGrp="1"/>
          </p:cNvSpPr>
          <p:nvPr>
            <p:ph sz="half" idx="1"/>
          </p:nvPr>
        </p:nvSpPr>
        <p:spPr/>
        <p:txBody>
          <a:bodyPr/>
          <a:lstStyle/>
          <a:p>
            <a:r>
              <a:rPr lang="en-US" dirty="0" smtClean="0"/>
              <a:t>Have to split the data as input train and test, output train and test.</a:t>
            </a:r>
          </a:p>
          <a:p>
            <a:r>
              <a:rPr lang="en-US" dirty="0"/>
              <a:t>After the selection the best random state we have to find best model by getting good accuracy score, through train and test the data</a:t>
            </a:r>
          </a:p>
        </p:txBody>
      </p:sp>
      <p:pic>
        <p:nvPicPr>
          <p:cNvPr id="8" name="Content Placeholder 7" descr="12.JPG"/>
          <p:cNvPicPr>
            <a:picLocks noGrp="1"/>
          </p:cNvPicPr>
          <p:nvPr>
            <p:ph sz="half" idx="2"/>
          </p:nvPr>
        </p:nvPicPr>
        <p:blipFill>
          <a:blip r:embed="rId2"/>
          <a:stretch>
            <a:fillRect/>
          </a:stretch>
        </p:blipFill>
        <p:spPr>
          <a:xfrm>
            <a:off x="4714876" y="2000240"/>
            <a:ext cx="4038600" cy="1002276"/>
          </a:xfrm>
          <a:prstGeom prst="rect">
            <a:avLst/>
          </a:prstGeom>
        </p:spPr>
      </p:pic>
      <p:pic>
        <p:nvPicPr>
          <p:cNvPr id="9" name="Picture 8" descr="13.JPG"/>
          <p:cNvPicPr/>
          <p:nvPr/>
        </p:nvPicPr>
        <p:blipFill>
          <a:blip r:embed="rId3"/>
          <a:stretch>
            <a:fillRect/>
          </a:stretch>
        </p:blipFill>
        <p:spPr>
          <a:xfrm>
            <a:off x="4643438" y="3357562"/>
            <a:ext cx="4357718" cy="42862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t>Model fitting and </a:t>
            </a:r>
            <a:r>
              <a:rPr lang="en-US" sz="4000" dirty="0" smtClean="0"/>
              <a:t>prediction</a:t>
            </a:r>
            <a:endParaRPr lang="en-US" sz="4000" dirty="0"/>
          </a:p>
        </p:txBody>
      </p:sp>
      <p:sp>
        <p:nvSpPr>
          <p:cNvPr id="3" name="Content Placeholder 2"/>
          <p:cNvSpPr>
            <a:spLocks noGrp="1"/>
          </p:cNvSpPr>
          <p:nvPr>
            <p:ph idx="1"/>
          </p:nvPr>
        </p:nvSpPr>
        <p:spPr/>
        <p:txBody>
          <a:bodyPr>
            <a:normAutofit/>
          </a:bodyPr>
          <a:lstStyle/>
          <a:p>
            <a:r>
              <a:rPr lang="en-US" sz="3000" dirty="0"/>
              <a:t>Firstly have to fit the model,</a:t>
            </a:r>
          </a:p>
          <a:p>
            <a:r>
              <a:rPr lang="en-US" sz="3000" dirty="0" smtClean="0"/>
              <a:t>Secondly </a:t>
            </a:r>
            <a:r>
              <a:rPr lang="en-US" sz="3000" dirty="0"/>
              <a:t>have to train the input and output </a:t>
            </a:r>
            <a:r>
              <a:rPr lang="en-US" sz="3000" dirty="0" smtClean="0"/>
              <a:t>data</a:t>
            </a:r>
            <a:r>
              <a:rPr lang="en-US" sz="3000" dirty="0" smtClean="0"/>
              <a:t> </a:t>
            </a:r>
            <a:r>
              <a:rPr lang="en-US" sz="3000" dirty="0" smtClean="0"/>
              <a:t>in the respective models.</a:t>
            </a:r>
            <a:endParaRPr lang="en-US" sz="3000" dirty="0"/>
          </a:p>
          <a:p>
            <a:r>
              <a:rPr lang="en-US" sz="3000" dirty="0" smtClean="0"/>
              <a:t>H</a:t>
            </a:r>
            <a:r>
              <a:rPr lang="en-US" sz="3000" dirty="0" smtClean="0"/>
              <a:t>ave </a:t>
            </a:r>
            <a:r>
              <a:rPr lang="en-US" sz="3000" dirty="0"/>
              <a:t>to check the </a:t>
            </a:r>
            <a:r>
              <a:rPr lang="en-US" sz="3000" dirty="0" smtClean="0"/>
              <a:t>score and select the best model by its score.</a:t>
            </a:r>
          </a:p>
          <a:p>
            <a:r>
              <a:rPr lang="en-US" sz="3000" dirty="0" smtClean="0"/>
              <a:t>Then have to predict by test input </a:t>
            </a:r>
            <a:r>
              <a:rPr lang="en-US" sz="3000" dirty="0" smtClean="0"/>
              <a:t>data to get Sale Price of houses.</a:t>
            </a:r>
            <a:endParaRPr lang="en-US" sz="3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sz="4000" dirty="0" smtClean="0"/>
              <a:t>Model and matrix defining</a:t>
            </a:r>
            <a:endParaRPr lang="en-US" sz="4000" dirty="0"/>
          </a:p>
        </p:txBody>
      </p:sp>
      <p:sp>
        <p:nvSpPr>
          <p:cNvPr id="5" name="Content Placeholder 4"/>
          <p:cNvSpPr>
            <a:spLocks noGrp="1"/>
          </p:cNvSpPr>
          <p:nvPr>
            <p:ph sz="half" idx="1"/>
          </p:nvPr>
        </p:nvSpPr>
        <p:spPr/>
        <p:txBody>
          <a:bodyPr>
            <a:normAutofit/>
          </a:bodyPr>
          <a:lstStyle/>
          <a:p>
            <a:r>
              <a:rPr lang="en-US" dirty="0" smtClean="0"/>
              <a:t>I define 2</a:t>
            </a:r>
            <a:r>
              <a:rPr lang="en-US" baseline="30000" dirty="0" smtClean="0"/>
              <a:t>nd</a:t>
            </a:r>
            <a:r>
              <a:rPr lang="en-US" dirty="0" smtClean="0"/>
              <a:t>,3</a:t>
            </a:r>
            <a:r>
              <a:rPr lang="en-US" baseline="30000" dirty="0" smtClean="0"/>
              <a:t>rd</a:t>
            </a:r>
            <a:r>
              <a:rPr lang="en-US" dirty="0" smtClean="0"/>
              <a:t> and final steps in model user define function and metrics in matrix user define function </a:t>
            </a:r>
          </a:p>
          <a:p>
            <a:r>
              <a:rPr lang="en-US" dirty="0" smtClean="0"/>
              <a:t>Make the required models in the list.</a:t>
            </a:r>
          </a:p>
          <a:p>
            <a:r>
              <a:rPr lang="en-US" dirty="0" smtClean="0"/>
              <a:t>Use this we can predict </a:t>
            </a:r>
            <a:r>
              <a:rPr lang="en-US" dirty="0" smtClean="0"/>
              <a:t>Sale Price of House</a:t>
            </a:r>
            <a:r>
              <a:rPr lang="en-US" dirty="0" smtClean="0"/>
              <a:t>.</a:t>
            </a:r>
            <a:endParaRPr lang="en-US" dirty="0" smtClean="0"/>
          </a:p>
          <a:p>
            <a:pPr>
              <a:buNone/>
            </a:pPr>
            <a:endParaRPr lang="en-US" dirty="0" smtClean="0"/>
          </a:p>
          <a:p>
            <a:endParaRPr lang="en-US" dirty="0"/>
          </a:p>
        </p:txBody>
      </p:sp>
      <p:pic>
        <p:nvPicPr>
          <p:cNvPr id="9" name="Content Placeholder 8" descr="mat.JPG"/>
          <p:cNvPicPr>
            <a:picLocks noGrp="1"/>
          </p:cNvPicPr>
          <p:nvPr>
            <p:ph sz="half" idx="2"/>
          </p:nvPr>
        </p:nvPicPr>
        <p:blipFill>
          <a:blip r:embed="rId2"/>
          <a:stretch>
            <a:fillRect/>
          </a:stretch>
        </p:blipFill>
        <p:spPr>
          <a:xfrm>
            <a:off x="4648200" y="3286124"/>
            <a:ext cx="4038600" cy="93235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t>Model Prediction</a:t>
            </a:r>
            <a:endParaRPr lang="en-US" sz="4000" dirty="0"/>
          </a:p>
        </p:txBody>
      </p:sp>
      <p:sp>
        <p:nvSpPr>
          <p:cNvPr id="3" name="Content Placeholder 2"/>
          <p:cNvSpPr>
            <a:spLocks noGrp="1"/>
          </p:cNvSpPr>
          <p:nvPr>
            <p:ph sz="half" idx="1"/>
          </p:nvPr>
        </p:nvSpPr>
        <p:spPr/>
        <p:txBody>
          <a:bodyPr>
            <a:normAutofit fontScale="85000" lnSpcReduction="10000"/>
          </a:bodyPr>
          <a:lstStyle/>
          <a:p>
            <a:r>
              <a:rPr lang="en-US" dirty="0"/>
              <a:t>Not only by </a:t>
            </a:r>
            <a:r>
              <a:rPr lang="en-US" dirty="0" smtClean="0"/>
              <a:t>above process we can </a:t>
            </a:r>
            <a:r>
              <a:rPr lang="en-US" dirty="0"/>
              <a:t>find the best model because there may occur over fitting due to presence of high bias and high variance in it. So we have to do Cross Validation on it for right result.</a:t>
            </a:r>
          </a:p>
          <a:p>
            <a:r>
              <a:rPr lang="en-US" dirty="0"/>
              <a:t>So these models in the list have to iterate through cross validation, model and matrix user define function.</a:t>
            </a:r>
          </a:p>
          <a:p>
            <a:endParaRPr lang="en-US" dirty="0"/>
          </a:p>
        </p:txBody>
      </p:sp>
      <p:pic>
        <p:nvPicPr>
          <p:cNvPr id="7" name="Content Placeholder 6" descr="15.JPG"/>
          <p:cNvPicPr>
            <a:picLocks noGrp="1"/>
          </p:cNvPicPr>
          <p:nvPr>
            <p:ph sz="half" idx="2"/>
          </p:nvPr>
        </p:nvPicPr>
        <p:blipFill>
          <a:blip r:embed="rId2"/>
          <a:stretch>
            <a:fillRect/>
          </a:stretch>
        </p:blipFill>
        <p:spPr>
          <a:xfrm>
            <a:off x="4648200" y="2000240"/>
            <a:ext cx="4038600" cy="326005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 Parameter Tuning:</a:t>
            </a:r>
            <a:endParaRPr lang="en-US" dirty="0"/>
          </a:p>
        </p:txBody>
      </p:sp>
      <p:sp>
        <p:nvSpPr>
          <p:cNvPr id="3" name="Content Placeholder 2"/>
          <p:cNvSpPr>
            <a:spLocks noGrp="1"/>
          </p:cNvSpPr>
          <p:nvPr>
            <p:ph sz="half" idx="1"/>
          </p:nvPr>
        </p:nvSpPr>
        <p:spPr/>
        <p:txBody>
          <a:bodyPr>
            <a:normAutofit fontScale="70000" lnSpcReduction="20000"/>
          </a:bodyPr>
          <a:lstStyle/>
          <a:p>
            <a:pPr>
              <a:buNone/>
            </a:pPr>
            <a:r>
              <a:rPr lang="en-US" dirty="0" smtClean="0"/>
              <a:t>Fig1 For </a:t>
            </a:r>
            <a:r>
              <a:rPr lang="en-US" dirty="0" smtClean="0"/>
              <a:t>to improve the accuracy score for selected best model or all model, we have to apply Grid Search or Randomized search, by apply all the required parameters of respective model inside Grid Search we can get better </a:t>
            </a:r>
            <a:r>
              <a:rPr lang="en-US" dirty="0" smtClean="0"/>
              <a:t>accuracy.</a:t>
            </a:r>
            <a:endParaRPr lang="en-US" dirty="0" smtClean="0"/>
          </a:p>
          <a:p>
            <a:pPr lvl="0"/>
            <a:r>
              <a:rPr lang="en-US" dirty="0" err="1" smtClean="0"/>
              <a:t>ElasticNet</a:t>
            </a:r>
            <a:r>
              <a:rPr lang="en-US" dirty="0" smtClean="0"/>
              <a:t> gives a better result at 86.3</a:t>
            </a:r>
            <a:r>
              <a:rPr lang="en-US" dirty="0" smtClean="0"/>
              <a:t>%.</a:t>
            </a:r>
            <a:endParaRPr lang="en-US" dirty="0" smtClean="0"/>
          </a:p>
          <a:p>
            <a:pPr lvl="0"/>
            <a:r>
              <a:rPr lang="en-US" dirty="0" smtClean="0"/>
              <a:t>And also came to know the best parameters </a:t>
            </a:r>
            <a:r>
              <a:rPr lang="en-US" dirty="0" smtClean="0"/>
              <a:t>.</a:t>
            </a:r>
          </a:p>
          <a:p>
            <a:pPr lvl="0">
              <a:buNone/>
            </a:pPr>
            <a:r>
              <a:rPr lang="en-IN" dirty="0" smtClean="0"/>
              <a:t>Fig2 Predict the Sale Price for test input by fit train data in </a:t>
            </a:r>
            <a:r>
              <a:rPr lang="en-IN" dirty="0" err="1" smtClean="0"/>
              <a:t>ElasticNet</a:t>
            </a:r>
            <a:r>
              <a:rPr lang="en-IN" dirty="0" smtClean="0"/>
              <a:t> model.</a:t>
            </a:r>
            <a:endParaRPr lang="en-US" dirty="0" smtClean="0"/>
          </a:p>
          <a:p>
            <a:pPr lvl="0"/>
            <a:endParaRPr lang="en-US" dirty="0" smtClean="0"/>
          </a:p>
          <a:p>
            <a:endParaRPr lang="en-US" dirty="0"/>
          </a:p>
        </p:txBody>
      </p:sp>
      <p:pic>
        <p:nvPicPr>
          <p:cNvPr id="5" name="Content Placeholder 4" descr="16.JPG"/>
          <p:cNvPicPr>
            <a:picLocks noGrp="1"/>
          </p:cNvPicPr>
          <p:nvPr>
            <p:ph sz="half" idx="2"/>
          </p:nvPr>
        </p:nvPicPr>
        <p:blipFill>
          <a:blip r:embed="rId2"/>
          <a:stretch>
            <a:fillRect/>
          </a:stretch>
        </p:blipFill>
        <p:spPr>
          <a:xfrm>
            <a:off x="4643438" y="1785926"/>
            <a:ext cx="4038600" cy="2346149"/>
          </a:xfrm>
          <a:prstGeom prst="rect">
            <a:avLst/>
          </a:prstGeom>
        </p:spPr>
      </p:pic>
      <p:pic>
        <p:nvPicPr>
          <p:cNvPr id="6" name="Picture 5" descr="17.JPG"/>
          <p:cNvPicPr/>
          <p:nvPr/>
        </p:nvPicPr>
        <p:blipFill>
          <a:blip r:embed="rId3"/>
          <a:stretch>
            <a:fillRect/>
          </a:stretch>
        </p:blipFill>
        <p:spPr>
          <a:xfrm>
            <a:off x="4714876" y="4429132"/>
            <a:ext cx="3929090" cy="180023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226064"/>
          </a:xfrm>
        </p:spPr>
        <p:txBody>
          <a:bodyPr>
            <a:normAutofit fontScale="90000"/>
          </a:bodyPr>
          <a:lstStyle/>
          <a:p>
            <a:pPr algn="l"/>
            <a:r>
              <a:rPr lang="en-US" dirty="0" smtClean="0"/>
              <a:t>Problem:</a:t>
            </a:r>
            <a:r>
              <a:rPr lang="en-US" dirty="0" smtClean="0"/>
              <a:t> </a:t>
            </a:r>
            <a:r>
              <a:rPr lang="en-US" dirty="0" smtClean="0"/>
              <a:t/>
            </a:r>
            <a:br>
              <a:rPr lang="en-US" dirty="0" smtClean="0"/>
            </a:br>
            <a:r>
              <a:rPr lang="en-US" sz="3000" dirty="0" smtClean="0"/>
              <a:t>	</a:t>
            </a:r>
            <a:r>
              <a:rPr lang="en-US" sz="3300" dirty="0" smtClean="0"/>
              <a:t>US-based housing company Surprise Housing</a:t>
            </a:r>
            <a:r>
              <a:rPr lang="en-US" sz="3300" b="1" dirty="0" smtClean="0"/>
              <a:t> </a:t>
            </a:r>
            <a:r>
              <a:rPr lang="en-US" sz="3300" dirty="0" smtClean="0"/>
              <a:t>has decided to enter the Australian real estate market.</a:t>
            </a:r>
            <a:br>
              <a:rPr lang="en-US" sz="3300" dirty="0" smtClean="0"/>
            </a:br>
            <a:r>
              <a:rPr lang="en-US" sz="3300" dirty="0" smtClean="0"/>
              <a:t>	</a:t>
            </a:r>
            <a:r>
              <a:rPr lang="en-US" sz="3300" dirty="0" smtClean="0"/>
              <a:t>To </a:t>
            </a:r>
            <a:r>
              <a:rPr lang="en-US" sz="3300" dirty="0" smtClean="0"/>
              <a:t>get profit the company uses data </a:t>
            </a:r>
            <a:r>
              <a:rPr lang="en-US" sz="3300" dirty="0" smtClean="0"/>
              <a:t>analytics </a:t>
            </a:r>
            <a:r>
              <a:rPr lang="en-US" sz="3300" dirty="0" smtClean="0"/>
              <a:t>to predict and purchase houses at a price below their actual values and flip them at a higher </a:t>
            </a:r>
            <a:r>
              <a:rPr lang="en-US" sz="3300" dirty="0" smtClean="0"/>
              <a:t>price.</a:t>
            </a:r>
            <a:br>
              <a:rPr lang="en-US" sz="3300" dirty="0" smtClean="0"/>
            </a:br>
            <a:r>
              <a:rPr lang="en-US" sz="3300" dirty="0" smtClean="0"/>
              <a:t>	They need to know which features will affect price of the houses the most.</a:t>
            </a:r>
            <a:r>
              <a:rPr lang="en-US" sz="2800" dirty="0" smtClean="0"/>
              <a:t/>
            </a:r>
            <a:br>
              <a:rPr lang="en-US" sz="2800" dirty="0" smtClean="0"/>
            </a:br>
            <a:endParaRPr lang="en-US" sz="3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000" dirty="0" smtClean="0"/>
              <a:t>Finalized model</a:t>
            </a:r>
            <a:endParaRPr lang="en-US" sz="4000" dirty="0"/>
          </a:p>
        </p:txBody>
      </p:sp>
      <p:sp>
        <p:nvSpPr>
          <p:cNvPr id="5" name="Content Placeholder 4"/>
          <p:cNvSpPr>
            <a:spLocks noGrp="1"/>
          </p:cNvSpPr>
          <p:nvPr>
            <p:ph idx="1"/>
          </p:nvPr>
        </p:nvSpPr>
        <p:spPr/>
        <p:txBody>
          <a:bodyPr>
            <a:normAutofit fontScale="92500"/>
          </a:bodyPr>
          <a:lstStyle/>
          <a:p>
            <a:r>
              <a:rPr lang="en-US" dirty="0" smtClean="0"/>
              <a:t>By compare the difference between </a:t>
            </a:r>
            <a:r>
              <a:rPr lang="en-US" dirty="0"/>
              <a:t>C</a:t>
            </a:r>
            <a:r>
              <a:rPr lang="en-US" dirty="0" smtClean="0"/>
              <a:t>ross Validation Score and </a:t>
            </a:r>
            <a:r>
              <a:rPr lang="en-US" dirty="0" smtClean="0"/>
              <a:t>r2</a:t>
            </a:r>
            <a:r>
              <a:rPr lang="en-US" dirty="0" smtClean="0"/>
              <a:t>score </a:t>
            </a:r>
            <a:r>
              <a:rPr lang="en-US" dirty="0" smtClean="0"/>
              <a:t>we can select the less difference model as best and also consider its score </a:t>
            </a:r>
            <a:r>
              <a:rPr lang="en-US" dirty="0" smtClean="0"/>
              <a:t>after did Hyper Parameter Tuning</a:t>
            </a:r>
            <a:r>
              <a:rPr lang="en-US" dirty="0" smtClean="0"/>
              <a:t>.</a:t>
            </a:r>
            <a:endParaRPr lang="en-US" dirty="0" smtClean="0"/>
          </a:p>
          <a:p>
            <a:r>
              <a:rPr lang="en-US" dirty="0" smtClean="0"/>
              <a:t>If the </a:t>
            </a:r>
            <a:r>
              <a:rPr lang="en-US" dirty="0" smtClean="0"/>
              <a:t>model best score is </a:t>
            </a:r>
            <a:r>
              <a:rPr lang="en-US" dirty="0" smtClean="0"/>
              <a:t>high </a:t>
            </a:r>
            <a:r>
              <a:rPr lang="en-US" dirty="0" smtClean="0"/>
              <a:t>it will consider as better model ,if </a:t>
            </a:r>
            <a:r>
              <a:rPr lang="en-US" dirty="0" smtClean="0"/>
              <a:t>it is low it will not consider as good </a:t>
            </a:r>
            <a:r>
              <a:rPr lang="en-US" dirty="0" smtClean="0"/>
              <a:t>model</a:t>
            </a:r>
          </a:p>
          <a:p>
            <a:r>
              <a:rPr lang="en-US" dirty="0" err="1" smtClean="0"/>
              <a:t>ElasticNet</a:t>
            </a:r>
            <a:r>
              <a:rPr lang="en-US" dirty="0" smtClean="0"/>
              <a:t> </a:t>
            </a:r>
            <a:r>
              <a:rPr lang="en-US" dirty="0" smtClean="0"/>
              <a:t>model </a:t>
            </a:r>
            <a:r>
              <a:rPr lang="en-US" dirty="0" smtClean="0"/>
              <a:t>is come under the above constrains.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l"/>
            <a:r>
              <a:rPr lang="en-US" sz="4000" dirty="0" smtClean="0"/>
              <a:t>Conclusion:</a:t>
            </a:r>
            <a:endParaRPr lang="en-US" sz="4000" dirty="0"/>
          </a:p>
        </p:txBody>
      </p:sp>
      <p:sp>
        <p:nvSpPr>
          <p:cNvPr id="6" name="Content Placeholder 5"/>
          <p:cNvSpPr>
            <a:spLocks noGrp="1"/>
          </p:cNvSpPr>
          <p:nvPr>
            <p:ph idx="1"/>
          </p:nvPr>
        </p:nvSpPr>
        <p:spPr/>
        <p:txBody>
          <a:bodyPr>
            <a:normAutofit/>
          </a:bodyPr>
          <a:lstStyle/>
          <a:p>
            <a:r>
              <a:rPr lang="en-US" sz="3000" dirty="0"/>
              <a:t>I</a:t>
            </a:r>
            <a:r>
              <a:rPr lang="en-US" sz="3000" dirty="0" smtClean="0"/>
              <a:t>t </a:t>
            </a:r>
            <a:r>
              <a:rPr lang="en-US" sz="3000" dirty="0"/>
              <a:t>concluded that there is some wrong data. By treat it and prediction was lead to get good </a:t>
            </a:r>
            <a:r>
              <a:rPr lang="en-US" sz="3000" dirty="0" smtClean="0"/>
              <a:t>model with </a:t>
            </a:r>
            <a:r>
              <a:rPr lang="en-US" sz="3000" dirty="0" smtClean="0"/>
              <a:t>86</a:t>
            </a:r>
            <a:r>
              <a:rPr lang="en-US" sz="3000" dirty="0" smtClean="0"/>
              <a:t>.39 </a:t>
            </a:r>
            <a:r>
              <a:rPr lang="en-US" sz="3000" dirty="0" smtClean="0"/>
              <a:t>% </a:t>
            </a:r>
            <a:r>
              <a:rPr lang="en-US" sz="3000" dirty="0" smtClean="0"/>
              <a:t>as best </a:t>
            </a:r>
            <a:r>
              <a:rPr lang="en-US" sz="3000" dirty="0" smtClean="0"/>
              <a:t>score</a:t>
            </a:r>
            <a:r>
              <a:rPr lang="en-US" sz="3000" dirty="0" smtClean="0"/>
              <a:t>.</a:t>
            </a:r>
            <a:endParaRPr lang="en-US" sz="3000" dirty="0" smtClean="0"/>
          </a:p>
          <a:p>
            <a:r>
              <a:rPr lang="en-US" sz="3000" dirty="0" smtClean="0"/>
              <a:t>Observed data through visualization.</a:t>
            </a:r>
          </a:p>
          <a:p>
            <a:r>
              <a:rPr lang="en-US" sz="3000" dirty="0" smtClean="0"/>
              <a:t>As the end we can </a:t>
            </a:r>
            <a:r>
              <a:rPr lang="en-US" sz="3000" dirty="0" smtClean="0"/>
              <a:t>Predict </a:t>
            </a:r>
            <a:r>
              <a:rPr lang="en-IN" sz="2800" dirty="0" smtClean="0"/>
              <a:t>the </a:t>
            </a:r>
            <a:r>
              <a:rPr lang="en-IN" sz="2800" dirty="0" smtClean="0"/>
              <a:t>Sale </a:t>
            </a:r>
            <a:r>
              <a:rPr lang="en-IN" sz="2800" dirty="0" smtClean="0"/>
              <a:t>Price of house </a:t>
            </a:r>
            <a:r>
              <a:rPr lang="en-IN" sz="2800" dirty="0" smtClean="0"/>
              <a:t>for test input by fit train </a:t>
            </a:r>
            <a:r>
              <a:rPr lang="en-IN" sz="2800" dirty="0" smtClean="0"/>
              <a:t>data</a:t>
            </a:r>
            <a:r>
              <a:rPr lang="en-US" sz="3000" dirty="0" smtClean="0"/>
              <a:t> </a:t>
            </a:r>
            <a:r>
              <a:rPr lang="en-US" sz="3000" dirty="0" smtClean="0"/>
              <a:t>in the model with good score.</a:t>
            </a:r>
            <a:endParaRPr lang="en-US" sz="3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a:r>
              <a:rPr lang="en-US" sz="4000" dirty="0" smtClean="0"/>
              <a:t>Import Libraries and read the data</a:t>
            </a:r>
            <a:endParaRPr lang="en-US" sz="4000" dirty="0"/>
          </a:p>
        </p:txBody>
      </p:sp>
      <p:sp>
        <p:nvSpPr>
          <p:cNvPr id="4" name="Content Placeholder 3"/>
          <p:cNvSpPr>
            <a:spLocks noGrp="1"/>
          </p:cNvSpPr>
          <p:nvPr>
            <p:ph idx="1"/>
          </p:nvPr>
        </p:nvSpPr>
        <p:spPr>
          <a:xfrm>
            <a:off x="457200" y="1357298"/>
            <a:ext cx="8229600" cy="4768865"/>
          </a:xfrm>
        </p:spPr>
        <p:txBody>
          <a:bodyPr>
            <a:normAutofit/>
          </a:bodyPr>
          <a:lstStyle/>
          <a:p>
            <a:r>
              <a:rPr lang="en-US" sz="3000" dirty="0" smtClean="0"/>
              <a:t>Have to import the required libraries that we are going to use.</a:t>
            </a:r>
          </a:p>
          <a:p>
            <a:r>
              <a:rPr lang="en-US" sz="3000" dirty="0" smtClean="0"/>
              <a:t>Have to read the data with pandas library</a:t>
            </a:r>
            <a:endParaRPr lang="en-US" sz="3000" dirty="0"/>
          </a:p>
        </p:txBody>
      </p:sp>
      <p:pic>
        <p:nvPicPr>
          <p:cNvPr id="6" name="Picture 5" descr="0.JPG"/>
          <p:cNvPicPr>
            <a:picLocks noChangeAspect="1"/>
          </p:cNvPicPr>
          <p:nvPr/>
        </p:nvPicPr>
        <p:blipFill>
          <a:blip r:embed="rId2"/>
          <a:stretch>
            <a:fillRect/>
          </a:stretch>
        </p:blipFill>
        <p:spPr>
          <a:xfrm>
            <a:off x="1142976" y="2967990"/>
            <a:ext cx="7000924" cy="146114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EDA </a:t>
            </a:r>
            <a:r>
              <a:rPr lang="en-US" dirty="0" smtClean="0"/>
              <a:t>Process</a:t>
            </a:r>
            <a:r>
              <a:rPr lang="en-US" dirty="0" smtClean="0"/>
              <a:t>:</a:t>
            </a:r>
            <a:r>
              <a:rPr lang="en-US" dirty="0" smtClean="0"/>
              <a:t/>
            </a:r>
            <a:br>
              <a:rPr lang="en-US" dirty="0" smtClean="0"/>
            </a:br>
            <a:r>
              <a:rPr lang="en-US" sz="3100" dirty="0" smtClean="0"/>
              <a:t>Checking of data type and presence of null </a:t>
            </a:r>
            <a:r>
              <a:rPr lang="en-US" sz="3100" dirty="0" smtClean="0"/>
              <a:t>values :</a:t>
            </a:r>
            <a:endParaRPr lang="en-US" sz="3100" dirty="0"/>
          </a:p>
        </p:txBody>
      </p:sp>
      <p:sp>
        <p:nvSpPr>
          <p:cNvPr id="5" name="Content Placeholder 4"/>
          <p:cNvSpPr>
            <a:spLocks noGrp="1"/>
          </p:cNvSpPr>
          <p:nvPr>
            <p:ph sz="half" idx="1"/>
          </p:nvPr>
        </p:nvSpPr>
        <p:spPr/>
        <p:txBody>
          <a:bodyPr>
            <a:normAutofit fontScale="92500"/>
          </a:bodyPr>
          <a:lstStyle/>
          <a:p>
            <a:pPr>
              <a:buNone/>
            </a:pPr>
            <a:endParaRPr lang="en-US" sz="2000" dirty="0" smtClean="0"/>
          </a:p>
          <a:p>
            <a:pPr>
              <a:buNone/>
            </a:pPr>
            <a:r>
              <a:rPr lang="en-US" sz="2600" dirty="0" smtClean="0"/>
              <a:t>Data </a:t>
            </a:r>
            <a:r>
              <a:rPr lang="en-US" sz="2600" dirty="0" smtClean="0"/>
              <a:t>Type may,</a:t>
            </a:r>
          </a:p>
          <a:p>
            <a:r>
              <a:rPr lang="en-US" sz="2600" dirty="0" err="1" smtClean="0"/>
              <a:t>Int</a:t>
            </a:r>
            <a:endParaRPr lang="en-US" sz="2600" dirty="0" smtClean="0"/>
          </a:p>
          <a:p>
            <a:r>
              <a:rPr lang="en-US" sz="2600" dirty="0" smtClean="0"/>
              <a:t>Float</a:t>
            </a:r>
          </a:p>
          <a:p>
            <a:r>
              <a:rPr lang="en-US" sz="2600" dirty="0" smtClean="0"/>
              <a:t>Object</a:t>
            </a:r>
          </a:p>
          <a:p>
            <a:pPr>
              <a:buNone/>
            </a:pPr>
            <a:r>
              <a:rPr lang="en-US" sz="2600" dirty="0" smtClean="0"/>
              <a:t>There are </a:t>
            </a:r>
            <a:r>
              <a:rPr lang="en-US" sz="2600" dirty="0" smtClean="0"/>
              <a:t>presence Null values </a:t>
            </a:r>
            <a:r>
              <a:rPr lang="en-US" sz="2600" dirty="0" smtClean="0"/>
              <a:t>with </a:t>
            </a:r>
            <a:r>
              <a:rPr lang="en-US" sz="2600" dirty="0" smtClean="0"/>
              <a:t>high percentage in some column. </a:t>
            </a:r>
          </a:p>
          <a:p>
            <a:pPr>
              <a:buNone/>
            </a:pPr>
            <a:r>
              <a:rPr lang="en-IN" sz="2600" dirty="0" smtClean="0"/>
              <a:t>Drop of null value leads to data loss so here I treat the null value.</a:t>
            </a:r>
            <a:endParaRPr lang="en-US" sz="2600" dirty="0" smtClean="0"/>
          </a:p>
          <a:p>
            <a:endParaRPr lang="en-US" dirty="0"/>
          </a:p>
        </p:txBody>
      </p:sp>
      <p:pic>
        <p:nvPicPr>
          <p:cNvPr id="7" name="Content Placeholder 6" descr="2.1.JPG"/>
          <p:cNvPicPr>
            <a:picLocks noGrp="1" noChangeAspect="1"/>
          </p:cNvPicPr>
          <p:nvPr>
            <p:ph sz="half" idx="2"/>
          </p:nvPr>
        </p:nvPicPr>
        <p:blipFill>
          <a:blip r:embed="rId2"/>
          <a:stretch>
            <a:fillRect/>
          </a:stretch>
        </p:blipFill>
        <p:spPr>
          <a:xfrm>
            <a:off x="4643438" y="1857364"/>
            <a:ext cx="4038600" cy="3857652"/>
          </a:xfrm>
          <a:prstGeom prst="rect">
            <a:avLst/>
          </a:prstGeom>
        </p:spPr>
      </p:pic>
      <p:pic>
        <p:nvPicPr>
          <p:cNvPr id="8" name="Picture 7" descr="ppt1.JPG"/>
          <p:cNvPicPr>
            <a:picLocks noChangeAspect="1"/>
          </p:cNvPicPr>
          <p:nvPr/>
        </p:nvPicPr>
        <p:blipFill>
          <a:blip r:embed="rId3"/>
          <a:stretch>
            <a:fillRect/>
          </a:stretch>
        </p:blipFill>
        <p:spPr>
          <a:xfrm>
            <a:off x="3071802" y="1857364"/>
            <a:ext cx="1554480" cy="135732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IN" sz="3000" dirty="0" smtClean="0"/>
              <a:t>Treating of null values:</a:t>
            </a:r>
            <a:endParaRPr lang="en-US" sz="3000" dirty="0"/>
          </a:p>
        </p:txBody>
      </p:sp>
      <p:sp>
        <p:nvSpPr>
          <p:cNvPr id="10" name="Content Placeholder 9"/>
          <p:cNvSpPr>
            <a:spLocks noGrp="1"/>
          </p:cNvSpPr>
          <p:nvPr>
            <p:ph sz="half" idx="1"/>
          </p:nvPr>
        </p:nvSpPr>
        <p:spPr/>
        <p:txBody>
          <a:bodyPr>
            <a:normAutofit fontScale="92500" lnSpcReduction="20000"/>
          </a:bodyPr>
          <a:lstStyle/>
          <a:p>
            <a:r>
              <a:rPr lang="en-US" dirty="0" smtClean="0"/>
              <a:t>To treat that null value in some columns there are replacement value for null value mentioned in description then treat it by replacement method.</a:t>
            </a:r>
          </a:p>
          <a:p>
            <a:r>
              <a:rPr lang="en-US" dirty="0" smtClean="0"/>
              <a:t>For remaining columns we have to treat it by apply mean for normal distributed data and median for skewed data and can apply mode for object </a:t>
            </a:r>
            <a:r>
              <a:rPr lang="en-US" dirty="0" smtClean="0"/>
              <a:t>data</a:t>
            </a:r>
          </a:p>
          <a:p>
            <a:endParaRPr lang="en-US" dirty="0" smtClean="0"/>
          </a:p>
          <a:p>
            <a:endParaRPr lang="en-US" dirty="0"/>
          </a:p>
        </p:txBody>
      </p:sp>
      <p:pic>
        <p:nvPicPr>
          <p:cNvPr id="13" name="Content Placeholder 12" descr="4.JPG"/>
          <p:cNvPicPr>
            <a:picLocks noGrp="1"/>
          </p:cNvPicPr>
          <p:nvPr>
            <p:ph sz="half" idx="2"/>
          </p:nvPr>
        </p:nvPicPr>
        <p:blipFill>
          <a:blip r:embed="rId2"/>
          <a:stretch>
            <a:fillRect/>
          </a:stretch>
        </p:blipFill>
        <p:spPr>
          <a:xfrm>
            <a:off x="4643438" y="1857364"/>
            <a:ext cx="4038600" cy="221457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Treat of unnecessary data and columns</a:t>
            </a:r>
            <a:endParaRPr lang="en-US" dirty="0"/>
          </a:p>
        </p:txBody>
      </p:sp>
      <p:sp>
        <p:nvSpPr>
          <p:cNvPr id="3" name="Content Placeholder 2"/>
          <p:cNvSpPr>
            <a:spLocks noGrp="1"/>
          </p:cNvSpPr>
          <p:nvPr>
            <p:ph sz="half" idx="1"/>
          </p:nvPr>
        </p:nvSpPr>
        <p:spPr/>
        <p:txBody>
          <a:bodyPr>
            <a:normAutofit/>
          </a:bodyPr>
          <a:lstStyle/>
          <a:p>
            <a:pPr>
              <a:buNone/>
            </a:pPr>
            <a:r>
              <a:rPr lang="en-IN" sz="3000" dirty="0" smtClean="0"/>
              <a:t>Remove column ID because all value it contain are unique.</a:t>
            </a:r>
          </a:p>
        </p:txBody>
      </p:sp>
      <p:pic>
        <p:nvPicPr>
          <p:cNvPr id="6" name="Content Placeholder 5" descr="ppt2.JPG"/>
          <p:cNvPicPr>
            <a:picLocks noGrp="1" noChangeAspect="1"/>
          </p:cNvPicPr>
          <p:nvPr>
            <p:ph sz="half" idx="2"/>
          </p:nvPr>
        </p:nvPicPr>
        <p:blipFill>
          <a:blip r:embed="rId2"/>
          <a:stretch>
            <a:fillRect/>
          </a:stretch>
        </p:blipFill>
        <p:spPr>
          <a:xfrm>
            <a:off x="4643438" y="1785926"/>
            <a:ext cx="4038600" cy="556429"/>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t>Checking of Outliers </a:t>
            </a:r>
            <a:r>
              <a:rPr lang="en-US" sz="3000" dirty="0" smtClean="0"/>
              <a:t>and Skewing the data </a:t>
            </a:r>
            <a:endParaRPr lang="en-US" sz="3000" dirty="0"/>
          </a:p>
        </p:txBody>
      </p:sp>
      <p:sp>
        <p:nvSpPr>
          <p:cNvPr id="3" name="Content Placeholder 2"/>
          <p:cNvSpPr>
            <a:spLocks noGrp="1"/>
          </p:cNvSpPr>
          <p:nvPr>
            <p:ph sz="half" idx="1"/>
          </p:nvPr>
        </p:nvSpPr>
        <p:spPr/>
        <p:txBody>
          <a:bodyPr>
            <a:normAutofit/>
          </a:bodyPr>
          <a:lstStyle/>
          <a:p>
            <a:r>
              <a:rPr lang="en-US" sz="2000" dirty="0" smtClean="0"/>
              <a:t>Values occur due to mistyping and wrong calculation are consider as outliers it can </a:t>
            </a:r>
            <a:r>
              <a:rPr lang="en-US" sz="2000" dirty="0" smtClean="0"/>
              <a:t>be find any of visualization method box plot, distribution plot, scatter plot but box plot is more suitable.</a:t>
            </a:r>
          </a:p>
          <a:p>
            <a:r>
              <a:rPr lang="en-US" sz="2000" dirty="0" smtClean="0"/>
              <a:t>Skew of data can find by </a:t>
            </a:r>
            <a:r>
              <a:rPr lang="en-US" sz="2000" dirty="0" err="1" smtClean="0"/>
              <a:t>hist</a:t>
            </a:r>
            <a:r>
              <a:rPr lang="en-US" sz="2000" dirty="0" smtClean="0"/>
              <a:t> plot, columns have skew value above .55 or below -.55 are consider as skewed </a:t>
            </a:r>
            <a:r>
              <a:rPr lang="en-US" sz="2000" dirty="0" smtClean="0"/>
              <a:t>data, it can find by </a:t>
            </a:r>
            <a:r>
              <a:rPr lang="en-US" sz="2000" dirty="0" err="1" smtClean="0"/>
              <a:t>dataframe.skew</a:t>
            </a:r>
            <a:r>
              <a:rPr lang="en-US" sz="2000" dirty="0" smtClean="0"/>
              <a:t>() function </a:t>
            </a:r>
          </a:p>
          <a:p>
            <a:endParaRPr lang="en-US" sz="2000" dirty="0" smtClean="0"/>
          </a:p>
          <a:p>
            <a:endParaRPr lang="en-US" dirty="0"/>
          </a:p>
        </p:txBody>
      </p:sp>
      <p:pic>
        <p:nvPicPr>
          <p:cNvPr id="10" name="Content Placeholder 9" descr="ppt3.1.JPG"/>
          <p:cNvPicPr>
            <a:picLocks noGrp="1" noChangeAspect="1"/>
          </p:cNvPicPr>
          <p:nvPr>
            <p:ph sz="half" idx="2"/>
          </p:nvPr>
        </p:nvPicPr>
        <p:blipFill>
          <a:blip r:embed="rId2"/>
          <a:stretch>
            <a:fillRect/>
          </a:stretch>
        </p:blipFill>
        <p:spPr>
          <a:xfrm>
            <a:off x="4429124" y="1643050"/>
            <a:ext cx="4038600" cy="331615"/>
          </a:xfrm>
        </p:spPr>
      </p:pic>
      <p:pic>
        <p:nvPicPr>
          <p:cNvPr id="11" name="Picture 10" descr="ppt3.JPG"/>
          <p:cNvPicPr>
            <a:picLocks noChangeAspect="1"/>
          </p:cNvPicPr>
          <p:nvPr/>
        </p:nvPicPr>
        <p:blipFill>
          <a:blip r:embed="rId3"/>
          <a:stretch>
            <a:fillRect/>
          </a:stretch>
        </p:blipFill>
        <p:spPr>
          <a:xfrm>
            <a:off x="4429124" y="2214554"/>
            <a:ext cx="4214842" cy="708660"/>
          </a:xfrm>
          <a:prstGeom prst="rect">
            <a:avLst/>
          </a:prstGeom>
        </p:spPr>
      </p:pic>
      <p:pic>
        <p:nvPicPr>
          <p:cNvPr id="12" name="Picture 11" descr="ppt4.1.JPG"/>
          <p:cNvPicPr>
            <a:picLocks noChangeAspect="1"/>
          </p:cNvPicPr>
          <p:nvPr/>
        </p:nvPicPr>
        <p:blipFill>
          <a:blip r:embed="rId4"/>
          <a:stretch>
            <a:fillRect/>
          </a:stretch>
        </p:blipFill>
        <p:spPr>
          <a:xfrm>
            <a:off x="4429124" y="3143248"/>
            <a:ext cx="4286280" cy="411480"/>
          </a:xfrm>
          <a:prstGeom prst="rect">
            <a:avLst/>
          </a:prstGeom>
        </p:spPr>
      </p:pic>
      <p:pic>
        <p:nvPicPr>
          <p:cNvPr id="13" name="Picture 12" descr="ppt4.JPG"/>
          <p:cNvPicPr>
            <a:picLocks noChangeAspect="1"/>
          </p:cNvPicPr>
          <p:nvPr/>
        </p:nvPicPr>
        <p:blipFill>
          <a:blip r:embed="rId5"/>
          <a:stretch>
            <a:fillRect/>
          </a:stretch>
        </p:blipFill>
        <p:spPr>
          <a:xfrm>
            <a:off x="4429124" y="3857628"/>
            <a:ext cx="4286280" cy="914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t>Outliers replacing and Skewing the data</a:t>
            </a:r>
            <a:endParaRPr lang="en-US" sz="3000" dirty="0"/>
          </a:p>
        </p:txBody>
      </p:sp>
      <p:sp>
        <p:nvSpPr>
          <p:cNvPr id="3" name="Content Placeholder 2"/>
          <p:cNvSpPr>
            <a:spLocks noGrp="1"/>
          </p:cNvSpPr>
          <p:nvPr>
            <p:ph sz="half" idx="1"/>
          </p:nvPr>
        </p:nvSpPr>
        <p:spPr/>
        <p:txBody>
          <a:bodyPr>
            <a:normAutofit fontScale="85000" lnSpcReduction="10000"/>
          </a:bodyPr>
          <a:lstStyle/>
          <a:p>
            <a:r>
              <a:rPr lang="en-US" sz="2600" dirty="0" smtClean="0"/>
              <a:t>Outliers can </a:t>
            </a:r>
            <a:r>
              <a:rPr lang="en-US" sz="2600" dirty="0" smtClean="0"/>
              <a:t>be replace or removed by </a:t>
            </a:r>
            <a:r>
              <a:rPr lang="en-US" sz="2600" dirty="0" err="1" smtClean="0"/>
              <a:t>ZScore</a:t>
            </a:r>
            <a:r>
              <a:rPr lang="en-US" sz="2600" dirty="0" smtClean="0"/>
              <a:t> or by IQR. Here I use IQR by replace outlier with maximum and minimum data for the respective input variable.</a:t>
            </a:r>
          </a:p>
          <a:p>
            <a:r>
              <a:rPr lang="en-US" sz="2600" dirty="0" smtClean="0"/>
              <a:t>Skewing is </a:t>
            </a:r>
            <a:r>
              <a:rPr lang="en-US" sz="2600" dirty="0" smtClean="0"/>
              <a:t>by </a:t>
            </a:r>
            <a:r>
              <a:rPr lang="en-US" sz="2600" dirty="0" smtClean="0"/>
              <a:t>make mean</a:t>
            </a:r>
            <a:r>
              <a:rPr lang="en-US" sz="2600" dirty="0" smtClean="0"/>
              <a:t>, median, mode are near as possible. It can be done by Log, Square Root, Cube Root, </a:t>
            </a:r>
            <a:r>
              <a:rPr lang="en-US" sz="2600" dirty="0" err="1" smtClean="0"/>
              <a:t>boxcox</a:t>
            </a:r>
            <a:r>
              <a:rPr lang="en-US" sz="2600" dirty="0" smtClean="0"/>
              <a:t> and power transformation. Here I used Log, Square Root, Cube Root </a:t>
            </a:r>
            <a:r>
              <a:rPr lang="en-US" sz="2600" dirty="0" smtClean="0"/>
              <a:t>transformation and boxcox1p.</a:t>
            </a:r>
            <a:endParaRPr lang="en-US" sz="2600" dirty="0" smtClean="0"/>
          </a:p>
          <a:p>
            <a:endParaRPr lang="en-US" dirty="0"/>
          </a:p>
        </p:txBody>
      </p:sp>
      <p:pic>
        <p:nvPicPr>
          <p:cNvPr id="5" name="Content Placeholder 4" descr="6.JPG"/>
          <p:cNvPicPr>
            <a:picLocks noGrp="1"/>
          </p:cNvPicPr>
          <p:nvPr>
            <p:ph sz="half" idx="2"/>
          </p:nvPr>
        </p:nvPicPr>
        <p:blipFill>
          <a:blip r:embed="rId2"/>
          <a:stretch>
            <a:fillRect/>
          </a:stretch>
        </p:blipFill>
        <p:spPr>
          <a:xfrm>
            <a:off x="4429124" y="1714488"/>
            <a:ext cx="4038600" cy="899954"/>
          </a:xfrm>
          <a:prstGeom prst="rect">
            <a:avLst/>
          </a:prstGeom>
        </p:spPr>
      </p:pic>
      <p:pic>
        <p:nvPicPr>
          <p:cNvPr id="6" name="Picture 5" descr="8.JPG"/>
          <p:cNvPicPr/>
          <p:nvPr/>
        </p:nvPicPr>
        <p:blipFill>
          <a:blip r:embed="rId3"/>
          <a:stretch>
            <a:fillRect/>
          </a:stretch>
        </p:blipFill>
        <p:spPr>
          <a:xfrm>
            <a:off x="4429124" y="2714620"/>
            <a:ext cx="4071966" cy="342902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t>Visualization</a:t>
            </a:r>
            <a:endParaRPr lang="en-US" sz="4000" dirty="0"/>
          </a:p>
        </p:txBody>
      </p:sp>
      <p:sp>
        <p:nvSpPr>
          <p:cNvPr id="9" name="Content Placeholder 8"/>
          <p:cNvSpPr>
            <a:spLocks noGrp="1"/>
          </p:cNvSpPr>
          <p:nvPr>
            <p:ph sz="half" idx="1"/>
          </p:nvPr>
        </p:nvSpPr>
        <p:spPr/>
        <p:txBody>
          <a:bodyPr>
            <a:normAutofit/>
          </a:bodyPr>
          <a:lstStyle/>
          <a:p>
            <a:pPr>
              <a:buNone/>
            </a:pPr>
            <a:r>
              <a:rPr lang="en-US" sz="2000" u="sng" dirty="0" err="1" smtClean="0"/>
              <a:t>Uni</a:t>
            </a:r>
            <a:r>
              <a:rPr lang="en-US" sz="2000" u="sng" dirty="0" smtClean="0"/>
              <a:t> variant visualization:</a:t>
            </a:r>
          </a:p>
          <a:p>
            <a:pPr>
              <a:buNone/>
            </a:pPr>
            <a:r>
              <a:rPr lang="en-US" sz="2000" dirty="0" smtClean="0"/>
              <a:t>Distribution of </a:t>
            </a:r>
            <a:r>
              <a:rPr lang="en-US" sz="2000" dirty="0" err="1" smtClean="0"/>
              <a:t>SalePrice</a:t>
            </a:r>
            <a:r>
              <a:rPr lang="en-US" sz="2000" dirty="0" smtClean="0"/>
              <a:t>:</a:t>
            </a:r>
          </a:p>
          <a:p>
            <a:r>
              <a:rPr lang="en-US" sz="2000" dirty="0" smtClean="0"/>
              <a:t>It shows good distribution but slightly skewed.</a:t>
            </a:r>
          </a:p>
          <a:p>
            <a:pPr>
              <a:buNone/>
            </a:pPr>
            <a:r>
              <a:rPr lang="en-US" sz="2000" u="sng" dirty="0" smtClean="0"/>
              <a:t>Bi Variant analysis:</a:t>
            </a:r>
          </a:p>
          <a:p>
            <a:pPr>
              <a:buNone/>
            </a:pPr>
            <a:r>
              <a:rPr lang="en-US" sz="2000" dirty="0" smtClean="0"/>
              <a:t>Relation between Output data and quality rate, size of basement, built </a:t>
            </a:r>
            <a:r>
              <a:rPr lang="en-US" sz="2000" dirty="0" smtClean="0"/>
              <a:t>year</a:t>
            </a:r>
          </a:p>
          <a:p>
            <a:r>
              <a:rPr lang="en-US" sz="2000" dirty="0" smtClean="0"/>
              <a:t>Increase in quality rate of house leads to increase in </a:t>
            </a:r>
            <a:r>
              <a:rPr lang="en-US" sz="2000" dirty="0" err="1" smtClean="0"/>
              <a:t>SalePrice</a:t>
            </a:r>
            <a:r>
              <a:rPr lang="en-US" sz="2000" dirty="0" smtClean="0"/>
              <a:t>.</a:t>
            </a:r>
          </a:p>
          <a:p>
            <a:r>
              <a:rPr lang="en-US" sz="2200" dirty="0" smtClean="0"/>
              <a:t>Large </a:t>
            </a:r>
            <a:r>
              <a:rPr lang="en-US" sz="2200" dirty="0" smtClean="0"/>
              <a:t>size basement leads to high sale price but there is presence of some outliers too</a:t>
            </a:r>
            <a:endParaRPr lang="en-US" sz="2200" dirty="0"/>
          </a:p>
        </p:txBody>
      </p:sp>
      <p:pic>
        <p:nvPicPr>
          <p:cNvPr id="11" name="Content Placeholder 10" descr="18.JPG"/>
          <p:cNvPicPr>
            <a:picLocks noGrp="1"/>
          </p:cNvPicPr>
          <p:nvPr>
            <p:ph sz="half" idx="2"/>
          </p:nvPr>
        </p:nvPicPr>
        <p:blipFill>
          <a:blip r:embed="rId2"/>
          <a:stretch>
            <a:fillRect/>
          </a:stretch>
        </p:blipFill>
        <p:spPr>
          <a:xfrm>
            <a:off x="4572000" y="1643050"/>
            <a:ext cx="4038600" cy="1238208"/>
          </a:xfrm>
          <a:prstGeom prst="rect">
            <a:avLst/>
          </a:prstGeom>
        </p:spPr>
      </p:pic>
      <p:pic>
        <p:nvPicPr>
          <p:cNvPr id="12" name="Picture 11" descr="18.1.JPG"/>
          <p:cNvPicPr/>
          <p:nvPr/>
        </p:nvPicPr>
        <p:blipFill>
          <a:blip r:embed="rId3"/>
          <a:stretch>
            <a:fillRect/>
          </a:stretch>
        </p:blipFill>
        <p:spPr>
          <a:xfrm>
            <a:off x="4500562" y="3071810"/>
            <a:ext cx="4257684" cy="1214446"/>
          </a:xfrm>
          <a:prstGeom prst="rect">
            <a:avLst/>
          </a:prstGeom>
        </p:spPr>
      </p:pic>
      <p:pic>
        <p:nvPicPr>
          <p:cNvPr id="13" name="Picture 12" descr="18.2.JPG"/>
          <p:cNvPicPr/>
          <p:nvPr/>
        </p:nvPicPr>
        <p:blipFill>
          <a:blip r:embed="rId4"/>
          <a:stretch>
            <a:fillRect/>
          </a:stretch>
        </p:blipFill>
        <p:spPr>
          <a:xfrm>
            <a:off x="4500562" y="4500570"/>
            <a:ext cx="4451980" cy="145732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605</TotalTime>
  <Words>1086</Words>
  <Application>Microsoft Office PowerPoint</Application>
  <PresentationFormat>On-screen Show (4:3)</PresentationFormat>
  <Paragraphs>84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Project : HOUSING PRICE PREDICTION  </vt:lpstr>
      <vt:lpstr>Problem:   US-based housing company Surprise Housing has decided to enter the Australian real estate market.  To get profit the company uses data analytics to predict and purchase houses at a price below their actual values and flip them at a higher price.  They need to know which features will affect price of the houses the most. </vt:lpstr>
      <vt:lpstr>Import Libraries and read the data</vt:lpstr>
      <vt:lpstr>EDA Process: Checking of data type and presence of null values :</vt:lpstr>
      <vt:lpstr>Treating of null values:</vt:lpstr>
      <vt:lpstr>Treat of unnecessary data and columns</vt:lpstr>
      <vt:lpstr>Checking of Outliers and Skewing the data </vt:lpstr>
      <vt:lpstr>Outliers replacing and Skewing the data</vt:lpstr>
      <vt:lpstr>Visualization</vt:lpstr>
      <vt:lpstr>Slide 10</vt:lpstr>
      <vt:lpstr>Bi-Variant Analysis for object and integer data type: </vt:lpstr>
      <vt:lpstr>Multi variant analysis on necessary variables: </vt:lpstr>
      <vt:lpstr>Relation between necessary columns</vt:lpstr>
      <vt:lpstr>Model Selection and import</vt:lpstr>
      <vt:lpstr>Splitting of data</vt:lpstr>
      <vt:lpstr>Model fitting and prediction</vt:lpstr>
      <vt:lpstr>Model and matrix defining</vt:lpstr>
      <vt:lpstr>Model Prediction</vt:lpstr>
      <vt:lpstr>Hyper Parameter Tuning:</vt:lpstr>
      <vt:lpstr>Finalized model</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44</cp:revision>
  <dcterms:created xsi:type="dcterms:W3CDTF">2021-04-29T05:49:25Z</dcterms:created>
  <dcterms:modified xsi:type="dcterms:W3CDTF">2021-07-02T13:11:18Z</dcterms:modified>
</cp:coreProperties>
</file>