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0" r:id="rId5"/>
    <p:sldId id="261" r:id="rId6"/>
    <p:sldId id="283" r:id="rId7"/>
    <p:sldId id="284" r:id="rId8"/>
    <p:sldId id="285" r:id="rId9"/>
    <p:sldId id="266" r:id="rId10"/>
    <p:sldId id="286" r:id="rId11"/>
    <p:sldId id="287" r:id="rId12"/>
    <p:sldId id="288" r:id="rId13"/>
    <p:sldId id="289" r:id="rId14"/>
    <p:sldId id="290" r:id="rId15"/>
    <p:sldId id="291" r:id="rId16"/>
    <p:sldId id="276"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7075F-4B03-41F7-820B-18646D7BA28E}"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57075F-4B03-41F7-820B-18646D7BA28E}"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57075F-4B03-41F7-820B-18646D7BA28E}" type="datetimeFigureOut">
              <a:rPr lang="en-US" smtClean="0"/>
              <a:pPr/>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7075F-4B03-41F7-820B-18646D7BA28E}" type="datetimeFigureOut">
              <a:rPr lang="en-US" smtClean="0"/>
              <a:pPr/>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7075F-4B03-41F7-820B-18646D7BA28E}" type="datetimeFigureOut">
              <a:rPr lang="en-US" smtClean="0"/>
              <a:pPr/>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7075F-4B03-41F7-820B-18646D7BA28E}"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7075F-4B03-41F7-820B-18646D7BA28E}"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7075F-4B03-41F7-820B-18646D7BA28E}" type="datetimeFigureOut">
              <a:rPr lang="en-US" smtClean="0"/>
              <a:pPr/>
              <a:t>7/18/2021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D5B51-3C73-4550-9877-26904B1EF5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Project :</a:t>
            </a:r>
            <a:br>
              <a:rPr lang="en-US" dirty="0" smtClean="0"/>
            </a:br>
            <a:r>
              <a:rPr lang="en-US" dirty="0" smtClean="0"/>
              <a:t>Customer Retention</a:t>
            </a:r>
            <a:br>
              <a:rPr lang="en-US" dirty="0" smtClean="0"/>
            </a:br>
            <a:endParaRPr lang="en-US" dirty="0"/>
          </a:p>
        </p:txBody>
      </p:sp>
      <p:sp>
        <p:nvSpPr>
          <p:cNvPr id="3" name="Subtitle 2"/>
          <p:cNvSpPr>
            <a:spLocks noGrp="1"/>
          </p:cNvSpPr>
          <p:nvPr>
            <p:ph type="subTitle" idx="1"/>
          </p:nvPr>
        </p:nvSpPr>
        <p:spPr/>
        <p:txBody>
          <a:bodyPr/>
          <a:lstStyle/>
          <a:p>
            <a:r>
              <a:rPr lang="en-US" dirty="0" smtClean="0"/>
              <a:t>By R. Rajesh </a:t>
            </a:r>
            <a:r>
              <a:rPr lang="en-US" dirty="0" err="1" smtClean="0"/>
              <a:t>Kannan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0.JPG"/>
          <p:cNvPicPr>
            <a:picLocks noGrp="1" noChangeAspect="1"/>
          </p:cNvPicPr>
          <p:nvPr>
            <p:ph idx="1"/>
          </p:nvPr>
        </p:nvPicPr>
        <p:blipFill>
          <a:blip r:embed="rId2"/>
          <a:stretch>
            <a:fillRect/>
          </a:stretch>
        </p:blipFill>
        <p:spPr>
          <a:xfrm>
            <a:off x="3643306" y="428604"/>
            <a:ext cx="4825998" cy="513208"/>
          </a:xfrm>
        </p:spPr>
      </p:pic>
      <p:sp>
        <p:nvSpPr>
          <p:cNvPr id="4" name="Text Placeholder 3"/>
          <p:cNvSpPr>
            <a:spLocks noGrp="1"/>
          </p:cNvSpPr>
          <p:nvPr>
            <p:ph type="body" sz="half" idx="2"/>
          </p:nvPr>
        </p:nvSpPr>
        <p:spPr>
          <a:xfrm>
            <a:off x="457200" y="285728"/>
            <a:ext cx="3008313" cy="5840435"/>
          </a:xfrm>
        </p:spPr>
        <p:txBody>
          <a:bodyPr/>
          <a:lstStyle/>
          <a:p>
            <a:r>
              <a:rPr lang="en-US" sz="2000" b="1" dirty="0" smtClean="0"/>
              <a:t>Visualization on Rating data frame:</a:t>
            </a:r>
          </a:p>
          <a:p>
            <a:r>
              <a:rPr lang="en-US" sz="2000" dirty="0" smtClean="0"/>
              <a:t>Divide rating category features as several category for better findings.</a:t>
            </a:r>
          </a:p>
          <a:p>
            <a:endParaRPr lang="en-US" sz="2000" dirty="0" smtClean="0"/>
          </a:p>
          <a:p>
            <a:r>
              <a:rPr lang="en-US" sz="2000" b="1" dirty="0" smtClean="0"/>
              <a:t>Visualize features under shopping satisfaction:</a:t>
            </a:r>
          </a:p>
          <a:p>
            <a:pPr marL="342900" indent="-342900">
              <a:buFont typeface="+mj-lt"/>
              <a:buAutoNum type="arabicPeriod"/>
            </a:pPr>
            <a:r>
              <a:rPr lang="en-US" sz="2000" dirty="0" smtClean="0"/>
              <a:t>Mostly peoples are strongly agree with shopping benefit, satisfaction, flexible, enjoyment of shopping.</a:t>
            </a:r>
          </a:p>
          <a:p>
            <a:pPr marL="342900" indent="-342900"/>
            <a:endParaRPr lang="en-US" dirty="0" smtClean="0"/>
          </a:p>
          <a:p>
            <a:pPr marL="342900" indent="-342900"/>
            <a:endParaRPr lang="en-US" dirty="0" smtClean="0"/>
          </a:p>
          <a:p>
            <a:endParaRPr lang="en-US" dirty="0" smtClean="0"/>
          </a:p>
          <a:p>
            <a:endParaRPr lang="en-US" dirty="0"/>
          </a:p>
        </p:txBody>
      </p:sp>
      <p:pic>
        <p:nvPicPr>
          <p:cNvPr id="6" name="Picture 5" descr="11.JPG"/>
          <p:cNvPicPr>
            <a:picLocks noChangeAspect="1"/>
          </p:cNvPicPr>
          <p:nvPr/>
        </p:nvPicPr>
        <p:blipFill>
          <a:blip r:embed="rId3"/>
          <a:stretch>
            <a:fillRect/>
          </a:stretch>
        </p:blipFill>
        <p:spPr>
          <a:xfrm>
            <a:off x="3643306" y="1142984"/>
            <a:ext cx="4857784" cy="1018224"/>
          </a:xfrm>
          <a:prstGeom prst="rect">
            <a:avLst/>
          </a:prstGeom>
        </p:spPr>
      </p:pic>
      <p:pic>
        <p:nvPicPr>
          <p:cNvPr id="7" name="Picture 6" descr="12.JPG"/>
          <p:cNvPicPr>
            <a:picLocks noChangeAspect="1"/>
          </p:cNvPicPr>
          <p:nvPr/>
        </p:nvPicPr>
        <p:blipFill>
          <a:blip r:embed="rId4"/>
          <a:stretch>
            <a:fillRect/>
          </a:stretch>
        </p:blipFill>
        <p:spPr>
          <a:xfrm>
            <a:off x="3643306" y="2500306"/>
            <a:ext cx="5214974" cy="28951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85728"/>
            <a:ext cx="3008313" cy="5840435"/>
          </a:xfrm>
        </p:spPr>
        <p:txBody>
          <a:bodyPr>
            <a:normAutofit lnSpcReduction="10000"/>
          </a:bodyPr>
          <a:lstStyle/>
          <a:p>
            <a:r>
              <a:rPr lang="en-US" sz="2000" b="1" dirty="0" smtClean="0"/>
              <a:t>Visualize features under Website Ratings:</a:t>
            </a:r>
          </a:p>
          <a:p>
            <a:pPr marL="342900" indent="-342900">
              <a:buFont typeface="+mj-lt"/>
              <a:buAutoNum type="arabicPeriod"/>
            </a:pPr>
            <a:r>
              <a:rPr lang="en-US" sz="2000" dirty="0" smtClean="0"/>
              <a:t>Most customers are strongly agree with website speed, response, and website use.</a:t>
            </a:r>
          </a:p>
          <a:p>
            <a:pPr marL="342900" indent="-342900"/>
            <a:endParaRPr lang="en-US" sz="2000" dirty="0" smtClean="0"/>
          </a:p>
          <a:p>
            <a:r>
              <a:rPr lang="en-US" sz="2000" b="1" dirty="0" smtClean="0"/>
              <a:t>Visualize features under retailer ratings:</a:t>
            </a:r>
          </a:p>
          <a:p>
            <a:pPr marL="342900" lvl="0" indent="-342900">
              <a:buFont typeface="+mj-lt"/>
              <a:buAutoNum type="arabicPeriod"/>
            </a:pPr>
            <a:r>
              <a:rPr lang="en-IN" sz="2000" dirty="0" smtClean="0"/>
              <a:t>Most customers are agree with trust on retailer and replacement policy.</a:t>
            </a:r>
            <a:endParaRPr lang="en-US" sz="2000" dirty="0" smtClean="0"/>
          </a:p>
          <a:p>
            <a:pPr marL="342900" lvl="0" indent="-342900">
              <a:buFont typeface="+mj-lt"/>
              <a:buAutoNum type="arabicPeriod"/>
            </a:pPr>
            <a:r>
              <a:rPr lang="en-IN" sz="2000" dirty="0" smtClean="0"/>
              <a:t>Most customers are rate indifferent for retailer enhances of social status and gratification shopping</a:t>
            </a:r>
            <a:r>
              <a:rPr lang="en-US" sz="2000" dirty="0" smtClean="0"/>
              <a:t>.</a:t>
            </a:r>
          </a:p>
          <a:p>
            <a:pPr marL="342900" indent="-342900"/>
            <a:endParaRPr lang="en-US" dirty="0" smtClean="0"/>
          </a:p>
          <a:p>
            <a:endParaRPr lang="en-US" dirty="0"/>
          </a:p>
        </p:txBody>
      </p:sp>
      <p:pic>
        <p:nvPicPr>
          <p:cNvPr id="5" name="Content Placeholder 4"/>
          <p:cNvPicPr>
            <a:picLocks noGrp="1"/>
          </p:cNvPicPr>
          <p:nvPr>
            <p:ph idx="1"/>
          </p:nvPr>
        </p:nvPicPr>
        <p:blipFill>
          <a:blip r:embed="rId2"/>
          <a:srcRect/>
          <a:stretch>
            <a:fillRect/>
          </a:stretch>
        </p:blipFill>
        <p:spPr bwMode="auto">
          <a:xfrm>
            <a:off x="3610104" y="273051"/>
            <a:ext cx="5041642" cy="2727321"/>
          </a:xfrm>
          <a:prstGeom prst="rect">
            <a:avLst/>
          </a:prstGeom>
          <a:noFill/>
          <a:ln w="9525">
            <a:noFill/>
            <a:miter lim="800000"/>
            <a:headEnd/>
            <a:tailEnd/>
          </a:ln>
        </p:spPr>
      </p:pic>
      <p:pic>
        <p:nvPicPr>
          <p:cNvPr id="6" name="Picture 5" descr="14.JPG"/>
          <p:cNvPicPr>
            <a:picLocks noChangeAspect="1"/>
          </p:cNvPicPr>
          <p:nvPr/>
        </p:nvPicPr>
        <p:blipFill>
          <a:blip r:embed="rId3"/>
          <a:stretch>
            <a:fillRect/>
          </a:stretch>
        </p:blipFill>
        <p:spPr>
          <a:xfrm>
            <a:off x="3500430" y="3357562"/>
            <a:ext cx="5173980" cy="27860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85728"/>
            <a:ext cx="3008313" cy="5840435"/>
          </a:xfrm>
        </p:spPr>
        <p:txBody>
          <a:bodyPr/>
          <a:lstStyle/>
          <a:p>
            <a:endParaRPr lang="en-US" sz="2000" b="1" dirty="0" smtClean="0"/>
          </a:p>
          <a:p>
            <a:r>
              <a:rPr lang="en-US" sz="2000" b="1" dirty="0" smtClean="0"/>
              <a:t>Visualize features under money satisfaction and safety:</a:t>
            </a:r>
          </a:p>
          <a:p>
            <a:r>
              <a:rPr lang="en-US" sz="2000" dirty="0" smtClean="0"/>
              <a:t>Most customers are strongly agree with money satisfaction and trust.</a:t>
            </a:r>
          </a:p>
          <a:p>
            <a:endParaRPr lang="en-IN" sz="2000" dirty="0" smtClean="0"/>
          </a:p>
          <a:p>
            <a:endParaRPr lang="en-US" sz="2000" dirty="0" smtClean="0"/>
          </a:p>
          <a:p>
            <a:r>
              <a:rPr lang="en-US" sz="2000" b="1" dirty="0" smtClean="0"/>
              <a:t>Visualize features under product rating:</a:t>
            </a:r>
          </a:p>
          <a:p>
            <a:r>
              <a:rPr lang="en-US" sz="2000" dirty="0" smtClean="0"/>
              <a:t>Most customers are rated strongly agree with product related features.</a:t>
            </a:r>
          </a:p>
          <a:p>
            <a:endParaRPr lang="en-US" sz="2000" dirty="0" smtClean="0"/>
          </a:p>
          <a:p>
            <a:endParaRPr lang="en-US" dirty="0" smtClean="0"/>
          </a:p>
          <a:p>
            <a:endParaRPr lang="en-US" dirty="0"/>
          </a:p>
        </p:txBody>
      </p:sp>
      <p:pic>
        <p:nvPicPr>
          <p:cNvPr id="5" name="Content Placeholder 4"/>
          <p:cNvPicPr>
            <a:picLocks noGrp="1"/>
          </p:cNvPicPr>
          <p:nvPr>
            <p:ph idx="1"/>
          </p:nvPr>
        </p:nvPicPr>
        <p:blipFill>
          <a:blip r:embed="rId2"/>
          <a:srcRect/>
          <a:stretch>
            <a:fillRect/>
          </a:stretch>
        </p:blipFill>
        <p:spPr bwMode="auto">
          <a:xfrm>
            <a:off x="3571868" y="357166"/>
            <a:ext cx="5111750" cy="2071701"/>
          </a:xfrm>
          <a:prstGeom prst="rect">
            <a:avLst/>
          </a:prstGeom>
          <a:noFill/>
          <a:ln w="9525">
            <a:noFill/>
            <a:miter lim="800000"/>
            <a:headEnd/>
            <a:tailEnd/>
          </a:ln>
        </p:spPr>
      </p:pic>
      <p:pic>
        <p:nvPicPr>
          <p:cNvPr id="6" name="Picture 5" descr="16.JPG"/>
          <p:cNvPicPr>
            <a:picLocks noChangeAspect="1"/>
          </p:cNvPicPr>
          <p:nvPr/>
        </p:nvPicPr>
        <p:blipFill>
          <a:blip r:embed="rId3"/>
          <a:stretch>
            <a:fillRect/>
          </a:stretch>
        </p:blipFill>
        <p:spPr>
          <a:xfrm>
            <a:off x="3571868" y="3071810"/>
            <a:ext cx="5105400" cy="22145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85728"/>
            <a:ext cx="3008313" cy="5840435"/>
          </a:xfrm>
        </p:spPr>
        <p:txBody>
          <a:bodyPr/>
          <a:lstStyle/>
          <a:p>
            <a:r>
              <a:rPr lang="en-US" sz="2000" b="1" dirty="0" smtClean="0"/>
              <a:t>Visualize features under customer satisfaction ratings:</a:t>
            </a:r>
          </a:p>
          <a:p>
            <a:r>
              <a:rPr lang="en-US" sz="2000" dirty="0" smtClean="0"/>
              <a:t>Most customers are strongly agree with their satisfaction and trust.</a:t>
            </a:r>
          </a:p>
          <a:p>
            <a:endParaRPr lang="en-US" dirty="0"/>
          </a:p>
        </p:txBody>
      </p:sp>
      <p:pic>
        <p:nvPicPr>
          <p:cNvPr id="5" name="Content Placeholder 4" descr="17.JPG"/>
          <p:cNvPicPr>
            <a:picLocks noGrp="1" noChangeAspect="1"/>
          </p:cNvPicPr>
          <p:nvPr>
            <p:ph idx="1"/>
          </p:nvPr>
        </p:nvPicPr>
        <p:blipFill>
          <a:blip r:embed="rId2"/>
          <a:stretch>
            <a:fillRect/>
          </a:stretch>
        </p:blipFill>
        <p:spPr>
          <a:xfrm>
            <a:off x="3571868" y="500042"/>
            <a:ext cx="5111750" cy="39616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Visualize on web ratings:</a:t>
            </a:r>
            <a:br>
              <a:rPr lang="en-US" dirty="0" smtClean="0"/>
            </a:br>
            <a:endParaRPr lang="en-US" dirty="0"/>
          </a:p>
        </p:txBody>
      </p:sp>
      <p:sp>
        <p:nvSpPr>
          <p:cNvPr id="10" name="Content Placeholder 9"/>
          <p:cNvSpPr>
            <a:spLocks noGrp="1"/>
          </p:cNvSpPr>
          <p:nvPr>
            <p:ph sz="half" idx="1"/>
          </p:nvPr>
        </p:nvSpPr>
        <p:spPr/>
        <p:txBody>
          <a:bodyPr/>
          <a:lstStyle/>
          <a:p>
            <a:r>
              <a:rPr lang="en-US" sz="2400" dirty="0" smtClean="0"/>
              <a:t>There are some positive ratings and negative ratings columns, so we have to separate it for better </a:t>
            </a:r>
            <a:r>
              <a:rPr lang="en-US" sz="2400" dirty="0" smtClean="0"/>
              <a:t>visualization.</a:t>
            </a:r>
          </a:p>
          <a:p>
            <a:r>
              <a:rPr lang="en-US" sz="2400" dirty="0" smtClean="0"/>
              <a:t>Encode the web ratings columns by develop dummies for every website ratings columns by each sites.</a:t>
            </a:r>
          </a:p>
          <a:p>
            <a:endParaRPr lang="en-US" dirty="0"/>
          </a:p>
        </p:txBody>
      </p:sp>
      <p:pic>
        <p:nvPicPr>
          <p:cNvPr id="12" name="Content Placeholder 11"/>
          <p:cNvPicPr>
            <a:picLocks noGrp="1"/>
          </p:cNvPicPr>
          <p:nvPr>
            <p:ph sz="half" idx="2"/>
          </p:nvPr>
        </p:nvPicPr>
        <p:blipFill>
          <a:blip r:embed="rId2"/>
          <a:srcRect/>
          <a:stretch>
            <a:fillRect/>
          </a:stretch>
        </p:blipFill>
        <p:spPr bwMode="auto">
          <a:xfrm>
            <a:off x="4572000" y="1714488"/>
            <a:ext cx="4038600" cy="1263452"/>
          </a:xfrm>
          <a:prstGeom prst="rect">
            <a:avLst/>
          </a:prstGeom>
          <a:noFill/>
          <a:ln w="9525">
            <a:noFill/>
            <a:miter lim="800000"/>
            <a:headEnd/>
            <a:tailEnd/>
          </a:ln>
        </p:spPr>
      </p:pic>
      <p:pic>
        <p:nvPicPr>
          <p:cNvPr id="13" name="Picture 12" descr="22.2.JPG"/>
          <p:cNvPicPr>
            <a:picLocks noChangeAspect="1"/>
          </p:cNvPicPr>
          <p:nvPr/>
        </p:nvPicPr>
        <p:blipFill>
          <a:blip r:embed="rId3"/>
          <a:stretch>
            <a:fillRect/>
          </a:stretch>
        </p:blipFill>
        <p:spPr>
          <a:xfrm>
            <a:off x="4572000" y="3143248"/>
            <a:ext cx="4228960" cy="3143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85728"/>
            <a:ext cx="3008313" cy="5840435"/>
          </a:xfrm>
        </p:spPr>
        <p:txBody>
          <a:bodyPr>
            <a:normAutofit/>
          </a:bodyPr>
          <a:lstStyle/>
          <a:p>
            <a:r>
              <a:rPr lang="en-IN" sz="2000" dirty="0" smtClean="0"/>
              <a:t>To find which website plays a major role for customers online shopping, after create dummies we have to sum each row as per website click by customer.</a:t>
            </a:r>
            <a:endParaRPr lang="en-US" sz="2000" dirty="0" smtClean="0"/>
          </a:p>
          <a:p>
            <a:endParaRPr lang="en-US" sz="2000" dirty="0" smtClean="0"/>
          </a:p>
          <a:p>
            <a:endParaRPr lang="en-US" sz="2000" dirty="0" smtClean="0"/>
          </a:p>
          <a:p>
            <a:r>
              <a:rPr lang="en-IN" sz="2000" b="1" dirty="0" smtClean="0"/>
              <a:t>By analysis it came to know:</a:t>
            </a:r>
            <a:endParaRPr lang="en-US" sz="2000" b="1" dirty="0" smtClean="0"/>
          </a:p>
          <a:p>
            <a:r>
              <a:rPr lang="en-US" sz="2000" dirty="0" err="1" smtClean="0"/>
              <a:t>Amazon.in</a:t>
            </a:r>
            <a:r>
              <a:rPr lang="en-US" sz="2000" dirty="0" smtClean="0"/>
              <a:t> </a:t>
            </a:r>
            <a:r>
              <a:rPr lang="en-US" sz="2000" dirty="0" smtClean="0"/>
              <a:t>and flipkart.com are liked by most of the persons than different websites.</a:t>
            </a:r>
          </a:p>
          <a:p>
            <a:endParaRPr lang="en-US" sz="2000" dirty="0"/>
          </a:p>
        </p:txBody>
      </p:sp>
      <p:pic>
        <p:nvPicPr>
          <p:cNvPr id="5" name="Content Placeholder 4"/>
          <p:cNvPicPr>
            <a:picLocks noGrp="1"/>
          </p:cNvPicPr>
          <p:nvPr>
            <p:ph idx="1"/>
          </p:nvPr>
        </p:nvPicPr>
        <p:blipFill>
          <a:blip r:embed="rId2"/>
          <a:srcRect/>
          <a:stretch>
            <a:fillRect/>
          </a:stretch>
        </p:blipFill>
        <p:spPr bwMode="auto">
          <a:xfrm>
            <a:off x="3571868" y="500042"/>
            <a:ext cx="5111750" cy="1143008"/>
          </a:xfrm>
          <a:prstGeom prst="rect">
            <a:avLst/>
          </a:prstGeom>
          <a:noFill/>
          <a:ln w="9525">
            <a:noFill/>
            <a:miter lim="800000"/>
            <a:headEnd/>
            <a:tailEnd/>
          </a:ln>
        </p:spPr>
      </p:pic>
      <p:pic>
        <p:nvPicPr>
          <p:cNvPr id="6" name="Picture 5" descr="23.JPG"/>
          <p:cNvPicPr>
            <a:picLocks noChangeAspect="1"/>
          </p:cNvPicPr>
          <p:nvPr/>
        </p:nvPicPr>
        <p:blipFill>
          <a:blip r:embed="rId3"/>
          <a:stretch>
            <a:fillRect/>
          </a:stretch>
        </p:blipFill>
        <p:spPr>
          <a:xfrm>
            <a:off x="3571868" y="1857364"/>
            <a:ext cx="5143536" cy="1214446"/>
          </a:xfrm>
          <a:prstGeom prst="rect">
            <a:avLst/>
          </a:prstGeom>
        </p:spPr>
      </p:pic>
      <p:pic>
        <p:nvPicPr>
          <p:cNvPr id="7" name="Picture 6" descr="24.JPG"/>
          <p:cNvPicPr>
            <a:picLocks noChangeAspect="1"/>
          </p:cNvPicPr>
          <p:nvPr/>
        </p:nvPicPr>
        <p:blipFill>
          <a:blip r:embed="rId4"/>
          <a:stretch>
            <a:fillRect/>
          </a:stretch>
        </p:blipFill>
        <p:spPr>
          <a:xfrm>
            <a:off x="3571868" y="3214686"/>
            <a:ext cx="5143536" cy="1357322"/>
          </a:xfrm>
          <a:prstGeom prst="rect">
            <a:avLst/>
          </a:prstGeom>
        </p:spPr>
      </p:pic>
      <p:pic>
        <p:nvPicPr>
          <p:cNvPr id="8" name="Picture 7" descr="25.JPG"/>
          <p:cNvPicPr>
            <a:picLocks noChangeAspect="1"/>
          </p:cNvPicPr>
          <p:nvPr/>
        </p:nvPicPr>
        <p:blipFill>
          <a:blip r:embed="rId5"/>
          <a:stretch>
            <a:fillRect/>
          </a:stretch>
        </p:blipFill>
        <p:spPr>
          <a:xfrm>
            <a:off x="3571868" y="4786322"/>
            <a:ext cx="5191477" cy="14287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Findings:</a:t>
            </a:r>
            <a:endParaRPr lang="en-US" sz="4000" dirty="0"/>
          </a:p>
        </p:txBody>
      </p:sp>
      <p:sp>
        <p:nvSpPr>
          <p:cNvPr id="5" name="Content Placeholder 4"/>
          <p:cNvSpPr>
            <a:spLocks noGrp="1"/>
          </p:cNvSpPr>
          <p:nvPr>
            <p:ph idx="1"/>
          </p:nvPr>
        </p:nvSpPr>
        <p:spPr/>
        <p:txBody>
          <a:bodyPr>
            <a:normAutofit/>
          </a:bodyPr>
          <a:lstStyle/>
          <a:p>
            <a:pPr lvl="0"/>
            <a:r>
              <a:rPr lang="en-IN" sz="2800" dirty="0" smtClean="0"/>
              <a:t>For rating features mostly customer select strongly agree.</a:t>
            </a:r>
            <a:endParaRPr lang="en-US" sz="2800" dirty="0" smtClean="0"/>
          </a:p>
          <a:p>
            <a:r>
              <a:rPr lang="en-US" sz="2800" dirty="0" smtClean="0"/>
              <a:t>For customer details features(city-Delhi, browser-Google chrome, device-</a:t>
            </a:r>
            <a:r>
              <a:rPr lang="en-US" sz="2800" dirty="0" err="1" smtClean="0"/>
              <a:t>smartphone</a:t>
            </a:r>
            <a:r>
              <a:rPr lang="en-US" sz="2800" dirty="0" smtClean="0"/>
              <a:t>, net-Mobile Internet ) plays major role in online </a:t>
            </a:r>
            <a:r>
              <a:rPr lang="en-US" sz="2800" dirty="0" smtClean="0"/>
              <a:t>shopping.</a:t>
            </a:r>
          </a:p>
          <a:p>
            <a:pPr lvl="0"/>
            <a:r>
              <a:rPr lang="en-IN" sz="2800" dirty="0" smtClean="0"/>
              <a:t>For website rating features </a:t>
            </a:r>
            <a:r>
              <a:rPr lang="en-IN" sz="2800" dirty="0" err="1" smtClean="0"/>
              <a:t>Amazon.in</a:t>
            </a:r>
            <a:r>
              <a:rPr lang="en-IN" sz="2800" dirty="0" smtClean="0"/>
              <a:t> and flipkart.com are liked by most of the customers.</a:t>
            </a:r>
            <a:endParaRPr lang="en-US" sz="2800" dirty="0" smtClean="0"/>
          </a:p>
          <a:p>
            <a:endParaRPr 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4000" dirty="0" smtClean="0"/>
              <a:t>Conclusion:</a:t>
            </a:r>
            <a:endParaRPr lang="en-US" sz="4000" dirty="0"/>
          </a:p>
        </p:txBody>
      </p:sp>
      <p:sp>
        <p:nvSpPr>
          <p:cNvPr id="6" name="Content Placeholder 5"/>
          <p:cNvSpPr>
            <a:spLocks noGrp="1"/>
          </p:cNvSpPr>
          <p:nvPr>
            <p:ph idx="1"/>
          </p:nvPr>
        </p:nvSpPr>
        <p:spPr/>
        <p:txBody>
          <a:bodyPr>
            <a:normAutofit/>
          </a:bodyPr>
          <a:lstStyle/>
          <a:p>
            <a:r>
              <a:rPr lang="en-US" sz="3000" dirty="0"/>
              <a:t>I</a:t>
            </a:r>
            <a:r>
              <a:rPr lang="en-US" sz="3000" dirty="0" smtClean="0"/>
              <a:t>t </a:t>
            </a:r>
            <a:r>
              <a:rPr lang="en-US" sz="3000" dirty="0"/>
              <a:t>concluded that there is </a:t>
            </a:r>
            <a:r>
              <a:rPr lang="en-US" sz="3000" dirty="0" smtClean="0"/>
              <a:t>no wrong data, because all values are categorical obtain by click check boxes. </a:t>
            </a:r>
            <a:r>
              <a:rPr lang="en-US" sz="2800" dirty="0" smtClean="0"/>
              <a:t>By analyze it and prediction was lead to get good model.</a:t>
            </a:r>
            <a:endParaRPr lang="en-US" sz="3000" dirty="0" smtClean="0"/>
          </a:p>
          <a:p>
            <a:r>
              <a:rPr lang="en-US" sz="3000" dirty="0" smtClean="0"/>
              <a:t>Observed and analysis data through visualization.</a:t>
            </a:r>
          </a:p>
          <a:p>
            <a:r>
              <a:rPr lang="en-US" sz="3000" dirty="0" smtClean="0"/>
              <a:t>As the end we get treated data frame with new findings by analysis of data given by Indian online retailer.</a:t>
            </a: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226064"/>
          </a:xfrm>
        </p:spPr>
        <p:txBody>
          <a:bodyPr>
            <a:normAutofit/>
          </a:bodyPr>
          <a:lstStyle/>
          <a:p>
            <a:pPr algn="l"/>
            <a:r>
              <a:rPr lang="en-US" dirty="0" smtClean="0"/>
              <a:t>Problem: </a:t>
            </a:r>
            <a:br>
              <a:rPr lang="en-US" dirty="0" smtClean="0"/>
            </a:br>
            <a:r>
              <a:rPr lang="en-US" dirty="0" smtClean="0"/>
              <a:t>	</a:t>
            </a:r>
            <a:r>
              <a:rPr lang="en-US" sz="2800" dirty="0" smtClean="0"/>
              <a:t>Aim of this project is to analysis the data which get from e-commerce in India to get findings and conclusion.</a:t>
            </a:r>
            <a:br>
              <a:rPr lang="en-US" sz="2800" dirty="0" smtClean="0"/>
            </a:br>
            <a:r>
              <a:rPr lang="en-US" sz="2800" dirty="0" smtClean="0"/>
              <a:t>	Data is based on customer review based on that review of literature, theories and models have been carried out to propose the models for customer activation and customer retention.</a:t>
            </a:r>
            <a:br>
              <a:rPr lang="en-US" sz="2800" dirty="0" smtClean="0"/>
            </a:b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000" dirty="0" smtClean="0"/>
              <a:t>Import Libraries and read the data</a:t>
            </a:r>
            <a:endParaRPr lang="en-US" sz="4000" dirty="0"/>
          </a:p>
        </p:txBody>
      </p:sp>
      <p:sp>
        <p:nvSpPr>
          <p:cNvPr id="4" name="Content Placeholder 3"/>
          <p:cNvSpPr>
            <a:spLocks noGrp="1"/>
          </p:cNvSpPr>
          <p:nvPr>
            <p:ph idx="1"/>
          </p:nvPr>
        </p:nvSpPr>
        <p:spPr>
          <a:xfrm>
            <a:off x="457200" y="1357298"/>
            <a:ext cx="8229600" cy="4768865"/>
          </a:xfrm>
        </p:spPr>
        <p:txBody>
          <a:bodyPr>
            <a:normAutofit/>
          </a:bodyPr>
          <a:lstStyle/>
          <a:p>
            <a:r>
              <a:rPr lang="en-US" sz="3000" dirty="0" smtClean="0"/>
              <a:t>Have to import the required libraries that we are going to use.</a:t>
            </a:r>
          </a:p>
          <a:p>
            <a:r>
              <a:rPr lang="en-US" sz="3000" dirty="0" smtClean="0"/>
              <a:t>Have to read the data with pandas library.</a:t>
            </a:r>
          </a:p>
          <a:p>
            <a:r>
              <a:rPr lang="en-IN" sz="3000" dirty="0" smtClean="0"/>
              <a:t>Here that </a:t>
            </a:r>
            <a:r>
              <a:rPr lang="en-IN" sz="3000" dirty="0" err="1" smtClean="0"/>
              <a:t>xlsx</a:t>
            </a:r>
            <a:r>
              <a:rPr lang="en-IN" sz="3000" dirty="0" smtClean="0"/>
              <a:t> file contains two sheets.</a:t>
            </a:r>
          </a:p>
        </p:txBody>
      </p:sp>
      <p:pic>
        <p:nvPicPr>
          <p:cNvPr id="7" name="Picture 6" descr="20.JPG"/>
          <p:cNvPicPr>
            <a:picLocks noChangeAspect="1"/>
          </p:cNvPicPr>
          <p:nvPr/>
        </p:nvPicPr>
        <p:blipFill>
          <a:blip r:embed="rId2"/>
          <a:stretch>
            <a:fillRect/>
          </a:stretch>
        </p:blipFill>
        <p:spPr>
          <a:xfrm>
            <a:off x="1214414" y="3857628"/>
            <a:ext cx="6079832" cy="12992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EDA Process:</a:t>
            </a:r>
            <a:br>
              <a:rPr lang="en-US" dirty="0" smtClean="0"/>
            </a:br>
            <a:r>
              <a:rPr lang="en-US" sz="3100" dirty="0" smtClean="0"/>
              <a:t>Checking of data type and presence of null values :</a:t>
            </a:r>
            <a:endParaRPr lang="en-US" sz="3100" dirty="0"/>
          </a:p>
        </p:txBody>
      </p:sp>
      <p:sp>
        <p:nvSpPr>
          <p:cNvPr id="5" name="Content Placeholder 4"/>
          <p:cNvSpPr>
            <a:spLocks noGrp="1"/>
          </p:cNvSpPr>
          <p:nvPr>
            <p:ph sz="half" idx="1"/>
          </p:nvPr>
        </p:nvSpPr>
        <p:spPr/>
        <p:txBody>
          <a:bodyPr>
            <a:normAutofit lnSpcReduction="10000"/>
          </a:bodyPr>
          <a:lstStyle/>
          <a:p>
            <a:pPr>
              <a:buNone/>
            </a:pPr>
            <a:endParaRPr lang="en-US" sz="2000" dirty="0" smtClean="0"/>
          </a:p>
          <a:p>
            <a:pPr>
              <a:buNone/>
            </a:pPr>
            <a:r>
              <a:rPr lang="en-US" sz="2600" dirty="0" smtClean="0"/>
              <a:t>Data Type may,</a:t>
            </a:r>
          </a:p>
          <a:p>
            <a:r>
              <a:rPr lang="en-US" sz="2600" dirty="0" err="1" smtClean="0"/>
              <a:t>Int</a:t>
            </a:r>
            <a:endParaRPr lang="en-US" sz="2600" dirty="0" smtClean="0"/>
          </a:p>
          <a:p>
            <a:r>
              <a:rPr lang="en-US" sz="2600" dirty="0" smtClean="0"/>
              <a:t>Float</a:t>
            </a:r>
          </a:p>
          <a:p>
            <a:r>
              <a:rPr lang="en-US" sz="2600" dirty="0" smtClean="0"/>
              <a:t>Object</a:t>
            </a:r>
          </a:p>
          <a:p>
            <a:pPr>
              <a:buNone/>
            </a:pPr>
            <a:r>
              <a:rPr lang="en-US" sz="2600" dirty="0" smtClean="0"/>
              <a:t>There are no presence Null values. </a:t>
            </a:r>
          </a:p>
          <a:p>
            <a:pPr>
              <a:buNone/>
            </a:pPr>
            <a:r>
              <a:rPr lang="en-IN" sz="2600" dirty="0" smtClean="0"/>
              <a:t>No skewing in data and presence of outliers due to all data type are categorical.</a:t>
            </a:r>
            <a:endParaRPr lang="en-US" sz="2600" dirty="0" smtClean="0"/>
          </a:p>
          <a:p>
            <a:pPr>
              <a:buNone/>
            </a:pPr>
            <a:endParaRPr lang="en-US" sz="2600" dirty="0" smtClean="0"/>
          </a:p>
          <a:p>
            <a:endParaRPr lang="en-US" dirty="0"/>
          </a:p>
        </p:txBody>
      </p:sp>
      <p:pic>
        <p:nvPicPr>
          <p:cNvPr id="6" name="Picture 5" descr="21.JPG"/>
          <p:cNvPicPr>
            <a:picLocks noChangeAspect="1"/>
          </p:cNvPicPr>
          <p:nvPr/>
        </p:nvPicPr>
        <p:blipFill>
          <a:blip r:embed="rId2"/>
          <a:stretch>
            <a:fillRect/>
          </a:stretch>
        </p:blipFill>
        <p:spPr>
          <a:xfrm>
            <a:off x="3214678" y="2071678"/>
            <a:ext cx="1333500" cy="766766"/>
          </a:xfrm>
          <a:prstGeom prst="rect">
            <a:avLst/>
          </a:prstGeom>
        </p:spPr>
      </p:pic>
      <p:pic>
        <p:nvPicPr>
          <p:cNvPr id="10" name="Content Placeholder 9" descr="Capture.JPG"/>
          <p:cNvPicPr>
            <a:picLocks noGrp="1" noChangeAspect="1"/>
          </p:cNvPicPr>
          <p:nvPr>
            <p:ph sz="half" idx="2"/>
          </p:nvPr>
        </p:nvPicPr>
        <p:blipFill>
          <a:blip r:embed="rId3"/>
          <a:stretch>
            <a:fillRect/>
          </a:stretch>
        </p:blipFill>
        <p:spPr>
          <a:xfrm>
            <a:off x="4668633" y="1600200"/>
            <a:ext cx="3997734"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Analysis by Visualization</a:t>
            </a:r>
            <a:endParaRPr lang="en-US" sz="4000" dirty="0"/>
          </a:p>
        </p:txBody>
      </p:sp>
      <p:sp>
        <p:nvSpPr>
          <p:cNvPr id="7" name="Content Placeholder 6"/>
          <p:cNvSpPr>
            <a:spLocks noGrp="1"/>
          </p:cNvSpPr>
          <p:nvPr>
            <p:ph sz="half" idx="1"/>
          </p:nvPr>
        </p:nvSpPr>
        <p:spPr/>
        <p:txBody>
          <a:bodyPr/>
          <a:lstStyle/>
          <a:p>
            <a:r>
              <a:rPr lang="en-US" dirty="0" smtClean="0"/>
              <a:t>Here I divide data into three different category (user details, Rating, website prefer).</a:t>
            </a:r>
          </a:p>
          <a:p>
            <a:r>
              <a:rPr lang="en-IN" dirty="0" smtClean="0"/>
              <a:t>Based on it we can visualize clearly even in lot of features, and also can find new findings.</a:t>
            </a:r>
            <a:endParaRPr lang="en-US" dirty="0" smtClean="0"/>
          </a:p>
          <a:p>
            <a:endParaRPr lang="en-US" dirty="0"/>
          </a:p>
        </p:txBody>
      </p:sp>
      <p:pic>
        <p:nvPicPr>
          <p:cNvPr id="10" name="Content Placeholder 9" descr="2.JPG"/>
          <p:cNvPicPr>
            <a:picLocks noGrp="1"/>
          </p:cNvPicPr>
          <p:nvPr>
            <p:ph sz="half" idx="2"/>
          </p:nvPr>
        </p:nvPicPr>
        <p:blipFill>
          <a:blip r:embed="rId2"/>
          <a:stretch>
            <a:fillRect/>
          </a:stretch>
        </p:blipFill>
        <p:spPr>
          <a:xfrm>
            <a:off x="4648200" y="2285993"/>
            <a:ext cx="4038600" cy="25256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229600" cy="1000132"/>
          </a:xfrm>
        </p:spPr>
        <p:txBody>
          <a:bodyPr>
            <a:noAutofit/>
          </a:bodyPr>
          <a:lstStyle/>
          <a:p>
            <a:r>
              <a:rPr lang="en-US" sz="3200" b="1" dirty="0" smtClean="0"/>
              <a:t>Visualization on user details:</a:t>
            </a:r>
            <a:br>
              <a:rPr lang="en-US" sz="3200" b="1" dirty="0" smtClean="0"/>
            </a:br>
            <a:r>
              <a:rPr lang="en-US" sz="3200" b="1" dirty="0" err="1" smtClean="0"/>
              <a:t>Uni</a:t>
            </a:r>
            <a:r>
              <a:rPr lang="en-US" sz="3200" b="1" dirty="0" smtClean="0"/>
              <a:t> variant visualization:</a:t>
            </a:r>
            <a:br>
              <a:rPr lang="en-US" sz="3200" b="1" dirty="0" smtClean="0"/>
            </a:br>
            <a:r>
              <a:rPr lang="en-US" sz="3200" b="1" dirty="0" smtClean="0"/>
              <a:t>Count of city:</a:t>
            </a:r>
            <a:endParaRPr lang="en-US" sz="3200" b="1" dirty="0"/>
          </a:p>
        </p:txBody>
      </p:sp>
      <p:sp>
        <p:nvSpPr>
          <p:cNvPr id="3" name="Content Placeholder 2"/>
          <p:cNvSpPr>
            <a:spLocks noGrp="1"/>
          </p:cNvSpPr>
          <p:nvPr>
            <p:ph sz="half" idx="1"/>
          </p:nvPr>
        </p:nvSpPr>
        <p:spPr>
          <a:xfrm>
            <a:off x="457200" y="1928802"/>
            <a:ext cx="4038600" cy="4197361"/>
          </a:xfrm>
        </p:spPr>
        <p:txBody>
          <a:bodyPr>
            <a:normAutofit/>
          </a:bodyPr>
          <a:lstStyle/>
          <a:p>
            <a:r>
              <a:rPr lang="en-IN" dirty="0" smtClean="0"/>
              <a:t>Apply </a:t>
            </a:r>
            <a:r>
              <a:rPr lang="en-IN" dirty="0" err="1" smtClean="0"/>
              <a:t>countplot</a:t>
            </a:r>
            <a:r>
              <a:rPr lang="en-IN" dirty="0" smtClean="0"/>
              <a:t> in city features to get main cities for online shopping.</a:t>
            </a:r>
            <a:endParaRPr lang="en-US" dirty="0" smtClean="0"/>
          </a:p>
          <a:p>
            <a:r>
              <a:rPr lang="en-US" dirty="0" smtClean="0"/>
              <a:t>Most of the customers are shopping from (</a:t>
            </a:r>
            <a:r>
              <a:rPr lang="en-US" dirty="0" err="1" smtClean="0"/>
              <a:t>Delhi,Greater</a:t>
            </a:r>
            <a:r>
              <a:rPr lang="en-US" dirty="0" smtClean="0"/>
              <a:t> </a:t>
            </a:r>
            <a:r>
              <a:rPr lang="en-US" dirty="0" err="1" smtClean="0"/>
              <a:t>Noide,Noida,Banglore</a:t>
            </a:r>
            <a:r>
              <a:rPr lang="en-US" dirty="0" smtClean="0"/>
              <a:t>, </a:t>
            </a:r>
            <a:r>
              <a:rPr lang="en-US" dirty="0" err="1" smtClean="0"/>
              <a:t>karnal</a:t>
            </a:r>
            <a:r>
              <a:rPr lang="en-US" dirty="0" smtClean="0"/>
              <a:t>).</a:t>
            </a:r>
          </a:p>
          <a:p>
            <a:endParaRPr lang="en-US" dirty="0"/>
          </a:p>
        </p:txBody>
      </p:sp>
      <p:pic>
        <p:nvPicPr>
          <p:cNvPr id="8" name="Content Placeholder 7" descr="3.1.JPG"/>
          <p:cNvPicPr>
            <a:picLocks noGrp="1"/>
          </p:cNvPicPr>
          <p:nvPr>
            <p:ph sz="half" idx="2"/>
          </p:nvPr>
        </p:nvPicPr>
        <p:blipFill>
          <a:blip r:embed="rId2"/>
          <a:stretch>
            <a:fillRect/>
          </a:stretch>
        </p:blipFill>
        <p:spPr>
          <a:xfrm>
            <a:off x="4648200" y="3144548"/>
            <a:ext cx="4038600" cy="14372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 Variant analysis:</a:t>
            </a:r>
            <a:br>
              <a:rPr lang="en-US" dirty="0" smtClean="0"/>
            </a:br>
            <a:endParaRPr lang="en-US" dirty="0"/>
          </a:p>
        </p:txBody>
      </p:sp>
      <p:sp>
        <p:nvSpPr>
          <p:cNvPr id="3" name="Content Placeholder 2"/>
          <p:cNvSpPr>
            <a:spLocks noGrp="1"/>
          </p:cNvSpPr>
          <p:nvPr>
            <p:ph sz="half" idx="1"/>
          </p:nvPr>
        </p:nvSpPr>
        <p:spPr/>
        <p:txBody>
          <a:bodyPr>
            <a:normAutofit fontScale="92500" lnSpcReduction="20000"/>
          </a:bodyPr>
          <a:lstStyle/>
          <a:p>
            <a:r>
              <a:rPr lang="en-US" sz="2600" b="1" dirty="0" smtClean="0"/>
              <a:t>Relation between spent time on shopping and internet source.</a:t>
            </a:r>
          </a:p>
          <a:p>
            <a:r>
              <a:rPr lang="en-US" sz="2600" dirty="0" smtClean="0"/>
              <a:t>Customers use mobile internet will spend more time on e-retail. </a:t>
            </a:r>
          </a:p>
          <a:p>
            <a:r>
              <a:rPr lang="en-US" sz="2600" b="1" dirty="0" smtClean="0"/>
              <a:t>Relation between gender and age (also </a:t>
            </a:r>
            <a:r>
              <a:rPr lang="en-US" sz="2600" b="1" dirty="0" err="1" smtClean="0"/>
              <a:t>uni</a:t>
            </a:r>
            <a:r>
              <a:rPr lang="en-US" sz="2600" b="1" dirty="0" smtClean="0"/>
              <a:t>-variant):</a:t>
            </a:r>
          </a:p>
          <a:p>
            <a:pPr lvl="0"/>
            <a:r>
              <a:rPr lang="en-IN" sz="2600" dirty="0" smtClean="0"/>
              <a:t>Most of the customers are females nearly about 67%.</a:t>
            </a:r>
            <a:endParaRPr lang="en-US" sz="2600" dirty="0" smtClean="0"/>
          </a:p>
          <a:p>
            <a:pPr lvl="0"/>
            <a:r>
              <a:rPr lang="en-IN" sz="2600" dirty="0" smtClean="0"/>
              <a:t>Majority of Females are between 31-40, 21-30 and 41-50.</a:t>
            </a:r>
            <a:endParaRPr lang="en-US" sz="2600" dirty="0" smtClean="0"/>
          </a:p>
          <a:p>
            <a:endParaRPr lang="en-US" dirty="0" smtClean="0"/>
          </a:p>
          <a:p>
            <a:endParaRPr lang="en-US" dirty="0"/>
          </a:p>
        </p:txBody>
      </p:sp>
      <p:pic>
        <p:nvPicPr>
          <p:cNvPr id="8" name="Content Placeholder 7" descr="3.JPG"/>
          <p:cNvPicPr>
            <a:picLocks noGrp="1"/>
          </p:cNvPicPr>
          <p:nvPr>
            <p:ph sz="half" idx="2"/>
          </p:nvPr>
        </p:nvPicPr>
        <p:blipFill>
          <a:blip r:embed="rId2"/>
          <a:stretch>
            <a:fillRect/>
          </a:stretch>
        </p:blipFill>
        <p:spPr>
          <a:xfrm>
            <a:off x="4643438" y="1643051"/>
            <a:ext cx="4214842" cy="2214578"/>
          </a:xfrm>
          <a:prstGeom prst="rect">
            <a:avLst/>
          </a:prstGeom>
        </p:spPr>
      </p:pic>
      <p:pic>
        <p:nvPicPr>
          <p:cNvPr id="9" name="Picture 8" descr="4.JPG"/>
          <p:cNvPicPr>
            <a:picLocks noChangeAspect="1"/>
          </p:cNvPicPr>
          <p:nvPr/>
        </p:nvPicPr>
        <p:blipFill>
          <a:blip r:embed="rId3"/>
          <a:stretch>
            <a:fillRect/>
          </a:stretch>
        </p:blipFill>
        <p:spPr>
          <a:xfrm>
            <a:off x="4643439" y="4071942"/>
            <a:ext cx="4214842" cy="20717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half" idx="2"/>
          </p:nvPr>
        </p:nvSpPr>
        <p:spPr>
          <a:xfrm>
            <a:off x="457200" y="857232"/>
            <a:ext cx="3008313" cy="5268931"/>
          </a:xfrm>
        </p:spPr>
        <p:txBody>
          <a:bodyPr/>
          <a:lstStyle/>
          <a:p>
            <a:pPr marL="342900" lvl="0" indent="-342900"/>
            <a:r>
              <a:rPr lang="en-US" b="1" dirty="0" err="1" smtClean="0"/>
              <a:t>Uni-varient</a:t>
            </a:r>
            <a:r>
              <a:rPr lang="en-US" b="1" dirty="0" smtClean="0"/>
              <a:t> visualization on browser use and device use:</a:t>
            </a:r>
            <a:endParaRPr lang="en-IN" b="1" dirty="0" smtClean="0"/>
          </a:p>
          <a:p>
            <a:pPr marL="342900" lvl="0" indent="-342900">
              <a:buFont typeface="+mj-lt"/>
              <a:buAutoNum type="arabicPeriod"/>
            </a:pPr>
            <a:r>
              <a:rPr lang="en-IN" dirty="0" smtClean="0"/>
              <a:t>Lot of users are access shopping on </a:t>
            </a:r>
            <a:r>
              <a:rPr lang="en-IN" dirty="0" err="1" smtClean="0"/>
              <a:t>smartphone</a:t>
            </a:r>
            <a:r>
              <a:rPr lang="en-IN" dirty="0" smtClean="0"/>
              <a:t> and Laptop.</a:t>
            </a:r>
            <a:endParaRPr lang="en-US" dirty="0" smtClean="0"/>
          </a:p>
          <a:p>
            <a:pPr marL="342900" lvl="0" indent="-342900">
              <a:buFont typeface="+mj-lt"/>
              <a:buAutoNum type="arabicPeriod"/>
            </a:pPr>
            <a:r>
              <a:rPr lang="en-IN" dirty="0" smtClean="0"/>
              <a:t>Mainly users are </a:t>
            </a:r>
            <a:r>
              <a:rPr lang="en-IN" dirty="0" err="1" smtClean="0"/>
              <a:t>useing</a:t>
            </a:r>
            <a:r>
              <a:rPr lang="en-IN" dirty="0" smtClean="0"/>
              <a:t> Google chrome as browser to access website.</a:t>
            </a:r>
          </a:p>
          <a:p>
            <a:pPr marL="342900" lvl="0" indent="-342900"/>
            <a:endParaRPr lang="en-IN" dirty="0" smtClean="0"/>
          </a:p>
          <a:p>
            <a:pPr marL="342900" indent="-342900"/>
            <a:r>
              <a:rPr lang="en-US" b="1" dirty="0" err="1" smtClean="0"/>
              <a:t>Uni-varient</a:t>
            </a:r>
            <a:r>
              <a:rPr lang="en-US" b="1" dirty="0" smtClean="0"/>
              <a:t> visualization on Payment option:</a:t>
            </a:r>
          </a:p>
          <a:p>
            <a:pPr marL="342900" indent="-342900">
              <a:buFont typeface="+mj-lt"/>
              <a:buAutoNum type="arabicPeriod"/>
            </a:pPr>
            <a:r>
              <a:rPr lang="en-US" dirty="0" smtClean="0"/>
              <a:t>Card way transaction are high in payment method than other mode of transaction.</a:t>
            </a:r>
          </a:p>
          <a:p>
            <a:pPr marL="342900" indent="-342900"/>
            <a:endParaRPr lang="en-US" dirty="0" smtClean="0"/>
          </a:p>
          <a:p>
            <a:r>
              <a:rPr lang="en-US" b="1" dirty="0" smtClean="0"/>
              <a:t>Combine visual of cities and payment method:</a:t>
            </a:r>
          </a:p>
          <a:p>
            <a:pPr marL="342900" lvl="0" indent="-342900">
              <a:buFont typeface="+mj-lt"/>
              <a:buAutoNum type="arabicPeriod"/>
            </a:pPr>
            <a:r>
              <a:rPr lang="en-IN" dirty="0" smtClean="0"/>
              <a:t>Cities like </a:t>
            </a:r>
            <a:r>
              <a:rPr lang="en-IN" dirty="0" err="1" smtClean="0"/>
              <a:t>Ghziabad</a:t>
            </a:r>
            <a:r>
              <a:rPr lang="en-IN" dirty="0" smtClean="0"/>
              <a:t>, </a:t>
            </a:r>
            <a:r>
              <a:rPr lang="en-IN" dirty="0" err="1" smtClean="0"/>
              <a:t>Solan</a:t>
            </a:r>
            <a:r>
              <a:rPr lang="en-IN" dirty="0" smtClean="0"/>
              <a:t>, cash on delivery payment method plays major roll.</a:t>
            </a:r>
          </a:p>
          <a:p>
            <a:pPr marL="342900" indent="-342900">
              <a:buFont typeface="+mj-lt"/>
              <a:buAutoNum type="arabicPeriod"/>
            </a:pPr>
            <a:r>
              <a:rPr lang="en-IN" dirty="0" smtClean="0"/>
              <a:t>For other cities card payment plays major roll.</a:t>
            </a:r>
            <a:endParaRPr lang="en-US" dirty="0" smtClean="0"/>
          </a:p>
          <a:p>
            <a:pPr marL="342900" lvl="0" indent="-342900">
              <a:buFont typeface="+mj-lt"/>
              <a:buAutoNum type="arabicPeriod"/>
            </a:pPr>
            <a:endParaRPr lang="en-US" dirty="0" smtClean="0"/>
          </a:p>
          <a:p>
            <a:pPr marL="342900" indent="-342900"/>
            <a:endParaRPr lang="en-US" dirty="0" smtClean="0"/>
          </a:p>
          <a:p>
            <a:pPr marL="342900" indent="-342900">
              <a:buFont typeface="+mj-lt"/>
              <a:buAutoNum type="arabicPeriod"/>
            </a:pPr>
            <a:endParaRPr lang="en-US" b="1" dirty="0" smtClean="0"/>
          </a:p>
          <a:p>
            <a:pPr marL="342900" lvl="0" indent="-342900"/>
            <a:endParaRPr lang="en-US" dirty="0" smtClean="0"/>
          </a:p>
          <a:p>
            <a:endParaRPr lang="en-US" dirty="0"/>
          </a:p>
        </p:txBody>
      </p:sp>
      <p:pic>
        <p:nvPicPr>
          <p:cNvPr id="12" name="Content Placeholder 11" descr="5.JPG"/>
          <p:cNvPicPr>
            <a:picLocks noGrp="1"/>
          </p:cNvPicPr>
          <p:nvPr>
            <p:ph idx="1"/>
          </p:nvPr>
        </p:nvPicPr>
        <p:blipFill>
          <a:blip r:embed="rId2"/>
          <a:stretch>
            <a:fillRect/>
          </a:stretch>
        </p:blipFill>
        <p:spPr>
          <a:xfrm>
            <a:off x="3571868" y="928670"/>
            <a:ext cx="5111750" cy="1357322"/>
          </a:xfrm>
          <a:prstGeom prst="rect">
            <a:avLst/>
          </a:prstGeom>
        </p:spPr>
      </p:pic>
      <p:pic>
        <p:nvPicPr>
          <p:cNvPr id="13" name="Picture 12" descr="6.JPG"/>
          <p:cNvPicPr>
            <a:picLocks noChangeAspect="1"/>
          </p:cNvPicPr>
          <p:nvPr/>
        </p:nvPicPr>
        <p:blipFill>
          <a:blip r:embed="rId3"/>
          <a:stretch>
            <a:fillRect/>
          </a:stretch>
        </p:blipFill>
        <p:spPr>
          <a:xfrm>
            <a:off x="3571868" y="2500306"/>
            <a:ext cx="5072098" cy="1500198"/>
          </a:xfrm>
          <a:prstGeom prst="rect">
            <a:avLst/>
          </a:prstGeom>
        </p:spPr>
      </p:pic>
      <p:pic>
        <p:nvPicPr>
          <p:cNvPr id="15" name="Picture 14" descr="7.JPG"/>
          <p:cNvPicPr>
            <a:picLocks noChangeAspect="1"/>
          </p:cNvPicPr>
          <p:nvPr/>
        </p:nvPicPr>
        <p:blipFill>
          <a:blip r:embed="rId4"/>
          <a:stretch>
            <a:fillRect/>
          </a:stretch>
        </p:blipFill>
        <p:spPr>
          <a:xfrm>
            <a:off x="3643306" y="4214819"/>
            <a:ext cx="5063498" cy="18573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457200" y="285728"/>
            <a:ext cx="3008313" cy="5840435"/>
          </a:xfrm>
        </p:spPr>
        <p:txBody>
          <a:bodyPr/>
          <a:lstStyle/>
          <a:p>
            <a:r>
              <a:rPr lang="en-IN" sz="2000" b="1" dirty="0" err="1" smtClean="0"/>
              <a:t>Uni-varient</a:t>
            </a:r>
            <a:r>
              <a:rPr lang="en-IN" sz="2000" b="1" dirty="0" smtClean="0"/>
              <a:t> visual on abandon frequency on cart and why:</a:t>
            </a:r>
            <a:endParaRPr lang="en-US" sz="2000" b="1" dirty="0" smtClean="0"/>
          </a:p>
          <a:p>
            <a:pPr marL="457200" lvl="0" indent="-457200">
              <a:buFont typeface="+mj-lt"/>
              <a:buAutoNum type="arabicPeriod"/>
            </a:pPr>
            <a:r>
              <a:rPr lang="en-IN" sz="2000" dirty="0" smtClean="0"/>
              <a:t>It shows mostly peoples are abandon cart or bag for better alternative offer.</a:t>
            </a:r>
            <a:endParaRPr lang="en-US" sz="2000" dirty="0" smtClean="0"/>
          </a:p>
          <a:p>
            <a:pPr marL="457200" lvl="0" indent="-457200">
              <a:buFont typeface="+mj-lt"/>
              <a:buAutoNum type="arabicPeriod"/>
            </a:pPr>
            <a:r>
              <a:rPr lang="en-IN" sz="2000" dirty="0" smtClean="0"/>
              <a:t>63% of peoples are abandon shopping cart for sometimes.</a:t>
            </a:r>
          </a:p>
          <a:p>
            <a:pPr marL="457200" indent="-457200"/>
            <a:r>
              <a:rPr lang="en-US" sz="2000" b="1" dirty="0" smtClean="0"/>
              <a:t>Combine visual of abandon frequency on cart and why:</a:t>
            </a:r>
          </a:p>
          <a:p>
            <a:pPr marL="457200" lvl="0" indent="-457200"/>
            <a:endParaRPr lang="en-IN" sz="2000" dirty="0" smtClean="0"/>
          </a:p>
          <a:p>
            <a:pPr lvl="0"/>
            <a:endParaRPr lang="en-US" sz="2000" dirty="0" smtClean="0"/>
          </a:p>
          <a:p>
            <a:endParaRPr lang="en-US" dirty="0"/>
          </a:p>
        </p:txBody>
      </p:sp>
      <p:pic>
        <p:nvPicPr>
          <p:cNvPr id="6" name="Content Placeholder 5"/>
          <p:cNvPicPr>
            <a:picLocks noGrp="1"/>
          </p:cNvPicPr>
          <p:nvPr>
            <p:ph idx="1"/>
          </p:nvPr>
        </p:nvPicPr>
        <p:blipFill>
          <a:blip r:embed="rId2"/>
          <a:srcRect/>
          <a:stretch>
            <a:fillRect/>
          </a:stretch>
        </p:blipFill>
        <p:spPr bwMode="auto">
          <a:xfrm>
            <a:off x="3571868" y="357166"/>
            <a:ext cx="5111750" cy="2428892"/>
          </a:xfrm>
          <a:prstGeom prst="rect">
            <a:avLst/>
          </a:prstGeom>
          <a:noFill/>
          <a:ln w="9525">
            <a:noFill/>
            <a:miter lim="800000"/>
            <a:headEnd/>
            <a:tailEnd/>
          </a:ln>
        </p:spPr>
      </p:pic>
      <p:pic>
        <p:nvPicPr>
          <p:cNvPr id="9" name="Picture 8" descr="9.JPG"/>
          <p:cNvPicPr>
            <a:picLocks noChangeAspect="1"/>
          </p:cNvPicPr>
          <p:nvPr/>
        </p:nvPicPr>
        <p:blipFill>
          <a:blip r:embed="rId3"/>
          <a:stretch>
            <a:fillRect/>
          </a:stretch>
        </p:blipFill>
        <p:spPr>
          <a:xfrm>
            <a:off x="3643306" y="3071810"/>
            <a:ext cx="5072098" cy="23812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TotalTime>
  <Words>681</Words>
  <Application>Microsoft Office PowerPoint</Application>
  <PresentationFormat>On-screen Show (4:3)</PresentationFormat>
  <Paragraphs>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Project : Customer Retention </vt:lpstr>
      <vt:lpstr>Problem:   Aim of this project is to analysis the data which get from e-commerce in India to get findings and conclusion.  Data is based on customer review based on that review of literature, theories and models have been carried out to propose the models for customer activation and customer retention. </vt:lpstr>
      <vt:lpstr>Import Libraries and read the data</vt:lpstr>
      <vt:lpstr>EDA Process: Checking of data type and presence of null values :</vt:lpstr>
      <vt:lpstr>Analysis by Visualization</vt:lpstr>
      <vt:lpstr>Visualization on user details: Uni variant visualization: Count of city:</vt:lpstr>
      <vt:lpstr>Bi Variant analysis: </vt:lpstr>
      <vt:lpstr>Slide 8</vt:lpstr>
      <vt:lpstr>Slide 9</vt:lpstr>
      <vt:lpstr>Slide 10</vt:lpstr>
      <vt:lpstr>Slide 11</vt:lpstr>
      <vt:lpstr>Slide 12</vt:lpstr>
      <vt:lpstr>Slide 13</vt:lpstr>
      <vt:lpstr>Visualize on web ratings: </vt:lpstr>
      <vt:lpstr>Slide 15</vt:lpstr>
      <vt:lpstr>Findings: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58</cp:revision>
  <dcterms:created xsi:type="dcterms:W3CDTF">2021-04-29T05:49:25Z</dcterms:created>
  <dcterms:modified xsi:type="dcterms:W3CDTF">2021-07-18T16:15:55Z</dcterms:modified>
</cp:coreProperties>
</file>