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7" r:id="rId4"/>
    <p:sldId id="258" r:id="rId5"/>
    <p:sldId id="280" r:id="rId6"/>
    <p:sldId id="260" r:id="rId7"/>
    <p:sldId id="261" r:id="rId8"/>
    <p:sldId id="288" r:id="rId9"/>
    <p:sldId id="289" r:id="rId10"/>
    <p:sldId id="291" r:id="rId11"/>
    <p:sldId id="290" r:id="rId12"/>
    <p:sldId id="271" r:id="rId13"/>
    <p:sldId id="272" r:id="rId14"/>
    <p:sldId id="273" r:id="rId15"/>
    <p:sldId id="275" r:id="rId16"/>
    <p:sldId id="286" r:id="rId17"/>
    <p:sldId id="276"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0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7075F-4B03-41F7-820B-18646D7BA28E}"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7075F-4B03-41F7-820B-18646D7BA28E}"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57075F-4B03-41F7-820B-18646D7BA28E}"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57075F-4B03-41F7-820B-18646D7BA28E}"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7075F-4B03-41F7-820B-18646D7BA28E}"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7075F-4B03-41F7-820B-18646D7BA28E}"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7075F-4B03-41F7-820B-18646D7BA28E}"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7075F-4B03-41F7-820B-18646D7BA28E}"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D5B51-3C73-4550-9877-26904B1EF5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7075F-4B03-41F7-820B-18646D7BA28E}" type="datetimeFigureOut">
              <a:rPr lang="en-US" smtClean="0"/>
              <a:pPr/>
              <a:t>8/12/2021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D5B51-3C73-4550-9877-26904B1EF5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Project </a:t>
            </a:r>
            <a:r>
              <a:rPr lang="en-US" dirty="0" smtClean="0"/>
              <a:t>:</a:t>
            </a:r>
            <a:br>
              <a:rPr lang="en-US" dirty="0" smtClean="0"/>
            </a:br>
            <a:r>
              <a:rPr lang="en-US" dirty="0" smtClean="0"/>
              <a:t>Rating </a:t>
            </a:r>
            <a:r>
              <a:rPr lang="en-US" dirty="0" smtClean="0"/>
              <a:t>PREDICTION </a:t>
            </a:r>
            <a:br>
              <a:rPr lang="en-US" dirty="0" smtClean="0"/>
            </a:br>
            <a:endParaRPr lang="en-US" dirty="0"/>
          </a:p>
        </p:txBody>
      </p:sp>
      <p:sp>
        <p:nvSpPr>
          <p:cNvPr id="3" name="Subtitle 2"/>
          <p:cNvSpPr>
            <a:spLocks noGrp="1"/>
          </p:cNvSpPr>
          <p:nvPr>
            <p:ph type="subTitle" idx="1"/>
          </p:nvPr>
        </p:nvSpPr>
        <p:spPr/>
        <p:txBody>
          <a:bodyPr/>
          <a:lstStyle/>
          <a:p>
            <a:r>
              <a:rPr lang="en-US" dirty="0" smtClean="0"/>
              <a:t>By R. Rajesh </a:t>
            </a:r>
            <a:r>
              <a:rPr lang="en-US" dirty="0" err="1" smtClean="0"/>
              <a:t>Kannan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Sentiment Analyzer</a:t>
            </a:r>
            <a:endParaRPr lang="en-US" dirty="0"/>
          </a:p>
        </p:txBody>
      </p:sp>
      <p:sp>
        <p:nvSpPr>
          <p:cNvPr id="3" name="Content Placeholder 2"/>
          <p:cNvSpPr>
            <a:spLocks noGrp="1"/>
          </p:cNvSpPr>
          <p:nvPr>
            <p:ph sz="half" idx="1"/>
          </p:nvPr>
        </p:nvSpPr>
        <p:spPr/>
        <p:txBody>
          <a:bodyPr>
            <a:normAutofit fontScale="92500"/>
          </a:bodyPr>
          <a:lstStyle/>
          <a:p>
            <a:r>
              <a:rPr lang="en-IN" dirty="0" smtClean="0"/>
              <a:t>Sentiment Analyzer is done by </a:t>
            </a:r>
            <a:r>
              <a:rPr lang="en-IN" dirty="0" smtClean="0"/>
              <a:t>apply </a:t>
            </a:r>
            <a:r>
              <a:rPr lang="en-IN" dirty="0" smtClean="0"/>
              <a:t>Sentiment Intensity Analyzer on pre processed text data</a:t>
            </a:r>
          </a:p>
          <a:p>
            <a:r>
              <a:rPr lang="en-IN" dirty="0" smtClean="0"/>
              <a:t>Polarity score which shows that negative, neutral and positive score based on that score the data will consider it is positive or negative.</a:t>
            </a:r>
            <a:endParaRPr lang="en-US" dirty="0"/>
          </a:p>
        </p:txBody>
      </p:sp>
      <p:pic>
        <p:nvPicPr>
          <p:cNvPr id="5" name="Content Placeholder 4" descr="24.JPG"/>
          <p:cNvPicPr>
            <a:picLocks noGrp="1" noChangeAspect="1"/>
          </p:cNvPicPr>
          <p:nvPr>
            <p:ph sz="half" idx="2"/>
          </p:nvPr>
        </p:nvPicPr>
        <p:blipFill>
          <a:blip r:embed="rId2"/>
          <a:stretch>
            <a:fillRect/>
          </a:stretch>
        </p:blipFill>
        <p:spPr>
          <a:xfrm>
            <a:off x="4648200" y="2714620"/>
            <a:ext cx="4038600" cy="201686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vectorizer</a:t>
            </a:r>
            <a:endParaRPr lang="en-US" dirty="0"/>
          </a:p>
        </p:txBody>
      </p:sp>
      <p:sp>
        <p:nvSpPr>
          <p:cNvPr id="3" name="Content Placeholder 2"/>
          <p:cNvSpPr>
            <a:spLocks noGrp="1"/>
          </p:cNvSpPr>
          <p:nvPr>
            <p:ph sz="half" idx="1"/>
          </p:nvPr>
        </p:nvSpPr>
        <p:spPr/>
        <p:txBody>
          <a:bodyPr/>
          <a:lstStyle/>
          <a:p>
            <a:r>
              <a:rPr lang="en-IN" dirty="0" smtClean="0"/>
              <a:t>We can not able to input data as text format so we have to convert it to vector for text data for make it as input. </a:t>
            </a:r>
            <a:endParaRPr lang="en-US" dirty="0"/>
          </a:p>
        </p:txBody>
      </p:sp>
      <p:pic>
        <p:nvPicPr>
          <p:cNvPr id="5" name="Content Placeholder 4" descr="23.JPG"/>
          <p:cNvPicPr>
            <a:picLocks noGrp="1" noChangeAspect="1"/>
          </p:cNvPicPr>
          <p:nvPr>
            <p:ph sz="half" idx="2"/>
          </p:nvPr>
        </p:nvPicPr>
        <p:blipFill>
          <a:blip r:embed="rId2"/>
          <a:stretch>
            <a:fillRect/>
          </a:stretch>
        </p:blipFill>
        <p:spPr>
          <a:xfrm>
            <a:off x="4714876" y="2643182"/>
            <a:ext cx="4038600" cy="61981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Model Selection and import</a:t>
            </a:r>
            <a:endParaRPr lang="en-US" sz="4000" dirty="0"/>
          </a:p>
        </p:txBody>
      </p:sp>
      <p:sp>
        <p:nvSpPr>
          <p:cNvPr id="3" name="Content Placeholder 2"/>
          <p:cNvSpPr>
            <a:spLocks noGrp="1"/>
          </p:cNvSpPr>
          <p:nvPr>
            <p:ph sz="half" idx="1"/>
          </p:nvPr>
        </p:nvSpPr>
        <p:spPr/>
        <p:txBody>
          <a:bodyPr>
            <a:normAutofit fontScale="85000" lnSpcReduction="20000"/>
          </a:bodyPr>
          <a:lstStyle/>
          <a:p>
            <a:r>
              <a:rPr lang="en-US" dirty="0"/>
              <a:t>In </a:t>
            </a:r>
            <a:r>
              <a:rPr lang="en-US" dirty="0" err="1"/>
              <a:t>Superwised</a:t>
            </a:r>
            <a:r>
              <a:rPr lang="en-US" dirty="0"/>
              <a:t> </a:t>
            </a:r>
            <a:r>
              <a:rPr lang="en-US" dirty="0" smtClean="0"/>
              <a:t>ML there </a:t>
            </a:r>
            <a:r>
              <a:rPr lang="en-US" dirty="0"/>
              <a:t>are classification and regression </a:t>
            </a:r>
            <a:r>
              <a:rPr lang="en-US" dirty="0" smtClean="0"/>
              <a:t>models. But here output variable have </a:t>
            </a:r>
            <a:r>
              <a:rPr lang="en-US" dirty="0" smtClean="0"/>
              <a:t>only five classification </a:t>
            </a:r>
            <a:r>
              <a:rPr lang="en-US" dirty="0" smtClean="0"/>
              <a:t>values</a:t>
            </a:r>
            <a:r>
              <a:rPr lang="en-US" dirty="0" smtClean="0"/>
              <a:t>, so it will come under </a:t>
            </a:r>
            <a:r>
              <a:rPr lang="en-US" dirty="0" smtClean="0"/>
              <a:t>classification </a:t>
            </a:r>
            <a:r>
              <a:rPr lang="en-US" dirty="0" smtClean="0"/>
              <a:t>model.</a:t>
            </a:r>
          </a:p>
          <a:p>
            <a:r>
              <a:rPr lang="en-US" dirty="0" smtClean="0"/>
              <a:t>Import the required model from </a:t>
            </a:r>
            <a:r>
              <a:rPr lang="en-US" dirty="0" err="1" smtClean="0"/>
              <a:t>sklearn</a:t>
            </a:r>
            <a:r>
              <a:rPr lang="en-US" dirty="0" smtClean="0"/>
              <a:t> library </a:t>
            </a:r>
            <a:endParaRPr lang="en-US" dirty="0" smtClean="0"/>
          </a:p>
          <a:p>
            <a:r>
              <a:rPr lang="en-IN" dirty="0" smtClean="0"/>
              <a:t>Due to presence of text data as input we have to covert text to vector then to numeric as for model understanding.</a:t>
            </a:r>
            <a:endParaRPr lang="en-US" dirty="0" smtClean="0"/>
          </a:p>
          <a:p>
            <a:endParaRPr lang="en-US" dirty="0"/>
          </a:p>
        </p:txBody>
      </p:sp>
      <p:pic>
        <p:nvPicPr>
          <p:cNvPr id="9" name="Content Placeholder 8" descr="16.JPG"/>
          <p:cNvPicPr>
            <a:picLocks noGrp="1" noChangeAspect="1"/>
          </p:cNvPicPr>
          <p:nvPr>
            <p:ph sz="half" idx="2"/>
          </p:nvPr>
        </p:nvPicPr>
        <p:blipFill>
          <a:blip r:embed="rId2"/>
          <a:stretch>
            <a:fillRect/>
          </a:stretch>
        </p:blipFill>
        <p:spPr>
          <a:xfrm>
            <a:off x="4648200" y="3214686"/>
            <a:ext cx="4038600" cy="88831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Splitting of data</a:t>
            </a:r>
            <a:endParaRPr lang="en-US" sz="4000" dirty="0"/>
          </a:p>
        </p:txBody>
      </p:sp>
      <p:sp>
        <p:nvSpPr>
          <p:cNvPr id="3" name="Content Placeholder 2"/>
          <p:cNvSpPr>
            <a:spLocks noGrp="1"/>
          </p:cNvSpPr>
          <p:nvPr>
            <p:ph sz="half" idx="1"/>
          </p:nvPr>
        </p:nvSpPr>
        <p:spPr/>
        <p:txBody>
          <a:bodyPr>
            <a:normAutofit fontScale="92500" lnSpcReduction="10000"/>
          </a:bodyPr>
          <a:lstStyle/>
          <a:p>
            <a:r>
              <a:rPr lang="en-US" dirty="0" smtClean="0"/>
              <a:t>Have to split the data as input train and test, output train and test</a:t>
            </a:r>
            <a:r>
              <a:rPr lang="en-US" dirty="0" smtClean="0"/>
              <a:t>.</a:t>
            </a:r>
          </a:p>
          <a:p>
            <a:r>
              <a:rPr lang="en-IN" dirty="0" smtClean="0"/>
              <a:t>Here train input is Review, train output is Rating.</a:t>
            </a:r>
            <a:endParaRPr lang="en-US" dirty="0" smtClean="0"/>
          </a:p>
          <a:p>
            <a:r>
              <a:rPr lang="en-US" dirty="0"/>
              <a:t>After the selection the best random state we have to find best model by getting good accuracy score, through train and test the data</a:t>
            </a:r>
          </a:p>
        </p:txBody>
      </p:sp>
      <p:pic>
        <p:nvPicPr>
          <p:cNvPr id="7" name="Content Placeholder 6" descr="17.JPG"/>
          <p:cNvPicPr>
            <a:picLocks noGrp="1" noChangeAspect="1"/>
          </p:cNvPicPr>
          <p:nvPr>
            <p:ph sz="half" idx="2"/>
          </p:nvPr>
        </p:nvPicPr>
        <p:blipFill>
          <a:blip r:embed="rId2"/>
          <a:stretch>
            <a:fillRect/>
          </a:stretch>
        </p:blipFill>
        <p:spPr>
          <a:xfrm>
            <a:off x="4648200" y="2857497"/>
            <a:ext cx="4038600" cy="139876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Model fitting and prediction</a:t>
            </a:r>
            <a:endParaRPr lang="en-US" sz="4000" dirty="0"/>
          </a:p>
        </p:txBody>
      </p:sp>
      <p:sp>
        <p:nvSpPr>
          <p:cNvPr id="3" name="Content Placeholder 2"/>
          <p:cNvSpPr>
            <a:spLocks noGrp="1"/>
          </p:cNvSpPr>
          <p:nvPr>
            <p:ph sz="half" idx="1"/>
          </p:nvPr>
        </p:nvSpPr>
        <p:spPr/>
        <p:txBody>
          <a:bodyPr>
            <a:normAutofit fontScale="77500" lnSpcReduction="20000"/>
          </a:bodyPr>
          <a:lstStyle/>
          <a:p>
            <a:r>
              <a:rPr lang="en-US" sz="3000" dirty="0"/>
              <a:t>Firstly have to fit the model,</a:t>
            </a:r>
          </a:p>
          <a:p>
            <a:r>
              <a:rPr lang="en-US" sz="3000" dirty="0" smtClean="0"/>
              <a:t>Secondly </a:t>
            </a:r>
            <a:r>
              <a:rPr lang="en-US" sz="3000" dirty="0"/>
              <a:t>have to train the input and output </a:t>
            </a:r>
            <a:r>
              <a:rPr lang="en-US" sz="3000" dirty="0" smtClean="0"/>
              <a:t>data in the respective models.</a:t>
            </a:r>
            <a:endParaRPr lang="en-US" sz="3000" dirty="0"/>
          </a:p>
          <a:p>
            <a:r>
              <a:rPr lang="en-US" sz="3000" dirty="0" smtClean="0"/>
              <a:t>Have </a:t>
            </a:r>
            <a:r>
              <a:rPr lang="en-US" sz="3000" dirty="0"/>
              <a:t>to check the </a:t>
            </a:r>
            <a:r>
              <a:rPr lang="en-US" sz="3000" dirty="0" smtClean="0"/>
              <a:t>score and select the best model by its score.</a:t>
            </a:r>
          </a:p>
          <a:p>
            <a:r>
              <a:rPr lang="en-US" sz="3000" dirty="0" smtClean="0"/>
              <a:t>Then have to predict by test input data to </a:t>
            </a:r>
            <a:r>
              <a:rPr lang="en-US" sz="3000" dirty="0" smtClean="0"/>
              <a:t>get Rating as output.</a:t>
            </a:r>
          </a:p>
          <a:p>
            <a:r>
              <a:rPr lang="en-IN" sz="3000" dirty="0" smtClean="0"/>
              <a:t>By accuracy score we came to know it’s a good model or not.</a:t>
            </a:r>
            <a:endParaRPr lang="en-US" sz="3000" dirty="0"/>
          </a:p>
        </p:txBody>
      </p:sp>
      <p:pic>
        <p:nvPicPr>
          <p:cNvPr id="5" name="Content Placeholder 4" descr="18.JPG"/>
          <p:cNvPicPr>
            <a:picLocks noGrp="1" noChangeAspect="1"/>
          </p:cNvPicPr>
          <p:nvPr>
            <p:ph sz="half" idx="2"/>
          </p:nvPr>
        </p:nvPicPr>
        <p:blipFill>
          <a:blip r:embed="rId2"/>
          <a:stretch>
            <a:fillRect/>
          </a:stretch>
        </p:blipFill>
        <p:spPr>
          <a:xfrm>
            <a:off x="4714876" y="2000240"/>
            <a:ext cx="4038600" cy="263020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Model Prediction</a:t>
            </a:r>
            <a:endParaRPr lang="en-US" sz="4000" dirty="0"/>
          </a:p>
        </p:txBody>
      </p:sp>
      <p:sp>
        <p:nvSpPr>
          <p:cNvPr id="3" name="Content Placeholder 2"/>
          <p:cNvSpPr>
            <a:spLocks noGrp="1"/>
          </p:cNvSpPr>
          <p:nvPr>
            <p:ph sz="half" idx="1"/>
          </p:nvPr>
        </p:nvSpPr>
        <p:spPr/>
        <p:txBody>
          <a:bodyPr>
            <a:normAutofit fontScale="85000" lnSpcReduction="20000"/>
          </a:bodyPr>
          <a:lstStyle/>
          <a:p>
            <a:r>
              <a:rPr lang="en-US" dirty="0"/>
              <a:t>Not only by </a:t>
            </a:r>
            <a:r>
              <a:rPr lang="en-US" dirty="0" smtClean="0"/>
              <a:t>above process we can </a:t>
            </a:r>
            <a:r>
              <a:rPr lang="en-US" dirty="0"/>
              <a:t>find the best model because there may occur over fitting due to presence of high bias and high variance in it. So we have to do Cross Validation on it for right result.</a:t>
            </a:r>
          </a:p>
          <a:p>
            <a:r>
              <a:rPr lang="en-US" dirty="0"/>
              <a:t>So these models in the list have to iterate through cross </a:t>
            </a:r>
            <a:r>
              <a:rPr lang="en-US" dirty="0" smtClean="0"/>
              <a:t>validation.</a:t>
            </a:r>
          </a:p>
          <a:p>
            <a:r>
              <a:rPr lang="en-IN" dirty="0" smtClean="0"/>
              <a:t>From above </a:t>
            </a:r>
            <a:r>
              <a:rPr lang="en-US" dirty="0" err="1" smtClean="0"/>
              <a:t>MultinomialNB</a:t>
            </a:r>
            <a:r>
              <a:rPr lang="en-US" dirty="0" smtClean="0"/>
              <a:t> is consider as a good model when compare with </a:t>
            </a:r>
            <a:r>
              <a:rPr lang="en-US" dirty="0" smtClean="0"/>
              <a:t>other.</a:t>
            </a:r>
            <a:endParaRPr lang="en-US" dirty="0"/>
          </a:p>
        </p:txBody>
      </p:sp>
      <p:pic>
        <p:nvPicPr>
          <p:cNvPr id="9" name="Content Placeholder 8" descr="19.JPG"/>
          <p:cNvPicPr>
            <a:picLocks noGrp="1" noChangeAspect="1"/>
          </p:cNvPicPr>
          <p:nvPr>
            <p:ph sz="half" idx="2"/>
          </p:nvPr>
        </p:nvPicPr>
        <p:blipFill>
          <a:blip r:embed="rId2"/>
          <a:stretch>
            <a:fillRect/>
          </a:stretch>
        </p:blipFill>
        <p:spPr>
          <a:xfrm>
            <a:off x="4648200" y="2643182"/>
            <a:ext cx="4038600" cy="195024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a:t>
            </a:r>
            <a:endParaRPr lang="en-US" dirty="0"/>
          </a:p>
        </p:txBody>
      </p:sp>
      <p:sp>
        <p:nvSpPr>
          <p:cNvPr id="3" name="Content Placeholder 2"/>
          <p:cNvSpPr>
            <a:spLocks noGrp="1"/>
          </p:cNvSpPr>
          <p:nvPr>
            <p:ph sz="half" idx="1"/>
          </p:nvPr>
        </p:nvSpPr>
        <p:spPr/>
        <p:txBody>
          <a:bodyPr>
            <a:normAutofit fontScale="70000" lnSpcReduction="20000"/>
          </a:bodyPr>
          <a:lstStyle/>
          <a:p>
            <a:pPr>
              <a:buNone/>
            </a:pPr>
            <a:r>
              <a:rPr lang="en-US" dirty="0" smtClean="0"/>
              <a:t>Fig1 For to improve the accuracy score for selected best model or all model, we have to apply Grid Search or Randomized search, by apply all the required parameters of respective model inside Grid Search we can get better accuracy.</a:t>
            </a:r>
          </a:p>
          <a:p>
            <a:pPr lvl="0"/>
            <a:r>
              <a:rPr lang="en-US" dirty="0" err="1" smtClean="0"/>
              <a:t>MultinomialNB</a:t>
            </a:r>
            <a:r>
              <a:rPr lang="en-US" dirty="0" smtClean="0"/>
              <a:t> </a:t>
            </a:r>
            <a:r>
              <a:rPr lang="en-US" dirty="0" smtClean="0"/>
              <a:t>gives a better result at </a:t>
            </a:r>
            <a:r>
              <a:rPr lang="en-US" dirty="0" smtClean="0"/>
              <a:t>63</a:t>
            </a:r>
            <a:r>
              <a:rPr lang="en-US" dirty="0" smtClean="0"/>
              <a:t>%.</a:t>
            </a:r>
            <a:endParaRPr lang="en-US" dirty="0" smtClean="0"/>
          </a:p>
          <a:p>
            <a:pPr lvl="0"/>
            <a:r>
              <a:rPr lang="en-US" dirty="0" smtClean="0"/>
              <a:t>And also came to know the best parameters .</a:t>
            </a:r>
          </a:p>
          <a:p>
            <a:pPr lvl="0">
              <a:buNone/>
            </a:pPr>
            <a:r>
              <a:rPr lang="en-IN" dirty="0" smtClean="0"/>
              <a:t>Fig2 Predict the </a:t>
            </a:r>
            <a:r>
              <a:rPr lang="en-IN" dirty="0" smtClean="0"/>
              <a:t>review data </a:t>
            </a:r>
            <a:r>
              <a:rPr lang="en-IN" dirty="0" smtClean="0"/>
              <a:t>for </a:t>
            </a:r>
            <a:r>
              <a:rPr lang="en-IN" dirty="0" smtClean="0"/>
              <a:t>test input by fit train data in </a:t>
            </a:r>
            <a:r>
              <a:rPr lang="en-US" dirty="0" err="1" smtClean="0"/>
              <a:t>MultinomialNB</a:t>
            </a:r>
            <a:r>
              <a:rPr lang="en-IN" dirty="0" smtClean="0"/>
              <a:t> </a:t>
            </a:r>
            <a:r>
              <a:rPr lang="en-IN" dirty="0" smtClean="0"/>
              <a:t>model.</a:t>
            </a:r>
            <a:endParaRPr lang="en-US" dirty="0" smtClean="0"/>
          </a:p>
          <a:p>
            <a:pPr lvl="0"/>
            <a:endParaRPr lang="en-US" dirty="0" smtClean="0"/>
          </a:p>
          <a:p>
            <a:endParaRPr lang="en-US" dirty="0"/>
          </a:p>
        </p:txBody>
      </p:sp>
      <p:pic>
        <p:nvPicPr>
          <p:cNvPr id="8" name="Content Placeholder 7" descr="20.JPG"/>
          <p:cNvPicPr>
            <a:picLocks noGrp="1" noChangeAspect="1"/>
          </p:cNvPicPr>
          <p:nvPr>
            <p:ph sz="half" idx="2"/>
          </p:nvPr>
        </p:nvPicPr>
        <p:blipFill>
          <a:blip r:embed="rId2"/>
          <a:stretch>
            <a:fillRect/>
          </a:stretch>
        </p:blipFill>
        <p:spPr>
          <a:xfrm>
            <a:off x="4648200" y="3154183"/>
            <a:ext cx="4038600" cy="141799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t>Finalized model</a:t>
            </a:r>
            <a:endParaRPr lang="en-US" sz="4000" dirty="0"/>
          </a:p>
        </p:txBody>
      </p:sp>
      <p:sp>
        <p:nvSpPr>
          <p:cNvPr id="5" name="Content Placeholder 4"/>
          <p:cNvSpPr>
            <a:spLocks noGrp="1"/>
          </p:cNvSpPr>
          <p:nvPr>
            <p:ph idx="1"/>
          </p:nvPr>
        </p:nvSpPr>
        <p:spPr/>
        <p:txBody>
          <a:bodyPr>
            <a:normAutofit fontScale="92500" lnSpcReduction="10000"/>
          </a:bodyPr>
          <a:lstStyle/>
          <a:p>
            <a:r>
              <a:rPr lang="en-US" dirty="0" smtClean="0"/>
              <a:t>By compare the difference between </a:t>
            </a:r>
            <a:r>
              <a:rPr lang="en-US" dirty="0"/>
              <a:t>C</a:t>
            </a:r>
            <a:r>
              <a:rPr lang="en-US" dirty="0" smtClean="0"/>
              <a:t>ross Validation Score and </a:t>
            </a:r>
            <a:r>
              <a:rPr lang="en-US" dirty="0" smtClean="0"/>
              <a:t>accuracy </a:t>
            </a:r>
            <a:r>
              <a:rPr lang="en-US" dirty="0" smtClean="0"/>
              <a:t>score </a:t>
            </a:r>
            <a:r>
              <a:rPr lang="en-US" dirty="0" smtClean="0"/>
              <a:t>we can select the less difference model as best and also consider its score after did Hyper Parameter Tuning.</a:t>
            </a:r>
          </a:p>
          <a:p>
            <a:r>
              <a:rPr lang="en-US" dirty="0" smtClean="0"/>
              <a:t>If the model best score is high it will consider as better model ,if it is low it will not consider as good model</a:t>
            </a:r>
          </a:p>
          <a:p>
            <a:r>
              <a:rPr lang="en-US" dirty="0" err="1" smtClean="0"/>
              <a:t>MultinomialNB</a:t>
            </a:r>
            <a:r>
              <a:rPr lang="en-US" dirty="0" smtClean="0"/>
              <a:t> model </a:t>
            </a:r>
            <a:r>
              <a:rPr lang="en-US" dirty="0" smtClean="0"/>
              <a:t>is come under the above constrains.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4000" dirty="0" smtClean="0"/>
              <a:t>Conclusion:</a:t>
            </a:r>
            <a:endParaRPr lang="en-US" sz="4000" dirty="0"/>
          </a:p>
        </p:txBody>
      </p:sp>
      <p:sp>
        <p:nvSpPr>
          <p:cNvPr id="6" name="Content Placeholder 5"/>
          <p:cNvSpPr>
            <a:spLocks noGrp="1"/>
          </p:cNvSpPr>
          <p:nvPr>
            <p:ph idx="1"/>
          </p:nvPr>
        </p:nvSpPr>
        <p:spPr/>
        <p:txBody>
          <a:bodyPr>
            <a:normAutofit/>
          </a:bodyPr>
          <a:lstStyle/>
          <a:p>
            <a:r>
              <a:rPr lang="en-US" sz="3000" dirty="0"/>
              <a:t>I</a:t>
            </a:r>
            <a:r>
              <a:rPr lang="en-US" sz="3000" dirty="0" smtClean="0"/>
              <a:t>t </a:t>
            </a:r>
            <a:r>
              <a:rPr lang="en-US" sz="3000" dirty="0"/>
              <a:t>concluded that there is </a:t>
            </a:r>
            <a:r>
              <a:rPr lang="en-US" sz="3000" dirty="0" smtClean="0"/>
              <a:t>some</a:t>
            </a:r>
            <a:r>
              <a:rPr lang="en-US" sz="3000" dirty="0" smtClean="0"/>
              <a:t> junks in test </a:t>
            </a:r>
            <a:r>
              <a:rPr lang="en-US" sz="3000" dirty="0"/>
              <a:t>data. By treat it and prediction was lead to get good </a:t>
            </a:r>
            <a:r>
              <a:rPr lang="en-US" sz="3000" dirty="0" smtClean="0"/>
              <a:t>model with </a:t>
            </a:r>
            <a:r>
              <a:rPr lang="en-US" sz="3000" dirty="0" smtClean="0"/>
              <a:t>63</a:t>
            </a:r>
            <a:r>
              <a:rPr lang="en-US" sz="3000" dirty="0" smtClean="0"/>
              <a:t> </a:t>
            </a:r>
            <a:r>
              <a:rPr lang="en-US" sz="3000" dirty="0" smtClean="0"/>
              <a:t>% as best score.</a:t>
            </a:r>
          </a:p>
          <a:p>
            <a:r>
              <a:rPr lang="en-US" sz="3000" dirty="0" smtClean="0"/>
              <a:t>Observed data through visualization.</a:t>
            </a:r>
          </a:p>
          <a:p>
            <a:r>
              <a:rPr lang="en-US" sz="3000" dirty="0" smtClean="0"/>
              <a:t>As the end we can Predict </a:t>
            </a:r>
            <a:r>
              <a:rPr lang="en-IN" sz="2800" dirty="0" smtClean="0"/>
              <a:t>the </a:t>
            </a:r>
            <a:r>
              <a:rPr lang="en-IN" sz="2800" dirty="0" smtClean="0"/>
              <a:t>Ratings for Reviews as </a:t>
            </a:r>
            <a:r>
              <a:rPr lang="en-IN" sz="2800" dirty="0" smtClean="0"/>
              <a:t>input by fit train data</a:t>
            </a:r>
            <a:r>
              <a:rPr lang="en-US" sz="3000" dirty="0" smtClean="0"/>
              <a:t> in the model with good score.</a:t>
            </a:r>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226064"/>
          </a:xfrm>
        </p:spPr>
        <p:txBody>
          <a:bodyPr>
            <a:normAutofit fontScale="90000"/>
          </a:bodyPr>
          <a:lstStyle/>
          <a:p>
            <a:pPr algn="l"/>
            <a:r>
              <a:rPr lang="en-US" dirty="0" smtClean="0"/>
              <a:t>Problem: </a:t>
            </a:r>
            <a:r>
              <a:rPr lang="en-US" dirty="0" smtClean="0"/>
              <a:t/>
            </a:r>
            <a:br>
              <a:rPr lang="en-US" dirty="0" smtClean="0"/>
            </a:br>
            <a:r>
              <a:rPr lang="en-US" dirty="0" smtClean="0"/>
              <a:t>	</a:t>
            </a:r>
            <a:r>
              <a:rPr lang="en-US" sz="2800" dirty="0" smtClean="0"/>
              <a:t>We have a client who has a website where people write different reviews for technical products. Now they are adding a new feature to their website i.e. The reviewer will have to add stars(rating) as well with the review</a:t>
            </a:r>
            <a:br>
              <a:rPr lang="en-US" sz="2800" dirty="0" smtClean="0"/>
            </a:br>
            <a:r>
              <a:rPr lang="en-US" sz="2800" dirty="0" smtClean="0"/>
              <a:t>	Now they want to predict ratings for the reviews which were written in the past and they don’t have a rating. So, we have to build an application which can predict the rating by seeing the review</a:t>
            </a:r>
            <a:r>
              <a:rPr lang="en-US" sz="2800" dirty="0" smtClean="0"/>
              <a:t/>
            </a:r>
            <a:br>
              <a:rPr lang="en-US" sz="2800" dirty="0" smtClean="0"/>
            </a:b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 collection</a:t>
            </a:r>
            <a:endParaRPr lang="en-US" dirty="0"/>
          </a:p>
        </p:txBody>
      </p:sp>
      <p:sp>
        <p:nvSpPr>
          <p:cNvPr id="3" name="Content Placeholder 2"/>
          <p:cNvSpPr>
            <a:spLocks noGrp="1"/>
          </p:cNvSpPr>
          <p:nvPr>
            <p:ph idx="1"/>
          </p:nvPr>
        </p:nvSpPr>
        <p:spPr/>
        <p:txBody>
          <a:bodyPr/>
          <a:lstStyle/>
          <a:p>
            <a:r>
              <a:rPr lang="en-IN" dirty="0" smtClean="0"/>
              <a:t>Here we have to scrap data from e-</a:t>
            </a:r>
            <a:r>
              <a:rPr lang="en-IN" dirty="0" err="1" smtClean="0"/>
              <a:t>commerse</a:t>
            </a:r>
            <a:r>
              <a:rPr lang="en-IN" dirty="0" smtClean="0"/>
              <a:t> websites like </a:t>
            </a:r>
            <a:r>
              <a:rPr lang="en-IN" dirty="0" err="1" smtClean="0"/>
              <a:t>amazon</a:t>
            </a:r>
            <a:r>
              <a:rPr lang="en-IN" dirty="0" smtClean="0"/>
              <a:t> and </a:t>
            </a:r>
            <a:r>
              <a:rPr lang="en-IN" dirty="0" err="1" smtClean="0"/>
              <a:t>flipkart</a:t>
            </a:r>
            <a:r>
              <a:rPr lang="en-IN" dirty="0" smtClean="0"/>
              <a:t>.</a:t>
            </a:r>
            <a:endParaRPr lang="en-IN" dirty="0" smtClean="0"/>
          </a:p>
          <a:p>
            <a:r>
              <a:rPr lang="en-IN" dirty="0" smtClean="0"/>
              <a:t>I used selenium as a web scraping tool.</a:t>
            </a:r>
          </a:p>
          <a:p>
            <a:r>
              <a:rPr lang="en-IN" dirty="0" smtClean="0"/>
              <a:t>Totally I scrap over 20000 data nearly a </a:t>
            </a:r>
            <a:r>
              <a:rPr lang="en-US" dirty="0" smtClean="0"/>
              <a:t>equal </a:t>
            </a:r>
            <a:r>
              <a:rPr lang="en-US" dirty="0" smtClean="0"/>
              <a:t>number of reviews for each </a:t>
            </a:r>
            <a:r>
              <a:rPr lang="en-US" dirty="0" smtClean="0"/>
              <a:t>rating.</a:t>
            </a:r>
          </a:p>
          <a:p>
            <a:r>
              <a:rPr lang="en-IN" dirty="0" smtClean="0"/>
              <a:t>Then save data frame as </a:t>
            </a:r>
            <a:r>
              <a:rPr lang="en-IN" dirty="0" err="1" smtClean="0"/>
              <a:t>csv</a:t>
            </a:r>
            <a:r>
              <a:rPr lang="en-IN" dirty="0" smtClean="0"/>
              <a:t> file for further process.</a:t>
            </a: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4000" dirty="0" smtClean="0"/>
              <a:t>Import Libraries and read the data</a:t>
            </a:r>
            <a:endParaRPr lang="en-US" sz="4000" dirty="0"/>
          </a:p>
        </p:txBody>
      </p:sp>
      <p:sp>
        <p:nvSpPr>
          <p:cNvPr id="4" name="Content Placeholder 3"/>
          <p:cNvSpPr>
            <a:spLocks noGrp="1"/>
          </p:cNvSpPr>
          <p:nvPr>
            <p:ph idx="1"/>
          </p:nvPr>
        </p:nvSpPr>
        <p:spPr>
          <a:xfrm>
            <a:off x="457200" y="1357298"/>
            <a:ext cx="8229600" cy="4768865"/>
          </a:xfrm>
        </p:spPr>
        <p:txBody>
          <a:bodyPr>
            <a:normAutofit/>
          </a:bodyPr>
          <a:lstStyle/>
          <a:p>
            <a:r>
              <a:rPr lang="en-US" sz="3000" dirty="0" smtClean="0"/>
              <a:t>Have to import the required libraries that we are going to use.</a:t>
            </a:r>
          </a:p>
          <a:p>
            <a:r>
              <a:rPr lang="en-US" sz="3000" dirty="0" smtClean="0"/>
              <a:t>Have to read the data with pandas library</a:t>
            </a:r>
            <a:endParaRPr lang="en-US" sz="3000" dirty="0"/>
          </a:p>
        </p:txBody>
      </p:sp>
      <p:pic>
        <p:nvPicPr>
          <p:cNvPr id="5" name="Picture 4" descr="1.JPG"/>
          <p:cNvPicPr>
            <a:picLocks noChangeAspect="1"/>
          </p:cNvPicPr>
          <p:nvPr/>
        </p:nvPicPr>
        <p:blipFill>
          <a:blip r:embed="rId2"/>
          <a:stretch>
            <a:fillRect/>
          </a:stretch>
        </p:blipFill>
        <p:spPr>
          <a:xfrm>
            <a:off x="785786" y="3357562"/>
            <a:ext cx="7673340" cy="1562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EDA Process:</a:t>
            </a:r>
            <a:br>
              <a:rPr lang="en-US" dirty="0" smtClean="0"/>
            </a:br>
            <a:r>
              <a:rPr lang="en-US" sz="3100" dirty="0" smtClean="0"/>
              <a:t>Checking of data type and presence of null values :</a:t>
            </a:r>
            <a:endParaRPr lang="en-US" sz="3100" dirty="0"/>
          </a:p>
        </p:txBody>
      </p:sp>
      <p:sp>
        <p:nvSpPr>
          <p:cNvPr id="5" name="Content Placeholder 4"/>
          <p:cNvSpPr>
            <a:spLocks noGrp="1"/>
          </p:cNvSpPr>
          <p:nvPr>
            <p:ph sz="half" idx="1"/>
          </p:nvPr>
        </p:nvSpPr>
        <p:spPr/>
        <p:txBody>
          <a:bodyPr>
            <a:normAutofit lnSpcReduction="10000"/>
          </a:bodyPr>
          <a:lstStyle/>
          <a:p>
            <a:pPr>
              <a:buNone/>
            </a:pPr>
            <a:endParaRPr lang="en-US" sz="2000" dirty="0" smtClean="0"/>
          </a:p>
          <a:p>
            <a:pPr>
              <a:buNone/>
            </a:pPr>
            <a:r>
              <a:rPr lang="en-US" sz="2600" dirty="0" smtClean="0"/>
              <a:t>Data Type may,</a:t>
            </a:r>
          </a:p>
          <a:p>
            <a:r>
              <a:rPr lang="en-US" sz="2600" dirty="0" err="1" smtClean="0"/>
              <a:t>Int</a:t>
            </a:r>
            <a:endParaRPr lang="en-US" sz="2600" dirty="0" smtClean="0"/>
          </a:p>
          <a:p>
            <a:r>
              <a:rPr lang="en-US" sz="2600" dirty="0" smtClean="0"/>
              <a:t>Float</a:t>
            </a:r>
          </a:p>
          <a:p>
            <a:r>
              <a:rPr lang="en-US" sz="2600" dirty="0" smtClean="0"/>
              <a:t>Object</a:t>
            </a:r>
          </a:p>
          <a:p>
            <a:pPr>
              <a:buNone/>
            </a:pPr>
            <a:r>
              <a:rPr lang="en-US" sz="2600" dirty="0" smtClean="0"/>
              <a:t>There are presence Null values with </a:t>
            </a:r>
            <a:r>
              <a:rPr lang="en-US" sz="2600" dirty="0" err="1" smtClean="0"/>
              <a:t>minmum</a:t>
            </a:r>
            <a:r>
              <a:rPr lang="en-US" sz="2600" dirty="0" smtClean="0"/>
              <a:t> </a:t>
            </a:r>
            <a:r>
              <a:rPr lang="en-US" sz="2600" dirty="0" smtClean="0"/>
              <a:t>percentage in some column. </a:t>
            </a:r>
          </a:p>
          <a:p>
            <a:pPr>
              <a:buNone/>
            </a:pPr>
            <a:r>
              <a:rPr lang="en-IN" sz="2600" dirty="0" smtClean="0"/>
              <a:t>Drop of null </a:t>
            </a:r>
            <a:r>
              <a:rPr lang="en-IN" sz="2600" dirty="0" smtClean="0"/>
              <a:t>value will not affect.</a:t>
            </a:r>
            <a:endParaRPr lang="en-US" dirty="0"/>
          </a:p>
        </p:txBody>
      </p:sp>
      <p:pic>
        <p:nvPicPr>
          <p:cNvPr id="6" name="Picture 5" descr="3.JPG"/>
          <p:cNvPicPr/>
          <p:nvPr/>
        </p:nvPicPr>
        <p:blipFill>
          <a:blip r:embed="rId2"/>
          <a:stretch>
            <a:fillRect/>
          </a:stretch>
        </p:blipFill>
        <p:spPr>
          <a:xfrm>
            <a:off x="4714876" y="1500175"/>
            <a:ext cx="4017495" cy="1714512"/>
          </a:xfrm>
          <a:prstGeom prst="rect">
            <a:avLst/>
          </a:prstGeom>
        </p:spPr>
      </p:pic>
      <p:pic>
        <p:nvPicPr>
          <p:cNvPr id="10" name="Content Placeholder 9" descr="5.JPG"/>
          <p:cNvPicPr>
            <a:picLocks noGrp="1" noChangeAspect="1"/>
          </p:cNvPicPr>
          <p:nvPr>
            <p:ph sz="half" idx="2"/>
          </p:nvPr>
        </p:nvPicPr>
        <p:blipFill>
          <a:blip r:embed="rId3"/>
          <a:stretch>
            <a:fillRect/>
          </a:stretch>
        </p:blipFill>
        <p:spPr>
          <a:xfrm>
            <a:off x="4714876" y="3357562"/>
            <a:ext cx="4038600" cy="83717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 of unnecessary data and columns</a:t>
            </a:r>
            <a:endParaRPr lang="en-US" dirty="0"/>
          </a:p>
        </p:txBody>
      </p:sp>
      <p:sp>
        <p:nvSpPr>
          <p:cNvPr id="3" name="Content Placeholder 2"/>
          <p:cNvSpPr>
            <a:spLocks noGrp="1"/>
          </p:cNvSpPr>
          <p:nvPr>
            <p:ph sz="half" idx="1"/>
          </p:nvPr>
        </p:nvSpPr>
        <p:spPr>
          <a:xfrm>
            <a:off x="457200" y="1600201"/>
            <a:ext cx="8258204" cy="1185858"/>
          </a:xfrm>
        </p:spPr>
        <p:txBody>
          <a:bodyPr>
            <a:normAutofit/>
          </a:bodyPr>
          <a:lstStyle/>
          <a:p>
            <a:pPr>
              <a:buNone/>
            </a:pPr>
            <a:r>
              <a:rPr lang="en-IN" sz="3000" dirty="0" smtClean="0"/>
              <a:t>	Remove Unnamed: 0 because </a:t>
            </a:r>
            <a:r>
              <a:rPr lang="en-IN" sz="3000" dirty="0" smtClean="0"/>
              <a:t>all value it contain </a:t>
            </a:r>
            <a:r>
              <a:rPr lang="en-IN" sz="3000" dirty="0" smtClean="0"/>
              <a:t>are unique</a:t>
            </a:r>
            <a:r>
              <a:rPr lang="en-IN" sz="3000" dirty="0" smtClean="0"/>
              <a:t>.</a:t>
            </a:r>
          </a:p>
        </p:txBody>
      </p:sp>
      <p:pic>
        <p:nvPicPr>
          <p:cNvPr id="5" name="Picture 4" descr="12.JPG"/>
          <p:cNvPicPr>
            <a:picLocks noChangeAspect="1"/>
          </p:cNvPicPr>
          <p:nvPr/>
        </p:nvPicPr>
        <p:blipFill>
          <a:blip r:embed="rId2"/>
          <a:stretch>
            <a:fillRect/>
          </a:stretch>
        </p:blipFill>
        <p:spPr>
          <a:xfrm>
            <a:off x="1928794" y="3143248"/>
            <a:ext cx="5352108" cy="8077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Visualization</a:t>
            </a:r>
            <a:endParaRPr lang="en-US" sz="4000" dirty="0"/>
          </a:p>
        </p:txBody>
      </p:sp>
      <p:sp>
        <p:nvSpPr>
          <p:cNvPr id="9" name="Content Placeholder 8"/>
          <p:cNvSpPr>
            <a:spLocks noGrp="1"/>
          </p:cNvSpPr>
          <p:nvPr>
            <p:ph sz="half" idx="1"/>
          </p:nvPr>
        </p:nvSpPr>
        <p:spPr/>
        <p:txBody>
          <a:bodyPr>
            <a:normAutofit/>
          </a:bodyPr>
          <a:lstStyle/>
          <a:p>
            <a:pPr>
              <a:buNone/>
            </a:pPr>
            <a:r>
              <a:rPr lang="en-US" sz="2000" u="sng" dirty="0" err="1" smtClean="0"/>
              <a:t>Uni</a:t>
            </a:r>
            <a:r>
              <a:rPr lang="en-US" sz="2000" u="sng" dirty="0" smtClean="0"/>
              <a:t> variant visualization:</a:t>
            </a:r>
          </a:p>
          <a:p>
            <a:pPr>
              <a:buNone/>
            </a:pPr>
            <a:r>
              <a:rPr lang="en-US" sz="2000" dirty="0" smtClean="0"/>
              <a:t>Distribution of </a:t>
            </a:r>
            <a:r>
              <a:rPr lang="en-US" sz="2000" dirty="0" smtClean="0"/>
              <a:t>Rating</a:t>
            </a:r>
            <a:r>
              <a:rPr lang="en-US" sz="2000" dirty="0" smtClean="0"/>
              <a:t>:</a:t>
            </a:r>
            <a:endParaRPr lang="en-US" sz="2000" dirty="0" smtClean="0"/>
          </a:p>
          <a:p>
            <a:r>
              <a:rPr lang="en-US" sz="2000" dirty="0" smtClean="0"/>
              <a:t>It shows good distribution </a:t>
            </a:r>
            <a:r>
              <a:rPr lang="en-US" sz="2000" dirty="0" smtClean="0"/>
              <a:t>but little imbalance in data.</a:t>
            </a:r>
          </a:p>
          <a:p>
            <a:pPr>
              <a:buNone/>
            </a:pPr>
            <a:r>
              <a:rPr lang="en-IN" sz="2000" dirty="0" smtClean="0"/>
              <a:t>Count plot in Rating:</a:t>
            </a:r>
          </a:p>
          <a:p>
            <a:r>
              <a:rPr lang="en-IN" sz="2000" dirty="0" smtClean="0"/>
              <a:t>It shows number of count the rating in data set.</a:t>
            </a:r>
          </a:p>
          <a:p>
            <a:r>
              <a:rPr lang="en-IN" sz="2000" dirty="0" smtClean="0"/>
              <a:t>The pie graph shows the percentage for rating count.</a:t>
            </a:r>
            <a:endParaRPr lang="en-US" sz="2000" dirty="0" smtClean="0"/>
          </a:p>
        </p:txBody>
      </p:sp>
      <p:pic>
        <p:nvPicPr>
          <p:cNvPr id="8" name="Content Placeholder 7" descr="13.JPG"/>
          <p:cNvPicPr>
            <a:picLocks noGrp="1" noChangeAspect="1"/>
          </p:cNvPicPr>
          <p:nvPr>
            <p:ph sz="half" idx="2"/>
          </p:nvPr>
        </p:nvPicPr>
        <p:blipFill>
          <a:blip r:embed="rId2"/>
          <a:stretch>
            <a:fillRect/>
          </a:stretch>
        </p:blipFill>
        <p:spPr>
          <a:xfrm>
            <a:off x="4572000" y="1643050"/>
            <a:ext cx="4038600" cy="1273682"/>
          </a:xfrm>
        </p:spPr>
      </p:pic>
      <p:pic>
        <p:nvPicPr>
          <p:cNvPr id="10" name="Picture 9" descr="14.JPG"/>
          <p:cNvPicPr>
            <a:picLocks noChangeAspect="1"/>
          </p:cNvPicPr>
          <p:nvPr/>
        </p:nvPicPr>
        <p:blipFill>
          <a:blip r:embed="rId3"/>
          <a:stretch>
            <a:fillRect/>
          </a:stretch>
        </p:blipFill>
        <p:spPr>
          <a:xfrm>
            <a:off x="4643438" y="3214686"/>
            <a:ext cx="4000528" cy="27146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buNone/>
            </a:pPr>
            <a:r>
              <a:rPr lang="en-IN" dirty="0" smtClean="0"/>
              <a:t>Count plot in </a:t>
            </a:r>
            <a:r>
              <a:rPr lang="en-IN" dirty="0" smtClean="0"/>
              <a:t>Category:</a:t>
            </a:r>
            <a:endParaRPr lang="en-IN" dirty="0" smtClean="0"/>
          </a:p>
          <a:p>
            <a:r>
              <a:rPr lang="en-IN" dirty="0" smtClean="0"/>
              <a:t>It shows number of count the </a:t>
            </a:r>
            <a:r>
              <a:rPr lang="en-IN" dirty="0" err="1" smtClean="0"/>
              <a:t>the</a:t>
            </a:r>
            <a:r>
              <a:rPr lang="en-IN" dirty="0" smtClean="0"/>
              <a:t> given category of product occur </a:t>
            </a:r>
            <a:r>
              <a:rPr lang="en-IN" dirty="0" smtClean="0"/>
              <a:t>in data set.</a:t>
            </a:r>
          </a:p>
          <a:p>
            <a:r>
              <a:rPr lang="en-IN" dirty="0" smtClean="0"/>
              <a:t>The pie graph shows the percentage for </a:t>
            </a:r>
            <a:r>
              <a:rPr lang="en-IN" dirty="0" smtClean="0"/>
              <a:t>different product </a:t>
            </a:r>
            <a:r>
              <a:rPr lang="en-IN" dirty="0" smtClean="0"/>
              <a:t>count.</a:t>
            </a:r>
            <a:endParaRPr lang="en-US" dirty="0" smtClean="0"/>
          </a:p>
          <a:p>
            <a:endParaRPr lang="en-US" dirty="0"/>
          </a:p>
        </p:txBody>
      </p:sp>
      <p:pic>
        <p:nvPicPr>
          <p:cNvPr id="5" name="Content Placeholder 4" descr="15.JPG"/>
          <p:cNvPicPr>
            <a:picLocks noGrp="1" noChangeAspect="1"/>
          </p:cNvPicPr>
          <p:nvPr>
            <p:ph sz="half" idx="2"/>
          </p:nvPr>
        </p:nvPicPr>
        <p:blipFill>
          <a:blip r:embed="rId2"/>
          <a:stretch>
            <a:fillRect/>
          </a:stretch>
        </p:blipFill>
        <p:spPr>
          <a:xfrm>
            <a:off x="4648200" y="2349821"/>
            <a:ext cx="4038600" cy="302672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 Text Data</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Apply preprocessing skills to get the text data clean by remove the junks like punctuation, </a:t>
            </a:r>
            <a:r>
              <a:rPr lang="en-US" dirty="0" err="1" smtClean="0"/>
              <a:t>stopwords</a:t>
            </a:r>
            <a:r>
              <a:rPr lang="en-US" dirty="0" smtClean="0"/>
              <a:t>, numbers etc. and the train and predict the model</a:t>
            </a:r>
            <a:r>
              <a:rPr lang="en-US" dirty="0" smtClean="0"/>
              <a:t>.</a:t>
            </a:r>
          </a:p>
          <a:p>
            <a:r>
              <a:rPr lang="en-IN" dirty="0" smtClean="0"/>
              <a:t>With the help of NLTK we can do this process to remove junk values</a:t>
            </a:r>
            <a:endParaRPr lang="en-US" dirty="0"/>
          </a:p>
        </p:txBody>
      </p:sp>
      <p:pic>
        <p:nvPicPr>
          <p:cNvPr id="5" name="Content Placeholder 4" descr="22.JPG"/>
          <p:cNvPicPr>
            <a:picLocks noGrp="1" noChangeAspect="1"/>
          </p:cNvPicPr>
          <p:nvPr>
            <p:ph sz="half" idx="2"/>
          </p:nvPr>
        </p:nvPicPr>
        <p:blipFill>
          <a:blip r:embed="rId2"/>
          <a:stretch>
            <a:fillRect/>
          </a:stretch>
        </p:blipFill>
        <p:spPr>
          <a:xfrm>
            <a:off x="4648200" y="2996163"/>
            <a:ext cx="4038600" cy="1734037"/>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1112</TotalTime>
  <Words>777</Words>
  <Application>Microsoft Office PowerPoint</Application>
  <PresentationFormat>On-screen Show (4:3)</PresentationFormat>
  <Paragraphs>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Project : Rating PREDICTION  </vt:lpstr>
      <vt:lpstr>Problem:   We have a client who has a website where people write different reviews for technical products. Now they are adding a new feature to their website i.e. The reviewer will have to add stars(rating) as well with the review  Now they want to predict ratings for the reviews which were written in the past and they don’t have a rating. So, we have to build an application which can predict the rating by seeing the review </vt:lpstr>
      <vt:lpstr>Data collection</vt:lpstr>
      <vt:lpstr>Import Libraries and read the data</vt:lpstr>
      <vt:lpstr>EDA Process: Checking of data type and presence of null values :</vt:lpstr>
      <vt:lpstr>Treat of unnecessary data and columns</vt:lpstr>
      <vt:lpstr>Visualization</vt:lpstr>
      <vt:lpstr>Slide 8</vt:lpstr>
      <vt:lpstr>Pre-Processing Text Data</vt:lpstr>
      <vt:lpstr>Sentiment Analyzer</vt:lpstr>
      <vt:lpstr>vectorizer</vt:lpstr>
      <vt:lpstr>Model Selection and import</vt:lpstr>
      <vt:lpstr>Splitting of data</vt:lpstr>
      <vt:lpstr>Model fitting and prediction</vt:lpstr>
      <vt:lpstr>Model Prediction</vt:lpstr>
      <vt:lpstr>Hyper Parameter Tuning:</vt:lpstr>
      <vt:lpstr>Finalized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83</cp:revision>
  <dcterms:created xsi:type="dcterms:W3CDTF">2021-04-29T05:49:25Z</dcterms:created>
  <dcterms:modified xsi:type="dcterms:W3CDTF">2021-08-12T17:15:54Z</dcterms:modified>
</cp:coreProperties>
</file>