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
  </p:notesMasterIdLst>
  <p:handoutMasterIdLst>
    <p:handoutMasterId r:id="rId7"/>
  </p:handoutMasterIdLst>
  <p:sldIdLst>
    <p:sldId id="258" r:id="rId2"/>
    <p:sldId id="256"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howGuides="1">
      <p:cViewPr>
        <p:scale>
          <a:sx n="71" d="100"/>
          <a:sy n="71" d="100"/>
        </p:scale>
        <p:origin x="547" y="305"/>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2020-03-28</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2020-03-28</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March 28, 2020</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 name="Rectangle 7">
            <a:extLst>
              <a:ext uri="{FF2B5EF4-FFF2-40B4-BE49-F238E27FC236}">
                <a16:creationId xmlns:a16="http://schemas.microsoft.com/office/drawing/2014/main" id="{0325036F-BF1D-44AF-891D-786237A0A871}"/>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March 28,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F844-BF21-4AD2-9D1A-2E8D2D3063D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March 28, 2020</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2852ED-406E-459C-BE67-4C16A8EDF77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March 28,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9AABF5-27F6-4C39-9BD7-EE6B28E0DA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March 28,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764254-1C0E-4631-8670-4457B3F238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March 28,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792A8861-7B2B-4F59-8942-06CC4EB6631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578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March 28,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9DBD8263-5B28-4762-ACE3-B95B8B9B513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226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March 28,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cxnSp>
        <p:nvCxnSpPr>
          <p:cNvPr id="11" name="Straight Connector 10">
            <a:extLst>
              <a:ext uri="{FF2B5EF4-FFF2-40B4-BE49-F238E27FC236}">
                <a16:creationId xmlns:a16="http://schemas.microsoft.com/office/drawing/2014/main" id="{36D50BBA-27BE-46B1-9DA2-142911E7558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9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March 28, 2020</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2" name="Straight Connector 11">
            <a:extLst>
              <a:ext uri="{FF2B5EF4-FFF2-40B4-BE49-F238E27FC236}">
                <a16:creationId xmlns:a16="http://schemas.microsoft.com/office/drawing/2014/main" id="{2A6DB393-5CAF-4A0C-A21B-CCB84603D4F4}"/>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7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March 28, 2020</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cxnSp>
        <p:nvCxnSpPr>
          <p:cNvPr id="9" name="Straight Connector 8">
            <a:extLst>
              <a:ext uri="{FF2B5EF4-FFF2-40B4-BE49-F238E27FC236}">
                <a16:creationId xmlns:a16="http://schemas.microsoft.com/office/drawing/2014/main" id="{96362DC7-B2FA-4948-A940-1119B33F03E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248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March 28, 2020</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343701"/>
          </a:xfrm>
          <a:prstGeom prst="rect">
            <a:avLst/>
          </a:prstGeom>
          <a:noFill/>
        </p:spPr>
        <p:txBody>
          <a:bodyPr wrap="square" lIns="0" tIns="0" rIns="0" bIns="0" rtlCol="0">
            <a:spAutoFit/>
          </a:bodyPr>
          <a:lstStyle/>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Rectangle 8">
            <a:extLst>
              <a:ext uri="{FF2B5EF4-FFF2-40B4-BE49-F238E27FC236}">
                <a16:creationId xmlns:a16="http://schemas.microsoft.com/office/drawing/2014/main" id="{E01D49B6-0C3E-4BF8-B6B3-B817B17F28DF}"/>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March 28, 2020</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cxnSp>
        <p:nvCxnSpPr>
          <p:cNvPr id="6" name="Straight Connector 5">
            <a:extLst>
              <a:ext uri="{FF2B5EF4-FFF2-40B4-BE49-F238E27FC236}">
                <a16:creationId xmlns:a16="http://schemas.microsoft.com/office/drawing/2014/main" id="{166DF8EC-6E18-499F-B24E-A023426EF11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29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March 28, 2020</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cxnSp>
        <p:nvCxnSpPr>
          <p:cNvPr id="5" name="Straight Connector 4">
            <a:extLst>
              <a:ext uri="{FF2B5EF4-FFF2-40B4-BE49-F238E27FC236}">
                <a16:creationId xmlns:a16="http://schemas.microsoft.com/office/drawing/2014/main" id="{DD1951AB-6913-438B-B13F-24675A9B7175}"/>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4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March 28, 2020</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March 28, 2020</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8" name="Straight Connector 7">
            <a:extLst>
              <a:ext uri="{FF2B5EF4-FFF2-40B4-BE49-F238E27FC236}">
                <a16:creationId xmlns:a16="http://schemas.microsoft.com/office/drawing/2014/main" id="{26B91ED5-5431-4880-AEFC-BDEAD3C071DA}"/>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7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March 28, 2020</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910200-1FDA-45B7-8617-DD2A8D1CF6BD}"/>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March 28, 2020</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95" r:id="rId3"/>
    <p:sldLayoutId id="2147483696"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6D5E-8E3A-464B-84BF-70F13F14A81F}"/>
              </a:ext>
            </a:extLst>
          </p:cNvPr>
          <p:cNvSpPr>
            <a:spLocks noGrp="1"/>
          </p:cNvSpPr>
          <p:nvPr>
            <p:ph type="title"/>
          </p:nvPr>
        </p:nvSpPr>
        <p:spPr/>
        <p:txBody>
          <a:bodyPr/>
          <a:lstStyle/>
          <a:p>
            <a:r>
              <a:rPr lang="en-US" dirty="0"/>
              <a:t>Exploratory Analysis - Statistics</a:t>
            </a:r>
          </a:p>
        </p:txBody>
      </p:sp>
      <p:sp>
        <p:nvSpPr>
          <p:cNvPr id="3" name="Date Placeholder 2">
            <a:extLst>
              <a:ext uri="{FF2B5EF4-FFF2-40B4-BE49-F238E27FC236}">
                <a16:creationId xmlns:a16="http://schemas.microsoft.com/office/drawing/2014/main" id="{53CD50D8-46FD-4C45-A58B-AA95CFEF1F3A}"/>
              </a:ext>
            </a:extLst>
          </p:cNvPr>
          <p:cNvSpPr>
            <a:spLocks noGrp="1"/>
          </p:cNvSpPr>
          <p:nvPr>
            <p:ph type="dt" sz="half" idx="10"/>
          </p:nvPr>
        </p:nvSpPr>
        <p:spPr/>
        <p:txBody>
          <a:bodyPr/>
          <a:lstStyle/>
          <a:p>
            <a:fld id="{66CA7FD2-EEE1-4653-A3ED-EC06E26685F5}" type="datetime4">
              <a:rPr lang="en-US" smtClean="0"/>
              <a:t>March 28, 2020</a:t>
            </a:fld>
            <a:endParaRPr lang="en-CA"/>
          </a:p>
        </p:txBody>
      </p:sp>
      <p:sp>
        <p:nvSpPr>
          <p:cNvPr id="4" name="Footer Placeholder 3">
            <a:extLst>
              <a:ext uri="{FF2B5EF4-FFF2-40B4-BE49-F238E27FC236}">
                <a16:creationId xmlns:a16="http://schemas.microsoft.com/office/drawing/2014/main" id="{DE0D8AA9-FC1B-466D-8768-F5FBB90D8E68}"/>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528A1717-08FD-4833-AFC1-C71E3ED87910}"/>
              </a:ext>
            </a:extLst>
          </p:cNvPr>
          <p:cNvSpPr>
            <a:spLocks noGrp="1"/>
          </p:cNvSpPr>
          <p:nvPr>
            <p:ph type="sldNum" sz="quarter" idx="12"/>
          </p:nvPr>
        </p:nvSpPr>
        <p:spPr/>
        <p:txBody>
          <a:bodyPr/>
          <a:lstStyle/>
          <a:p>
            <a:fld id="{00E6A5BD-C011-4A45-AA3A-201790FB7F2B}" type="slidenum">
              <a:rPr lang="en-CA" smtClean="0"/>
              <a:t>1</a:t>
            </a:fld>
            <a:endParaRPr lang="en-CA"/>
          </a:p>
        </p:txBody>
      </p:sp>
      <p:sp>
        <p:nvSpPr>
          <p:cNvPr id="6" name="Text Placeholder 5">
            <a:extLst>
              <a:ext uri="{FF2B5EF4-FFF2-40B4-BE49-F238E27FC236}">
                <a16:creationId xmlns:a16="http://schemas.microsoft.com/office/drawing/2014/main" id="{414CEDBE-37EE-48E6-BAD1-B72035C1CFD5}"/>
              </a:ext>
            </a:extLst>
          </p:cNvPr>
          <p:cNvSpPr>
            <a:spLocks noGrp="1"/>
          </p:cNvSpPr>
          <p:nvPr>
            <p:ph type="body" sz="quarter" idx="13"/>
          </p:nvPr>
        </p:nvSpPr>
        <p:spPr/>
        <p:txBody>
          <a:bodyPr/>
          <a:lstStyle/>
          <a:p>
            <a:endParaRPr lang="en-US"/>
          </a:p>
        </p:txBody>
      </p:sp>
      <p:graphicFrame>
        <p:nvGraphicFramePr>
          <p:cNvPr id="8" name="Table 9">
            <a:extLst>
              <a:ext uri="{FF2B5EF4-FFF2-40B4-BE49-F238E27FC236}">
                <a16:creationId xmlns:a16="http://schemas.microsoft.com/office/drawing/2014/main" id="{5DFAD32B-20E2-4CFF-B5D3-768CB9F1F628}"/>
              </a:ext>
            </a:extLst>
          </p:cNvPr>
          <p:cNvGraphicFramePr>
            <a:graphicFrameLocks/>
          </p:cNvGraphicFramePr>
          <p:nvPr>
            <p:extLst>
              <p:ext uri="{D42A27DB-BD31-4B8C-83A1-F6EECF244321}">
                <p14:modId xmlns:p14="http://schemas.microsoft.com/office/powerpoint/2010/main" val="377616684"/>
              </p:ext>
            </p:extLst>
          </p:nvPr>
        </p:nvGraphicFramePr>
        <p:xfrm>
          <a:off x="1934434" y="1865798"/>
          <a:ext cx="7833510" cy="2966720"/>
        </p:xfrm>
        <a:graphic>
          <a:graphicData uri="http://schemas.openxmlformats.org/drawingml/2006/table">
            <a:tbl>
              <a:tblPr firstRow="1" bandRow="1">
                <a:tableStyleId>{B7752061-5463-48E6-A297-43E0E91C0267}</a:tableStyleId>
              </a:tblPr>
              <a:tblGrid>
                <a:gridCol w="3916755">
                  <a:extLst>
                    <a:ext uri="{9D8B030D-6E8A-4147-A177-3AD203B41FA5}">
                      <a16:colId xmlns:a16="http://schemas.microsoft.com/office/drawing/2014/main" val="416537988"/>
                    </a:ext>
                  </a:extLst>
                </a:gridCol>
                <a:gridCol w="3916755">
                  <a:extLst>
                    <a:ext uri="{9D8B030D-6E8A-4147-A177-3AD203B41FA5}">
                      <a16:colId xmlns:a16="http://schemas.microsoft.com/office/drawing/2014/main" val="4145070210"/>
                    </a:ext>
                  </a:extLst>
                </a:gridCol>
              </a:tblGrid>
              <a:tr h="370840">
                <a:tc>
                  <a:txBody>
                    <a:bodyPr/>
                    <a:lstStyle/>
                    <a:p>
                      <a:pPr algn="l" fontAlgn="b"/>
                      <a:r>
                        <a:rPr lang="en-US" sz="1800" b="1" i="0" u="none" strike="noStrike" dirty="0">
                          <a:solidFill>
                            <a:schemeClr val="bg1"/>
                          </a:solidFill>
                          <a:effectLst/>
                          <a:latin typeface="Calibri" panose="020F0502020204030204" pitchFamily="34" charset="0"/>
                        </a:rPr>
                        <a:t>Summary values for all passengers:</a:t>
                      </a:r>
                    </a:p>
                  </a:txBody>
                  <a:tcPr marL="3810" marR="3810" marT="3810" marB="0" anchor="b"/>
                </a:tc>
                <a:tc>
                  <a:txBody>
                    <a:bodyPr/>
                    <a:lstStyle/>
                    <a:p>
                      <a:pPr algn="l" fontAlgn="b"/>
                      <a:r>
                        <a:rPr lang="en-US" sz="1800" b="1" i="0" u="none" strike="noStrike" dirty="0">
                          <a:solidFill>
                            <a:schemeClr val="bg1"/>
                          </a:solidFill>
                          <a:effectLst/>
                          <a:latin typeface="Calibri" panose="020F0502020204030204" pitchFamily="34" charset="0"/>
                        </a:rPr>
                        <a:t>Summary values for survivors:</a:t>
                      </a:r>
                    </a:p>
                  </a:txBody>
                  <a:tcPr marL="3810" marR="3810" marT="3810" marB="0" anchor="b"/>
                </a:tc>
                <a:extLst>
                  <a:ext uri="{0D108BD9-81ED-4DB2-BD59-A6C34878D82A}">
                    <a16:rowId xmlns:a16="http://schemas.microsoft.com/office/drawing/2014/main" val="1666813995"/>
                  </a:ext>
                </a:extLst>
              </a:tr>
              <a:tr h="370840">
                <a:tc>
                  <a:txBody>
                    <a:bodyPr/>
                    <a:lstStyle/>
                    <a:p>
                      <a:pPr algn="l" fontAlgn="b"/>
                      <a:r>
                        <a:rPr lang="en-US" sz="1800" b="0" i="0" u="none" strike="noStrike" dirty="0">
                          <a:solidFill>
                            <a:srgbClr val="000000"/>
                          </a:solidFill>
                          <a:effectLst/>
                          <a:latin typeface="Calibri" panose="020F0502020204030204" pitchFamily="34" charset="0"/>
                        </a:rPr>
                        <a:t>Most common class: 3</a:t>
                      </a:r>
                    </a:p>
                  </a:txBody>
                  <a:tcPr marL="3810" marR="3810" marT="3810" marB="0" anchor="b"/>
                </a:tc>
                <a:tc>
                  <a:txBody>
                    <a:bodyPr/>
                    <a:lstStyle/>
                    <a:p>
                      <a:pPr algn="l" fontAlgn="b"/>
                      <a:r>
                        <a:rPr lang="en-US" sz="1800" b="0" i="0" u="none" strike="noStrike">
                          <a:solidFill>
                            <a:srgbClr val="000000"/>
                          </a:solidFill>
                          <a:effectLst/>
                          <a:latin typeface="Calibri" panose="020F0502020204030204" pitchFamily="34" charset="0"/>
                        </a:rPr>
                        <a:t>Most common class: 1</a:t>
                      </a:r>
                    </a:p>
                  </a:txBody>
                  <a:tcPr marL="3810" marR="3810" marT="3810" marB="0" anchor="b"/>
                </a:tc>
                <a:extLst>
                  <a:ext uri="{0D108BD9-81ED-4DB2-BD59-A6C34878D82A}">
                    <a16:rowId xmlns:a16="http://schemas.microsoft.com/office/drawing/2014/main" val="2917992881"/>
                  </a:ext>
                </a:extLst>
              </a:tr>
              <a:tr h="370840">
                <a:tc>
                  <a:txBody>
                    <a:bodyPr/>
                    <a:lstStyle/>
                    <a:p>
                      <a:pPr algn="l" fontAlgn="b"/>
                      <a:r>
                        <a:rPr lang="en-US" sz="1800" b="0" i="0" u="none" strike="noStrike" dirty="0">
                          <a:solidFill>
                            <a:srgbClr val="000000"/>
                          </a:solidFill>
                          <a:effectLst/>
                          <a:latin typeface="Calibri" panose="020F0502020204030204" pitchFamily="34" charset="0"/>
                        </a:rPr>
                        <a:t>Most common sex: male</a:t>
                      </a:r>
                    </a:p>
                  </a:txBody>
                  <a:tcPr marL="3810" marR="3810" marT="3810" marB="0" anchor="b"/>
                </a:tc>
                <a:tc>
                  <a:txBody>
                    <a:bodyPr/>
                    <a:lstStyle/>
                    <a:p>
                      <a:pPr algn="l" fontAlgn="b"/>
                      <a:r>
                        <a:rPr lang="en-US" sz="1800" b="0" i="0" u="none" strike="noStrike">
                          <a:solidFill>
                            <a:srgbClr val="000000"/>
                          </a:solidFill>
                          <a:effectLst/>
                          <a:latin typeface="Calibri" panose="020F0502020204030204" pitchFamily="34" charset="0"/>
                        </a:rPr>
                        <a:t>Most common sex: female</a:t>
                      </a:r>
                    </a:p>
                  </a:txBody>
                  <a:tcPr marL="3810" marR="3810" marT="3810" marB="0" anchor="b"/>
                </a:tc>
                <a:extLst>
                  <a:ext uri="{0D108BD9-81ED-4DB2-BD59-A6C34878D82A}">
                    <a16:rowId xmlns:a16="http://schemas.microsoft.com/office/drawing/2014/main" val="750525960"/>
                  </a:ext>
                </a:extLst>
              </a:tr>
              <a:tr h="370840">
                <a:tc>
                  <a:txBody>
                    <a:bodyPr/>
                    <a:lstStyle/>
                    <a:p>
                      <a:pPr algn="l" fontAlgn="b"/>
                      <a:r>
                        <a:rPr lang="en-US" sz="1800" b="0" i="0" u="none" strike="noStrike" dirty="0">
                          <a:solidFill>
                            <a:srgbClr val="000000"/>
                          </a:solidFill>
                          <a:effectLst/>
                          <a:latin typeface="Calibri" panose="020F0502020204030204" pitchFamily="34" charset="0"/>
                        </a:rPr>
                        <a:t>Average age: 29.69911764705882</a:t>
                      </a:r>
                    </a:p>
                  </a:txBody>
                  <a:tcPr marL="3810" marR="3810" marT="3810" marB="0" anchor="b"/>
                </a:tc>
                <a:tc>
                  <a:txBody>
                    <a:bodyPr/>
                    <a:lstStyle/>
                    <a:p>
                      <a:pPr algn="l" fontAlgn="b"/>
                      <a:r>
                        <a:rPr lang="en-US" sz="1800" b="0" i="0" u="none" strike="noStrike">
                          <a:solidFill>
                            <a:srgbClr val="000000"/>
                          </a:solidFill>
                          <a:effectLst/>
                          <a:latin typeface="Calibri" panose="020F0502020204030204" pitchFamily="34" charset="0"/>
                        </a:rPr>
                        <a:t>Average age: 28.343689655172415</a:t>
                      </a:r>
                    </a:p>
                  </a:txBody>
                  <a:tcPr marL="3810" marR="3810" marT="3810" marB="0" anchor="b"/>
                </a:tc>
                <a:extLst>
                  <a:ext uri="{0D108BD9-81ED-4DB2-BD59-A6C34878D82A}">
                    <a16:rowId xmlns:a16="http://schemas.microsoft.com/office/drawing/2014/main" val="2005340285"/>
                  </a:ext>
                </a:extLst>
              </a:tr>
              <a:tr h="370840">
                <a:tc>
                  <a:txBody>
                    <a:bodyPr/>
                    <a:lstStyle/>
                    <a:p>
                      <a:pPr algn="l" fontAlgn="b"/>
                      <a:r>
                        <a:rPr lang="en-US" sz="1800" b="0" i="0" u="none" strike="noStrike" dirty="0">
                          <a:solidFill>
                            <a:srgbClr val="000000"/>
                          </a:solidFill>
                          <a:effectLst/>
                          <a:latin typeface="Calibri" panose="020F0502020204030204" pitchFamily="34" charset="0"/>
                        </a:rPr>
                        <a:t>Most common </a:t>
                      </a:r>
                      <a:r>
                        <a:rPr lang="en-US" sz="1800" b="0" i="0" u="none" strike="noStrike" dirty="0" err="1">
                          <a:solidFill>
                            <a:srgbClr val="000000"/>
                          </a:solidFill>
                          <a:effectLst/>
                          <a:latin typeface="Calibri" panose="020F0502020204030204" pitchFamily="34" charset="0"/>
                        </a:rPr>
                        <a:t>SibSp</a:t>
                      </a:r>
                      <a:r>
                        <a:rPr lang="en-US" sz="1800" b="0" i="0" u="none" strike="noStrike" dirty="0">
                          <a:solidFill>
                            <a:srgbClr val="000000"/>
                          </a:solidFill>
                          <a:effectLst/>
                          <a:latin typeface="Calibri" panose="020F0502020204030204" pitchFamily="34" charset="0"/>
                        </a:rPr>
                        <a:t>: 0</a:t>
                      </a:r>
                    </a:p>
                  </a:txBody>
                  <a:tcPr marL="3810" marR="3810" marT="3810" marB="0" anchor="b"/>
                </a:tc>
                <a:tc>
                  <a:txBody>
                    <a:bodyPr/>
                    <a:lstStyle/>
                    <a:p>
                      <a:pPr algn="l" fontAlgn="b"/>
                      <a:r>
                        <a:rPr lang="en-US" sz="1800" b="0" i="0" u="none" strike="noStrike" dirty="0">
                          <a:solidFill>
                            <a:srgbClr val="000000"/>
                          </a:solidFill>
                          <a:effectLst/>
                          <a:latin typeface="Calibri" panose="020F0502020204030204" pitchFamily="34" charset="0"/>
                        </a:rPr>
                        <a:t>Most common </a:t>
                      </a:r>
                      <a:r>
                        <a:rPr lang="en-US" sz="1800" b="0" i="0" u="none" strike="noStrike" dirty="0" err="1">
                          <a:solidFill>
                            <a:srgbClr val="000000"/>
                          </a:solidFill>
                          <a:effectLst/>
                          <a:latin typeface="Calibri" panose="020F0502020204030204" pitchFamily="34" charset="0"/>
                        </a:rPr>
                        <a:t>SibSp</a:t>
                      </a:r>
                      <a:r>
                        <a:rPr lang="en-US" sz="1800" b="0" i="0" u="none" strike="noStrike" dirty="0">
                          <a:solidFill>
                            <a:srgbClr val="000000"/>
                          </a:solidFill>
                          <a:effectLst/>
                          <a:latin typeface="Calibri" panose="020F0502020204030204" pitchFamily="34" charset="0"/>
                        </a:rPr>
                        <a:t>: 0</a:t>
                      </a:r>
                    </a:p>
                  </a:txBody>
                  <a:tcPr marL="3810" marR="3810" marT="3810" marB="0" anchor="b"/>
                </a:tc>
                <a:extLst>
                  <a:ext uri="{0D108BD9-81ED-4DB2-BD59-A6C34878D82A}">
                    <a16:rowId xmlns:a16="http://schemas.microsoft.com/office/drawing/2014/main" val="2260715329"/>
                  </a:ext>
                </a:extLst>
              </a:tr>
              <a:tr h="370840">
                <a:tc>
                  <a:txBody>
                    <a:bodyPr/>
                    <a:lstStyle/>
                    <a:p>
                      <a:pPr algn="l" fontAlgn="b"/>
                      <a:r>
                        <a:rPr lang="en-US" sz="1800" b="0" i="0" u="none" strike="noStrike">
                          <a:solidFill>
                            <a:srgbClr val="000000"/>
                          </a:solidFill>
                          <a:effectLst/>
                          <a:latin typeface="Calibri" panose="020F0502020204030204" pitchFamily="34" charset="0"/>
                        </a:rPr>
                        <a:t>Most common Parch: 0</a:t>
                      </a:r>
                    </a:p>
                  </a:txBody>
                  <a:tcPr marL="3810" marR="3810" marT="3810" marB="0" anchor="b"/>
                </a:tc>
                <a:tc>
                  <a:txBody>
                    <a:bodyPr/>
                    <a:lstStyle/>
                    <a:p>
                      <a:pPr algn="l" fontAlgn="b"/>
                      <a:r>
                        <a:rPr lang="en-US" sz="1800" b="0" i="0" u="none" strike="noStrike" dirty="0">
                          <a:solidFill>
                            <a:srgbClr val="000000"/>
                          </a:solidFill>
                          <a:effectLst/>
                          <a:latin typeface="Calibri" panose="020F0502020204030204" pitchFamily="34" charset="0"/>
                        </a:rPr>
                        <a:t>Most common Parch: 0</a:t>
                      </a:r>
                    </a:p>
                  </a:txBody>
                  <a:tcPr marL="3810" marR="3810" marT="3810" marB="0" anchor="b"/>
                </a:tc>
                <a:extLst>
                  <a:ext uri="{0D108BD9-81ED-4DB2-BD59-A6C34878D82A}">
                    <a16:rowId xmlns:a16="http://schemas.microsoft.com/office/drawing/2014/main" val="1087568034"/>
                  </a:ext>
                </a:extLst>
              </a:tr>
              <a:tr h="370840">
                <a:tc>
                  <a:txBody>
                    <a:bodyPr/>
                    <a:lstStyle/>
                    <a:p>
                      <a:pPr algn="l" fontAlgn="b"/>
                      <a:r>
                        <a:rPr lang="en-US" sz="1800" b="0" i="0" u="none" strike="noStrike">
                          <a:solidFill>
                            <a:srgbClr val="000000"/>
                          </a:solidFill>
                          <a:effectLst/>
                          <a:latin typeface="Calibri" panose="020F0502020204030204" pitchFamily="34" charset="0"/>
                        </a:rPr>
                        <a:t>Average fare: 32.2042079685746</a:t>
                      </a:r>
                    </a:p>
                  </a:txBody>
                  <a:tcPr marL="3810" marR="3810" marT="3810" marB="0" anchor="b"/>
                </a:tc>
                <a:tc>
                  <a:txBody>
                    <a:bodyPr/>
                    <a:lstStyle/>
                    <a:p>
                      <a:pPr algn="l" fontAlgn="b"/>
                      <a:r>
                        <a:rPr lang="en-US" sz="1800" b="0" i="0" u="none" strike="noStrike" dirty="0">
                          <a:solidFill>
                            <a:srgbClr val="000000"/>
                          </a:solidFill>
                          <a:effectLst/>
                          <a:latin typeface="Calibri" panose="020F0502020204030204" pitchFamily="34" charset="0"/>
                        </a:rPr>
                        <a:t>Average fare: 48.39540760233917</a:t>
                      </a:r>
                    </a:p>
                  </a:txBody>
                  <a:tcPr marL="3810" marR="3810" marT="3810" marB="0" anchor="b"/>
                </a:tc>
                <a:extLst>
                  <a:ext uri="{0D108BD9-81ED-4DB2-BD59-A6C34878D82A}">
                    <a16:rowId xmlns:a16="http://schemas.microsoft.com/office/drawing/2014/main" val="831328402"/>
                  </a:ext>
                </a:extLst>
              </a:tr>
              <a:tr h="370840">
                <a:tc>
                  <a:txBody>
                    <a:bodyPr/>
                    <a:lstStyle/>
                    <a:p>
                      <a:pPr algn="l" fontAlgn="b"/>
                      <a:r>
                        <a:rPr lang="en-US" sz="1800" b="0" i="0" u="none" strike="noStrike" dirty="0">
                          <a:solidFill>
                            <a:srgbClr val="000000"/>
                          </a:solidFill>
                          <a:effectLst/>
                          <a:latin typeface="Calibri" panose="020F0502020204030204" pitchFamily="34" charset="0"/>
                        </a:rPr>
                        <a:t>Most common embarked: S</a:t>
                      </a:r>
                    </a:p>
                  </a:txBody>
                  <a:tcPr marL="3810" marR="3810" marT="3810" marB="0" anchor="b"/>
                </a:tc>
                <a:tc>
                  <a:txBody>
                    <a:bodyPr/>
                    <a:lstStyle/>
                    <a:p>
                      <a:pPr algn="l" fontAlgn="b"/>
                      <a:r>
                        <a:rPr lang="en-US" sz="1800" b="0" i="0" u="none" strike="noStrike" dirty="0">
                          <a:solidFill>
                            <a:srgbClr val="000000"/>
                          </a:solidFill>
                          <a:effectLst/>
                          <a:latin typeface="Calibri" panose="020F0502020204030204" pitchFamily="34" charset="0"/>
                        </a:rPr>
                        <a:t>Most common embarked: S</a:t>
                      </a:r>
                    </a:p>
                  </a:txBody>
                  <a:tcPr marL="3810" marR="3810" marT="3810" marB="0" anchor="b"/>
                </a:tc>
                <a:extLst>
                  <a:ext uri="{0D108BD9-81ED-4DB2-BD59-A6C34878D82A}">
                    <a16:rowId xmlns:a16="http://schemas.microsoft.com/office/drawing/2014/main" val="3588131989"/>
                  </a:ext>
                </a:extLst>
              </a:tr>
            </a:tbl>
          </a:graphicData>
        </a:graphic>
      </p:graphicFrame>
    </p:spTree>
    <p:extLst>
      <p:ext uri="{BB962C8B-B14F-4D97-AF65-F5344CB8AC3E}">
        <p14:creationId xmlns:p14="http://schemas.microsoft.com/office/powerpoint/2010/main" val="329858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6D5E-8E3A-464B-84BF-70F13F14A81F}"/>
              </a:ext>
            </a:extLst>
          </p:cNvPr>
          <p:cNvSpPr>
            <a:spLocks noGrp="1"/>
          </p:cNvSpPr>
          <p:nvPr>
            <p:ph type="title"/>
          </p:nvPr>
        </p:nvSpPr>
        <p:spPr/>
        <p:txBody>
          <a:bodyPr/>
          <a:lstStyle/>
          <a:p>
            <a:r>
              <a:rPr lang="en-US" dirty="0"/>
              <a:t>Exploratory Analysis - Graphs</a:t>
            </a:r>
          </a:p>
        </p:txBody>
      </p:sp>
      <p:sp>
        <p:nvSpPr>
          <p:cNvPr id="3" name="Date Placeholder 2">
            <a:extLst>
              <a:ext uri="{FF2B5EF4-FFF2-40B4-BE49-F238E27FC236}">
                <a16:creationId xmlns:a16="http://schemas.microsoft.com/office/drawing/2014/main" id="{53CD50D8-46FD-4C45-A58B-AA95CFEF1F3A}"/>
              </a:ext>
            </a:extLst>
          </p:cNvPr>
          <p:cNvSpPr>
            <a:spLocks noGrp="1"/>
          </p:cNvSpPr>
          <p:nvPr>
            <p:ph type="dt" sz="half" idx="10"/>
          </p:nvPr>
        </p:nvSpPr>
        <p:spPr/>
        <p:txBody>
          <a:bodyPr/>
          <a:lstStyle/>
          <a:p>
            <a:fld id="{66CA7FD2-EEE1-4653-A3ED-EC06E26685F5}" type="datetime4">
              <a:rPr lang="en-US" smtClean="0"/>
              <a:t>March 28, 2020</a:t>
            </a:fld>
            <a:endParaRPr lang="en-CA"/>
          </a:p>
        </p:txBody>
      </p:sp>
      <p:sp>
        <p:nvSpPr>
          <p:cNvPr id="4" name="Footer Placeholder 3">
            <a:extLst>
              <a:ext uri="{FF2B5EF4-FFF2-40B4-BE49-F238E27FC236}">
                <a16:creationId xmlns:a16="http://schemas.microsoft.com/office/drawing/2014/main" id="{DE0D8AA9-FC1B-466D-8768-F5FBB90D8E68}"/>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528A1717-08FD-4833-AFC1-C71E3ED87910}"/>
              </a:ext>
            </a:extLst>
          </p:cNvPr>
          <p:cNvSpPr>
            <a:spLocks noGrp="1"/>
          </p:cNvSpPr>
          <p:nvPr>
            <p:ph type="sldNum" sz="quarter" idx="12"/>
          </p:nvPr>
        </p:nvSpPr>
        <p:spPr/>
        <p:txBody>
          <a:bodyPr/>
          <a:lstStyle/>
          <a:p>
            <a:fld id="{00E6A5BD-C011-4A45-AA3A-201790FB7F2B}" type="slidenum">
              <a:rPr lang="en-CA" smtClean="0"/>
              <a:t>2</a:t>
            </a:fld>
            <a:endParaRPr lang="en-CA"/>
          </a:p>
        </p:txBody>
      </p:sp>
      <p:sp>
        <p:nvSpPr>
          <p:cNvPr id="6" name="Text Placeholder 5">
            <a:extLst>
              <a:ext uri="{FF2B5EF4-FFF2-40B4-BE49-F238E27FC236}">
                <a16:creationId xmlns:a16="http://schemas.microsoft.com/office/drawing/2014/main" id="{414CEDBE-37EE-48E6-BAD1-B72035C1CFD5}"/>
              </a:ext>
            </a:extLst>
          </p:cNvPr>
          <p:cNvSpPr>
            <a:spLocks noGrp="1"/>
          </p:cNvSpPr>
          <p:nvPr>
            <p:ph type="body" sz="quarter" idx="13"/>
          </p:nvPr>
        </p:nvSpPr>
        <p:spPr/>
        <p:txBody>
          <a:bodyPr/>
          <a:lstStyle/>
          <a:p>
            <a:endParaRPr lang="en-US"/>
          </a:p>
        </p:txBody>
      </p:sp>
      <p:pic>
        <p:nvPicPr>
          <p:cNvPr id="9" name="Content Placeholder 8" descr="A screenshot of a cell phone&#10;&#10;Description automatically generated">
            <a:extLst>
              <a:ext uri="{FF2B5EF4-FFF2-40B4-BE49-F238E27FC236}">
                <a16:creationId xmlns:a16="http://schemas.microsoft.com/office/drawing/2014/main" id="{BD320CD1-CC58-4C20-B226-66A20306CF39}"/>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1709000" y="1670350"/>
            <a:ext cx="9495089" cy="4719693"/>
          </a:xfrm>
        </p:spPr>
      </p:pic>
    </p:spTree>
    <p:extLst>
      <p:ext uri="{BB962C8B-B14F-4D97-AF65-F5344CB8AC3E}">
        <p14:creationId xmlns:p14="http://schemas.microsoft.com/office/powerpoint/2010/main" val="414632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6D5E-8E3A-464B-84BF-70F13F14A81F}"/>
              </a:ext>
            </a:extLst>
          </p:cNvPr>
          <p:cNvSpPr>
            <a:spLocks noGrp="1"/>
          </p:cNvSpPr>
          <p:nvPr>
            <p:ph type="title"/>
          </p:nvPr>
        </p:nvSpPr>
        <p:spPr/>
        <p:txBody>
          <a:bodyPr/>
          <a:lstStyle/>
          <a:p>
            <a:r>
              <a:rPr lang="en-US" dirty="0"/>
              <a:t>Random Forest Classifier</a:t>
            </a:r>
          </a:p>
        </p:txBody>
      </p:sp>
      <p:sp>
        <p:nvSpPr>
          <p:cNvPr id="3" name="Date Placeholder 2">
            <a:extLst>
              <a:ext uri="{FF2B5EF4-FFF2-40B4-BE49-F238E27FC236}">
                <a16:creationId xmlns:a16="http://schemas.microsoft.com/office/drawing/2014/main" id="{53CD50D8-46FD-4C45-A58B-AA95CFEF1F3A}"/>
              </a:ext>
            </a:extLst>
          </p:cNvPr>
          <p:cNvSpPr>
            <a:spLocks noGrp="1"/>
          </p:cNvSpPr>
          <p:nvPr>
            <p:ph type="dt" sz="half" idx="10"/>
          </p:nvPr>
        </p:nvSpPr>
        <p:spPr/>
        <p:txBody>
          <a:bodyPr/>
          <a:lstStyle/>
          <a:p>
            <a:fld id="{66CA7FD2-EEE1-4653-A3ED-EC06E26685F5}" type="datetime4">
              <a:rPr lang="en-US" smtClean="0"/>
              <a:t>March 28, 2020</a:t>
            </a:fld>
            <a:endParaRPr lang="en-CA"/>
          </a:p>
        </p:txBody>
      </p:sp>
      <p:sp>
        <p:nvSpPr>
          <p:cNvPr id="4" name="Footer Placeholder 3">
            <a:extLst>
              <a:ext uri="{FF2B5EF4-FFF2-40B4-BE49-F238E27FC236}">
                <a16:creationId xmlns:a16="http://schemas.microsoft.com/office/drawing/2014/main" id="{DE0D8AA9-FC1B-466D-8768-F5FBB90D8E68}"/>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528A1717-08FD-4833-AFC1-C71E3ED87910}"/>
              </a:ext>
            </a:extLst>
          </p:cNvPr>
          <p:cNvSpPr>
            <a:spLocks noGrp="1"/>
          </p:cNvSpPr>
          <p:nvPr>
            <p:ph type="sldNum" sz="quarter" idx="12"/>
          </p:nvPr>
        </p:nvSpPr>
        <p:spPr/>
        <p:txBody>
          <a:bodyPr/>
          <a:lstStyle/>
          <a:p>
            <a:fld id="{00E6A5BD-C011-4A45-AA3A-201790FB7F2B}" type="slidenum">
              <a:rPr lang="en-CA" smtClean="0"/>
              <a:t>3</a:t>
            </a:fld>
            <a:endParaRPr lang="en-CA"/>
          </a:p>
        </p:txBody>
      </p:sp>
      <p:sp>
        <p:nvSpPr>
          <p:cNvPr id="6" name="Text Placeholder 5">
            <a:extLst>
              <a:ext uri="{FF2B5EF4-FFF2-40B4-BE49-F238E27FC236}">
                <a16:creationId xmlns:a16="http://schemas.microsoft.com/office/drawing/2014/main" id="{414CEDBE-37EE-48E6-BAD1-B72035C1CFD5}"/>
              </a:ext>
            </a:extLst>
          </p:cNvPr>
          <p:cNvSpPr>
            <a:spLocks noGrp="1"/>
          </p:cNvSpPr>
          <p:nvPr>
            <p:ph type="body" sz="quarter" idx="13"/>
          </p:nvPr>
        </p:nvSpPr>
        <p:spPr/>
        <p:txBody>
          <a:bodyPr/>
          <a:lstStyle/>
          <a:p>
            <a:endParaRPr lang="en-US"/>
          </a:p>
        </p:txBody>
      </p:sp>
      <p:sp>
        <p:nvSpPr>
          <p:cNvPr id="7" name="Content Placeholder 6">
            <a:extLst>
              <a:ext uri="{FF2B5EF4-FFF2-40B4-BE49-F238E27FC236}">
                <a16:creationId xmlns:a16="http://schemas.microsoft.com/office/drawing/2014/main" id="{CBA7DA10-7085-480C-93F7-B27269F0CCFA}"/>
              </a:ext>
            </a:extLst>
          </p:cNvPr>
          <p:cNvSpPr>
            <a:spLocks noGrp="1"/>
          </p:cNvSpPr>
          <p:nvPr>
            <p:ph sz="quarter" idx="14"/>
          </p:nvPr>
        </p:nvSpPr>
        <p:spPr/>
        <p:txBody>
          <a:bodyPr/>
          <a:lstStyle/>
          <a:p>
            <a:r>
              <a:rPr lang="en-US" dirty="0"/>
              <a:t>Generated 100 decision trees with a max depth of 20</a:t>
            </a:r>
          </a:p>
          <a:p>
            <a:r>
              <a:rPr lang="en-US" dirty="0"/>
              <a:t>Features used were sex, age, passenger class, embark location, number of sibling/spouses aboard, and number of parents/children aboard</a:t>
            </a:r>
          </a:p>
          <a:p>
            <a:r>
              <a:rPr lang="en-US" dirty="0"/>
              <a:t>Best score was 0.74641 </a:t>
            </a:r>
          </a:p>
        </p:txBody>
      </p:sp>
    </p:spTree>
    <p:extLst>
      <p:ext uri="{BB962C8B-B14F-4D97-AF65-F5344CB8AC3E}">
        <p14:creationId xmlns:p14="http://schemas.microsoft.com/office/powerpoint/2010/main" val="3028116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B27A-FAFB-44F4-AA4D-B924D4889DE2}"/>
              </a:ext>
            </a:extLst>
          </p:cNvPr>
          <p:cNvSpPr>
            <a:spLocks noGrp="1"/>
          </p:cNvSpPr>
          <p:nvPr>
            <p:ph type="title"/>
          </p:nvPr>
        </p:nvSpPr>
        <p:spPr/>
        <p:txBody>
          <a:bodyPr/>
          <a:lstStyle/>
          <a:p>
            <a:r>
              <a:rPr lang="en-US" dirty="0"/>
              <a:t>Random Forest Classifier</a:t>
            </a:r>
          </a:p>
        </p:txBody>
      </p:sp>
      <p:sp>
        <p:nvSpPr>
          <p:cNvPr id="3" name="Date Placeholder 2">
            <a:extLst>
              <a:ext uri="{FF2B5EF4-FFF2-40B4-BE49-F238E27FC236}">
                <a16:creationId xmlns:a16="http://schemas.microsoft.com/office/drawing/2014/main" id="{E93C9EB0-267A-4B0D-9EED-28B1D2B975DE}"/>
              </a:ext>
            </a:extLst>
          </p:cNvPr>
          <p:cNvSpPr>
            <a:spLocks noGrp="1"/>
          </p:cNvSpPr>
          <p:nvPr>
            <p:ph type="dt" sz="half" idx="10"/>
          </p:nvPr>
        </p:nvSpPr>
        <p:spPr/>
        <p:txBody>
          <a:bodyPr/>
          <a:lstStyle/>
          <a:p>
            <a:fld id="{66CA7FD2-EEE1-4653-A3ED-EC06E26685F5}" type="datetime4">
              <a:rPr lang="en-US" smtClean="0"/>
              <a:t>March 28, 2020</a:t>
            </a:fld>
            <a:endParaRPr lang="en-CA"/>
          </a:p>
        </p:txBody>
      </p:sp>
      <p:sp>
        <p:nvSpPr>
          <p:cNvPr id="4" name="Footer Placeholder 3">
            <a:extLst>
              <a:ext uri="{FF2B5EF4-FFF2-40B4-BE49-F238E27FC236}">
                <a16:creationId xmlns:a16="http://schemas.microsoft.com/office/drawing/2014/main" id="{0ACCFD2A-9C84-439E-93FA-E68432CA5F0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AA6EAB5-88C5-4B97-8B83-419FFAFB5A86}"/>
              </a:ext>
            </a:extLst>
          </p:cNvPr>
          <p:cNvSpPr>
            <a:spLocks noGrp="1"/>
          </p:cNvSpPr>
          <p:nvPr>
            <p:ph type="sldNum" sz="quarter" idx="12"/>
          </p:nvPr>
        </p:nvSpPr>
        <p:spPr/>
        <p:txBody>
          <a:bodyPr/>
          <a:lstStyle/>
          <a:p>
            <a:fld id="{00E6A5BD-C011-4A45-AA3A-201790FB7F2B}" type="slidenum">
              <a:rPr lang="en-CA" smtClean="0"/>
              <a:t>4</a:t>
            </a:fld>
            <a:endParaRPr lang="en-CA"/>
          </a:p>
        </p:txBody>
      </p:sp>
      <p:pic>
        <p:nvPicPr>
          <p:cNvPr id="13" name="Picture 12" descr="A picture containing screenshot&#10;&#10;Description automatically generated">
            <a:extLst>
              <a:ext uri="{FF2B5EF4-FFF2-40B4-BE49-F238E27FC236}">
                <a16:creationId xmlns:a16="http://schemas.microsoft.com/office/drawing/2014/main" id="{7130A634-349C-42DA-B9CB-86C9336677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43648"/>
            <a:ext cx="12192000" cy="2823449"/>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5C335BD0-A0FC-4D4B-8E36-842A35409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066" y="1690753"/>
            <a:ext cx="6586276" cy="1349956"/>
          </a:xfrm>
          <a:prstGeom prst="rect">
            <a:avLst/>
          </a:prstGeom>
        </p:spPr>
      </p:pic>
    </p:spTree>
    <p:extLst>
      <p:ext uri="{BB962C8B-B14F-4D97-AF65-F5344CB8AC3E}">
        <p14:creationId xmlns:p14="http://schemas.microsoft.com/office/powerpoint/2010/main" val="2328405442"/>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blank.potx" id="{528A80AB-63E7-4739-B6BF-087BEEDFBFB8}" vid="{0462E467-B115-4F7B-8BB4-E9CD90C1AD1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18</TotalTime>
  <Words>148</Words>
  <Application>Microsoft Office PowerPoint</Application>
  <PresentationFormat>Widescreen</PresentationFormat>
  <Paragraphs>35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GE Inspira Sans</vt:lpstr>
      <vt:lpstr>GE</vt:lpstr>
      <vt:lpstr>Exploratory Analysis - Statistics</vt:lpstr>
      <vt:lpstr>Exploratory Analysis - Graphs</vt:lpstr>
      <vt:lpstr>Random Forest Classifier</vt:lpstr>
      <vt:lpstr>Random Forest Classifier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 Statistics</dc:title>
  <dc:creator>Angeliu, Katelyn (GE Global Research, US)</dc:creator>
  <dc:description>Version 1.08
Job 1437
August 25, 2016</dc:description>
  <cp:lastModifiedBy>Angeliu, Katelyn (GE Global Research, US)</cp:lastModifiedBy>
  <cp:revision>4</cp:revision>
  <dcterms:created xsi:type="dcterms:W3CDTF">2020-03-28T21:53:57Z</dcterms:created>
  <dcterms:modified xsi:type="dcterms:W3CDTF">2020-03-28T22:12:15Z</dcterms:modified>
</cp:coreProperties>
</file>