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
  </p:notesMasterIdLst>
  <p:handoutMasterIdLst>
    <p:handoutMasterId r:id="rId8"/>
  </p:handoutMasterIdLst>
  <p:sldIdLst>
    <p:sldId id="256" r:id="rId2"/>
    <p:sldId id="257"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46" d="100"/>
          <a:sy n="46" d="100"/>
        </p:scale>
        <p:origin x="1444" y="404"/>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2020-03-29</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2020-03-29</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March 29, 2020</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March 29,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March 29, 2020</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March 29,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March 29,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March 29,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March 29,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March 29,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March 29, 2020</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March 29, 2020</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March 29, 2020</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March 29, 2020</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March 29, 2020</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March 29, 2020</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March 29, 2020</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March 29, 2020</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March 29, 2020</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E33675-CAFD-4B9B-AB5A-90B4EC27F1D1}"/>
              </a:ext>
            </a:extLst>
          </p:cNvPr>
          <p:cNvSpPr>
            <a:spLocks noGrp="1"/>
          </p:cNvSpPr>
          <p:nvPr>
            <p:ph type="dt" sz="half" idx="10"/>
          </p:nvPr>
        </p:nvSpPr>
        <p:spPr/>
        <p:txBody>
          <a:bodyPr/>
          <a:lstStyle/>
          <a:p>
            <a:fld id="{561146A8-A192-4F5D-A963-F694E58B90FD}" type="datetime4">
              <a:rPr lang="en-US" smtClean="0"/>
              <a:t>March 29, 2020</a:t>
            </a:fld>
            <a:endParaRPr lang="en-CA"/>
          </a:p>
        </p:txBody>
      </p:sp>
      <p:sp>
        <p:nvSpPr>
          <p:cNvPr id="3" name="Footer Placeholder 2">
            <a:extLst>
              <a:ext uri="{FF2B5EF4-FFF2-40B4-BE49-F238E27FC236}">
                <a16:creationId xmlns:a16="http://schemas.microsoft.com/office/drawing/2014/main" id="{05D3EDAC-8286-45EF-A499-7F5C0CA85D7F}"/>
              </a:ext>
            </a:extLst>
          </p:cNvPr>
          <p:cNvSpPr>
            <a:spLocks noGrp="1"/>
          </p:cNvSpPr>
          <p:nvPr>
            <p:ph type="ftr" sz="quarter" idx="11"/>
          </p:nvPr>
        </p:nvSpPr>
        <p:spPr/>
        <p:txBody>
          <a:bodyPr/>
          <a:lstStyle/>
          <a:p>
            <a:r>
              <a:rPr lang="en-CA"/>
              <a:t>Presentation Title</a:t>
            </a:r>
          </a:p>
        </p:txBody>
      </p:sp>
      <p:sp>
        <p:nvSpPr>
          <p:cNvPr id="4" name="Slide Number Placeholder 3">
            <a:extLst>
              <a:ext uri="{FF2B5EF4-FFF2-40B4-BE49-F238E27FC236}">
                <a16:creationId xmlns:a16="http://schemas.microsoft.com/office/drawing/2014/main" id="{0817BB5A-311B-4DB6-A258-8D87DE8A4442}"/>
              </a:ext>
            </a:extLst>
          </p:cNvPr>
          <p:cNvSpPr>
            <a:spLocks noGrp="1"/>
          </p:cNvSpPr>
          <p:nvPr>
            <p:ph type="sldNum" sz="quarter" idx="12"/>
          </p:nvPr>
        </p:nvSpPr>
        <p:spPr/>
        <p:txBody>
          <a:bodyPr/>
          <a:lstStyle/>
          <a:p>
            <a:fld id="{00E6A5BD-C011-4A45-AA3A-201790FB7F2B}" type="slidenum">
              <a:rPr lang="en-CA" smtClean="0"/>
              <a:t>1</a:t>
            </a:fld>
            <a:endParaRPr lang="en-CA"/>
          </a:p>
        </p:txBody>
      </p:sp>
      <p:sp>
        <p:nvSpPr>
          <p:cNvPr id="5" name="TextBox 4">
            <a:extLst>
              <a:ext uri="{FF2B5EF4-FFF2-40B4-BE49-F238E27FC236}">
                <a16:creationId xmlns:a16="http://schemas.microsoft.com/office/drawing/2014/main" id="{8022953A-2279-4CD0-B842-6FE52A9E2457}"/>
              </a:ext>
            </a:extLst>
          </p:cNvPr>
          <p:cNvSpPr txBox="1"/>
          <p:nvPr/>
        </p:nvSpPr>
        <p:spPr>
          <a:xfrm>
            <a:off x="568960" y="335280"/>
            <a:ext cx="9093200" cy="492443"/>
          </a:xfrm>
          <a:prstGeom prst="rect">
            <a:avLst/>
          </a:prstGeom>
          <a:noFill/>
        </p:spPr>
        <p:txBody>
          <a:bodyPr wrap="square" lIns="0" tIns="0" rIns="0" bIns="0" rtlCol="0">
            <a:spAutoFit/>
          </a:bodyPr>
          <a:lstStyle/>
          <a:p>
            <a:r>
              <a:rPr lang="en-US" sz="3200" b="1" dirty="0">
                <a:solidFill>
                  <a:schemeClr val="accent2"/>
                </a:solidFill>
              </a:rPr>
              <a:t>Preprocessing Challenges</a:t>
            </a:r>
          </a:p>
        </p:txBody>
      </p:sp>
      <p:sp>
        <p:nvSpPr>
          <p:cNvPr id="6" name="TextBox 5">
            <a:extLst>
              <a:ext uri="{FF2B5EF4-FFF2-40B4-BE49-F238E27FC236}">
                <a16:creationId xmlns:a16="http://schemas.microsoft.com/office/drawing/2014/main" id="{D3E79AFA-E9EB-4214-B5DC-15D54E761583}"/>
              </a:ext>
            </a:extLst>
          </p:cNvPr>
          <p:cNvSpPr txBox="1"/>
          <p:nvPr/>
        </p:nvSpPr>
        <p:spPr>
          <a:xfrm>
            <a:off x="568960" y="1235991"/>
            <a:ext cx="4875876" cy="3693319"/>
          </a:xfrm>
          <a:prstGeom prst="rect">
            <a:avLst/>
          </a:prstGeom>
          <a:noFill/>
        </p:spPr>
        <p:txBody>
          <a:bodyPr wrap="square" lIns="0" tIns="0" rIns="0" bIns="0" rtlCol="0">
            <a:spAutoFit/>
          </a:bodyPr>
          <a:lstStyle/>
          <a:p>
            <a:pPr marL="285750" indent="-285750" algn="just">
              <a:lnSpc>
                <a:spcPct val="200000"/>
              </a:lnSpc>
              <a:buFont typeface="Arial" panose="020B0604020202020204" pitchFamily="34" charset="0"/>
              <a:buChar char="•"/>
            </a:pPr>
            <a:r>
              <a:rPr lang="en-US" sz="2000" b="1" dirty="0">
                <a:solidFill>
                  <a:schemeClr val="accent2"/>
                </a:solidFill>
              </a:rPr>
              <a:t>Data types not uniform </a:t>
            </a:r>
            <a:r>
              <a:rPr lang="en-US" sz="2000" dirty="0">
                <a:solidFill>
                  <a:schemeClr val="accent2"/>
                </a:solidFill>
              </a:rPr>
              <a:t>across columns</a:t>
            </a:r>
          </a:p>
          <a:p>
            <a:pPr marL="742950" lvl="1" indent="-285750" algn="just">
              <a:lnSpc>
                <a:spcPct val="150000"/>
              </a:lnSpc>
              <a:buFont typeface="Arial" panose="020B0604020202020204" pitchFamily="34" charset="0"/>
              <a:buChar char="•"/>
            </a:pPr>
            <a:r>
              <a:rPr lang="en-US" sz="2000" dirty="0">
                <a:solidFill>
                  <a:schemeClr val="accent2"/>
                </a:solidFill>
              </a:rPr>
              <a:t>‘</a:t>
            </a:r>
            <a:r>
              <a:rPr lang="en-US" sz="2000" dirty="0" err="1">
                <a:solidFill>
                  <a:schemeClr val="accent2"/>
                </a:solidFill>
              </a:rPr>
              <a:t>Pclass</a:t>
            </a:r>
            <a:r>
              <a:rPr lang="en-US" sz="2000" dirty="0">
                <a:solidFill>
                  <a:schemeClr val="accent2"/>
                </a:solidFill>
              </a:rPr>
              <a:t>’ and ‘Sex’ had </a:t>
            </a:r>
            <a:r>
              <a:rPr lang="en-US" sz="2000" i="1" dirty="0">
                <a:solidFill>
                  <a:schemeClr val="accent2"/>
                </a:solidFill>
              </a:rPr>
              <a:t>categorical data</a:t>
            </a:r>
          </a:p>
          <a:p>
            <a:pPr marL="742950" lvl="1" indent="-285750" algn="just">
              <a:lnSpc>
                <a:spcPct val="150000"/>
              </a:lnSpc>
              <a:buFont typeface="Arial" panose="020B0604020202020204" pitchFamily="34" charset="0"/>
              <a:buChar char="•"/>
            </a:pPr>
            <a:r>
              <a:rPr lang="en-US" sz="2000" dirty="0">
                <a:solidFill>
                  <a:schemeClr val="accent2"/>
                </a:solidFill>
              </a:rPr>
              <a:t>‘Fare’ and ‘Age’ had </a:t>
            </a:r>
            <a:r>
              <a:rPr lang="en-US" sz="2000" i="1" dirty="0">
                <a:solidFill>
                  <a:schemeClr val="accent2"/>
                </a:solidFill>
              </a:rPr>
              <a:t>continuous data</a:t>
            </a:r>
            <a:endParaRPr lang="en-US" sz="2000" dirty="0">
              <a:solidFill>
                <a:schemeClr val="accent2"/>
              </a:solidFill>
            </a:endParaRPr>
          </a:p>
          <a:p>
            <a:pPr marL="342900" indent="-342900" algn="just">
              <a:lnSpc>
                <a:spcPct val="200000"/>
              </a:lnSpc>
              <a:buFont typeface="Arial" panose="020B0604020202020204" pitchFamily="34" charset="0"/>
              <a:buChar char="•"/>
            </a:pPr>
            <a:r>
              <a:rPr lang="en-US" sz="2000" dirty="0">
                <a:solidFill>
                  <a:schemeClr val="accent2"/>
                </a:solidFill>
              </a:rPr>
              <a:t>Not all columns contained numerical data</a:t>
            </a:r>
          </a:p>
          <a:p>
            <a:pPr marL="342900" indent="-342900" algn="just">
              <a:lnSpc>
                <a:spcPct val="200000"/>
              </a:lnSpc>
              <a:buFont typeface="Arial" panose="020B0604020202020204" pitchFamily="34" charset="0"/>
              <a:buChar char="•"/>
            </a:pPr>
            <a:r>
              <a:rPr lang="en-US" sz="2000" dirty="0">
                <a:solidFill>
                  <a:schemeClr val="accent2"/>
                </a:solidFill>
              </a:rPr>
              <a:t>Some columns had </a:t>
            </a:r>
            <a:r>
              <a:rPr lang="en-US" sz="2000" b="1" i="1" dirty="0">
                <a:solidFill>
                  <a:schemeClr val="accent2"/>
                </a:solidFill>
              </a:rPr>
              <a:t>missing data </a:t>
            </a:r>
          </a:p>
          <a:p>
            <a:pPr marL="342900" indent="-342900" algn="just">
              <a:lnSpc>
                <a:spcPct val="200000"/>
              </a:lnSpc>
              <a:buFont typeface="Arial" panose="020B0604020202020204" pitchFamily="34" charset="0"/>
              <a:buChar char="•"/>
            </a:pPr>
            <a:r>
              <a:rPr lang="en-US" sz="2000" dirty="0">
                <a:solidFill>
                  <a:schemeClr val="accent2"/>
                </a:solidFill>
              </a:rPr>
              <a:t>Determine which columns are relevant</a:t>
            </a:r>
          </a:p>
          <a:p>
            <a:pPr algn="just"/>
            <a:endParaRPr lang="en-US" dirty="0">
              <a:solidFill>
                <a:schemeClr val="accent2"/>
              </a:solidFill>
            </a:endParaRPr>
          </a:p>
        </p:txBody>
      </p:sp>
      <p:graphicFrame>
        <p:nvGraphicFramePr>
          <p:cNvPr id="8" name="Object 7">
            <a:extLst>
              <a:ext uri="{FF2B5EF4-FFF2-40B4-BE49-F238E27FC236}">
                <a16:creationId xmlns:a16="http://schemas.microsoft.com/office/drawing/2014/main" id="{FCA05C9F-29D8-4D1A-B2C1-87DA9704514B}"/>
              </a:ext>
            </a:extLst>
          </p:cNvPr>
          <p:cNvGraphicFramePr>
            <a:graphicFrameLocks noChangeAspect="1"/>
          </p:cNvGraphicFramePr>
          <p:nvPr>
            <p:extLst>
              <p:ext uri="{D42A27DB-BD31-4B8C-83A1-F6EECF244321}">
                <p14:modId xmlns:p14="http://schemas.microsoft.com/office/powerpoint/2010/main" val="195087802"/>
              </p:ext>
            </p:extLst>
          </p:nvPr>
        </p:nvGraphicFramePr>
        <p:xfrm>
          <a:off x="6015397" y="1408674"/>
          <a:ext cx="6010347" cy="3347951"/>
        </p:xfrm>
        <a:graphic>
          <a:graphicData uri="http://schemas.openxmlformats.org/presentationml/2006/ole">
            <mc:AlternateContent xmlns:mc="http://schemas.openxmlformats.org/markup-compatibility/2006">
              <mc:Choice xmlns:v="urn:schemas-microsoft-com:vml" Requires="v">
                <p:oleObj spid="_x0000_s1068" name="Worksheet" r:id="rId3" imgW="10312435" imgH="4476819" progId="Excel.Sheet.12">
                  <p:embed/>
                </p:oleObj>
              </mc:Choice>
              <mc:Fallback>
                <p:oleObj name="Worksheet" r:id="rId3" imgW="10312435" imgH="4476819" progId="Excel.Sheet.12">
                  <p:embed/>
                  <p:pic>
                    <p:nvPicPr>
                      <p:cNvPr id="0" name=""/>
                      <p:cNvPicPr/>
                      <p:nvPr/>
                    </p:nvPicPr>
                    <p:blipFill>
                      <a:blip r:embed="rId4"/>
                      <a:stretch>
                        <a:fillRect/>
                      </a:stretch>
                    </p:blipFill>
                    <p:spPr>
                      <a:xfrm>
                        <a:off x="6015397" y="1408674"/>
                        <a:ext cx="6010347" cy="3347951"/>
                      </a:xfrm>
                      <a:prstGeom prst="rect">
                        <a:avLst/>
                      </a:prstGeom>
                      <a:ln>
                        <a:solidFill>
                          <a:schemeClr val="tx1">
                            <a:lumMod val="50000"/>
                          </a:schemeClr>
                        </a:solidFill>
                      </a:ln>
                    </p:spPr>
                  </p:pic>
                </p:oleObj>
              </mc:Fallback>
            </mc:AlternateContent>
          </a:graphicData>
        </a:graphic>
      </p:graphicFrame>
      <p:sp>
        <p:nvSpPr>
          <p:cNvPr id="11" name="TextBox 10">
            <a:extLst>
              <a:ext uri="{FF2B5EF4-FFF2-40B4-BE49-F238E27FC236}">
                <a16:creationId xmlns:a16="http://schemas.microsoft.com/office/drawing/2014/main" id="{52B74D43-09A5-4D5F-8205-A65EE4BAB8FD}"/>
              </a:ext>
            </a:extLst>
          </p:cNvPr>
          <p:cNvSpPr txBox="1"/>
          <p:nvPr/>
        </p:nvSpPr>
        <p:spPr>
          <a:xfrm>
            <a:off x="7010466" y="4929308"/>
            <a:ext cx="4020207" cy="215444"/>
          </a:xfrm>
          <a:prstGeom prst="rect">
            <a:avLst/>
          </a:prstGeom>
          <a:noFill/>
        </p:spPr>
        <p:txBody>
          <a:bodyPr wrap="square" lIns="0" tIns="0" rIns="0" bIns="0" rtlCol="0">
            <a:spAutoFit/>
          </a:bodyPr>
          <a:lstStyle/>
          <a:p>
            <a:pPr algn="ctr"/>
            <a:r>
              <a:rPr lang="en-US" sz="1400" b="1" dirty="0">
                <a:solidFill>
                  <a:schemeClr val="accent2"/>
                </a:solidFill>
              </a:rPr>
              <a:t>Initial dataset:</a:t>
            </a:r>
            <a:r>
              <a:rPr lang="en-US" sz="1400" dirty="0">
                <a:solidFill>
                  <a:schemeClr val="accent2"/>
                </a:solidFill>
              </a:rPr>
              <a:t> Missing data cells in yellow</a:t>
            </a:r>
          </a:p>
        </p:txBody>
      </p:sp>
    </p:spTree>
    <p:extLst>
      <p:ext uri="{BB962C8B-B14F-4D97-AF65-F5344CB8AC3E}">
        <p14:creationId xmlns:p14="http://schemas.microsoft.com/office/powerpoint/2010/main" val="3325135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E33675-CAFD-4B9B-AB5A-90B4EC27F1D1}"/>
              </a:ext>
            </a:extLst>
          </p:cNvPr>
          <p:cNvSpPr>
            <a:spLocks noGrp="1"/>
          </p:cNvSpPr>
          <p:nvPr>
            <p:ph type="dt" sz="half" idx="10"/>
          </p:nvPr>
        </p:nvSpPr>
        <p:spPr>
          <a:xfrm>
            <a:off x="9537610" y="6431280"/>
            <a:ext cx="1876388" cy="182880"/>
          </a:xfrm>
        </p:spPr>
        <p:txBody>
          <a:bodyPr/>
          <a:lstStyle/>
          <a:p>
            <a:fld id="{561146A8-A192-4F5D-A963-F694E58B90FD}" type="datetime4">
              <a:rPr lang="en-US" smtClean="0"/>
              <a:t>March 29, 2020</a:t>
            </a:fld>
            <a:endParaRPr lang="en-CA"/>
          </a:p>
        </p:txBody>
      </p:sp>
      <p:sp>
        <p:nvSpPr>
          <p:cNvPr id="3" name="Footer Placeholder 2">
            <a:extLst>
              <a:ext uri="{FF2B5EF4-FFF2-40B4-BE49-F238E27FC236}">
                <a16:creationId xmlns:a16="http://schemas.microsoft.com/office/drawing/2014/main" id="{05D3EDAC-8286-45EF-A499-7F5C0CA85D7F}"/>
              </a:ext>
            </a:extLst>
          </p:cNvPr>
          <p:cNvSpPr>
            <a:spLocks noGrp="1"/>
          </p:cNvSpPr>
          <p:nvPr>
            <p:ph type="ftr" sz="quarter" idx="11"/>
          </p:nvPr>
        </p:nvSpPr>
        <p:spPr/>
        <p:txBody>
          <a:bodyPr/>
          <a:lstStyle/>
          <a:p>
            <a:r>
              <a:rPr lang="en-CA"/>
              <a:t>Presentation Title</a:t>
            </a:r>
          </a:p>
        </p:txBody>
      </p:sp>
      <p:sp>
        <p:nvSpPr>
          <p:cNvPr id="4" name="Slide Number Placeholder 3">
            <a:extLst>
              <a:ext uri="{FF2B5EF4-FFF2-40B4-BE49-F238E27FC236}">
                <a16:creationId xmlns:a16="http://schemas.microsoft.com/office/drawing/2014/main" id="{0817BB5A-311B-4DB6-A258-8D87DE8A4442}"/>
              </a:ext>
            </a:extLst>
          </p:cNvPr>
          <p:cNvSpPr>
            <a:spLocks noGrp="1"/>
          </p:cNvSpPr>
          <p:nvPr>
            <p:ph type="sldNum" sz="quarter" idx="12"/>
          </p:nvPr>
        </p:nvSpPr>
        <p:spPr/>
        <p:txBody>
          <a:bodyPr/>
          <a:lstStyle/>
          <a:p>
            <a:fld id="{00E6A5BD-C011-4A45-AA3A-201790FB7F2B}" type="slidenum">
              <a:rPr lang="en-CA" smtClean="0"/>
              <a:t>2</a:t>
            </a:fld>
            <a:endParaRPr lang="en-CA"/>
          </a:p>
        </p:txBody>
      </p:sp>
      <p:sp>
        <p:nvSpPr>
          <p:cNvPr id="5" name="TextBox 4">
            <a:extLst>
              <a:ext uri="{FF2B5EF4-FFF2-40B4-BE49-F238E27FC236}">
                <a16:creationId xmlns:a16="http://schemas.microsoft.com/office/drawing/2014/main" id="{8022953A-2279-4CD0-B842-6FE52A9E2457}"/>
              </a:ext>
            </a:extLst>
          </p:cNvPr>
          <p:cNvSpPr txBox="1"/>
          <p:nvPr/>
        </p:nvSpPr>
        <p:spPr>
          <a:xfrm>
            <a:off x="568960" y="335280"/>
            <a:ext cx="9093200" cy="492443"/>
          </a:xfrm>
          <a:prstGeom prst="rect">
            <a:avLst/>
          </a:prstGeom>
          <a:noFill/>
        </p:spPr>
        <p:txBody>
          <a:bodyPr wrap="square" lIns="0" tIns="0" rIns="0" bIns="0" rtlCol="0">
            <a:spAutoFit/>
          </a:bodyPr>
          <a:lstStyle/>
          <a:p>
            <a:r>
              <a:rPr lang="en-US" sz="3200" b="1" dirty="0">
                <a:solidFill>
                  <a:schemeClr val="accent2"/>
                </a:solidFill>
              </a:rPr>
              <a:t>Feature Engineering:  Data Preparation</a:t>
            </a:r>
          </a:p>
        </p:txBody>
      </p:sp>
      <p:sp>
        <p:nvSpPr>
          <p:cNvPr id="8" name="TextBox 7">
            <a:extLst>
              <a:ext uri="{FF2B5EF4-FFF2-40B4-BE49-F238E27FC236}">
                <a16:creationId xmlns:a16="http://schemas.microsoft.com/office/drawing/2014/main" id="{27215CC4-2221-4818-9302-FC8B038C8935}"/>
              </a:ext>
            </a:extLst>
          </p:cNvPr>
          <p:cNvSpPr txBox="1"/>
          <p:nvPr/>
        </p:nvSpPr>
        <p:spPr>
          <a:xfrm>
            <a:off x="471977" y="1572837"/>
            <a:ext cx="5624023" cy="4431983"/>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n-US" dirty="0">
                <a:solidFill>
                  <a:schemeClr val="accent2"/>
                </a:solidFill>
              </a:rPr>
              <a:t>‘</a:t>
            </a:r>
            <a:r>
              <a:rPr lang="en-US" i="1" dirty="0">
                <a:solidFill>
                  <a:schemeClr val="accent2"/>
                </a:solidFill>
              </a:rPr>
              <a:t>Sex’</a:t>
            </a:r>
            <a:r>
              <a:rPr lang="en-US" dirty="0">
                <a:solidFill>
                  <a:schemeClr val="accent2"/>
                </a:solidFill>
              </a:rPr>
              <a:t> and </a:t>
            </a:r>
            <a:r>
              <a:rPr lang="en-US" i="1" dirty="0">
                <a:solidFill>
                  <a:schemeClr val="accent2"/>
                </a:solidFill>
              </a:rPr>
              <a:t>‘Embarked’ </a:t>
            </a:r>
            <a:r>
              <a:rPr lang="en-US" dirty="0">
                <a:solidFill>
                  <a:schemeClr val="accent2"/>
                </a:solidFill>
              </a:rPr>
              <a:t>column categorical text features </a:t>
            </a:r>
            <a:r>
              <a:rPr lang="en-US" i="1" dirty="0">
                <a:solidFill>
                  <a:schemeClr val="accent2"/>
                </a:solidFill>
              </a:rPr>
              <a:t>mapped to integers</a:t>
            </a:r>
            <a:r>
              <a:rPr lang="en-US" dirty="0">
                <a:solidFill>
                  <a:schemeClr val="accent2"/>
                </a:solidFill>
              </a:rPr>
              <a:t>  </a:t>
            </a:r>
          </a:p>
          <a:p>
            <a:pPr algn="just"/>
            <a:endParaRPr lang="en-US" dirty="0">
              <a:solidFill>
                <a:schemeClr val="accent2"/>
              </a:solidFill>
            </a:endParaRPr>
          </a:p>
          <a:p>
            <a:pPr marL="285750" indent="-285750" algn="just">
              <a:buFont typeface="Arial" panose="020B0604020202020204" pitchFamily="34" charset="0"/>
              <a:buChar char="•"/>
            </a:pPr>
            <a:r>
              <a:rPr lang="en-US" dirty="0">
                <a:solidFill>
                  <a:schemeClr val="accent2"/>
                </a:solidFill>
              </a:rPr>
              <a:t>‘</a:t>
            </a:r>
            <a:r>
              <a:rPr lang="en-US" i="1" dirty="0">
                <a:solidFill>
                  <a:schemeClr val="accent2"/>
                </a:solidFill>
              </a:rPr>
              <a:t>Age’</a:t>
            </a:r>
            <a:r>
              <a:rPr lang="en-US" dirty="0">
                <a:solidFill>
                  <a:schemeClr val="accent2"/>
                </a:solidFill>
              </a:rPr>
              <a:t> and </a:t>
            </a:r>
            <a:r>
              <a:rPr lang="en-US" i="1" dirty="0">
                <a:solidFill>
                  <a:schemeClr val="accent2"/>
                </a:solidFill>
              </a:rPr>
              <a:t>‘Fare’</a:t>
            </a:r>
            <a:r>
              <a:rPr lang="en-US" dirty="0">
                <a:solidFill>
                  <a:schemeClr val="accent2"/>
                </a:solidFill>
              </a:rPr>
              <a:t> column continuous features </a:t>
            </a:r>
            <a:r>
              <a:rPr lang="en-US" i="1" dirty="0">
                <a:solidFill>
                  <a:schemeClr val="accent2"/>
                </a:solidFill>
              </a:rPr>
              <a:t>discretized into buckets</a:t>
            </a:r>
          </a:p>
          <a:p>
            <a:pPr marL="285750" indent="-285750" algn="just">
              <a:buFont typeface="Arial" panose="020B0604020202020204" pitchFamily="34" charset="0"/>
              <a:buChar char="•"/>
            </a:pPr>
            <a:endParaRPr lang="en-US" dirty="0">
              <a:solidFill>
                <a:schemeClr val="accent2"/>
              </a:solidFill>
            </a:endParaRPr>
          </a:p>
          <a:p>
            <a:pPr marL="285750" indent="-285750" algn="just">
              <a:buFont typeface="Arial" panose="020B0604020202020204" pitchFamily="34" charset="0"/>
              <a:buChar char="•"/>
            </a:pPr>
            <a:r>
              <a:rPr lang="en-US" i="1" dirty="0">
                <a:solidFill>
                  <a:schemeClr val="accent2"/>
                </a:solidFill>
              </a:rPr>
              <a:t>‘Cabin’</a:t>
            </a:r>
            <a:r>
              <a:rPr lang="en-US" dirty="0">
                <a:solidFill>
                  <a:schemeClr val="accent2"/>
                </a:solidFill>
              </a:rPr>
              <a:t> column features </a:t>
            </a:r>
            <a:r>
              <a:rPr lang="en-US" i="1" dirty="0">
                <a:solidFill>
                  <a:schemeClr val="accent2"/>
                </a:solidFill>
              </a:rPr>
              <a:t>mapped to integers</a:t>
            </a:r>
            <a:r>
              <a:rPr lang="en-US" dirty="0">
                <a:solidFill>
                  <a:schemeClr val="accent2"/>
                </a:solidFill>
              </a:rPr>
              <a:t> based on character prefix</a:t>
            </a:r>
          </a:p>
          <a:p>
            <a:pPr marL="285750" indent="-285750" algn="just">
              <a:buFont typeface="Arial" panose="020B0604020202020204" pitchFamily="34" charset="0"/>
              <a:buChar char="•"/>
            </a:pPr>
            <a:endParaRPr lang="en-US" dirty="0">
              <a:solidFill>
                <a:schemeClr val="accent2"/>
              </a:solidFill>
            </a:endParaRPr>
          </a:p>
          <a:p>
            <a:pPr marL="285750" indent="-285750" algn="just">
              <a:buFont typeface="Arial" panose="020B0604020202020204" pitchFamily="34" charset="0"/>
              <a:buChar char="•"/>
            </a:pPr>
            <a:r>
              <a:rPr lang="en-US" i="1" dirty="0">
                <a:solidFill>
                  <a:schemeClr val="accent2"/>
                </a:solidFill>
              </a:rPr>
              <a:t>‘Ticket’</a:t>
            </a:r>
            <a:r>
              <a:rPr lang="en-US" dirty="0">
                <a:solidFill>
                  <a:schemeClr val="accent2"/>
                </a:solidFill>
              </a:rPr>
              <a:t> column features </a:t>
            </a:r>
            <a:r>
              <a:rPr lang="en-US" i="1" dirty="0">
                <a:solidFill>
                  <a:schemeClr val="accent2"/>
                </a:solidFill>
              </a:rPr>
              <a:t>binarized</a:t>
            </a:r>
            <a:r>
              <a:rPr lang="en-US" dirty="0">
                <a:solidFill>
                  <a:schemeClr val="accent2"/>
                </a:solidFill>
              </a:rPr>
              <a:t> based on presence of string prefix</a:t>
            </a:r>
          </a:p>
          <a:p>
            <a:pPr marL="285750" indent="-285750" algn="just">
              <a:buFont typeface="Arial" panose="020B0604020202020204" pitchFamily="34" charset="0"/>
              <a:buChar char="•"/>
            </a:pPr>
            <a:endParaRPr lang="en-US" dirty="0">
              <a:solidFill>
                <a:schemeClr val="accent2"/>
              </a:solidFill>
            </a:endParaRPr>
          </a:p>
          <a:p>
            <a:pPr marL="285750" indent="-285750" algn="just">
              <a:buFont typeface="Arial" panose="020B0604020202020204" pitchFamily="34" charset="0"/>
              <a:buChar char="•"/>
            </a:pPr>
            <a:r>
              <a:rPr lang="en-US" i="1" dirty="0">
                <a:solidFill>
                  <a:schemeClr val="accent2"/>
                </a:solidFill>
              </a:rPr>
              <a:t>‘</a:t>
            </a:r>
            <a:r>
              <a:rPr lang="en-US" i="1" dirty="0" err="1">
                <a:solidFill>
                  <a:schemeClr val="accent2"/>
                </a:solidFill>
              </a:rPr>
              <a:t>SibSp</a:t>
            </a:r>
            <a:r>
              <a:rPr lang="en-US" i="1" dirty="0">
                <a:solidFill>
                  <a:schemeClr val="accent2"/>
                </a:solidFill>
              </a:rPr>
              <a:t>’</a:t>
            </a:r>
            <a:r>
              <a:rPr lang="en-US" dirty="0">
                <a:solidFill>
                  <a:schemeClr val="accent2"/>
                </a:solidFill>
              </a:rPr>
              <a:t> and </a:t>
            </a:r>
            <a:r>
              <a:rPr lang="en-US" i="1" dirty="0">
                <a:solidFill>
                  <a:schemeClr val="accent2"/>
                </a:solidFill>
              </a:rPr>
              <a:t>‘Parch’</a:t>
            </a:r>
            <a:r>
              <a:rPr lang="en-US" dirty="0">
                <a:solidFill>
                  <a:schemeClr val="accent2"/>
                </a:solidFill>
              </a:rPr>
              <a:t> columns </a:t>
            </a:r>
            <a:r>
              <a:rPr lang="en-US" i="1" dirty="0">
                <a:solidFill>
                  <a:schemeClr val="accent2"/>
                </a:solidFill>
              </a:rPr>
              <a:t>summed</a:t>
            </a:r>
            <a:r>
              <a:rPr lang="en-US" dirty="0">
                <a:solidFill>
                  <a:schemeClr val="accent2"/>
                </a:solidFill>
              </a:rPr>
              <a:t> to create </a:t>
            </a:r>
            <a:r>
              <a:rPr lang="en-US" i="1" dirty="0">
                <a:solidFill>
                  <a:schemeClr val="accent2"/>
                </a:solidFill>
              </a:rPr>
              <a:t>‘</a:t>
            </a:r>
            <a:r>
              <a:rPr lang="en-US" i="1" dirty="0" err="1">
                <a:solidFill>
                  <a:schemeClr val="accent2"/>
                </a:solidFill>
              </a:rPr>
              <a:t>PartySize</a:t>
            </a:r>
            <a:r>
              <a:rPr lang="en-US" i="1" dirty="0">
                <a:solidFill>
                  <a:schemeClr val="accent2"/>
                </a:solidFill>
              </a:rPr>
              <a:t>’ </a:t>
            </a:r>
            <a:r>
              <a:rPr lang="en-US" dirty="0">
                <a:solidFill>
                  <a:schemeClr val="accent2"/>
                </a:solidFill>
              </a:rPr>
              <a:t> column</a:t>
            </a:r>
          </a:p>
          <a:p>
            <a:pPr marL="285750" indent="-285750" algn="just">
              <a:buFont typeface="Arial" panose="020B0604020202020204" pitchFamily="34" charset="0"/>
              <a:buChar char="•"/>
            </a:pPr>
            <a:endParaRPr lang="en-US" dirty="0">
              <a:solidFill>
                <a:schemeClr val="accent2"/>
              </a:solidFill>
            </a:endParaRPr>
          </a:p>
          <a:p>
            <a:pPr marL="285750" indent="-285750" algn="just">
              <a:buFont typeface="Arial" panose="020B0604020202020204" pitchFamily="34" charset="0"/>
              <a:buChar char="•"/>
            </a:pPr>
            <a:r>
              <a:rPr lang="en-US" i="1" dirty="0">
                <a:solidFill>
                  <a:schemeClr val="accent2"/>
                </a:solidFill>
              </a:rPr>
              <a:t>‘Name’ </a:t>
            </a:r>
            <a:r>
              <a:rPr lang="en-US" dirty="0">
                <a:solidFill>
                  <a:schemeClr val="accent2"/>
                </a:solidFill>
              </a:rPr>
              <a:t>column was dropped</a:t>
            </a:r>
          </a:p>
        </p:txBody>
      </p:sp>
      <p:graphicFrame>
        <p:nvGraphicFramePr>
          <p:cNvPr id="9" name="Table 9">
            <a:extLst>
              <a:ext uri="{FF2B5EF4-FFF2-40B4-BE49-F238E27FC236}">
                <a16:creationId xmlns:a16="http://schemas.microsoft.com/office/drawing/2014/main" id="{5E442C37-0FC4-4422-AC7B-251999D72402}"/>
              </a:ext>
            </a:extLst>
          </p:cNvPr>
          <p:cNvGraphicFramePr>
            <a:graphicFrameLocks noGrp="1"/>
          </p:cNvGraphicFramePr>
          <p:nvPr>
            <p:extLst>
              <p:ext uri="{D42A27DB-BD31-4B8C-83A1-F6EECF244321}">
                <p14:modId xmlns:p14="http://schemas.microsoft.com/office/powerpoint/2010/main" val="2011613455"/>
              </p:ext>
            </p:extLst>
          </p:nvPr>
        </p:nvGraphicFramePr>
        <p:xfrm>
          <a:off x="6987872" y="1075722"/>
          <a:ext cx="1930124" cy="1513205"/>
        </p:xfrm>
        <a:graphic>
          <a:graphicData uri="http://schemas.openxmlformats.org/drawingml/2006/table">
            <a:tbl>
              <a:tblPr firstRow="1" bandRow="1">
                <a:tableStyleId>{2D5ABB26-0587-4C30-8999-92F81FD0307C}</a:tableStyleId>
              </a:tblPr>
              <a:tblGrid>
                <a:gridCol w="965062">
                  <a:extLst>
                    <a:ext uri="{9D8B030D-6E8A-4147-A177-3AD203B41FA5}">
                      <a16:colId xmlns:a16="http://schemas.microsoft.com/office/drawing/2014/main" val="1726768778"/>
                    </a:ext>
                  </a:extLst>
                </a:gridCol>
                <a:gridCol w="965062">
                  <a:extLst>
                    <a:ext uri="{9D8B030D-6E8A-4147-A177-3AD203B41FA5}">
                      <a16:colId xmlns:a16="http://schemas.microsoft.com/office/drawing/2014/main" val="325782787"/>
                    </a:ext>
                  </a:extLst>
                </a:gridCol>
              </a:tblGrid>
              <a:tr h="275273">
                <a:tc gridSpan="2">
                  <a:txBody>
                    <a:bodyPr/>
                    <a:lstStyle/>
                    <a:p>
                      <a:pPr algn="ctr"/>
                      <a:r>
                        <a:rPr lang="en-US" b="1" dirty="0">
                          <a:solidFill>
                            <a:schemeClr val="bg1"/>
                          </a:solidFill>
                        </a:rPr>
                        <a:t>Embarked Mapping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hMerge="1">
                  <a:txBody>
                    <a:bodyPr/>
                    <a:lstStyle/>
                    <a:p>
                      <a:endParaRPr lang="en-US" dirty="0"/>
                    </a:p>
                  </a:txBody>
                  <a:tcPr/>
                </a:tc>
                <a:extLst>
                  <a:ext uri="{0D108BD9-81ED-4DB2-BD59-A6C34878D82A}">
                    <a16:rowId xmlns:a16="http://schemas.microsoft.com/office/drawing/2014/main" val="1410392998"/>
                  </a:ext>
                </a:extLst>
              </a:tr>
              <a:tr h="275273">
                <a:tc>
                  <a:txBody>
                    <a:bodyPr/>
                    <a:lstStyle/>
                    <a:p>
                      <a:pPr algn="ctr"/>
                      <a:r>
                        <a:rPr lang="en-US" b="1" dirty="0">
                          <a:solidFill>
                            <a:schemeClr val="accent4"/>
                          </a:solidFill>
                        </a:rPr>
                        <a:t>Key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solidFill>
                            <a:schemeClr val="accent4"/>
                          </a:solidFill>
                        </a:rPr>
                        <a:t>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854622213"/>
                  </a:ext>
                </a:extLst>
              </a:tr>
              <a:tr h="275273">
                <a:tc>
                  <a:txBody>
                    <a:bodyPr/>
                    <a:lstStyle/>
                    <a:p>
                      <a:pPr algn="ctr"/>
                      <a:r>
                        <a:rPr lang="en-US" dirty="0">
                          <a:solidFill>
                            <a:schemeClr val="accent4"/>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0449628"/>
                  </a:ext>
                </a:extLst>
              </a:tr>
              <a:tr h="275273">
                <a:tc>
                  <a:txBody>
                    <a:bodyPr/>
                    <a:lstStyle/>
                    <a:p>
                      <a:pPr algn="ctr"/>
                      <a:r>
                        <a:rPr lang="en-US" dirty="0">
                          <a:solidFill>
                            <a:schemeClr val="accent4"/>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8552494"/>
                  </a:ext>
                </a:extLst>
              </a:tr>
              <a:tr h="275273">
                <a:tc>
                  <a:txBody>
                    <a:bodyPr/>
                    <a:lstStyle/>
                    <a:p>
                      <a:pPr algn="ctr"/>
                      <a:r>
                        <a:rPr lang="en-US" dirty="0">
                          <a:solidFill>
                            <a:schemeClr val="accent4"/>
                          </a:solidFill>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2382923"/>
                  </a:ext>
                </a:extLst>
              </a:tr>
            </a:tbl>
          </a:graphicData>
        </a:graphic>
      </p:graphicFrame>
      <p:graphicFrame>
        <p:nvGraphicFramePr>
          <p:cNvPr id="11" name="Table 9">
            <a:extLst>
              <a:ext uri="{FF2B5EF4-FFF2-40B4-BE49-F238E27FC236}">
                <a16:creationId xmlns:a16="http://schemas.microsoft.com/office/drawing/2014/main" id="{78773E0C-4FA8-4869-8B25-A68E278B0B1A}"/>
              </a:ext>
            </a:extLst>
          </p:cNvPr>
          <p:cNvGraphicFramePr>
            <a:graphicFrameLocks noGrp="1"/>
          </p:cNvGraphicFramePr>
          <p:nvPr>
            <p:extLst>
              <p:ext uri="{D42A27DB-BD31-4B8C-83A1-F6EECF244321}">
                <p14:modId xmlns:p14="http://schemas.microsoft.com/office/powerpoint/2010/main" val="2491291947"/>
              </p:ext>
            </p:extLst>
          </p:nvPr>
        </p:nvGraphicFramePr>
        <p:xfrm>
          <a:off x="9352668" y="1075722"/>
          <a:ext cx="1930124" cy="3329051"/>
        </p:xfrm>
        <a:graphic>
          <a:graphicData uri="http://schemas.openxmlformats.org/drawingml/2006/table">
            <a:tbl>
              <a:tblPr firstRow="1" bandRow="1">
                <a:tableStyleId>{2D5ABB26-0587-4C30-8999-92F81FD0307C}</a:tableStyleId>
              </a:tblPr>
              <a:tblGrid>
                <a:gridCol w="965062">
                  <a:extLst>
                    <a:ext uri="{9D8B030D-6E8A-4147-A177-3AD203B41FA5}">
                      <a16:colId xmlns:a16="http://schemas.microsoft.com/office/drawing/2014/main" val="1726768778"/>
                    </a:ext>
                  </a:extLst>
                </a:gridCol>
                <a:gridCol w="965062">
                  <a:extLst>
                    <a:ext uri="{9D8B030D-6E8A-4147-A177-3AD203B41FA5}">
                      <a16:colId xmlns:a16="http://schemas.microsoft.com/office/drawing/2014/main" val="325782787"/>
                    </a:ext>
                  </a:extLst>
                </a:gridCol>
              </a:tblGrid>
              <a:tr h="275273">
                <a:tc gridSpan="2">
                  <a:txBody>
                    <a:bodyPr/>
                    <a:lstStyle/>
                    <a:p>
                      <a:pPr algn="ctr"/>
                      <a:r>
                        <a:rPr lang="en-US" b="1" dirty="0">
                          <a:solidFill>
                            <a:schemeClr val="bg1"/>
                          </a:solidFill>
                        </a:rPr>
                        <a:t>Age Mapping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hMerge="1">
                  <a:txBody>
                    <a:bodyPr/>
                    <a:lstStyle/>
                    <a:p>
                      <a:endParaRPr lang="en-US" dirty="0"/>
                    </a:p>
                  </a:txBody>
                  <a:tcPr/>
                </a:tc>
                <a:extLst>
                  <a:ext uri="{0D108BD9-81ED-4DB2-BD59-A6C34878D82A}">
                    <a16:rowId xmlns:a16="http://schemas.microsoft.com/office/drawing/2014/main" val="1410392998"/>
                  </a:ext>
                </a:extLst>
              </a:tr>
              <a:tr h="275273">
                <a:tc>
                  <a:txBody>
                    <a:bodyPr/>
                    <a:lstStyle/>
                    <a:p>
                      <a:pPr algn="ctr"/>
                      <a:r>
                        <a:rPr lang="en-US" b="1" dirty="0">
                          <a:solidFill>
                            <a:schemeClr val="accent4"/>
                          </a:solidFill>
                        </a:rPr>
                        <a:t>Bucket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solidFill>
                            <a:schemeClr val="accent4"/>
                          </a:solidFill>
                        </a:rPr>
                        <a:t>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854622213"/>
                  </a:ext>
                </a:extLst>
              </a:tr>
              <a:tr h="275273">
                <a:tc>
                  <a:txBody>
                    <a:bodyPr/>
                    <a:lstStyle/>
                    <a:p>
                      <a:pPr algn="ctr"/>
                      <a:r>
                        <a:rPr lang="en-US" dirty="0">
                          <a:solidFill>
                            <a:schemeClr val="accent4"/>
                          </a:solidFill>
                        </a:rPr>
                        <a:t>&lt;= 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0449628"/>
                  </a:ext>
                </a:extLst>
              </a:tr>
              <a:tr h="275273">
                <a:tc>
                  <a:txBody>
                    <a:bodyPr/>
                    <a:lstStyle/>
                    <a:p>
                      <a:pPr algn="ctr"/>
                      <a:r>
                        <a:rPr lang="en-US" dirty="0">
                          <a:solidFill>
                            <a:schemeClr val="accent4"/>
                          </a:solidFill>
                        </a:rPr>
                        <a:t>11 – 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8552494"/>
                  </a:ext>
                </a:extLst>
              </a:tr>
              <a:tr h="275273">
                <a:tc>
                  <a:txBody>
                    <a:bodyPr/>
                    <a:lstStyle/>
                    <a:p>
                      <a:pPr algn="ctr"/>
                      <a:r>
                        <a:rPr lang="en-US" dirty="0">
                          <a:solidFill>
                            <a:schemeClr val="accent4"/>
                          </a:solidFill>
                        </a:rPr>
                        <a:t>21 – 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2382923"/>
                  </a:ext>
                </a:extLst>
              </a:tr>
              <a:tr h="275273">
                <a:tc>
                  <a:txBody>
                    <a:bodyPr/>
                    <a:lstStyle/>
                    <a:p>
                      <a:pPr algn="ctr"/>
                      <a:r>
                        <a:rPr lang="en-US" dirty="0">
                          <a:solidFill>
                            <a:schemeClr val="accent4"/>
                          </a:solidFill>
                        </a:rPr>
                        <a:t>31 – 40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9100891"/>
                  </a:ext>
                </a:extLst>
              </a:tr>
              <a:tr h="275273">
                <a:tc>
                  <a:txBody>
                    <a:bodyPr/>
                    <a:lstStyle/>
                    <a:p>
                      <a:pPr algn="ctr"/>
                      <a:r>
                        <a:rPr lang="en-US" dirty="0">
                          <a:solidFill>
                            <a:schemeClr val="accent4"/>
                          </a:solidFill>
                        </a:rPr>
                        <a:t>41 – 50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85623"/>
                  </a:ext>
                </a:extLst>
              </a:tr>
              <a:tr h="275273">
                <a:tc>
                  <a:txBody>
                    <a:bodyPr/>
                    <a:lstStyle/>
                    <a:p>
                      <a:pPr algn="ctr"/>
                      <a:r>
                        <a:rPr lang="en-US" dirty="0">
                          <a:solidFill>
                            <a:schemeClr val="accent4"/>
                          </a:solidFill>
                        </a:rPr>
                        <a:t>51 – 60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8085231"/>
                  </a:ext>
                </a:extLst>
              </a:tr>
              <a:tr h="275273">
                <a:tc>
                  <a:txBody>
                    <a:bodyPr/>
                    <a:lstStyle/>
                    <a:p>
                      <a:pPr algn="ctr"/>
                      <a:r>
                        <a:rPr lang="en-US" dirty="0">
                          <a:solidFill>
                            <a:schemeClr val="accent4"/>
                          </a:solidFill>
                        </a:rPr>
                        <a:t>61 – 70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857546"/>
                  </a:ext>
                </a:extLst>
              </a:tr>
              <a:tr h="275273">
                <a:tc>
                  <a:txBody>
                    <a:bodyPr/>
                    <a:lstStyle/>
                    <a:p>
                      <a:pPr algn="ctr"/>
                      <a:r>
                        <a:rPr lang="en-US" dirty="0">
                          <a:solidFill>
                            <a:schemeClr val="accent4"/>
                          </a:solidFill>
                        </a:rPr>
                        <a:t>71 – 80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8294350"/>
                  </a:ext>
                </a:extLst>
              </a:tr>
              <a:tr h="275273">
                <a:tc>
                  <a:txBody>
                    <a:bodyPr/>
                    <a:lstStyle/>
                    <a:p>
                      <a:pPr algn="ctr"/>
                      <a:r>
                        <a:rPr lang="en-US" dirty="0">
                          <a:solidFill>
                            <a:schemeClr val="accent4"/>
                          </a:solidFill>
                        </a:rPr>
                        <a:t>&gt;= 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1081117"/>
                  </a:ext>
                </a:extLst>
              </a:tr>
            </a:tbl>
          </a:graphicData>
        </a:graphic>
      </p:graphicFrame>
      <p:graphicFrame>
        <p:nvGraphicFramePr>
          <p:cNvPr id="12" name="Table 9">
            <a:extLst>
              <a:ext uri="{FF2B5EF4-FFF2-40B4-BE49-F238E27FC236}">
                <a16:creationId xmlns:a16="http://schemas.microsoft.com/office/drawing/2014/main" id="{FB8CC774-F3C5-4A37-A657-E4BB5972531B}"/>
              </a:ext>
            </a:extLst>
          </p:cNvPr>
          <p:cNvGraphicFramePr>
            <a:graphicFrameLocks noGrp="1"/>
          </p:cNvGraphicFramePr>
          <p:nvPr>
            <p:extLst>
              <p:ext uri="{D42A27DB-BD31-4B8C-83A1-F6EECF244321}">
                <p14:modId xmlns:p14="http://schemas.microsoft.com/office/powerpoint/2010/main" val="3789019532"/>
              </p:ext>
            </p:extLst>
          </p:nvPr>
        </p:nvGraphicFramePr>
        <p:xfrm>
          <a:off x="6987872" y="2836926"/>
          <a:ext cx="1930124" cy="3329051"/>
        </p:xfrm>
        <a:graphic>
          <a:graphicData uri="http://schemas.openxmlformats.org/drawingml/2006/table">
            <a:tbl>
              <a:tblPr firstRow="1" bandRow="1">
                <a:tableStyleId>{2D5ABB26-0587-4C30-8999-92F81FD0307C}</a:tableStyleId>
              </a:tblPr>
              <a:tblGrid>
                <a:gridCol w="965062">
                  <a:extLst>
                    <a:ext uri="{9D8B030D-6E8A-4147-A177-3AD203B41FA5}">
                      <a16:colId xmlns:a16="http://schemas.microsoft.com/office/drawing/2014/main" val="1726768778"/>
                    </a:ext>
                  </a:extLst>
                </a:gridCol>
                <a:gridCol w="965062">
                  <a:extLst>
                    <a:ext uri="{9D8B030D-6E8A-4147-A177-3AD203B41FA5}">
                      <a16:colId xmlns:a16="http://schemas.microsoft.com/office/drawing/2014/main" val="325782787"/>
                    </a:ext>
                  </a:extLst>
                </a:gridCol>
              </a:tblGrid>
              <a:tr h="275273">
                <a:tc gridSpan="2">
                  <a:txBody>
                    <a:bodyPr/>
                    <a:lstStyle/>
                    <a:p>
                      <a:pPr algn="ctr"/>
                      <a:r>
                        <a:rPr lang="en-US" b="1" dirty="0">
                          <a:solidFill>
                            <a:schemeClr val="bg1"/>
                          </a:solidFill>
                        </a:rPr>
                        <a:t>Cabin Mapping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hMerge="1">
                  <a:txBody>
                    <a:bodyPr/>
                    <a:lstStyle/>
                    <a:p>
                      <a:endParaRPr lang="en-US" dirty="0"/>
                    </a:p>
                  </a:txBody>
                  <a:tcPr/>
                </a:tc>
                <a:extLst>
                  <a:ext uri="{0D108BD9-81ED-4DB2-BD59-A6C34878D82A}">
                    <a16:rowId xmlns:a16="http://schemas.microsoft.com/office/drawing/2014/main" val="1410392998"/>
                  </a:ext>
                </a:extLst>
              </a:tr>
              <a:tr h="275273">
                <a:tc>
                  <a:txBody>
                    <a:bodyPr/>
                    <a:lstStyle/>
                    <a:p>
                      <a:pPr algn="ctr"/>
                      <a:r>
                        <a:rPr lang="en-US" b="1" dirty="0">
                          <a:solidFill>
                            <a:schemeClr val="accent4"/>
                          </a:solidFill>
                        </a:rPr>
                        <a:t>Key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solidFill>
                            <a:schemeClr val="accent4"/>
                          </a:solidFill>
                        </a:rPr>
                        <a:t>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854622213"/>
                  </a:ext>
                </a:extLst>
              </a:tr>
              <a:tr h="275273">
                <a:tc>
                  <a:txBody>
                    <a:bodyPr/>
                    <a:lstStyle/>
                    <a:p>
                      <a:pPr algn="ctr"/>
                      <a:r>
                        <a:rPr lang="en-US" dirty="0">
                          <a:solidFill>
                            <a:schemeClr val="accent4"/>
                          </a:solidFill>
                        </a:rPr>
                        <a:t>Unknown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0449628"/>
                  </a:ext>
                </a:extLst>
              </a:tr>
              <a:tr h="275273">
                <a:tc>
                  <a:txBody>
                    <a:bodyPr/>
                    <a:lstStyle/>
                    <a:p>
                      <a:pPr algn="ctr"/>
                      <a:r>
                        <a:rPr lang="en-US" dirty="0">
                          <a:solidFill>
                            <a:schemeClr val="accent4"/>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8552494"/>
                  </a:ext>
                </a:extLst>
              </a:tr>
              <a:tr h="275273">
                <a:tc>
                  <a:txBody>
                    <a:bodyPr/>
                    <a:lstStyle/>
                    <a:p>
                      <a:pPr algn="ctr"/>
                      <a:r>
                        <a:rPr lang="en-US" dirty="0">
                          <a:solidFill>
                            <a:schemeClr val="accent4"/>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2382923"/>
                  </a:ext>
                </a:extLst>
              </a:tr>
              <a:tr h="275273">
                <a:tc>
                  <a:txBody>
                    <a:bodyPr/>
                    <a:lstStyle/>
                    <a:p>
                      <a:pPr algn="ctr"/>
                      <a:r>
                        <a:rPr lang="en-US" dirty="0">
                          <a:solidFill>
                            <a:schemeClr val="accent4"/>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9184412"/>
                  </a:ext>
                </a:extLst>
              </a:tr>
              <a:tr h="275273">
                <a:tc>
                  <a:txBody>
                    <a:bodyPr/>
                    <a:lstStyle/>
                    <a:p>
                      <a:pPr algn="ctr"/>
                      <a:r>
                        <a:rPr lang="en-US" dirty="0">
                          <a:solidFill>
                            <a:schemeClr val="accent4"/>
                          </a:solidFill>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7420174"/>
                  </a:ext>
                </a:extLst>
              </a:tr>
              <a:tr h="275273">
                <a:tc>
                  <a:txBody>
                    <a:bodyPr/>
                    <a:lstStyle/>
                    <a:p>
                      <a:pPr algn="ctr"/>
                      <a:r>
                        <a:rPr lang="en-US" dirty="0">
                          <a:solidFill>
                            <a:schemeClr val="accent4"/>
                          </a:solidFill>
                        </a:rPr>
                        <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1933381"/>
                  </a:ext>
                </a:extLst>
              </a:tr>
              <a:tr h="275273">
                <a:tc>
                  <a:txBody>
                    <a:bodyPr/>
                    <a:lstStyle/>
                    <a:p>
                      <a:pPr algn="ctr"/>
                      <a:r>
                        <a:rPr lang="en-US" dirty="0">
                          <a:solidFill>
                            <a:schemeClr val="accent4"/>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1854544"/>
                  </a:ext>
                </a:extLst>
              </a:tr>
              <a:tr h="275273">
                <a:tc>
                  <a:txBody>
                    <a:bodyPr/>
                    <a:lstStyle/>
                    <a:p>
                      <a:pPr algn="ctr"/>
                      <a:r>
                        <a:rPr lang="en-US" dirty="0">
                          <a:solidFill>
                            <a:schemeClr val="accent4"/>
                          </a:solidFill>
                        </a:rPr>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169434"/>
                  </a:ext>
                </a:extLst>
              </a:tr>
              <a:tr h="275273">
                <a:tc>
                  <a:txBody>
                    <a:bodyPr/>
                    <a:lstStyle/>
                    <a:p>
                      <a:pPr algn="ctr"/>
                      <a:r>
                        <a:rPr lang="en-US" dirty="0">
                          <a:solidFill>
                            <a:schemeClr val="accent4"/>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accent4"/>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4660404"/>
                  </a:ext>
                </a:extLst>
              </a:tr>
            </a:tbl>
          </a:graphicData>
        </a:graphic>
      </p:graphicFrame>
    </p:spTree>
    <p:extLst>
      <p:ext uri="{BB962C8B-B14F-4D97-AF65-F5344CB8AC3E}">
        <p14:creationId xmlns:p14="http://schemas.microsoft.com/office/powerpoint/2010/main" val="370606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E33675-CAFD-4B9B-AB5A-90B4EC27F1D1}"/>
              </a:ext>
            </a:extLst>
          </p:cNvPr>
          <p:cNvSpPr>
            <a:spLocks noGrp="1"/>
          </p:cNvSpPr>
          <p:nvPr>
            <p:ph type="dt" sz="half" idx="10"/>
          </p:nvPr>
        </p:nvSpPr>
        <p:spPr/>
        <p:txBody>
          <a:bodyPr/>
          <a:lstStyle/>
          <a:p>
            <a:fld id="{561146A8-A192-4F5D-A963-F694E58B90FD}" type="datetime4">
              <a:rPr lang="en-US" smtClean="0"/>
              <a:t>March 29, 2020</a:t>
            </a:fld>
            <a:endParaRPr lang="en-CA"/>
          </a:p>
        </p:txBody>
      </p:sp>
      <p:sp>
        <p:nvSpPr>
          <p:cNvPr id="3" name="Footer Placeholder 2">
            <a:extLst>
              <a:ext uri="{FF2B5EF4-FFF2-40B4-BE49-F238E27FC236}">
                <a16:creationId xmlns:a16="http://schemas.microsoft.com/office/drawing/2014/main" id="{05D3EDAC-8286-45EF-A499-7F5C0CA85D7F}"/>
              </a:ext>
            </a:extLst>
          </p:cNvPr>
          <p:cNvSpPr>
            <a:spLocks noGrp="1"/>
          </p:cNvSpPr>
          <p:nvPr>
            <p:ph type="ftr" sz="quarter" idx="11"/>
          </p:nvPr>
        </p:nvSpPr>
        <p:spPr/>
        <p:txBody>
          <a:bodyPr/>
          <a:lstStyle/>
          <a:p>
            <a:r>
              <a:rPr lang="en-CA"/>
              <a:t>Presentation Title</a:t>
            </a:r>
          </a:p>
        </p:txBody>
      </p:sp>
      <p:sp>
        <p:nvSpPr>
          <p:cNvPr id="4" name="Slide Number Placeholder 3">
            <a:extLst>
              <a:ext uri="{FF2B5EF4-FFF2-40B4-BE49-F238E27FC236}">
                <a16:creationId xmlns:a16="http://schemas.microsoft.com/office/drawing/2014/main" id="{0817BB5A-311B-4DB6-A258-8D87DE8A4442}"/>
              </a:ext>
            </a:extLst>
          </p:cNvPr>
          <p:cNvSpPr>
            <a:spLocks noGrp="1"/>
          </p:cNvSpPr>
          <p:nvPr>
            <p:ph type="sldNum" sz="quarter" idx="12"/>
          </p:nvPr>
        </p:nvSpPr>
        <p:spPr/>
        <p:txBody>
          <a:bodyPr/>
          <a:lstStyle/>
          <a:p>
            <a:fld id="{00E6A5BD-C011-4A45-AA3A-201790FB7F2B}" type="slidenum">
              <a:rPr lang="en-CA" smtClean="0"/>
              <a:t>3</a:t>
            </a:fld>
            <a:endParaRPr lang="en-CA"/>
          </a:p>
        </p:txBody>
      </p:sp>
      <p:sp>
        <p:nvSpPr>
          <p:cNvPr id="5" name="TextBox 4">
            <a:extLst>
              <a:ext uri="{FF2B5EF4-FFF2-40B4-BE49-F238E27FC236}">
                <a16:creationId xmlns:a16="http://schemas.microsoft.com/office/drawing/2014/main" id="{8022953A-2279-4CD0-B842-6FE52A9E2457}"/>
              </a:ext>
            </a:extLst>
          </p:cNvPr>
          <p:cNvSpPr txBox="1"/>
          <p:nvPr/>
        </p:nvSpPr>
        <p:spPr>
          <a:xfrm>
            <a:off x="568960" y="335280"/>
            <a:ext cx="9093200" cy="492443"/>
          </a:xfrm>
          <a:prstGeom prst="rect">
            <a:avLst/>
          </a:prstGeom>
          <a:noFill/>
        </p:spPr>
        <p:txBody>
          <a:bodyPr wrap="square" lIns="0" tIns="0" rIns="0" bIns="0" rtlCol="0">
            <a:spAutoFit/>
          </a:bodyPr>
          <a:lstStyle/>
          <a:p>
            <a:r>
              <a:rPr lang="en-US" sz="3200" b="1" dirty="0">
                <a:solidFill>
                  <a:schemeClr val="accent2"/>
                </a:solidFill>
              </a:rPr>
              <a:t>Feature Engineering: Missing Data Handling</a:t>
            </a:r>
          </a:p>
        </p:txBody>
      </p:sp>
      <p:sp>
        <p:nvSpPr>
          <p:cNvPr id="8" name="TextBox 7">
            <a:extLst>
              <a:ext uri="{FF2B5EF4-FFF2-40B4-BE49-F238E27FC236}">
                <a16:creationId xmlns:a16="http://schemas.microsoft.com/office/drawing/2014/main" id="{27215CC4-2221-4818-9302-FC8B038C8935}"/>
              </a:ext>
            </a:extLst>
          </p:cNvPr>
          <p:cNvSpPr txBox="1"/>
          <p:nvPr/>
        </p:nvSpPr>
        <p:spPr>
          <a:xfrm>
            <a:off x="458123" y="1801012"/>
            <a:ext cx="5402349" cy="3385542"/>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n-US" sz="2000" i="1" dirty="0">
                <a:solidFill>
                  <a:schemeClr val="accent2"/>
                </a:solidFill>
              </a:rPr>
              <a:t>‘Age’</a:t>
            </a:r>
            <a:r>
              <a:rPr lang="en-US" sz="2000" dirty="0">
                <a:solidFill>
                  <a:schemeClr val="accent2"/>
                </a:solidFill>
              </a:rPr>
              <a:t>, </a:t>
            </a:r>
            <a:r>
              <a:rPr lang="en-US" sz="2000" i="1" dirty="0">
                <a:solidFill>
                  <a:schemeClr val="accent2"/>
                </a:solidFill>
              </a:rPr>
              <a:t>‘Fare’</a:t>
            </a:r>
            <a:r>
              <a:rPr lang="en-US" sz="2000" dirty="0">
                <a:solidFill>
                  <a:schemeClr val="accent2"/>
                </a:solidFill>
              </a:rPr>
              <a:t>, and </a:t>
            </a:r>
            <a:r>
              <a:rPr lang="en-US" sz="2000" i="1" dirty="0">
                <a:solidFill>
                  <a:schemeClr val="accent2"/>
                </a:solidFill>
              </a:rPr>
              <a:t>‘Embarked’</a:t>
            </a:r>
            <a:r>
              <a:rPr lang="en-US" sz="2000" dirty="0">
                <a:solidFill>
                  <a:schemeClr val="accent2"/>
                </a:solidFill>
              </a:rPr>
              <a:t> columns contained missing data </a:t>
            </a:r>
          </a:p>
          <a:p>
            <a:pPr marL="285750" indent="-285750" algn="just">
              <a:buFont typeface="Arial" panose="020B0604020202020204" pitchFamily="34" charset="0"/>
              <a:buChar char="•"/>
            </a:pPr>
            <a:endParaRPr lang="en-US" sz="2000" dirty="0">
              <a:solidFill>
                <a:schemeClr val="accent2"/>
              </a:solidFill>
            </a:endParaRPr>
          </a:p>
          <a:p>
            <a:pPr marL="285750" indent="-285750" algn="just">
              <a:buFont typeface="Arial" panose="020B0604020202020204" pitchFamily="34" charset="0"/>
              <a:buChar char="•"/>
            </a:pPr>
            <a:r>
              <a:rPr lang="en-US" sz="2000" dirty="0">
                <a:solidFill>
                  <a:schemeClr val="accent2"/>
                </a:solidFill>
              </a:rPr>
              <a:t>Passengers with missing </a:t>
            </a:r>
            <a:r>
              <a:rPr lang="en-US" sz="2000" i="1" dirty="0">
                <a:solidFill>
                  <a:schemeClr val="accent2"/>
                </a:solidFill>
              </a:rPr>
              <a:t>‘Age’</a:t>
            </a:r>
            <a:r>
              <a:rPr lang="en-US" sz="2000" dirty="0">
                <a:solidFill>
                  <a:schemeClr val="accent2"/>
                </a:solidFill>
              </a:rPr>
              <a:t> assigned the average age of their </a:t>
            </a:r>
            <a:r>
              <a:rPr lang="en-US" sz="2000" i="1" dirty="0">
                <a:solidFill>
                  <a:schemeClr val="accent2"/>
                </a:solidFill>
              </a:rPr>
              <a:t>‘Sex’</a:t>
            </a:r>
            <a:r>
              <a:rPr lang="en-US" sz="2000" dirty="0">
                <a:solidFill>
                  <a:schemeClr val="accent2"/>
                </a:solidFill>
              </a:rPr>
              <a:t> </a:t>
            </a:r>
          </a:p>
          <a:p>
            <a:pPr marL="285750" indent="-285750" algn="just">
              <a:buFont typeface="Arial" panose="020B0604020202020204" pitchFamily="34" charset="0"/>
              <a:buChar char="•"/>
            </a:pPr>
            <a:endParaRPr lang="en-US" sz="2000" dirty="0">
              <a:solidFill>
                <a:schemeClr val="accent2"/>
              </a:solidFill>
            </a:endParaRPr>
          </a:p>
          <a:p>
            <a:pPr marL="342900" indent="-342900" algn="just">
              <a:buFont typeface="Arial" panose="020B0604020202020204" pitchFamily="34" charset="0"/>
              <a:buChar char="•"/>
            </a:pPr>
            <a:r>
              <a:rPr lang="en-US" sz="2000" dirty="0">
                <a:solidFill>
                  <a:schemeClr val="accent2"/>
                </a:solidFill>
              </a:rPr>
              <a:t>Passengers with missing </a:t>
            </a:r>
            <a:r>
              <a:rPr lang="en-US" sz="2000" i="1" dirty="0">
                <a:solidFill>
                  <a:schemeClr val="accent2"/>
                </a:solidFill>
              </a:rPr>
              <a:t>‘Fare’</a:t>
            </a:r>
            <a:r>
              <a:rPr lang="en-US" sz="2000" dirty="0">
                <a:solidFill>
                  <a:schemeClr val="accent2"/>
                </a:solidFill>
              </a:rPr>
              <a:t> assigned modal bucket of their </a:t>
            </a:r>
            <a:r>
              <a:rPr lang="en-US" sz="2000" i="1" dirty="0">
                <a:solidFill>
                  <a:schemeClr val="accent2"/>
                </a:solidFill>
              </a:rPr>
              <a:t>‘</a:t>
            </a:r>
            <a:r>
              <a:rPr lang="en-US" sz="2000" i="1" dirty="0" err="1">
                <a:solidFill>
                  <a:schemeClr val="accent2"/>
                </a:solidFill>
              </a:rPr>
              <a:t>Pclass</a:t>
            </a:r>
            <a:r>
              <a:rPr lang="en-US" sz="2000" i="1" dirty="0">
                <a:solidFill>
                  <a:schemeClr val="accent2"/>
                </a:solidFill>
              </a:rPr>
              <a:t>’</a:t>
            </a:r>
          </a:p>
          <a:p>
            <a:pPr marL="342900" indent="-342900" algn="just">
              <a:buFont typeface="Arial" panose="020B0604020202020204" pitchFamily="34" charset="0"/>
              <a:buChar char="•"/>
            </a:pPr>
            <a:endParaRPr lang="en-US" sz="2000" dirty="0">
              <a:solidFill>
                <a:schemeClr val="accent2"/>
              </a:solidFill>
            </a:endParaRPr>
          </a:p>
          <a:p>
            <a:pPr marL="342900" indent="-342900" algn="just">
              <a:buFont typeface="Arial" panose="020B0604020202020204" pitchFamily="34" charset="0"/>
              <a:buChar char="•"/>
            </a:pPr>
            <a:r>
              <a:rPr lang="en-US" sz="2000" dirty="0">
                <a:solidFill>
                  <a:schemeClr val="accent2"/>
                </a:solidFill>
              </a:rPr>
              <a:t>Passenger with missing </a:t>
            </a:r>
            <a:r>
              <a:rPr lang="en-US" sz="2000" i="1" dirty="0">
                <a:solidFill>
                  <a:schemeClr val="accent2"/>
                </a:solidFill>
              </a:rPr>
              <a:t>‘Embarked’</a:t>
            </a:r>
            <a:r>
              <a:rPr lang="en-US" sz="2000" dirty="0">
                <a:solidFill>
                  <a:schemeClr val="accent2"/>
                </a:solidFill>
              </a:rPr>
              <a:t> assigned ‘S’</a:t>
            </a:r>
          </a:p>
          <a:p>
            <a:pPr marL="285750" indent="-285750" algn="just">
              <a:buFont typeface="Arial" panose="020B0604020202020204" pitchFamily="34" charset="0"/>
              <a:buChar char="•"/>
            </a:pPr>
            <a:endParaRPr lang="en-US" sz="2000" dirty="0">
              <a:solidFill>
                <a:schemeClr val="accent2"/>
              </a:solidFill>
            </a:endParaRPr>
          </a:p>
        </p:txBody>
      </p:sp>
      <p:graphicFrame>
        <p:nvGraphicFramePr>
          <p:cNvPr id="6" name="Table 5">
            <a:extLst>
              <a:ext uri="{FF2B5EF4-FFF2-40B4-BE49-F238E27FC236}">
                <a16:creationId xmlns:a16="http://schemas.microsoft.com/office/drawing/2014/main" id="{1C05889E-4D7E-4A29-AA1A-4FED870F5851}"/>
              </a:ext>
            </a:extLst>
          </p:cNvPr>
          <p:cNvGraphicFramePr>
            <a:graphicFrameLocks noGrp="1"/>
          </p:cNvGraphicFramePr>
          <p:nvPr>
            <p:extLst>
              <p:ext uri="{D42A27DB-BD31-4B8C-83A1-F6EECF244321}">
                <p14:modId xmlns:p14="http://schemas.microsoft.com/office/powerpoint/2010/main" val="2401223914"/>
              </p:ext>
            </p:extLst>
          </p:nvPr>
        </p:nvGraphicFramePr>
        <p:xfrm>
          <a:off x="6136641" y="1574880"/>
          <a:ext cx="5847540" cy="3837806"/>
        </p:xfrm>
        <a:graphic>
          <a:graphicData uri="http://schemas.openxmlformats.org/drawingml/2006/table">
            <a:tbl>
              <a:tblPr/>
              <a:tblGrid>
                <a:gridCol w="862186">
                  <a:extLst>
                    <a:ext uri="{9D8B030D-6E8A-4147-A177-3AD203B41FA5}">
                      <a16:colId xmlns:a16="http://schemas.microsoft.com/office/drawing/2014/main" val="3579930557"/>
                    </a:ext>
                  </a:extLst>
                </a:gridCol>
                <a:gridCol w="521348">
                  <a:extLst>
                    <a:ext uri="{9D8B030D-6E8A-4147-A177-3AD203B41FA5}">
                      <a16:colId xmlns:a16="http://schemas.microsoft.com/office/drawing/2014/main" val="1014237026"/>
                    </a:ext>
                  </a:extLst>
                </a:gridCol>
                <a:gridCol w="648378">
                  <a:extLst>
                    <a:ext uri="{9D8B030D-6E8A-4147-A177-3AD203B41FA5}">
                      <a16:colId xmlns:a16="http://schemas.microsoft.com/office/drawing/2014/main" val="751420390"/>
                    </a:ext>
                  </a:extLst>
                </a:gridCol>
                <a:gridCol w="635938">
                  <a:extLst>
                    <a:ext uri="{9D8B030D-6E8A-4147-A177-3AD203B41FA5}">
                      <a16:colId xmlns:a16="http://schemas.microsoft.com/office/drawing/2014/main" val="1130678137"/>
                    </a:ext>
                  </a:extLst>
                </a:gridCol>
                <a:gridCol w="635938">
                  <a:extLst>
                    <a:ext uri="{9D8B030D-6E8A-4147-A177-3AD203B41FA5}">
                      <a16:colId xmlns:a16="http://schemas.microsoft.com/office/drawing/2014/main" val="763362789"/>
                    </a:ext>
                  </a:extLst>
                </a:gridCol>
                <a:gridCol w="635938">
                  <a:extLst>
                    <a:ext uri="{9D8B030D-6E8A-4147-A177-3AD203B41FA5}">
                      <a16:colId xmlns:a16="http://schemas.microsoft.com/office/drawing/2014/main" val="1144569550"/>
                    </a:ext>
                  </a:extLst>
                </a:gridCol>
                <a:gridCol w="635938">
                  <a:extLst>
                    <a:ext uri="{9D8B030D-6E8A-4147-A177-3AD203B41FA5}">
                      <a16:colId xmlns:a16="http://schemas.microsoft.com/office/drawing/2014/main" val="530465382"/>
                    </a:ext>
                  </a:extLst>
                </a:gridCol>
                <a:gridCol w="662277">
                  <a:extLst>
                    <a:ext uri="{9D8B030D-6E8A-4147-A177-3AD203B41FA5}">
                      <a16:colId xmlns:a16="http://schemas.microsoft.com/office/drawing/2014/main" val="4008297865"/>
                    </a:ext>
                  </a:extLst>
                </a:gridCol>
                <a:gridCol w="609599">
                  <a:extLst>
                    <a:ext uri="{9D8B030D-6E8A-4147-A177-3AD203B41FA5}">
                      <a16:colId xmlns:a16="http://schemas.microsoft.com/office/drawing/2014/main" val="2495131094"/>
                    </a:ext>
                  </a:extLst>
                </a:gridCol>
              </a:tblGrid>
              <a:tr h="476769">
                <a:tc>
                  <a:txBody>
                    <a:bodyPr/>
                    <a:lstStyle/>
                    <a:p>
                      <a:pPr algn="ctr" fontAlgn="b"/>
                      <a:r>
                        <a:rPr lang="en-US" sz="1200" b="1" i="0" u="none" strike="noStrike" dirty="0" err="1">
                          <a:solidFill>
                            <a:srgbClr val="000000"/>
                          </a:solidFill>
                          <a:effectLst/>
                          <a:latin typeface="Calibri" panose="020F0502020204030204" pitchFamily="34" charset="0"/>
                        </a:rPr>
                        <a:t>PassengerID</a:t>
                      </a:r>
                      <a:endParaRPr lang="en-US" sz="12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b"/>
                      <a:r>
                        <a:rPr lang="en-US" sz="1200" b="1" i="0" u="none" strike="noStrike" dirty="0" err="1">
                          <a:solidFill>
                            <a:srgbClr val="000000"/>
                          </a:solidFill>
                          <a:effectLst/>
                          <a:latin typeface="Calibri" panose="020F0502020204030204" pitchFamily="34" charset="0"/>
                        </a:rPr>
                        <a:t>Pclss</a:t>
                      </a:r>
                      <a:endParaRPr lang="en-US" sz="12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b"/>
                      <a:r>
                        <a:rPr lang="en-US" sz="1200" b="1" i="0" u="none" strike="noStrike" dirty="0">
                          <a:solidFill>
                            <a:srgbClr val="000000"/>
                          </a:solidFill>
                          <a:effectLst/>
                          <a:latin typeface="Calibri" panose="020F0502020204030204" pitchFamily="34" charset="0"/>
                        </a:rPr>
                        <a:t>Sex</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b"/>
                      <a:r>
                        <a:rPr lang="en-US" sz="1200" b="1" i="0" u="none" strike="noStrike" dirty="0">
                          <a:solidFill>
                            <a:srgbClr val="000000"/>
                          </a:solidFill>
                          <a:effectLst/>
                          <a:latin typeface="Calibri" panose="020F0502020204030204" pitchFamily="34" charset="0"/>
                        </a:rPr>
                        <a:t>Age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b"/>
                      <a:r>
                        <a:rPr lang="en-US" sz="1200" b="1" i="0" u="none" strike="noStrike" dirty="0">
                          <a:solidFill>
                            <a:srgbClr val="000000"/>
                          </a:solidFill>
                          <a:effectLst/>
                          <a:latin typeface="Calibri" panose="020F0502020204030204" pitchFamily="34" charset="0"/>
                        </a:rPr>
                        <a:t>Ticket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b"/>
                      <a:r>
                        <a:rPr lang="en-US" sz="1200" b="1" i="0" u="none" strike="noStrike" dirty="0">
                          <a:solidFill>
                            <a:srgbClr val="000000"/>
                          </a:solidFill>
                          <a:effectLst/>
                          <a:latin typeface="Calibri" panose="020F0502020204030204" pitchFamily="34" charset="0"/>
                        </a:rPr>
                        <a:t>Fare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b"/>
                      <a:r>
                        <a:rPr lang="en-US" sz="1200" b="1" i="0" u="none" strike="noStrike" dirty="0">
                          <a:solidFill>
                            <a:srgbClr val="000000"/>
                          </a:solidFill>
                          <a:effectLst/>
                          <a:latin typeface="Calibri" panose="020F0502020204030204" pitchFamily="34" charset="0"/>
                        </a:rPr>
                        <a:t>Cabin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b"/>
                      <a:r>
                        <a:rPr lang="en-US" sz="1200" b="1" i="0" u="none" strike="noStrike" dirty="0">
                          <a:solidFill>
                            <a:srgbClr val="000000"/>
                          </a:solidFill>
                          <a:effectLst/>
                          <a:latin typeface="Calibri" panose="020F0502020204030204" pitchFamily="34" charset="0"/>
                        </a:rPr>
                        <a:t>Embarked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b"/>
                      <a:r>
                        <a:rPr lang="en-US" sz="1200" b="1" i="0" u="none" strike="noStrike" dirty="0" err="1">
                          <a:solidFill>
                            <a:srgbClr val="000000"/>
                          </a:solidFill>
                          <a:effectLst/>
                          <a:latin typeface="Calibri" panose="020F0502020204030204" pitchFamily="34" charset="0"/>
                        </a:rPr>
                        <a:t>PartySize</a:t>
                      </a:r>
                      <a:endParaRPr lang="en-US" sz="12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442275206"/>
                  </a:ext>
                </a:extLst>
              </a:tr>
              <a:tr h="376129">
                <a:tc>
                  <a:txBody>
                    <a:bodyPr/>
                    <a:lstStyle/>
                    <a:p>
                      <a:pPr algn="ctr" fontAlgn="b"/>
                      <a:r>
                        <a:rPr lang="en-US" sz="1100" b="0" i="0" u="none" strike="noStrike" dirty="0">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4448058"/>
                  </a:ext>
                </a:extLst>
              </a:tr>
              <a:tr h="376129">
                <a:tc>
                  <a:txBody>
                    <a:bodyPr/>
                    <a:lstStyle/>
                    <a:p>
                      <a:pPr algn="ctr" fontAlgn="b"/>
                      <a:r>
                        <a:rPr lang="en-US" sz="1100" b="0" i="0" u="none" strike="noStrike" dirty="0">
                          <a:solidFill>
                            <a:srgbClr val="000000"/>
                          </a:solidFill>
                          <a:effectLst/>
                          <a:latin typeface="Calibri" panose="020F0502020204030204" pitchFamily="34" charset="0"/>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6989115"/>
                  </a:ext>
                </a:extLst>
              </a:tr>
              <a:tr h="376129">
                <a:tc>
                  <a:txBody>
                    <a:bodyPr/>
                    <a:lstStyle/>
                    <a:p>
                      <a:pPr algn="ctr" fontAlgn="b"/>
                      <a:r>
                        <a:rPr lang="en-US" sz="1100" b="0" i="0" u="none" strike="noStrike" dirty="0">
                          <a:solidFill>
                            <a:srgbClr val="000000"/>
                          </a:solidFill>
                          <a:effectLst/>
                          <a:latin typeface="Calibri" panose="020F0502020204030204" pitchFamily="34" charset="0"/>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9292214"/>
                  </a:ext>
                </a:extLst>
              </a:tr>
              <a:tr h="376129">
                <a:tc>
                  <a:txBody>
                    <a:bodyPr/>
                    <a:lstStyle/>
                    <a:p>
                      <a:pPr algn="ctr" fontAlgn="b"/>
                      <a:r>
                        <a:rPr lang="en-US" sz="1100" b="0" i="0" u="none" strike="noStrike" dirty="0">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0114104"/>
                  </a:ext>
                </a:extLst>
              </a:tr>
              <a:tr h="376129">
                <a:tc>
                  <a:txBody>
                    <a:bodyPr/>
                    <a:lstStyle/>
                    <a:p>
                      <a:pPr algn="ctr" fontAlgn="b"/>
                      <a:r>
                        <a:rPr lang="en-US" sz="1100" b="0" i="0" u="none" strike="noStrike" dirty="0">
                          <a:solidFill>
                            <a:srgbClr val="000000"/>
                          </a:solidFill>
                          <a:effectLst/>
                          <a:latin typeface="Calibri" panose="020F0502020204030204" pitchFamily="34" charset="0"/>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4798847"/>
                  </a:ext>
                </a:extLst>
              </a:tr>
              <a:tr h="376129">
                <a:tc>
                  <a:txBody>
                    <a:bodyPr/>
                    <a:lstStyle/>
                    <a:p>
                      <a:pPr algn="ctr" fontAlgn="b"/>
                      <a:r>
                        <a:rPr lang="en-US" sz="1100" b="0" i="0" u="none" strike="noStrike" dirty="0">
                          <a:solidFill>
                            <a:srgbClr val="000000"/>
                          </a:solidFill>
                          <a:effectLst/>
                          <a:latin typeface="Calibri" panose="020F0502020204030204" pitchFamily="34" charset="0"/>
                        </a:rPr>
                        <a:t>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7965366"/>
                  </a:ext>
                </a:extLst>
              </a:tr>
              <a:tr h="376129">
                <a:tc>
                  <a:txBody>
                    <a:bodyPr/>
                    <a:lstStyle/>
                    <a:p>
                      <a:pPr algn="ctr" fontAlgn="b"/>
                      <a:r>
                        <a:rPr lang="en-US" sz="1100" b="0" i="0" u="none" strike="noStrike" dirty="0">
                          <a:solidFill>
                            <a:srgbClr val="000000"/>
                          </a:solidFill>
                          <a:effectLst/>
                          <a:latin typeface="Calibri" panose="020F0502020204030204" pitchFamily="34" charset="0"/>
                        </a:rPr>
                        <a:t>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7511516"/>
                  </a:ext>
                </a:extLst>
              </a:tr>
              <a:tr h="376129">
                <a:tc>
                  <a:txBody>
                    <a:bodyPr/>
                    <a:lstStyle/>
                    <a:p>
                      <a:pPr algn="ctr" fontAlgn="b"/>
                      <a:r>
                        <a:rPr lang="en-US" sz="1100" b="0" i="0" u="none" strike="noStrike" dirty="0">
                          <a:solidFill>
                            <a:srgbClr val="000000"/>
                          </a:solidFill>
                          <a:effectLst/>
                          <a:latin typeface="Calibri" panose="020F0502020204030204" pitchFamily="34" charset="0"/>
                        </a:rPr>
                        <a:t>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93962"/>
                  </a:ext>
                </a:extLst>
              </a:tr>
              <a:tr h="352005">
                <a:tc>
                  <a:txBody>
                    <a:bodyPr/>
                    <a:lstStyle/>
                    <a:p>
                      <a:pPr algn="ctr" fontAlgn="b"/>
                      <a:r>
                        <a:rPr lang="en-US" sz="1100" b="0" i="0" u="none" strike="noStrike" dirty="0">
                          <a:solidFill>
                            <a:srgbClr val="000000"/>
                          </a:solidFill>
                          <a:effectLst/>
                          <a:latin typeface="Calibri" panose="020F0502020204030204" pitchFamily="34" charset="0"/>
                        </a:rPr>
                        <a:t>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458076"/>
                  </a:ext>
                </a:extLst>
              </a:tr>
            </a:tbl>
          </a:graphicData>
        </a:graphic>
      </p:graphicFrame>
      <p:sp>
        <p:nvSpPr>
          <p:cNvPr id="9" name="TextBox 8">
            <a:extLst>
              <a:ext uri="{FF2B5EF4-FFF2-40B4-BE49-F238E27FC236}">
                <a16:creationId xmlns:a16="http://schemas.microsoft.com/office/drawing/2014/main" id="{5846D441-602B-4688-9F2D-3165381FA7DE}"/>
              </a:ext>
            </a:extLst>
          </p:cNvPr>
          <p:cNvSpPr txBox="1"/>
          <p:nvPr/>
        </p:nvSpPr>
        <p:spPr>
          <a:xfrm>
            <a:off x="6636328" y="5619548"/>
            <a:ext cx="4985070" cy="276999"/>
          </a:xfrm>
          <a:prstGeom prst="rect">
            <a:avLst/>
          </a:prstGeom>
          <a:noFill/>
        </p:spPr>
        <p:txBody>
          <a:bodyPr wrap="square" lIns="0" tIns="0" rIns="0" bIns="0" rtlCol="0">
            <a:spAutoFit/>
          </a:bodyPr>
          <a:lstStyle/>
          <a:p>
            <a:pPr algn="ctr"/>
            <a:r>
              <a:rPr lang="en-US" dirty="0">
                <a:solidFill>
                  <a:schemeClr val="accent2"/>
                </a:solidFill>
              </a:rPr>
              <a:t>Dataset post feature engineering</a:t>
            </a:r>
          </a:p>
        </p:txBody>
      </p:sp>
    </p:spTree>
    <p:extLst>
      <p:ext uri="{BB962C8B-B14F-4D97-AF65-F5344CB8AC3E}">
        <p14:creationId xmlns:p14="http://schemas.microsoft.com/office/powerpoint/2010/main" val="216154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E33675-CAFD-4B9B-AB5A-90B4EC27F1D1}"/>
              </a:ext>
            </a:extLst>
          </p:cNvPr>
          <p:cNvSpPr>
            <a:spLocks noGrp="1"/>
          </p:cNvSpPr>
          <p:nvPr>
            <p:ph type="dt" sz="half" idx="10"/>
          </p:nvPr>
        </p:nvSpPr>
        <p:spPr/>
        <p:txBody>
          <a:bodyPr/>
          <a:lstStyle/>
          <a:p>
            <a:fld id="{561146A8-A192-4F5D-A963-F694E58B90FD}" type="datetime4">
              <a:rPr lang="en-US" smtClean="0"/>
              <a:t>March 29, 2020</a:t>
            </a:fld>
            <a:endParaRPr lang="en-CA"/>
          </a:p>
        </p:txBody>
      </p:sp>
      <p:sp>
        <p:nvSpPr>
          <p:cNvPr id="3" name="Footer Placeholder 2">
            <a:extLst>
              <a:ext uri="{FF2B5EF4-FFF2-40B4-BE49-F238E27FC236}">
                <a16:creationId xmlns:a16="http://schemas.microsoft.com/office/drawing/2014/main" id="{05D3EDAC-8286-45EF-A499-7F5C0CA85D7F}"/>
              </a:ext>
            </a:extLst>
          </p:cNvPr>
          <p:cNvSpPr>
            <a:spLocks noGrp="1"/>
          </p:cNvSpPr>
          <p:nvPr>
            <p:ph type="ftr" sz="quarter" idx="11"/>
          </p:nvPr>
        </p:nvSpPr>
        <p:spPr/>
        <p:txBody>
          <a:bodyPr/>
          <a:lstStyle/>
          <a:p>
            <a:r>
              <a:rPr lang="en-CA"/>
              <a:t>Presentation Title</a:t>
            </a:r>
          </a:p>
        </p:txBody>
      </p:sp>
      <p:sp>
        <p:nvSpPr>
          <p:cNvPr id="4" name="Slide Number Placeholder 3">
            <a:extLst>
              <a:ext uri="{FF2B5EF4-FFF2-40B4-BE49-F238E27FC236}">
                <a16:creationId xmlns:a16="http://schemas.microsoft.com/office/drawing/2014/main" id="{0817BB5A-311B-4DB6-A258-8D87DE8A4442}"/>
              </a:ext>
            </a:extLst>
          </p:cNvPr>
          <p:cNvSpPr>
            <a:spLocks noGrp="1"/>
          </p:cNvSpPr>
          <p:nvPr>
            <p:ph type="sldNum" sz="quarter" idx="12"/>
          </p:nvPr>
        </p:nvSpPr>
        <p:spPr/>
        <p:txBody>
          <a:bodyPr/>
          <a:lstStyle/>
          <a:p>
            <a:fld id="{00E6A5BD-C011-4A45-AA3A-201790FB7F2B}" type="slidenum">
              <a:rPr lang="en-CA" smtClean="0"/>
              <a:t>4</a:t>
            </a:fld>
            <a:endParaRPr lang="en-CA"/>
          </a:p>
        </p:txBody>
      </p:sp>
      <p:sp>
        <p:nvSpPr>
          <p:cNvPr id="5" name="TextBox 4">
            <a:extLst>
              <a:ext uri="{FF2B5EF4-FFF2-40B4-BE49-F238E27FC236}">
                <a16:creationId xmlns:a16="http://schemas.microsoft.com/office/drawing/2014/main" id="{8022953A-2279-4CD0-B842-6FE52A9E2457}"/>
              </a:ext>
            </a:extLst>
          </p:cNvPr>
          <p:cNvSpPr txBox="1"/>
          <p:nvPr/>
        </p:nvSpPr>
        <p:spPr>
          <a:xfrm>
            <a:off x="568960" y="335280"/>
            <a:ext cx="9093200" cy="492443"/>
          </a:xfrm>
          <a:prstGeom prst="rect">
            <a:avLst/>
          </a:prstGeom>
          <a:noFill/>
        </p:spPr>
        <p:txBody>
          <a:bodyPr wrap="square" lIns="0" tIns="0" rIns="0" bIns="0" rtlCol="0">
            <a:spAutoFit/>
          </a:bodyPr>
          <a:lstStyle/>
          <a:p>
            <a:r>
              <a:rPr lang="en-US" sz="3200" b="1" dirty="0">
                <a:solidFill>
                  <a:schemeClr val="accent2"/>
                </a:solidFill>
              </a:rPr>
              <a:t>Neural Network Architecture</a:t>
            </a:r>
          </a:p>
        </p:txBody>
      </p:sp>
      <p:grpSp>
        <p:nvGrpSpPr>
          <p:cNvPr id="22" name="Group 21">
            <a:extLst>
              <a:ext uri="{FF2B5EF4-FFF2-40B4-BE49-F238E27FC236}">
                <a16:creationId xmlns:a16="http://schemas.microsoft.com/office/drawing/2014/main" id="{5CE15079-6D04-4AA1-92B2-2A9DB14E490F}"/>
              </a:ext>
            </a:extLst>
          </p:cNvPr>
          <p:cNvGrpSpPr/>
          <p:nvPr/>
        </p:nvGrpSpPr>
        <p:grpSpPr>
          <a:xfrm>
            <a:off x="7369379" y="985919"/>
            <a:ext cx="3106007" cy="4886161"/>
            <a:chOff x="7465011" y="828346"/>
            <a:chExt cx="3138236" cy="4936861"/>
          </a:xfrm>
        </p:grpSpPr>
        <p:sp>
          <p:nvSpPr>
            <p:cNvPr id="6" name="Rectangle 5">
              <a:extLst>
                <a:ext uri="{FF2B5EF4-FFF2-40B4-BE49-F238E27FC236}">
                  <a16:creationId xmlns:a16="http://schemas.microsoft.com/office/drawing/2014/main" id="{5F0099BC-CC10-4B72-AABC-2D8A63CF51FF}"/>
                </a:ext>
              </a:extLst>
            </p:cNvPr>
            <p:cNvSpPr/>
            <p:nvPr/>
          </p:nvSpPr>
          <p:spPr>
            <a:xfrm>
              <a:off x="7465011" y="1375985"/>
              <a:ext cx="311912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Width: 64 Activation: </a:t>
              </a:r>
              <a:r>
                <a:rPr lang="en-US" dirty="0" err="1"/>
                <a:t>ReLU</a:t>
              </a:r>
              <a:endParaRPr lang="en-US" dirty="0"/>
            </a:p>
          </p:txBody>
        </p:sp>
        <p:sp>
          <p:nvSpPr>
            <p:cNvPr id="7" name="Rectangle 6">
              <a:extLst>
                <a:ext uri="{FF2B5EF4-FFF2-40B4-BE49-F238E27FC236}">
                  <a16:creationId xmlns:a16="http://schemas.microsoft.com/office/drawing/2014/main" id="{9B95BF05-5418-4535-A8C4-B458CA64D3C8}"/>
                </a:ext>
              </a:extLst>
            </p:cNvPr>
            <p:cNvSpPr/>
            <p:nvPr/>
          </p:nvSpPr>
          <p:spPr>
            <a:xfrm>
              <a:off x="7484127" y="2484525"/>
              <a:ext cx="311912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Width: 16 Activation: </a:t>
              </a:r>
              <a:r>
                <a:rPr lang="en-US" dirty="0" err="1"/>
                <a:t>ReLU</a:t>
              </a:r>
              <a:endParaRPr lang="en-US" dirty="0"/>
            </a:p>
          </p:txBody>
        </p:sp>
        <p:sp>
          <p:nvSpPr>
            <p:cNvPr id="8" name="Rectangle 7">
              <a:extLst>
                <a:ext uri="{FF2B5EF4-FFF2-40B4-BE49-F238E27FC236}">
                  <a16:creationId xmlns:a16="http://schemas.microsoft.com/office/drawing/2014/main" id="{FBCBDD00-7FF2-498C-B080-67DD4B7CD7BC}"/>
                </a:ext>
              </a:extLst>
            </p:cNvPr>
            <p:cNvSpPr/>
            <p:nvPr/>
          </p:nvSpPr>
          <p:spPr>
            <a:xfrm>
              <a:off x="7465014" y="3584464"/>
              <a:ext cx="311912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Width: 4 Activation: </a:t>
              </a:r>
              <a:r>
                <a:rPr lang="en-US" dirty="0" err="1"/>
                <a:t>ReLU</a:t>
              </a:r>
              <a:endParaRPr lang="en-US" dirty="0"/>
            </a:p>
          </p:txBody>
        </p:sp>
        <p:sp>
          <p:nvSpPr>
            <p:cNvPr id="9" name="Rectangle 8">
              <a:extLst>
                <a:ext uri="{FF2B5EF4-FFF2-40B4-BE49-F238E27FC236}">
                  <a16:creationId xmlns:a16="http://schemas.microsoft.com/office/drawing/2014/main" id="{53E30A06-5B05-42C2-A949-AC0805959CB1}"/>
                </a:ext>
              </a:extLst>
            </p:cNvPr>
            <p:cNvSpPr/>
            <p:nvPr/>
          </p:nvSpPr>
          <p:spPr>
            <a:xfrm>
              <a:off x="7465011" y="4656836"/>
              <a:ext cx="311912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Width: 2 Activation: </a:t>
              </a:r>
              <a:r>
                <a:rPr lang="en-US" dirty="0" err="1"/>
                <a:t>Softmax</a:t>
              </a:r>
              <a:endParaRPr lang="en-US" dirty="0"/>
            </a:p>
          </p:txBody>
        </p:sp>
        <p:sp>
          <p:nvSpPr>
            <p:cNvPr id="17" name="Arrow: Down 16">
              <a:extLst>
                <a:ext uri="{FF2B5EF4-FFF2-40B4-BE49-F238E27FC236}">
                  <a16:creationId xmlns:a16="http://schemas.microsoft.com/office/drawing/2014/main" id="{D91D5C7F-E38E-487B-B9BC-951B4E58A113}"/>
                </a:ext>
              </a:extLst>
            </p:cNvPr>
            <p:cNvSpPr/>
            <p:nvPr/>
          </p:nvSpPr>
          <p:spPr>
            <a:xfrm>
              <a:off x="8801233" y="1923144"/>
              <a:ext cx="484909" cy="5486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Arrow: Down 17">
              <a:extLst>
                <a:ext uri="{FF2B5EF4-FFF2-40B4-BE49-F238E27FC236}">
                  <a16:creationId xmlns:a16="http://schemas.microsoft.com/office/drawing/2014/main" id="{FFAE895D-EDD2-41A1-BDB2-EDC8780DBE1F}"/>
                </a:ext>
              </a:extLst>
            </p:cNvPr>
            <p:cNvSpPr/>
            <p:nvPr/>
          </p:nvSpPr>
          <p:spPr>
            <a:xfrm>
              <a:off x="8782116" y="828346"/>
              <a:ext cx="484909" cy="5486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EAA7D03F-2F70-4159-BC42-09AD34B532D2}"/>
                </a:ext>
              </a:extLst>
            </p:cNvPr>
            <p:cNvSpPr/>
            <p:nvPr/>
          </p:nvSpPr>
          <p:spPr>
            <a:xfrm>
              <a:off x="8782118" y="3033788"/>
              <a:ext cx="484909" cy="5486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Arrow: Down 19">
              <a:extLst>
                <a:ext uri="{FF2B5EF4-FFF2-40B4-BE49-F238E27FC236}">
                  <a16:creationId xmlns:a16="http://schemas.microsoft.com/office/drawing/2014/main" id="{8DB9BA2A-7CD9-486E-B0C1-562B7FE569C7}"/>
                </a:ext>
              </a:extLst>
            </p:cNvPr>
            <p:cNvSpPr/>
            <p:nvPr/>
          </p:nvSpPr>
          <p:spPr>
            <a:xfrm>
              <a:off x="8782117" y="4111499"/>
              <a:ext cx="484909" cy="5486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Down 20">
              <a:extLst>
                <a:ext uri="{FF2B5EF4-FFF2-40B4-BE49-F238E27FC236}">
                  <a16:creationId xmlns:a16="http://schemas.microsoft.com/office/drawing/2014/main" id="{A6FD7EBA-F32A-4847-B996-650A0229FC60}"/>
                </a:ext>
              </a:extLst>
            </p:cNvPr>
            <p:cNvSpPr/>
            <p:nvPr/>
          </p:nvSpPr>
          <p:spPr>
            <a:xfrm>
              <a:off x="8782117" y="5216567"/>
              <a:ext cx="484909" cy="5486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602DFF54-C6A8-47B7-B334-7BB6F7A3CCC0}"/>
                  </a:ext>
                </a:extLst>
              </p:cNvPr>
              <p:cNvSpPr txBox="1"/>
              <p:nvPr/>
            </p:nvSpPr>
            <p:spPr>
              <a:xfrm>
                <a:off x="8460787" y="401384"/>
                <a:ext cx="942109"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b="1" i="1" smtClean="0">
                              <a:solidFill>
                                <a:schemeClr val="accent2"/>
                              </a:solidFill>
                              <a:latin typeface="Cambria Math" panose="02040503050406030204" pitchFamily="18" charset="0"/>
                            </a:rPr>
                          </m:ctrlPr>
                        </m:accPr>
                        <m:e>
                          <m:r>
                            <a:rPr lang="en-US" sz="2800" b="1" i="1" smtClean="0">
                              <a:solidFill>
                                <a:schemeClr val="accent2"/>
                              </a:solidFill>
                              <a:latin typeface="Cambria Math" panose="02040503050406030204" pitchFamily="18" charset="0"/>
                            </a:rPr>
                            <m:t>𝒙</m:t>
                          </m:r>
                        </m:e>
                      </m:acc>
                    </m:oMath>
                  </m:oMathPara>
                </a14:m>
                <a:endParaRPr lang="en-US" sz="3200" b="1" dirty="0">
                  <a:solidFill>
                    <a:schemeClr val="accent2"/>
                  </a:solidFill>
                </a:endParaRPr>
              </a:p>
            </p:txBody>
          </p:sp>
        </mc:Choice>
        <mc:Fallback>
          <p:sp>
            <p:nvSpPr>
              <p:cNvPr id="23" name="TextBox 22">
                <a:extLst>
                  <a:ext uri="{FF2B5EF4-FFF2-40B4-BE49-F238E27FC236}">
                    <a16:creationId xmlns:a16="http://schemas.microsoft.com/office/drawing/2014/main" id="{602DFF54-C6A8-47B7-B334-7BB6F7A3CCC0}"/>
                  </a:ext>
                </a:extLst>
              </p:cNvPr>
              <p:cNvSpPr txBox="1">
                <a:spLocks noRot="1" noChangeAspect="1" noMove="1" noResize="1" noEditPoints="1" noAdjustHandles="1" noChangeArrowheads="1" noChangeShapeType="1" noTextEdit="1"/>
              </p:cNvSpPr>
              <p:nvPr/>
            </p:nvSpPr>
            <p:spPr>
              <a:xfrm>
                <a:off x="8460787" y="401384"/>
                <a:ext cx="942109" cy="430887"/>
              </a:xfrm>
              <a:prstGeom prst="rect">
                <a:avLst/>
              </a:prstGeom>
              <a:blipFill>
                <a:blip r:embed="rId2"/>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56C48EC0-D9F5-4021-8735-D4606383C55F}"/>
              </a:ext>
            </a:extLst>
          </p:cNvPr>
          <p:cNvSpPr txBox="1"/>
          <p:nvPr/>
        </p:nvSpPr>
        <p:spPr>
          <a:xfrm>
            <a:off x="9171807" y="488850"/>
            <a:ext cx="2241773" cy="307777"/>
          </a:xfrm>
          <a:prstGeom prst="rect">
            <a:avLst/>
          </a:prstGeom>
          <a:noFill/>
        </p:spPr>
        <p:txBody>
          <a:bodyPr wrap="square" lIns="0" tIns="0" rIns="0" bIns="0" rtlCol="0">
            <a:spAutoFit/>
          </a:bodyPr>
          <a:lstStyle/>
          <a:p>
            <a:pPr algn="ctr"/>
            <a:r>
              <a:rPr lang="en-US" sz="2000" dirty="0">
                <a:solidFill>
                  <a:schemeClr val="accent2"/>
                </a:solidFill>
              </a:rPr>
              <a:t>(1 X 8 input vector)</a:t>
            </a:r>
            <a:endParaRPr lang="en-US" sz="3200" dirty="0">
              <a:solidFill>
                <a:schemeClr val="accent2"/>
              </a:solidFill>
            </a:endParaRPr>
          </a:p>
        </p:txBody>
      </p:sp>
      <mc:AlternateContent xmlns:mc="http://schemas.openxmlformats.org/markup-compatibility/2006">
        <mc:Choice xmlns:a14="http://schemas.microsoft.com/office/drawing/2010/main" Requires="a14">
          <p:sp>
            <p:nvSpPr>
              <p:cNvPr id="26" name="Rectangle 25">
                <a:extLst>
                  <a:ext uri="{FF2B5EF4-FFF2-40B4-BE49-F238E27FC236}">
                    <a16:creationId xmlns:a16="http://schemas.microsoft.com/office/drawing/2014/main" id="{2C1B2047-E899-4372-AFF1-350DF4931D63}"/>
                  </a:ext>
                </a:extLst>
              </p:cNvPr>
              <p:cNvSpPr/>
              <p:nvPr/>
            </p:nvSpPr>
            <p:spPr>
              <a:xfrm>
                <a:off x="8691878" y="5832510"/>
                <a:ext cx="476412"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sz="2800" b="1" i="1" smtClean="0">
                              <a:solidFill>
                                <a:schemeClr val="accent2"/>
                              </a:solidFill>
                              <a:latin typeface="Cambria Math" panose="02040503050406030204" pitchFamily="18" charset="0"/>
                            </a:rPr>
                          </m:ctrlPr>
                        </m:accPr>
                        <m:e>
                          <m:r>
                            <a:rPr lang="en-US" sz="2800" b="1" i="1" smtClean="0">
                              <a:solidFill>
                                <a:schemeClr val="accent2"/>
                              </a:solidFill>
                              <a:latin typeface="Cambria Math" panose="02040503050406030204" pitchFamily="18" charset="0"/>
                            </a:rPr>
                            <m:t>𝒚</m:t>
                          </m:r>
                        </m:e>
                      </m:acc>
                    </m:oMath>
                  </m:oMathPara>
                </a14:m>
                <a:endParaRPr lang="en-US" dirty="0"/>
              </a:p>
            </p:txBody>
          </p:sp>
        </mc:Choice>
        <mc:Fallback>
          <p:sp>
            <p:nvSpPr>
              <p:cNvPr id="26" name="Rectangle 25">
                <a:extLst>
                  <a:ext uri="{FF2B5EF4-FFF2-40B4-BE49-F238E27FC236}">
                    <a16:creationId xmlns:a16="http://schemas.microsoft.com/office/drawing/2014/main" id="{2C1B2047-E899-4372-AFF1-350DF4931D63}"/>
                  </a:ext>
                </a:extLst>
              </p:cNvPr>
              <p:cNvSpPr>
                <a:spLocks noRot="1" noChangeAspect="1" noMove="1" noResize="1" noEditPoints="1" noAdjustHandles="1" noChangeArrowheads="1" noChangeShapeType="1" noTextEdit="1"/>
              </p:cNvSpPr>
              <p:nvPr/>
            </p:nvSpPr>
            <p:spPr>
              <a:xfrm>
                <a:off x="8691878" y="5832510"/>
                <a:ext cx="476412" cy="523220"/>
              </a:xfrm>
              <a:prstGeom prst="rect">
                <a:avLst/>
              </a:prstGeom>
              <a:blipFill>
                <a:blip r:embed="rId3"/>
                <a:stretch>
                  <a:fillRect/>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12FC856F-8F4E-454D-A4B3-9C00589A71E5}"/>
              </a:ext>
            </a:extLst>
          </p:cNvPr>
          <p:cNvSpPr/>
          <p:nvPr/>
        </p:nvSpPr>
        <p:spPr>
          <a:xfrm>
            <a:off x="9236381" y="5986398"/>
            <a:ext cx="2177199" cy="369332"/>
          </a:xfrm>
          <a:prstGeom prst="rect">
            <a:avLst/>
          </a:prstGeom>
        </p:spPr>
        <p:txBody>
          <a:bodyPr wrap="none">
            <a:spAutoFit/>
          </a:bodyPr>
          <a:lstStyle/>
          <a:p>
            <a:pPr algn="ctr"/>
            <a:r>
              <a:rPr lang="en-US" dirty="0">
                <a:solidFill>
                  <a:schemeClr val="accent2"/>
                </a:solidFill>
              </a:rPr>
              <a:t>(1 X 2 output vector)</a:t>
            </a:r>
            <a:endParaRPr lang="en-US" sz="2800" dirty="0">
              <a:solidFill>
                <a:schemeClr val="accent2"/>
              </a:solidFill>
            </a:endParaRP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7AE31D30-0669-44F4-BA79-C44222C457A8}"/>
                  </a:ext>
                </a:extLst>
              </p:cNvPr>
              <p:cNvSpPr txBox="1"/>
              <p:nvPr/>
            </p:nvSpPr>
            <p:spPr>
              <a:xfrm>
                <a:off x="432020" y="1399169"/>
                <a:ext cx="6522962" cy="4122347"/>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n-US" sz="2000" dirty="0">
                    <a:solidFill>
                      <a:schemeClr val="accent2"/>
                    </a:solidFill>
                  </a:rPr>
                  <a:t>Designed 4-layer neural network</a:t>
                </a:r>
              </a:p>
              <a:p>
                <a:pPr marL="285750" indent="-285750" algn="just">
                  <a:buFont typeface="Arial" panose="020B0604020202020204" pitchFamily="34" charset="0"/>
                  <a:buChar char="•"/>
                </a:pPr>
                <a:endParaRPr lang="en-US" sz="2000" dirty="0">
                  <a:solidFill>
                    <a:schemeClr val="accent2"/>
                  </a:solidFill>
                </a:endParaRPr>
              </a:p>
              <a:p>
                <a:pPr marL="285750" indent="-285750" algn="just">
                  <a:buFont typeface="Arial" panose="020B0604020202020204" pitchFamily="34" charset="0"/>
                  <a:buChar char="•"/>
                </a:pPr>
                <a:r>
                  <a:rPr lang="en-US" sz="2000" dirty="0">
                    <a:solidFill>
                      <a:schemeClr val="accent2"/>
                    </a:solidFill>
                  </a:rPr>
                  <a:t>Each layer performs the following operations:</a:t>
                </a:r>
              </a:p>
              <a:p>
                <a:pPr marL="914400" lvl="1" indent="-457200" algn="just">
                  <a:buFont typeface="+mj-lt"/>
                  <a:buAutoNum type="arabicPeriod"/>
                </a:pPr>
                <a:r>
                  <a:rPr lang="en-US" dirty="0">
                    <a:solidFill>
                      <a:schemeClr val="accent2"/>
                    </a:solidFill>
                  </a:rPr>
                  <a:t>Matrix multiplication on the incoming vector</a:t>
                </a:r>
              </a:p>
              <a:p>
                <a:pPr marL="914400" lvl="1" indent="-457200" algn="just">
                  <a:buFont typeface="+mj-lt"/>
                  <a:buAutoNum type="arabicPeriod"/>
                </a:pPr>
                <a:r>
                  <a:rPr lang="en-US" dirty="0">
                    <a:solidFill>
                      <a:schemeClr val="accent2"/>
                    </a:solidFill>
                  </a:rPr>
                  <a:t>Apply activation function to each element of output vector</a:t>
                </a:r>
              </a:p>
              <a:p>
                <a:pPr marL="457200" indent="-457200" algn="just">
                  <a:buFont typeface="Arial" panose="020B0604020202020204" pitchFamily="34" charset="0"/>
                  <a:buChar char="•"/>
                </a:pPr>
                <a:endParaRPr lang="en-US" sz="2000" dirty="0">
                  <a:solidFill>
                    <a:schemeClr val="accent2"/>
                  </a:solidFill>
                </a:endParaRPr>
              </a:p>
              <a:p>
                <a:pPr marL="457200" indent="-457200" algn="just">
                  <a:buFont typeface="Arial" panose="020B0604020202020204" pitchFamily="34" charset="0"/>
                  <a:buChar char="•"/>
                </a:pPr>
                <a14:m>
                  <m:oMath xmlns:m="http://schemas.openxmlformats.org/officeDocument/2006/math">
                    <m:r>
                      <a:rPr lang="en-US" sz="2000" b="0" i="1" smtClean="0">
                        <a:solidFill>
                          <a:schemeClr val="accent2"/>
                        </a:solidFill>
                        <a:latin typeface="Cambria Math" panose="02040503050406030204" pitchFamily="18" charset="0"/>
                      </a:rPr>
                      <m:t>𝑅𝑒𝐿𝑈</m:t>
                    </m:r>
                    <m:d>
                      <m:dPr>
                        <m:ctrlPr>
                          <a:rPr lang="en-US" sz="2000" b="0" i="1" smtClean="0">
                            <a:solidFill>
                              <a:schemeClr val="accent2"/>
                            </a:solidFill>
                            <a:latin typeface="Cambria Math" panose="02040503050406030204" pitchFamily="18" charset="0"/>
                          </a:rPr>
                        </m:ctrlPr>
                      </m:dPr>
                      <m:e>
                        <m:r>
                          <a:rPr lang="en-US" sz="2000" b="0" i="1" smtClean="0">
                            <a:solidFill>
                              <a:schemeClr val="accent2"/>
                            </a:solidFill>
                            <a:latin typeface="Cambria Math" panose="02040503050406030204" pitchFamily="18" charset="0"/>
                          </a:rPr>
                          <m:t>𝑥</m:t>
                        </m:r>
                      </m:e>
                    </m:d>
                    <m:r>
                      <a:rPr lang="en-US" sz="2000" b="0" i="1" smtClean="0">
                        <a:solidFill>
                          <a:schemeClr val="accent2"/>
                        </a:solidFill>
                        <a:latin typeface="Cambria Math" panose="02040503050406030204" pitchFamily="18" charset="0"/>
                      </a:rPr>
                      <m:t>=</m:t>
                    </m:r>
                    <m:r>
                      <m:rPr>
                        <m:sty m:val="p"/>
                      </m:rPr>
                      <a:rPr lang="en-US" sz="2000" b="0" i="0" smtClean="0">
                        <a:solidFill>
                          <a:schemeClr val="accent2"/>
                        </a:solidFill>
                        <a:latin typeface="Cambria Math" panose="02040503050406030204" pitchFamily="18" charset="0"/>
                      </a:rPr>
                      <m:t>max</m:t>
                    </m:r>
                    <m:r>
                      <a:rPr lang="en-US" sz="2000" b="0" i="1" smtClean="0">
                        <a:solidFill>
                          <a:schemeClr val="accent2"/>
                        </a:solidFill>
                        <a:latin typeface="Cambria Math" panose="02040503050406030204" pitchFamily="18" charset="0"/>
                      </a:rPr>
                      <m:t>⁡(</m:t>
                    </m:r>
                    <m:r>
                      <a:rPr lang="en-US" sz="2000" b="0" i="1" smtClean="0">
                        <a:solidFill>
                          <a:schemeClr val="accent2"/>
                        </a:solidFill>
                        <a:latin typeface="Cambria Math" panose="02040503050406030204" pitchFamily="18" charset="0"/>
                      </a:rPr>
                      <m:t>𝑥</m:t>
                    </m:r>
                    <m:r>
                      <a:rPr lang="en-US" sz="2000" b="0" i="1" smtClean="0">
                        <a:solidFill>
                          <a:schemeClr val="accent2"/>
                        </a:solidFill>
                        <a:latin typeface="Cambria Math" panose="02040503050406030204" pitchFamily="18" charset="0"/>
                      </a:rPr>
                      <m:t>,0</m:t>
                    </m:r>
                  </m:oMath>
                </a14:m>
                <a:r>
                  <a:rPr lang="en-US" sz="2000" dirty="0">
                    <a:solidFill>
                      <a:schemeClr val="accent2"/>
                    </a:solidFill>
                  </a:rPr>
                  <a:t>) eliminates information by only propagating positive values</a:t>
                </a:r>
              </a:p>
              <a:p>
                <a:pPr marL="457200" indent="-457200" algn="just">
                  <a:buFont typeface="Arial" panose="020B0604020202020204" pitchFamily="34" charset="0"/>
                  <a:buChar char="•"/>
                </a:pPr>
                <a:endParaRPr lang="en-US" sz="2000" dirty="0">
                  <a:solidFill>
                    <a:schemeClr val="accent2"/>
                  </a:solidFill>
                </a:endParaRPr>
              </a:p>
              <a:p>
                <a:pPr marL="457200" indent="-457200" algn="just">
                  <a:buFont typeface="Arial" panose="020B0604020202020204" pitchFamily="34" charset="0"/>
                  <a:buChar char="•"/>
                </a:pPr>
                <a14:m>
                  <m:oMath xmlns:m="http://schemas.openxmlformats.org/officeDocument/2006/math">
                    <m:r>
                      <a:rPr lang="en-US" sz="2000" b="0" i="1" smtClean="0">
                        <a:solidFill>
                          <a:schemeClr val="accent2"/>
                        </a:solidFill>
                        <a:latin typeface="Cambria Math" panose="02040503050406030204" pitchFamily="18" charset="0"/>
                      </a:rPr>
                      <m:t>𝑆𝑜𝑓𝑡𝑚𝑎𝑥</m:t>
                    </m:r>
                    <m:sSub>
                      <m:sSubPr>
                        <m:ctrlPr>
                          <a:rPr lang="en-US" sz="2000" b="0" i="1" smtClean="0">
                            <a:solidFill>
                              <a:schemeClr val="accent2"/>
                            </a:solidFill>
                            <a:latin typeface="Cambria Math" panose="02040503050406030204" pitchFamily="18" charset="0"/>
                          </a:rPr>
                        </m:ctrlPr>
                      </m:sSubPr>
                      <m:e>
                        <m:d>
                          <m:dPr>
                            <m:ctrlPr>
                              <a:rPr lang="en-US" sz="2000" b="0" i="1" smtClean="0">
                                <a:solidFill>
                                  <a:schemeClr val="accent2"/>
                                </a:solidFill>
                                <a:latin typeface="Cambria Math" panose="02040503050406030204" pitchFamily="18" charset="0"/>
                              </a:rPr>
                            </m:ctrlPr>
                          </m:dPr>
                          <m:e>
                            <m:acc>
                              <m:accPr>
                                <m:chr m:val="⃗"/>
                                <m:ctrlPr>
                                  <a:rPr lang="en-US" sz="2000" b="0" i="1" smtClean="0">
                                    <a:solidFill>
                                      <a:schemeClr val="accent2"/>
                                    </a:solidFill>
                                    <a:latin typeface="Cambria Math" panose="02040503050406030204" pitchFamily="18" charset="0"/>
                                  </a:rPr>
                                </m:ctrlPr>
                              </m:accPr>
                              <m:e>
                                <m:r>
                                  <a:rPr lang="en-US" sz="2000" b="0" i="1" smtClean="0">
                                    <a:solidFill>
                                      <a:schemeClr val="accent2"/>
                                    </a:solidFill>
                                    <a:latin typeface="Cambria Math" panose="02040503050406030204" pitchFamily="18" charset="0"/>
                                  </a:rPr>
                                  <m:t>𝑥</m:t>
                                </m:r>
                              </m:e>
                            </m:acc>
                          </m:e>
                        </m:d>
                      </m:e>
                      <m:sub>
                        <m:r>
                          <a:rPr lang="en-US" sz="2000" b="0" i="1" smtClean="0">
                            <a:solidFill>
                              <a:schemeClr val="accent2"/>
                            </a:solidFill>
                            <a:latin typeface="Cambria Math" panose="02040503050406030204" pitchFamily="18" charset="0"/>
                          </a:rPr>
                          <m:t>𝑖</m:t>
                        </m:r>
                      </m:sub>
                    </m:sSub>
                    <m:r>
                      <a:rPr lang="en-US" sz="2000" b="0" i="1" smtClean="0">
                        <a:solidFill>
                          <a:schemeClr val="accent2"/>
                        </a:solidFill>
                        <a:latin typeface="Cambria Math" panose="02040503050406030204" pitchFamily="18" charset="0"/>
                      </a:rPr>
                      <m:t>=</m:t>
                    </m:r>
                    <m:f>
                      <m:fPr>
                        <m:ctrlPr>
                          <a:rPr lang="en-US" sz="2000" b="0" i="1" smtClean="0">
                            <a:solidFill>
                              <a:schemeClr val="accent2"/>
                            </a:solidFill>
                            <a:latin typeface="Cambria Math" panose="02040503050406030204" pitchFamily="18" charset="0"/>
                          </a:rPr>
                        </m:ctrlPr>
                      </m:fPr>
                      <m:num>
                        <m:r>
                          <m:rPr>
                            <m:sty m:val="p"/>
                          </m:rPr>
                          <a:rPr lang="en-US" sz="2000" b="0" i="0" smtClean="0">
                            <a:solidFill>
                              <a:schemeClr val="accent2"/>
                            </a:solidFill>
                            <a:latin typeface="Cambria Math" panose="02040503050406030204" pitchFamily="18" charset="0"/>
                          </a:rPr>
                          <m:t>exp</m:t>
                        </m:r>
                        <m:r>
                          <a:rPr lang="en-US" sz="2000" b="0" i="1" smtClean="0">
                            <a:solidFill>
                              <a:schemeClr val="accent2"/>
                            </a:solidFill>
                            <a:latin typeface="Cambria Math" panose="02040503050406030204" pitchFamily="18" charset="0"/>
                          </a:rPr>
                          <m:t>⁡(</m:t>
                        </m:r>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𝑖</m:t>
                            </m:r>
                          </m:sub>
                        </m:sSub>
                        <m:r>
                          <a:rPr lang="en-US" sz="2000" b="0" i="1" smtClean="0">
                            <a:solidFill>
                              <a:schemeClr val="accent2"/>
                            </a:solidFill>
                            <a:latin typeface="Cambria Math" panose="02040503050406030204" pitchFamily="18" charset="0"/>
                          </a:rPr>
                          <m:t>)</m:t>
                        </m:r>
                      </m:num>
                      <m:den>
                        <m:nary>
                          <m:naryPr>
                            <m:chr m:val="∑"/>
                            <m:subHide m:val="on"/>
                            <m:supHide m:val="on"/>
                            <m:ctrlPr>
                              <a:rPr lang="en-US" sz="2000" b="0" i="1" smtClean="0">
                                <a:solidFill>
                                  <a:schemeClr val="accent2"/>
                                </a:solidFill>
                                <a:latin typeface="Cambria Math" panose="02040503050406030204" pitchFamily="18" charset="0"/>
                              </a:rPr>
                            </m:ctrlPr>
                          </m:naryPr>
                          <m:sub/>
                          <m:sup/>
                          <m:e>
                            <m:r>
                              <m:rPr>
                                <m:sty m:val="p"/>
                              </m:rPr>
                              <a:rPr lang="en-US" sz="2000" b="0" i="0" smtClean="0">
                                <a:solidFill>
                                  <a:schemeClr val="accent2"/>
                                </a:solidFill>
                                <a:latin typeface="Cambria Math" panose="02040503050406030204" pitchFamily="18" charset="0"/>
                              </a:rPr>
                              <m:t>exp</m:t>
                            </m:r>
                            <m:r>
                              <a:rPr lang="en-US" sz="2000" b="0" i="1" smtClean="0">
                                <a:solidFill>
                                  <a:schemeClr val="accent2"/>
                                </a:solidFill>
                                <a:latin typeface="Cambria Math" panose="02040503050406030204" pitchFamily="18" charset="0"/>
                              </a:rPr>
                              <m:t>⁡(</m:t>
                            </m:r>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𝑖</m:t>
                                </m:r>
                              </m:sub>
                            </m:sSub>
                            <m:r>
                              <a:rPr lang="en-US" sz="2000" b="0" i="1" smtClean="0">
                                <a:solidFill>
                                  <a:schemeClr val="accent2"/>
                                </a:solidFill>
                                <a:latin typeface="Cambria Math" panose="02040503050406030204" pitchFamily="18" charset="0"/>
                              </a:rPr>
                              <m:t>)</m:t>
                            </m:r>
                          </m:e>
                        </m:nary>
                      </m:den>
                    </m:f>
                  </m:oMath>
                </a14:m>
                <a:r>
                  <a:rPr lang="en-US" sz="2000" dirty="0">
                    <a:solidFill>
                      <a:schemeClr val="accent2"/>
                    </a:solidFill>
                  </a:rPr>
                  <a:t> generates a probability vector</a:t>
                </a:r>
              </a:p>
              <a:p>
                <a:pPr marL="457200" indent="-457200" algn="just">
                  <a:buFont typeface="Arial" panose="020B0604020202020204" pitchFamily="34" charset="0"/>
                  <a:buChar char="•"/>
                </a:pPr>
                <a:endParaRPr lang="en-US" sz="2000" dirty="0">
                  <a:solidFill>
                    <a:schemeClr val="accent2"/>
                  </a:solidFill>
                </a:endParaRPr>
              </a:p>
              <a:p>
                <a:pPr marL="457200" indent="-457200" algn="just">
                  <a:buFont typeface="Arial" panose="020B0604020202020204" pitchFamily="34" charset="0"/>
                  <a:buChar char="•"/>
                </a:pPr>
                <a:r>
                  <a:rPr lang="en-US" sz="2000" dirty="0">
                    <a:solidFill>
                      <a:schemeClr val="accent2"/>
                    </a:solidFill>
                  </a:rPr>
                  <a:t>Prediction is index of output vector with greatest probability</a:t>
                </a:r>
              </a:p>
            </p:txBody>
          </p:sp>
        </mc:Choice>
        <mc:Fallback>
          <p:sp>
            <p:nvSpPr>
              <p:cNvPr id="28" name="TextBox 27">
                <a:extLst>
                  <a:ext uri="{FF2B5EF4-FFF2-40B4-BE49-F238E27FC236}">
                    <a16:creationId xmlns:a16="http://schemas.microsoft.com/office/drawing/2014/main" id="{7AE31D30-0669-44F4-BA79-C44222C457A8}"/>
                  </a:ext>
                </a:extLst>
              </p:cNvPr>
              <p:cNvSpPr txBox="1">
                <a:spLocks noRot="1" noChangeAspect="1" noMove="1" noResize="1" noEditPoints="1" noAdjustHandles="1" noChangeArrowheads="1" noChangeShapeType="1" noTextEdit="1"/>
              </p:cNvSpPr>
              <p:nvPr/>
            </p:nvSpPr>
            <p:spPr>
              <a:xfrm>
                <a:off x="432020" y="1399169"/>
                <a:ext cx="6522962" cy="4122347"/>
              </a:xfrm>
              <a:prstGeom prst="rect">
                <a:avLst/>
              </a:prstGeom>
              <a:blipFill>
                <a:blip r:embed="rId4"/>
                <a:stretch>
                  <a:fillRect l="-2243" t="-1775" r="-2336" b="-2811"/>
                </a:stretch>
              </a:blipFill>
            </p:spPr>
            <p:txBody>
              <a:bodyPr/>
              <a:lstStyle/>
              <a:p>
                <a:r>
                  <a:rPr lang="en-US">
                    <a:noFill/>
                  </a:rPr>
                  <a:t> </a:t>
                </a:r>
              </a:p>
            </p:txBody>
          </p:sp>
        </mc:Fallback>
      </mc:AlternateContent>
    </p:spTree>
    <p:extLst>
      <p:ext uri="{BB962C8B-B14F-4D97-AF65-F5344CB8AC3E}">
        <p14:creationId xmlns:p14="http://schemas.microsoft.com/office/powerpoint/2010/main" val="323545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E33675-CAFD-4B9B-AB5A-90B4EC27F1D1}"/>
              </a:ext>
            </a:extLst>
          </p:cNvPr>
          <p:cNvSpPr>
            <a:spLocks noGrp="1"/>
          </p:cNvSpPr>
          <p:nvPr>
            <p:ph type="dt" sz="half" idx="10"/>
          </p:nvPr>
        </p:nvSpPr>
        <p:spPr>
          <a:xfrm>
            <a:off x="9537192" y="6431371"/>
            <a:ext cx="1876388" cy="182880"/>
          </a:xfrm>
        </p:spPr>
        <p:txBody>
          <a:bodyPr/>
          <a:lstStyle/>
          <a:p>
            <a:fld id="{561146A8-A192-4F5D-A963-F694E58B90FD}" type="datetime4">
              <a:rPr lang="en-US" smtClean="0"/>
              <a:t>March 29, 2020</a:t>
            </a:fld>
            <a:endParaRPr lang="en-CA"/>
          </a:p>
        </p:txBody>
      </p:sp>
      <p:sp>
        <p:nvSpPr>
          <p:cNvPr id="3" name="Footer Placeholder 2">
            <a:extLst>
              <a:ext uri="{FF2B5EF4-FFF2-40B4-BE49-F238E27FC236}">
                <a16:creationId xmlns:a16="http://schemas.microsoft.com/office/drawing/2014/main" id="{05D3EDAC-8286-45EF-A499-7F5C0CA85D7F}"/>
              </a:ext>
            </a:extLst>
          </p:cNvPr>
          <p:cNvSpPr>
            <a:spLocks noGrp="1"/>
          </p:cNvSpPr>
          <p:nvPr>
            <p:ph type="ftr" sz="quarter" idx="11"/>
          </p:nvPr>
        </p:nvSpPr>
        <p:spPr/>
        <p:txBody>
          <a:bodyPr/>
          <a:lstStyle/>
          <a:p>
            <a:r>
              <a:rPr lang="en-CA"/>
              <a:t>Presentation Title</a:t>
            </a:r>
          </a:p>
        </p:txBody>
      </p:sp>
      <p:sp>
        <p:nvSpPr>
          <p:cNvPr id="4" name="Slide Number Placeholder 3">
            <a:extLst>
              <a:ext uri="{FF2B5EF4-FFF2-40B4-BE49-F238E27FC236}">
                <a16:creationId xmlns:a16="http://schemas.microsoft.com/office/drawing/2014/main" id="{0817BB5A-311B-4DB6-A258-8D87DE8A4442}"/>
              </a:ext>
            </a:extLst>
          </p:cNvPr>
          <p:cNvSpPr>
            <a:spLocks noGrp="1"/>
          </p:cNvSpPr>
          <p:nvPr>
            <p:ph type="sldNum" sz="quarter" idx="12"/>
          </p:nvPr>
        </p:nvSpPr>
        <p:spPr/>
        <p:txBody>
          <a:bodyPr/>
          <a:lstStyle/>
          <a:p>
            <a:fld id="{00E6A5BD-C011-4A45-AA3A-201790FB7F2B}" type="slidenum">
              <a:rPr lang="en-CA" smtClean="0"/>
              <a:t>5</a:t>
            </a:fld>
            <a:endParaRPr lang="en-CA"/>
          </a:p>
        </p:txBody>
      </p:sp>
      <p:sp>
        <p:nvSpPr>
          <p:cNvPr id="5" name="TextBox 4">
            <a:extLst>
              <a:ext uri="{FF2B5EF4-FFF2-40B4-BE49-F238E27FC236}">
                <a16:creationId xmlns:a16="http://schemas.microsoft.com/office/drawing/2014/main" id="{8022953A-2279-4CD0-B842-6FE52A9E2457}"/>
              </a:ext>
            </a:extLst>
          </p:cNvPr>
          <p:cNvSpPr txBox="1"/>
          <p:nvPr/>
        </p:nvSpPr>
        <p:spPr>
          <a:xfrm>
            <a:off x="568960" y="335280"/>
            <a:ext cx="9093200" cy="492443"/>
          </a:xfrm>
          <a:prstGeom prst="rect">
            <a:avLst/>
          </a:prstGeom>
          <a:noFill/>
        </p:spPr>
        <p:txBody>
          <a:bodyPr wrap="square" lIns="0" tIns="0" rIns="0" bIns="0" rtlCol="0">
            <a:spAutoFit/>
          </a:bodyPr>
          <a:lstStyle/>
          <a:p>
            <a:r>
              <a:rPr lang="en-US" sz="3200" b="1" dirty="0">
                <a:solidFill>
                  <a:schemeClr val="accent2"/>
                </a:solidFill>
              </a:rPr>
              <a:t>Neural Network Training and Performance</a:t>
            </a:r>
          </a:p>
        </p:txBody>
      </p:sp>
      <p:sp>
        <p:nvSpPr>
          <p:cNvPr id="6" name="TextBox 5">
            <a:extLst>
              <a:ext uri="{FF2B5EF4-FFF2-40B4-BE49-F238E27FC236}">
                <a16:creationId xmlns:a16="http://schemas.microsoft.com/office/drawing/2014/main" id="{E506062B-0E46-4754-BD83-DB9951E17D7E}"/>
              </a:ext>
            </a:extLst>
          </p:cNvPr>
          <p:cNvSpPr txBox="1"/>
          <p:nvPr/>
        </p:nvSpPr>
        <p:spPr>
          <a:xfrm>
            <a:off x="568960" y="1697788"/>
            <a:ext cx="5734858" cy="338554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2000" dirty="0">
                <a:solidFill>
                  <a:schemeClr val="accent2"/>
                </a:solidFill>
              </a:rPr>
              <a:t>Model trained using gradient descent (ADAM) for 200 epochs </a:t>
            </a:r>
          </a:p>
          <a:p>
            <a:pPr marL="285750" indent="-285750">
              <a:buFont typeface="Arial" panose="020B0604020202020204" pitchFamily="34" charset="0"/>
              <a:buChar char="•"/>
            </a:pPr>
            <a:endParaRPr lang="en-US" sz="2000" dirty="0">
              <a:solidFill>
                <a:schemeClr val="accent2"/>
              </a:solidFill>
            </a:endParaRPr>
          </a:p>
          <a:p>
            <a:pPr marL="285750" indent="-285750">
              <a:buFont typeface="Arial" panose="020B0604020202020204" pitchFamily="34" charset="0"/>
              <a:buChar char="•"/>
            </a:pPr>
            <a:r>
              <a:rPr lang="en-US" sz="2000" dirty="0">
                <a:solidFill>
                  <a:schemeClr val="accent2"/>
                </a:solidFill>
              </a:rPr>
              <a:t>Training data split into training set and validation set along 90-10 split </a:t>
            </a:r>
          </a:p>
          <a:p>
            <a:pPr marL="285750" indent="-285750">
              <a:buFont typeface="Arial" panose="020B0604020202020204" pitchFamily="34" charset="0"/>
              <a:buChar char="•"/>
            </a:pPr>
            <a:endParaRPr lang="en-US" sz="2000" dirty="0">
              <a:solidFill>
                <a:schemeClr val="accent2"/>
              </a:solidFill>
            </a:endParaRPr>
          </a:p>
          <a:p>
            <a:pPr marL="285750" indent="-285750">
              <a:buFont typeface="Arial" panose="020B0604020202020204" pitchFamily="34" charset="0"/>
              <a:buChar char="•"/>
            </a:pPr>
            <a:r>
              <a:rPr lang="en-US" sz="2000" dirty="0">
                <a:solidFill>
                  <a:schemeClr val="accent2"/>
                </a:solidFill>
              </a:rPr>
              <a:t>Selected model with lowest validation loss to avoid overfitting </a:t>
            </a:r>
          </a:p>
          <a:p>
            <a:pPr marL="285750" indent="-285750">
              <a:buFont typeface="Arial" panose="020B0604020202020204" pitchFamily="34" charset="0"/>
              <a:buChar char="•"/>
            </a:pPr>
            <a:endParaRPr lang="en-US" sz="2000" dirty="0">
              <a:solidFill>
                <a:schemeClr val="accent2"/>
              </a:solidFill>
            </a:endParaRPr>
          </a:p>
          <a:p>
            <a:pPr marL="285750" indent="-285750">
              <a:buFont typeface="Arial" panose="020B0604020202020204" pitchFamily="34" charset="0"/>
              <a:buChar char="•"/>
            </a:pPr>
            <a:r>
              <a:rPr lang="en-US" sz="2000" dirty="0">
                <a:solidFill>
                  <a:schemeClr val="accent2"/>
                </a:solidFill>
              </a:rPr>
              <a:t>Achieved 77.035% accuracy on test set</a:t>
            </a:r>
          </a:p>
          <a:p>
            <a:pPr marL="285750" indent="-285750">
              <a:buFont typeface="Arial" panose="020B0604020202020204" pitchFamily="34" charset="0"/>
              <a:buChar char="•"/>
            </a:pPr>
            <a:endParaRPr lang="en-US" sz="2000" dirty="0">
              <a:solidFill>
                <a:schemeClr val="accent2"/>
              </a:solidFill>
            </a:endParaRPr>
          </a:p>
        </p:txBody>
      </p:sp>
      <p:pic>
        <p:nvPicPr>
          <p:cNvPr id="7" name="Picture 6">
            <a:extLst>
              <a:ext uri="{FF2B5EF4-FFF2-40B4-BE49-F238E27FC236}">
                <a16:creationId xmlns:a16="http://schemas.microsoft.com/office/drawing/2014/main" id="{DEA59968-1944-432E-8061-1F04CFD7AB99}"/>
              </a:ext>
            </a:extLst>
          </p:cNvPr>
          <p:cNvPicPr>
            <a:picLocks noChangeAspect="1"/>
          </p:cNvPicPr>
          <p:nvPr/>
        </p:nvPicPr>
        <p:blipFill>
          <a:blip r:embed="rId2"/>
          <a:stretch>
            <a:fillRect/>
          </a:stretch>
        </p:blipFill>
        <p:spPr>
          <a:xfrm>
            <a:off x="6569776" y="845221"/>
            <a:ext cx="5360955" cy="4238109"/>
          </a:xfrm>
          <a:prstGeom prst="rect">
            <a:avLst/>
          </a:prstGeom>
          <a:ln>
            <a:solidFill>
              <a:schemeClr val="tx1">
                <a:lumMod val="50000"/>
              </a:schemeClr>
            </a:solidFill>
          </a:ln>
        </p:spPr>
      </p:pic>
      <p:sp>
        <p:nvSpPr>
          <p:cNvPr id="10" name="Arrow: Right 9">
            <a:extLst>
              <a:ext uri="{FF2B5EF4-FFF2-40B4-BE49-F238E27FC236}">
                <a16:creationId xmlns:a16="http://schemas.microsoft.com/office/drawing/2014/main" id="{CB7142AB-45BA-4C3C-B57C-2931003C33F8}"/>
              </a:ext>
            </a:extLst>
          </p:cNvPr>
          <p:cNvSpPr/>
          <p:nvPr/>
        </p:nvSpPr>
        <p:spPr>
          <a:xfrm rot="5400000">
            <a:off x="7730834" y="2729345"/>
            <a:ext cx="872837" cy="124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A94FD9B-76BE-4553-9956-78E339690FE8}"/>
              </a:ext>
            </a:extLst>
          </p:cNvPr>
          <p:cNvSpPr txBox="1"/>
          <p:nvPr/>
        </p:nvSpPr>
        <p:spPr>
          <a:xfrm>
            <a:off x="8104907" y="1799130"/>
            <a:ext cx="1925783" cy="553998"/>
          </a:xfrm>
          <a:prstGeom prst="rect">
            <a:avLst/>
          </a:prstGeom>
          <a:noFill/>
          <a:ln>
            <a:noFill/>
          </a:ln>
        </p:spPr>
        <p:txBody>
          <a:bodyPr wrap="square" lIns="0" tIns="0" rIns="0" bIns="0" rtlCol="0">
            <a:spAutoFit/>
          </a:bodyPr>
          <a:lstStyle/>
          <a:p>
            <a:pPr algn="ctr"/>
            <a:r>
              <a:rPr lang="en-US" dirty="0">
                <a:solidFill>
                  <a:schemeClr val="accent2"/>
                </a:solidFill>
              </a:rPr>
              <a:t>Model Selected at Epoch 41</a:t>
            </a:r>
          </a:p>
        </p:txBody>
      </p:sp>
    </p:spTree>
    <p:extLst>
      <p:ext uri="{BB962C8B-B14F-4D97-AF65-F5344CB8AC3E}">
        <p14:creationId xmlns:p14="http://schemas.microsoft.com/office/powerpoint/2010/main" val="2729737235"/>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378</TotalTime>
  <Words>524</Words>
  <Application>Microsoft Office PowerPoint</Application>
  <PresentationFormat>Widescreen</PresentationFormat>
  <Paragraphs>214</Paragraphs>
  <Slides>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Calibri</vt:lpstr>
      <vt:lpstr>Cambria Math</vt:lpstr>
      <vt:lpstr>GE Inspira Sans</vt:lpstr>
      <vt:lpstr>GE</vt:lpstr>
      <vt:lpstr>Microsoft Excel Worksheet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Bollapragada, Rajesh (GE Research, US)</dc:creator>
  <dc:description>Version 1.08
Job 1437
August 25, 2016</dc:description>
  <cp:lastModifiedBy>Bollapragada, Rajesh (GE Research, US)</cp:lastModifiedBy>
  <cp:revision>59</cp:revision>
  <dcterms:created xsi:type="dcterms:W3CDTF">2020-03-29T15:48:25Z</dcterms:created>
  <dcterms:modified xsi:type="dcterms:W3CDTF">2020-03-29T22:06:31Z</dcterms:modified>
</cp:coreProperties>
</file>