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2"/>
    <p:sldId id="313" r:id="rId3"/>
    <p:sldId id="314" r:id="rId4"/>
    <p:sldId id="315" r:id="rId5"/>
    <p:sldId id="317" r:id="rId6"/>
    <p:sldId id="316" r:id="rId7"/>
    <p:sldId id="318" r:id="rId8"/>
    <p:sldId id="319" r:id="rId9"/>
    <p:sldId id="320" r:id="rId10"/>
    <p:sldId id="321" r:id="rId11"/>
    <p:sldId id="259" r:id="rId12"/>
    <p:sldId id="322" r:id="rId13"/>
    <p:sldId id="274" r:id="rId14"/>
    <p:sldId id="275" r:id="rId15"/>
    <p:sldId id="273" r:id="rId16"/>
    <p:sldId id="276" r:id="rId17"/>
    <p:sldId id="298" r:id="rId18"/>
    <p:sldId id="283" r:id="rId19"/>
    <p:sldId id="284" r:id="rId20"/>
    <p:sldId id="285" r:id="rId21"/>
    <p:sldId id="286" r:id="rId22"/>
    <p:sldId id="299" r:id="rId23"/>
    <p:sldId id="300" r:id="rId24"/>
    <p:sldId id="301" r:id="rId25"/>
    <p:sldId id="312" r:id="rId26"/>
    <p:sldId id="303" r:id="rId27"/>
    <p:sldId id="304" r:id="rId28"/>
    <p:sldId id="323" r:id="rId29"/>
    <p:sldId id="324" r:id="rId30"/>
    <p:sldId id="325" r:id="rId31"/>
    <p:sldId id="326" r:id="rId32"/>
    <p:sldId id="328" r:id="rId33"/>
    <p:sldId id="327" r:id="rId34"/>
    <p:sldId id="329" r:id="rId35"/>
    <p:sldId id="330" r:id="rId36"/>
    <p:sldId id="281" r:id="rId37"/>
    <p:sldId id="289" r:id="rId38"/>
    <p:sldId id="290" r:id="rId39"/>
    <p:sldId id="291" r:id="rId40"/>
    <p:sldId id="288" r:id="rId41"/>
    <p:sldId id="282" r:id="rId42"/>
    <p:sldId id="287" r:id="rId43"/>
    <p:sldId id="334" r:id="rId44"/>
    <p:sldId id="335" r:id="rId45"/>
    <p:sldId id="336" r:id="rId46"/>
    <p:sldId id="337" r:id="rId47"/>
    <p:sldId id="339" r:id="rId48"/>
    <p:sldId id="340" r:id="rId49"/>
    <p:sldId id="270" r:id="rId50"/>
    <p:sldId id="332" r:id="rId51"/>
    <p:sldId id="297" r:id="rId52"/>
  </p:sldIdLst>
  <p:sldSz cx="18288000" cy="10287000"/>
  <p:notesSz cx="6858000" cy="9144000"/>
  <p:embeddedFontLst>
    <p:embeddedFont>
      <p:font typeface="Abadi" panose="020B0604020104020204" pitchFamily="34" charset="0"/>
      <p:regular r:id="rId54"/>
    </p:embeddedFont>
    <p:embeddedFont>
      <p:font typeface="Calibri" panose="020F0502020204030204" pitchFamily="34" charset="0"/>
      <p:regular r:id="rId55"/>
      <p:bold r:id="rId56"/>
      <p:italic r:id="rId57"/>
      <p:boldItalic r:id="rId58"/>
    </p:embeddedFont>
    <p:embeddedFont>
      <p:font typeface="Open Sans" panose="020B0606030504020204" pitchFamily="34" charset="0"/>
      <p:regular r:id="rId59"/>
      <p:bold r:id="rId60"/>
      <p:italic r:id="rId61"/>
      <p:boldItalic r:id="rId62"/>
    </p:embeddedFont>
    <p:embeddedFont>
      <p:font typeface="Open Sans Bold" panose="020B0806030504020204" pitchFamily="34" charset="0"/>
      <p:regular r:id="rId63"/>
      <p:bold r:id="rId64"/>
    </p:embeddedFont>
    <p:embeddedFont>
      <p:font typeface="Poppins Bold" panose="020B0604020202020204" charset="0"/>
      <p:regular r:id="rId65"/>
    </p:embeddedFont>
    <p:embeddedFont>
      <p:font typeface="Poppins Ultra-Bold" panose="020B0604020202020204" charset="0"/>
      <p:regular r:id="rId66"/>
    </p:embeddedFont>
    <p:embeddedFont>
      <p:font typeface="Segoe UI" panose="020B0502040204020203" pitchFamily="34" charset="0"/>
      <p:regular r:id="rId67"/>
      <p:bold r:id="rId68"/>
      <p:italic r:id="rId69"/>
      <p:boldItalic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096286-24ED-4F13-AD8E-3B4B6AED8805}">
          <p14:sldIdLst>
            <p14:sldId id="256"/>
            <p14:sldId id="313"/>
            <p14:sldId id="314"/>
            <p14:sldId id="315"/>
            <p14:sldId id="317"/>
            <p14:sldId id="316"/>
            <p14:sldId id="318"/>
            <p14:sldId id="319"/>
            <p14:sldId id="320"/>
            <p14:sldId id="321"/>
            <p14:sldId id="259"/>
            <p14:sldId id="322"/>
            <p14:sldId id="274"/>
            <p14:sldId id="275"/>
            <p14:sldId id="273"/>
            <p14:sldId id="276"/>
            <p14:sldId id="298"/>
            <p14:sldId id="283"/>
            <p14:sldId id="284"/>
            <p14:sldId id="285"/>
            <p14:sldId id="286"/>
            <p14:sldId id="299"/>
            <p14:sldId id="300"/>
            <p14:sldId id="301"/>
            <p14:sldId id="312"/>
            <p14:sldId id="303"/>
            <p14:sldId id="304"/>
            <p14:sldId id="323"/>
            <p14:sldId id="324"/>
            <p14:sldId id="325"/>
            <p14:sldId id="326"/>
            <p14:sldId id="328"/>
            <p14:sldId id="327"/>
            <p14:sldId id="329"/>
            <p14:sldId id="330"/>
            <p14:sldId id="281"/>
            <p14:sldId id="289"/>
            <p14:sldId id="290"/>
            <p14:sldId id="291"/>
            <p14:sldId id="288"/>
            <p14:sldId id="282"/>
            <p14:sldId id="287"/>
            <p14:sldId id="334"/>
            <p14:sldId id="335"/>
            <p14:sldId id="336"/>
            <p14:sldId id="337"/>
            <p14:sldId id="339"/>
            <p14:sldId id="340"/>
            <p14:sldId id="270"/>
            <p14:sldId id="332"/>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06" autoAdjust="0"/>
  </p:normalViewPr>
  <p:slideViewPr>
    <p:cSldViewPr>
      <p:cViewPr varScale="1">
        <p:scale>
          <a:sx n="45" d="100"/>
          <a:sy n="45" d="100"/>
        </p:scale>
        <p:origin x="87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60329-7547-47CC-8DE4-610B4B19FBC0}" type="datetimeFigureOut">
              <a:rPr lang="en-US" smtClean="0"/>
              <a:t>25-Nov-23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BA3CC-C0FC-423A-ACEB-332F7ADC6E67}" type="slidenum">
              <a:rPr lang="en-US" smtClean="0"/>
              <a:t>‹#›</a:t>
            </a:fld>
            <a:endParaRPr lang="en-US"/>
          </a:p>
        </p:txBody>
      </p:sp>
    </p:spTree>
    <p:extLst>
      <p:ext uri="{BB962C8B-B14F-4D97-AF65-F5344CB8AC3E}">
        <p14:creationId xmlns:p14="http://schemas.microsoft.com/office/powerpoint/2010/main" val="151267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Available Only for 6 months  from March to August of 2022 </a:t>
            </a:r>
          </a:p>
        </p:txBody>
      </p:sp>
      <p:sp>
        <p:nvSpPr>
          <p:cNvPr id="4" name="Slide Number Placeholder 3"/>
          <p:cNvSpPr>
            <a:spLocks noGrp="1"/>
          </p:cNvSpPr>
          <p:nvPr>
            <p:ph type="sldNum" sz="quarter" idx="5"/>
          </p:nvPr>
        </p:nvSpPr>
        <p:spPr/>
        <p:txBody>
          <a:bodyPr/>
          <a:lstStyle/>
          <a:p>
            <a:fld id="{BD6BA3CC-C0FC-423A-ACEB-332F7ADC6E67}" type="slidenum">
              <a:rPr lang="en-US" smtClean="0"/>
              <a:t>40</a:t>
            </a:fld>
            <a:endParaRPr lang="en-US"/>
          </a:p>
        </p:txBody>
      </p:sp>
    </p:spTree>
    <p:extLst>
      <p:ext uri="{BB962C8B-B14F-4D97-AF65-F5344CB8AC3E}">
        <p14:creationId xmlns:p14="http://schemas.microsoft.com/office/powerpoint/2010/main" val="254895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Available Only for 6 months  from March to August of 2022 </a:t>
            </a:r>
          </a:p>
        </p:txBody>
      </p:sp>
      <p:sp>
        <p:nvSpPr>
          <p:cNvPr id="4" name="Slide Number Placeholder 3"/>
          <p:cNvSpPr>
            <a:spLocks noGrp="1"/>
          </p:cNvSpPr>
          <p:nvPr>
            <p:ph type="sldNum" sz="quarter" idx="5"/>
          </p:nvPr>
        </p:nvSpPr>
        <p:spPr/>
        <p:txBody>
          <a:bodyPr/>
          <a:lstStyle/>
          <a:p>
            <a:fld id="{BD6BA3CC-C0FC-423A-ACEB-332F7ADC6E67}" type="slidenum">
              <a:rPr lang="en-US" smtClean="0"/>
              <a:t>41</a:t>
            </a:fld>
            <a:endParaRPr lang="en-US"/>
          </a:p>
        </p:txBody>
      </p:sp>
    </p:spTree>
    <p:extLst>
      <p:ext uri="{BB962C8B-B14F-4D97-AF65-F5344CB8AC3E}">
        <p14:creationId xmlns:p14="http://schemas.microsoft.com/office/powerpoint/2010/main" val="325220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Available Only for 6 months  from March to August of 2022 </a:t>
            </a:r>
          </a:p>
        </p:txBody>
      </p:sp>
      <p:sp>
        <p:nvSpPr>
          <p:cNvPr id="4" name="Slide Number Placeholder 3"/>
          <p:cNvSpPr>
            <a:spLocks noGrp="1"/>
          </p:cNvSpPr>
          <p:nvPr>
            <p:ph type="sldNum" sz="quarter" idx="5"/>
          </p:nvPr>
        </p:nvSpPr>
        <p:spPr/>
        <p:txBody>
          <a:bodyPr/>
          <a:lstStyle/>
          <a:p>
            <a:fld id="{BD6BA3CC-C0FC-423A-ACEB-332F7ADC6E67}" type="slidenum">
              <a:rPr lang="en-US" smtClean="0"/>
              <a:t>42</a:t>
            </a:fld>
            <a:endParaRPr lang="en-US"/>
          </a:p>
        </p:txBody>
      </p:sp>
    </p:spTree>
    <p:extLst>
      <p:ext uri="{BB962C8B-B14F-4D97-AF65-F5344CB8AC3E}">
        <p14:creationId xmlns:p14="http://schemas.microsoft.com/office/powerpoint/2010/main" val="81570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Available Only for 6 months  from March to August of 2022 </a:t>
            </a:r>
          </a:p>
        </p:txBody>
      </p:sp>
      <p:sp>
        <p:nvSpPr>
          <p:cNvPr id="4" name="Slide Number Placeholder 3"/>
          <p:cNvSpPr>
            <a:spLocks noGrp="1"/>
          </p:cNvSpPr>
          <p:nvPr>
            <p:ph type="sldNum" sz="quarter" idx="5"/>
          </p:nvPr>
        </p:nvSpPr>
        <p:spPr/>
        <p:txBody>
          <a:bodyPr/>
          <a:lstStyle/>
          <a:p>
            <a:fld id="{BD6BA3CC-C0FC-423A-ACEB-332F7ADC6E67}" type="slidenum">
              <a:rPr lang="en-US" smtClean="0"/>
              <a:t>50</a:t>
            </a:fld>
            <a:endParaRPr lang="en-US"/>
          </a:p>
        </p:txBody>
      </p:sp>
    </p:spTree>
    <p:extLst>
      <p:ext uri="{BB962C8B-B14F-4D97-AF65-F5344CB8AC3E}">
        <p14:creationId xmlns:p14="http://schemas.microsoft.com/office/powerpoint/2010/main" val="137992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Available Only for 6 months  from March to August of 2022 </a:t>
            </a:r>
          </a:p>
        </p:txBody>
      </p:sp>
      <p:sp>
        <p:nvSpPr>
          <p:cNvPr id="4" name="Slide Number Placeholder 3"/>
          <p:cNvSpPr>
            <a:spLocks noGrp="1"/>
          </p:cNvSpPr>
          <p:nvPr>
            <p:ph type="sldNum" sz="quarter" idx="5"/>
          </p:nvPr>
        </p:nvSpPr>
        <p:spPr/>
        <p:txBody>
          <a:bodyPr/>
          <a:lstStyle/>
          <a:p>
            <a:fld id="{BD6BA3CC-C0FC-423A-ACEB-332F7ADC6E67}" type="slidenum">
              <a:rPr lang="en-US" smtClean="0"/>
              <a:t>51</a:t>
            </a:fld>
            <a:endParaRPr lang="en-US"/>
          </a:p>
        </p:txBody>
      </p:sp>
    </p:spTree>
    <p:extLst>
      <p:ext uri="{BB962C8B-B14F-4D97-AF65-F5344CB8AC3E}">
        <p14:creationId xmlns:p14="http://schemas.microsoft.com/office/powerpoint/2010/main" val="66980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25-Nov-23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app.powerbi.com/groups/me/reports/c6815043-ae44-4a2f-98d1-ac1349b485c8/?pbi_source=PowerPoint" TargetMode="External"/><Relationship Id="rId5" Type="http://schemas.openxmlformats.org/officeDocument/2006/relationships/image" Target="../media/image5.png"/><Relationship Id="rId4" Type="http://schemas.openxmlformats.org/officeDocument/2006/relationships/image" Target="../media/image2.sv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D70"/>
        </a:solidFill>
        <a:effectLst/>
      </p:bgPr>
    </p:bg>
    <p:spTree>
      <p:nvGrpSpPr>
        <p:cNvPr id="1" name=""/>
        <p:cNvGrpSpPr/>
        <p:nvPr/>
      </p:nvGrpSpPr>
      <p:grpSpPr>
        <a:xfrm>
          <a:off x="0" y="0"/>
          <a:ext cx="0" cy="0"/>
          <a:chOff x="0" y="0"/>
          <a:chExt cx="0" cy="0"/>
        </a:xfrm>
      </p:grpSpPr>
      <p:sp>
        <p:nvSpPr>
          <p:cNvPr id="3" name="Freeform 3"/>
          <p:cNvSpPr/>
          <p:nvPr/>
        </p:nvSpPr>
        <p:spPr>
          <a:xfrm>
            <a:off x="12618527" y="-174583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453046" y="6161500"/>
            <a:ext cx="2284867" cy="2284867"/>
          </a:xfrm>
          <a:custGeom>
            <a:avLst/>
            <a:gdLst/>
            <a:ahLst/>
            <a:cxnLst/>
            <a:rect l="l" t="t" r="r" b="b"/>
            <a:pathLst>
              <a:path w="2284867" h="2284867">
                <a:moveTo>
                  <a:pt x="0" y="0"/>
                </a:moveTo>
                <a:lnTo>
                  <a:pt x="2284867" y="0"/>
                </a:lnTo>
                <a:lnTo>
                  <a:pt x="2284867" y="2284866"/>
                </a:lnTo>
                <a:lnTo>
                  <a:pt x="0" y="22848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TextBox 6"/>
          <p:cNvSpPr txBox="1"/>
          <p:nvPr/>
        </p:nvSpPr>
        <p:spPr>
          <a:xfrm>
            <a:off x="1092955" y="2628727"/>
            <a:ext cx="11530472" cy="3070071"/>
          </a:xfrm>
          <a:prstGeom prst="rect">
            <a:avLst/>
          </a:prstGeom>
        </p:spPr>
        <p:txBody>
          <a:bodyPr wrap="square" lIns="0" tIns="0" rIns="0" bIns="0" rtlCol="0" anchor="t">
            <a:spAutoFit/>
          </a:bodyPr>
          <a:lstStyle/>
          <a:p>
            <a:pPr>
              <a:lnSpc>
                <a:spcPts val="15275"/>
              </a:lnSpc>
              <a:spcBef>
                <a:spcPct val="0"/>
              </a:spcBef>
            </a:pPr>
            <a:r>
              <a:rPr lang="en-US" sz="7200" dirty="0">
                <a:solidFill>
                  <a:srgbClr val="FFFFFF"/>
                </a:solidFill>
                <a:latin typeface="Poppins Ultra-Bold"/>
              </a:rPr>
              <a:t>                      FMCG </a:t>
            </a:r>
          </a:p>
          <a:p>
            <a:pPr>
              <a:spcBef>
                <a:spcPct val="0"/>
              </a:spcBef>
            </a:pPr>
            <a:r>
              <a:rPr lang="en-US" sz="7200" dirty="0">
                <a:solidFill>
                  <a:srgbClr val="FFFFFF"/>
                </a:solidFill>
                <a:latin typeface="Poppins Ultra-Bold"/>
              </a:rPr>
              <a:t>SUPPLY CHAIN ANALYSIS </a:t>
            </a:r>
          </a:p>
        </p:txBody>
      </p:sp>
      <p:sp>
        <p:nvSpPr>
          <p:cNvPr id="10" name="Freeform 10"/>
          <p:cNvSpPr/>
          <p:nvPr/>
        </p:nvSpPr>
        <p:spPr>
          <a:xfrm>
            <a:off x="12629413" y="3893876"/>
            <a:ext cx="951933" cy="951933"/>
          </a:xfrm>
          <a:custGeom>
            <a:avLst/>
            <a:gdLst/>
            <a:ahLst/>
            <a:cxnLst/>
            <a:rect l="l" t="t" r="r" b="b"/>
            <a:pathLst>
              <a:path w="951933" h="951933">
                <a:moveTo>
                  <a:pt x="0" y="0"/>
                </a:moveTo>
                <a:lnTo>
                  <a:pt x="951934" y="0"/>
                </a:lnTo>
                <a:lnTo>
                  <a:pt x="951934" y="951934"/>
                </a:lnTo>
                <a:lnTo>
                  <a:pt x="0" y="951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6629400" y="5809626"/>
            <a:ext cx="8507318" cy="287130"/>
          </a:xfrm>
          <a:prstGeom prst="rect">
            <a:avLst/>
          </a:prstGeom>
        </p:spPr>
        <p:txBody>
          <a:bodyPr lIns="0" tIns="0" rIns="0" bIns="0" rtlCol="0" anchor="t">
            <a:spAutoFit/>
          </a:bodyPr>
          <a:lstStyle/>
          <a:p>
            <a:pPr>
              <a:lnSpc>
                <a:spcPts val="2379"/>
              </a:lnSpc>
              <a:spcBef>
                <a:spcPct val="0"/>
              </a:spcBef>
            </a:pPr>
            <a:r>
              <a:rPr lang="en-US" sz="1699" spc="1038" dirty="0">
                <a:solidFill>
                  <a:srgbClr val="F66E1A"/>
                </a:solidFill>
                <a:latin typeface="Open Sans"/>
              </a:rPr>
              <a:t> PRESENTED BY RAJESH</a:t>
            </a:r>
          </a:p>
        </p:txBody>
      </p:sp>
      <p:pic>
        <p:nvPicPr>
          <p:cNvPr id="14" name="Picture 13">
            <a:extLst>
              <a:ext uri="{FF2B5EF4-FFF2-40B4-BE49-F238E27FC236}">
                <a16:creationId xmlns:a16="http://schemas.microsoft.com/office/drawing/2014/main" id="{557BFAC7-16DC-B511-837F-75B1E91B29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2723786"/>
            <a:ext cx="1468834" cy="1535035"/>
          </a:xfrm>
          <a:prstGeom prst="rect">
            <a:avLst/>
          </a:prstGeom>
        </p:spPr>
      </p:pic>
      <p:sp>
        <p:nvSpPr>
          <p:cNvPr id="15" name="Freeform 2">
            <a:extLst>
              <a:ext uri="{FF2B5EF4-FFF2-40B4-BE49-F238E27FC236}">
                <a16:creationId xmlns:a16="http://schemas.microsoft.com/office/drawing/2014/main" id="{68D5CA8E-3BD8-BCC3-5C75-AA91941B6461}"/>
              </a:ext>
            </a:extLst>
          </p:cNvPr>
          <p:cNvSpPr/>
          <p:nvPr/>
        </p:nvSpPr>
        <p:spPr>
          <a:xfrm>
            <a:off x="819863" y="937488"/>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026" name="Picture 2">
            <a:extLst>
              <a:ext uri="{FF2B5EF4-FFF2-40B4-BE49-F238E27FC236}">
                <a16:creationId xmlns:a16="http://schemas.microsoft.com/office/drawing/2014/main" id="{3827C5F6-17F9-97BF-EFD3-3755F18213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049" y="1050674"/>
            <a:ext cx="319812" cy="31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7402668"/>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Key service metrics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My Role in this project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Data sets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Dashboard</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Insights</a:t>
            </a: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280512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a:grpSpLocks noChangeAspect="1"/>
          </p:cNvGrpSpPr>
          <p:nvPr/>
        </p:nvGrpSpPr>
        <p:grpSpPr>
          <a:xfrm>
            <a:off x="3464083" y="0"/>
            <a:ext cx="11359834" cy="5679917"/>
            <a:chOff x="0" y="0"/>
            <a:chExt cx="6662420" cy="3331210"/>
          </a:xfrm>
        </p:grpSpPr>
        <p:sp>
          <p:nvSpPr>
            <p:cNvPr id="6" name="Freeform 6"/>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grpSp>
      <p:sp>
        <p:nvSpPr>
          <p:cNvPr id="7" name="Freeform 7"/>
          <p:cNvSpPr/>
          <p:nvPr/>
        </p:nvSpPr>
        <p:spPr>
          <a:xfrm>
            <a:off x="1465700" y="4284474"/>
            <a:ext cx="15356599" cy="15356599"/>
          </a:xfrm>
          <a:custGeom>
            <a:avLst/>
            <a:gdLst/>
            <a:ahLst/>
            <a:cxnLst/>
            <a:rect l="l" t="t" r="r" b="b"/>
            <a:pathLst>
              <a:path w="15356599" h="15356599">
                <a:moveTo>
                  <a:pt x="0" y="0"/>
                </a:moveTo>
                <a:lnTo>
                  <a:pt x="15356600" y="0"/>
                </a:lnTo>
                <a:lnTo>
                  <a:pt x="15356600" y="15356599"/>
                </a:lnTo>
                <a:lnTo>
                  <a:pt x="0" y="15356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989943"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346124"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4320233" y="5702661"/>
            <a:ext cx="9647527" cy="904794"/>
          </a:xfrm>
          <a:prstGeom prst="rect">
            <a:avLst/>
          </a:prstGeom>
        </p:spPr>
        <p:txBody>
          <a:bodyPr lIns="0" tIns="0" rIns="0" bIns="0" rtlCol="0" anchor="t">
            <a:spAutoFit/>
          </a:bodyPr>
          <a:lstStyle/>
          <a:p>
            <a:pPr algn="ctr">
              <a:lnSpc>
                <a:spcPts val="6720"/>
              </a:lnSpc>
            </a:pPr>
            <a:r>
              <a:rPr lang="en-US" sz="5600" dirty="0">
                <a:solidFill>
                  <a:srgbClr val="FFFFFF"/>
                </a:solidFill>
                <a:latin typeface="Poppins Bold"/>
              </a:rPr>
              <a:t>About Company</a:t>
            </a:r>
          </a:p>
        </p:txBody>
      </p:sp>
      <p:pic>
        <p:nvPicPr>
          <p:cNvPr id="14" name="Picture 13">
            <a:extLst>
              <a:ext uri="{FF2B5EF4-FFF2-40B4-BE49-F238E27FC236}">
                <a16:creationId xmlns:a16="http://schemas.microsoft.com/office/drawing/2014/main" id="{C3444AC4-0C06-A30C-C9C5-EBA3F4FEF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6781" y="1048522"/>
            <a:ext cx="2819400" cy="27590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a:grpSpLocks noChangeAspect="1"/>
          </p:cNvGrpSpPr>
          <p:nvPr/>
        </p:nvGrpSpPr>
        <p:grpSpPr>
          <a:xfrm>
            <a:off x="3464083" y="0"/>
            <a:ext cx="11359834" cy="5679917"/>
            <a:chOff x="0" y="0"/>
            <a:chExt cx="6662420" cy="3331210"/>
          </a:xfrm>
        </p:grpSpPr>
        <p:sp>
          <p:nvSpPr>
            <p:cNvPr id="6" name="Freeform 6"/>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grpSp>
      <p:sp>
        <p:nvSpPr>
          <p:cNvPr id="7" name="Freeform 7"/>
          <p:cNvSpPr/>
          <p:nvPr/>
        </p:nvSpPr>
        <p:spPr>
          <a:xfrm>
            <a:off x="1465700" y="4284474"/>
            <a:ext cx="15356599" cy="15356599"/>
          </a:xfrm>
          <a:custGeom>
            <a:avLst/>
            <a:gdLst/>
            <a:ahLst/>
            <a:cxnLst/>
            <a:rect l="l" t="t" r="r" b="b"/>
            <a:pathLst>
              <a:path w="15356599" h="15356599">
                <a:moveTo>
                  <a:pt x="0" y="0"/>
                </a:moveTo>
                <a:lnTo>
                  <a:pt x="15356600" y="0"/>
                </a:lnTo>
                <a:lnTo>
                  <a:pt x="15356600" y="15356599"/>
                </a:lnTo>
                <a:lnTo>
                  <a:pt x="0" y="15356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989943"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346124"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4320233" y="5702661"/>
            <a:ext cx="9647527" cy="904794"/>
          </a:xfrm>
          <a:prstGeom prst="rect">
            <a:avLst/>
          </a:prstGeom>
        </p:spPr>
        <p:txBody>
          <a:bodyPr lIns="0" tIns="0" rIns="0" bIns="0" rtlCol="0" anchor="t">
            <a:spAutoFit/>
          </a:bodyPr>
          <a:lstStyle/>
          <a:p>
            <a:pPr algn="ctr">
              <a:lnSpc>
                <a:spcPts val="6720"/>
              </a:lnSpc>
            </a:pPr>
            <a:r>
              <a:rPr lang="en-US" sz="5600" dirty="0">
                <a:solidFill>
                  <a:srgbClr val="FFFFFF"/>
                </a:solidFill>
                <a:latin typeface="Poppins Bold"/>
              </a:rPr>
              <a:t>About Company</a:t>
            </a:r>
          </a:p>
        </p:txBody>
      </p:sp>
      <p:sp>
        <p:nvSpPr>
          <p:cNvPr id="11" name="TextBox 11"/>
          <p:cNvSpPr txBox="1"/>
          <p:nvPr/>
        </p:nvSpPr>
        <p:spPr>
          <a:xfrm>
            <a:off x="4579558" y="6826711"/>
            <a:ext cx="9128881" cy="861774"/>
          </a:xfrm>
          <a:prstGeom prst="rect">
            <a:avLst/>
          </a:prstGeom>
        </p:spPr>
        <p:txBody>
          <a:bodyPr lIns="0" tIns="0" rIns="0" bIns="0" rtlCol="0" anchor="t">
            <a:spAutoFit/>
          </a:bodyPr>
          <a:lstStyle/>
          <a:p>
            <a:pPr>
              <a:spcBef>
                <a:spcPct val="0"/>
              </a:spcBef>
            </a:pPr>
            <a:r>
              <a:rPr lang="en-US" sz="2800" b="0" i="0" dirty="0">
                <a:solidFill>
                  <a:srgbClr val="131022"/>
                </a:solidFill>
                <a:effectLst/>
                <a:latin typeface="Manrope"/>
              </a:rPr>
              <a:t>AtliQ Mart is a growing FMCG manufacturer headquartered in Gujarat, India. It is currently operational in three cities </a:t>
            </a:r>
          </a:p>
        </p:txBody>
      </p:sp>
      <p:pic>
        <p:nvPicPr>
          <p:cNvPr id="14" name="Picture 13">
            <a:extLst>
              <a:ext uri="{FF2B5EF4-FFF2-40B4-BE49-F238E27FC236}">
                <a16:creationId xmlns:a16="http://schemas.microsoft.com/office/drawing/2014/main" id="{C3444AC4-0C06-A30C-C9C5-EBA3F4FEF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6781" y="1048522"/>
            <a:ext cx="2819400" cy="2759001"/>
          </a:xfrm>
          <a:prstGeom prst="rect">
            <a:avLst/>
          </a:prstGeom>
        </p:spPr>
      </p:pic>
    </p:spTree>
    <p:extLst>
      <p:ext uri="{BB962C8B-B14F-4D97-AF65-F5344CB8AC3E}">
        <p14:creationId xmlns:p14="http://schemas.microsoft.com/office/powerpoint/2010/main" val="211973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a:grpSpLocks noChangeAspect="1"/>
          </p:cNvGrpSpPr>
          <p:nvPr/>
        </p:nvGrpSpPr>
        <p:grpSpPr>
          <a:xfrm>
            <a:off x="3464083" y="0"/>
            <a:ext cx="11359834" cy="5679917"/>
            <a:chOff x="0" y="0"/>
            <a:chExt cx="6662420" cy="3331210"/>
          </a:xfrm>
        </p:grpSpPr>
        <p:sp>
          <p:nvSpPr>
            <p:cNvPr id="6" name="Freeform 6"/>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grpSp>
      <p:sp>
        <p:nvSpPr>
          <p:cNvPr id="7" name="Freeform 7"/>
          <p:cNvSpPr/>
          <p:nvPr/>
        </p:nvSpPr>
        <p:spPr>
          <a:xfrm>
            <a:off x="1465700" y="4284474"/>
            <a:ext cx="15356599" cy="15356599"/>
          </a:xfrm>
          <a:custGeom>
            <a:avLst/>
            <a:gdLst/>
            <a:ahLst/>
            <a:cxnLst/>
            <a:rect l="l" t="t" r="r" b="b"/>
            <a:pathLst>
              <a:path w="15356599" h="15356599">
                <a:moveTo>
                  <a:pt x="0" y="0"/>
                </a:moveTo>
                <a:lnTo>
                  <a:pt x="15356600" y="0"/>
                </a:lnTo>
                <a:lnTo>
                  <a:pt x="15356600" y="15356599"/>
                </a:lnTo>
                <a:lnTo>
                  <a:pt x="0" y="15356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989943"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346124"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4320233" y="5702661"/>
            <a:ext cx="9647527" cy="904794"/>
          </a:xfrm>
          <a:prstGeom prst="rect">
            <a:avLst/>
          </a:prstGeom>
        </p:spPr>
        <p:txBody>
          <a:bodyPr lIns="0" tIns="0" rIns="0" bIns="0" rtlCol="0" anchor="t">
            <a:spAutoFit/>
          </a:bodyPr>
          <a:lstStyle/>
          <a:p>
            <a:pPr algn="ctr">
              <a:lnSpc>
                <a:spcPts val="6720"/>
              </a:lnSpc>
            </a:pPr>
            <a:r>
              <a:rPr lang="en-US" sz="5600" dirty="0">
                <a:solidFill>
                  <a:srgbClr val="FFFFFF"/>
                </a:solidFill>
                <a:latin typeface="Poppins Bold"/>
              </a:rPr>
              <a:t>About Company</a:t>
            </a:r>
          </a:p>
        </p:txBody>
      </p:sp>
      <p:sp>
        <p:nvSpPr>
          <p:cNvPr id="11" name="TextBox 11"/>
          <p:cNvSpPr txBox="1"/>
          <p:nvPr/>
        </p:nvSpPr>
        <p:spPr>
          <a:xfrm>
            <a:off x="4579558" y="6826711"/>
            <a:ext cx="9128881" cy="1292662"/>
          </a:xfrm>
          <a:prstGeom prst="rect">
            <a:avLst/>
          </a:prstGeom>
        </p:spPr>
        <p:txBody>
          <a:bodyPr lIns="0" tIns="0" rIns="0" bIns="0" rtlCol="0" anchor="t">
            <a:spAutoFit/>
          </a:bodyPr>
          <a:lstStyle/>
          <a:p>
            <a:pPr>
              <a:spcBef>
                <a:spcPct val="0"/>
              </a:spcBef>
            </a:pPr>
            <a:r>
              <a:rPr lang="en-US" sz="2800" b="0" i="0" dirty="0">
                <a:solidFill>
                  <a:srgbClr val="131022"/>
                </a:solidFill>
                <a:effectLst/>
                <a:latin typeface="Manrope"/>
              </a:rPr>
              <a:t>AtliQ Mart is a growing FMCG manufacturer headquartered in Gujarat, India. It is currently operational in three cities </a:t>
            </a:r>
          </a:p>
          <a:p>
            <a:pPr marL="3714750" lvl="7" indent="-514350" algn="just">
              <a:spcBef>
                <a:spcPct val="0"/>
              </a:spcBef>
              <a:buFont typeface="+mj-lt"/>
              <a:buAutoNum type="arabicPeriod"/>
            </a:pPr>
            <a:r>
              <a:rPr lang="en-US" sz="2800" b="0" i="0" dirty="0">
                <a:solidFill>
                  <a:srgbClr val="131022"/>
                </a:solidFill>
                <a:effectLst/>
                <a:latin typeface="Manrope"/>
              </a:rPr>
              <a:t>Surat</a:t>
            </a:r>
            <a:endParaRPr lang="en-US" sz="2800" dirty="0">
              <a:solidFill>
                <a:srgbClr val="131022"/>
              </a:solidFill>
              <a:latin typeface="Manrope"/>
            </a:endParaRPr>
          </a:p>
        </p:txBody>
      </p:sp>
      <p:pic>
        <p:nvPicPr>
          <p:cNvPr id="14" name="Picture 13">
            <a:extLst>
              <a:ext uri="{FF2B5EF4-FFF2-40B4-BE49-F238E27FC236}">
                <a16:creationId xmlns:a16="http://schemas.microsoft.com/office/drawing/2014/main" id="{C3444AC4-0C06-A30C-C9C5-EBA3F4FEF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6781" y="1048522"/>
            <a:ext cx="2819400" cy="2759001"/>
          </a:xfrm>
          <a:prstGeom prst="rect">
            <a:avLst/>
          </a:prstGeom>
        </p:spPr>
      </p:pic>
    </p:spTree>
    <p:extLst>
      <p:ext uri="{BB962C8B-B14F-4D97-AF65-F5344CB8AC3E}">
        <p14:creationId xmlns:p14="http://schemas.microsoft.com/office/powerpoint/2010/main" val="379477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a:grpSpLocks noChangeAspect="1"/>
          </p:cNvGrpSpPr>
          <p:nvPr/>
        </p:nvGrpSpPr>
        <p:grpSpPr>
          <a:xfrm>
            <a:off x="3464083" y="0"/>
            <a:ext cx="11359834" cy="5679917"/>
            <a:chOff x="0" y="0"/>
            <a:chExt cx="6662420" cy="3331210"/>
          </a:xfrm>
        </p:grpSpPr>
        <p:sp>
          <p:nvSpPr>
            <p:cNvPr id="6" name="Freeform 6"/>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grpSp>
      <p:sp>
        <p:nvSpPr>
          <p:cNvPr id="7" name="Freeform 7"/>
          <p:cNvSpPr/>
          <p:nvPr/>
        </p:nvSpPr>
        <p:spPr>
          <a:xfrm>
            <a:off x="1465700" y="4284474"/>
            <a:ext cx="15356599" cy="15356599"/>
          </a:xfrm>
          <a:custGeom>
            <a:avLst/>
            <a:gdLst/>
            <a:ahLst/>
            <a:cxnLst/>
            <a:rect l="l" t="t" r="r" b="b"/>
            <a:pathLst>
              <a:path w="15356599" h="15356599">
                <a:moveTo>
                  <a:pt x="0" y="0"/>
                </a:moveTo>
                <a:lnTo>
                  <a:pt x="15356600" y="0"/>
                </a:lnTo>
                <a:lnTo>
                  <a:pt x="15356600" y="15356599"/>
                </a:lnTo>
                <a:lnTo>
                  <a:pt x="0" y="15356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989943"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346124"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4320233" y="5702661"/>
            <a:ext cx="9647527" cy="904794"/>
          </a:xfrm>
          <a:prstGeom prst="rect">
            <a:avLst/>
          </a:prstGeom>
        </p:spPr>
        <p:txBody>
          <a:bodyPr lIns="0" tIns="0" rIns="0" bIns="0" rtlCol="0" anchor="t">
            <a:spAutoFit/>
          </a:bodyPr>
          <a:lstStyle/>
          <a:p>
            <a:pPr algn="ctr">
              <a:lnSpc>
                <a:spcPts val="6720"/>
              </a:lnSpc>
            </a:pPr>
            <a:r>
              <a:rPr lang="en-US" sz="5600" dirty="0">
                <a:solidFill>
                  <a:srgbClr val="FFFFFF"/>
                </a:solidFill>
                <a:latin typeface="Poppins Bold"/>
              </a:rPr>
              <a:t>About Company</a:t>
            </a:r>
          </a:p>
        </p:txBody>
      </p:sp>
      <p:sp>
        <p:nvSpPr>
          <p:cNvPr id="11" name="TextBox 11"/>
          <p:cNvSpPr txBox="1"/>
          <p:nvPr/>
        </p:nvSpPr>
        <p:spPr>
          <a:xfrm>
            <a:off x="4579558" y="6826711"/>
            <a:ext cx="9128881" cy="1723549"/>
          </a:xfrm>
          <a:prstGeom prst="rect">
            <a:avLst/>
          </a:prstGeom>
        </p:spPr>
        <p:txBody>
          <a:bodyPr lIns="0" tIns="0" rIns="0" bIns="0" rtlCol="0" anchor="t">
            <a:spAutoFit/>
          </a:bodyPr>
          <a:lstStyle/>
          <a:p>
            <a:pPr>
              <a:spcBef>
                <a:spcPct val="0"/>
              </a:spcBef>
            </a:pPr>
            <a:r>
              <a:rPr lang="en-US" sz="2800" b="0" i="0" dirty="0">
                <a:solidFill>
                  <a:srgbClr val="131022"/>
                </a:solidFill>
                <a:effectLst/>
                <a:latin typeface="Manrope"/>
              </a:rPr>
              <a:t>AtliQ Mart is a growing FMCG manufacturer headquartered in Gujarat, India. It is currently operational in three cities </a:t>
            </a:r>
          </a:p>
          <a:p>
            <a:pPr marL="3714750" lvl="7" indent="-514350" algn="just">
              <a:spcBef>
                <a:spcPct val="0"/>
              </a:spcBef>
              <a:buFont typeface="+mj-lt"/>
              <a:buAutoNum type="arabicPeriod"/>
            </a:pPr>
            <a:r>
              <a:rPr lang="en-US" sz="2800" b="0" i="0" dirty="0">
                <a:solidFill>
                  <a:srgbClr val="131022"/>
                </a:solidFill>
                <a:effectLst/>
                <a:latin typeface="Manrope"/>
              </a:rPr>
              <a:t>Surat</a:t>
            </a:r>
            <a:endParaRPr lang="en-US" sz="2800" dirty="0">
              <a:solidFill>
                <a:srgbClr val="131022"/>
              </a:solidFill>
              <a:latin typeface="Manrope"/>
            </a:endParaRPr>
          </a:p>
          <a:p>
            <a:pPr marL="3714750" lvl="7" indent="-514350" algn="just">
              <a:spcBef>
                <a:spcPct val="0"/>
              </a:spcBef>
              <a:buFont typeface="+mj-lt"/>
              <a:buAutoNum type="arabicPeriod"/>
            </a:pPr>
            <a:r>
              <a:rPr lang="en-US" sz="2800" b="0" i="0" dirty="0">
                <a:solidFill>
                  <a:srgbClr val="131022"/>
                </a:solidFill>
                <a:effectLst/>
                <a:latin typeface="Manrope"/>
              </a:rPr>
              <a:t> Ahmedabad</a:t>
            </a:r>
          </a:p>
        </p:txBody>
      </p:sp>
      <p:pic>
        <p:nvPicPr>
          <p:cNvPr id="14" name="Picture 13">
            <a:extLst>
              <a:ext uri="{FF2B5EF4-FFF2-40B4-BE49-F238E27FC236}">
                <a16:creationId xmlns:a16="http://schemas.microsoft.com/office/drawing/2014/main" id="{C3444AC4-0C06-A30C-C9C5-EBA3F4FEF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6781" y="1048522"/>
            <a:ext cx="2819400" cy="2759001"/>
          </a:xfrm>
          <a:prstGeom prst="rect">
            <a:avLst/>
          </a:prstGeom>
        </p:spPr>
      </p:pic>
    </p:spTree>
    <p:extLst>
      <p:ext uri="{BB962C8B-B14F-4D97-AF65-F5344CB8AC3E}">
        <p14:creationId xmlns:p14="http://schemas.microsoft.com/office/powerpoint/2010/main" val="399162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a:grpSpLocks noChangeAspect="1"/>
          </p:cNvGrpSpPr>
          <p:nvPr/>
        </p:nvGrpSpPr>
        <p:grpSpPr>
          <a:xfrm>
            <a:off x="3464083" y="0"/>
            <a:ext cx="11359834" cy="5679917"/>
            <a:chOff x="0" y="0"/>
            <a:chExt cx="6662420" cy="3331210"/>
          </a:xfrm>
        </p:grpSpPr>
        <p:sp>
          <p:nvSpPr>
            <p:cNvPr id="6" name="Freeform 6"/>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p:spPr>
          <p:style>
            <a:lnRef idx="2">
              <a:schemeClr val="accent2"/>
            </a:lnRef>
            <a:fillRef idx="1">
              <a:schemeClr val="lt1"/>
            </a:fillRef>
            <a:effectRef idx="0">
              <a:schemeClr val="accent2"/>
            </a:effectRef>
            <a:fontRef idx="minor">
              <a:schemeClr val="dk1"/>
            </a:fontRef>
          </p:style>
          <p:txBody>
            <a:bodyPr/>
            <a:lstStyle/>
            <a:p>
              <a:endParaRPr lang="en-US"/>
            </a:p>
          </p:txBody>
        </p:sp>
      </p:grpSp>
      <p:sp>
        <p:nvSpPr>
          <p:cNvPr id="7" name="Freeform 7"/>
          <p:cNvSpPr/>
          <p:nvPr/>
        </p:nvSpPr>
        <p:spPr>
          <a:xfrm>
            <a:off x="1465700" y="4284474"/>
            <a:ext cx="15356599" cy="15356599"/>
          </a:xfrm>
          <a:custGeom>
            <a:avLst/>
            <a:gdLst/>
            <a:ahLst/>
            <a:cxnLst/>
            <a:rect l="l" t="t" r="r" b="b"/>
            <a:pathLst>
              <a:path w="15356599" h="15356599">
                <a:moveTo>
                  <a:pt x="0" y="0"/>
                </a:moveTo>
                <a:lnTo>
                  <a:pt x="15356600" y="0"/>
                </a:lnTo>
                <a:lnTo>
                  <a:pt x="15356600" y="15356599"/>
                </a:lnTo>
                <a:lnTo>
                  <a:pt x="0" y="15356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989943"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346124" y="4191567"/>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4320233" y="5702661"/>
            <a:ext cx="9647527" cy="904794"/>
          </a:xfrm>
          <a:prstGeom prst="rect">
            <a:avLst/>
          </a:prstGeom>
        </p:spPr>
        <p:txBody>
          <a:bodyPr lIns="0" tIns="0" rIns="0" bIns="0" rtlCol="0" anchor="t">
            <a:spAutoFit/>
          </a:bodyPr>
          <a:lstStyle/>
          <a:p>
            <a:pPr algn="ctr">
              <a:lnSpc>
                <a:spcPts val="6720"/>
              </a:lnSpc>
            </a:pPr>
            <a:r>
              <a:rPr lang="en-US" sz="5600" dirty="0">
                <a:solidFill>
                  <a:srgbClr val="FFFFFF"/>
                </a:solidFill>
                <a:latin typeface="Poppins Bold"/>
              </a:rPr>
              <a:t>About Company</a:t>
            </a:r>
          </a:p>
        </p:txBody>
      </p:sp>
      <p:sp>
        <p:nvSpPr>
          <p:cNvPr id="11" name="TextBox 11"/>
          <p:cNvSpPr txBox="1"/>
          <p:nvPr/>
        </p:nvSpPr>
        <p:spPr>
          <a:xfrm>
            <a:off x="4579558" y="6826711"/>
            <a:ext cx="9128881" cy="2154436"/>
          </a:xfrm>
          <a:prstGeom prst="rect">
            <a:avLst/>
          </a:prstGeom>
        </p:spPr>
        <p:txBody>
          <a:bodyPr lIns="0" tIns="0" rIns="0" bIns="0" rtlCol="0" anchor="t">
            <a:spAutoFit/>
          </a:bodyPr>
          <a:lstStyle/>
          <a:p>
            <a:pPr>
              <a:spcBef>
                <a:spcPct val="0"/>
              </a:spcBef>
            </a:pPr>
            <a:r>
              <a:rPr lang="en-US" sz="2800" b="0" i="0" dirty="0">
                <a:solidFill>
                  <a:srgbClr val="131022"/>
                </a:solidFill>
                <a:effectLst/>
                <a:latin typeface="Manrope"/>
              </a:rPr>
              <a:t>AtliQ Mart is a growing FMCG manufacturer headquartered in Gujarat, India. It is currently operational in three cities </a:t>
            </a:r>
          </a:p>
          <a:p>
            <a:pPr marL="3714750" lvl="7" indent="-514350" algn="just">
              <a:spcBef>
                <a:spcPct val="0"/>
              </a:spcBef>
              <a:buFont typeface="+mj-lt"/>
              <a:buAutoNum type="arabicPeriod"/>
            </a:pPr>
            <a:r>
              <a:rPr lang="en-US" sz="2800" b="0" i="0" dirty="0">
                <a:solidFill>
                  <a:srgbClr val="131022"/>
                </a:solidFill>
                <a:effectLst/>
                <a:latin typeface="Manrope"/>
              </a:rPr>
              <a:t>Surat</a:t>
            </a:r>
            <a:endParaRPr lang="en-US" sz="2800" dirty="0">
              <a:solidFill>
                <a:srgbClr val="131022"/>
              </a:solidFill>
              <a:latin typeface="Manrope"/>
            </a:endParaRPr>
          </a:p>
          <a:p>
            <a:pPr marL="3714750" lvl="7" indent="-514350" algn="just">
              <a:spcBef>
                <a:spcPct val="0"/>
              </a:spcBef>
              <a:buFont typeface="+mj-lt"/>
              <a:buAutoNum type="arabicPeriod"/>
            </a:pPr>
            <a:r>
              <a:rPr lang="en-US" sz="2800" b="0" i="0" dirty="0">
                <a:solidFill>
                  <a:srgbClr val="131022"/>
                </a:solidFill>
                <a:effectLst/>
                <a:latin typeface="Manrope"/>
              </a:rPr>
              <a:t> Ahmedabad</a:t>
            </a:r>
          </a:p>
          <a:p>
            <a:pPr marL="3714750" lvl="7" indent="-514350" algn="just">
              <a:spcBef>
                <a:spcPct val="0"/>
              </a:spcBef>
              <a:buFont typeface="+mj-lt"/>
              <a:buAutoNum type="arabicPeriod"/>
            </a:pPr>
            <a:r>
              <a:rPr lang="en-US" sz="2800" b="0" i="0" dirty="0">
                <a:solidFill>
                  <a:srgbClr val="131022"/>
                </a:solidFill>
                <a:effectLst/>
                <a:latin typeface="Manrope"/>
              </a:rPr>
              <a:t> Vadodara.</a:t>
            </a:r>
            <a:endParaRPr lang="en-US" sz="2400" dirty="0">
              <a:solidFill>
                <a:srgbClr val="FFFFFF"/>
              </a:solidFill>
              <a:latin typeface="Open Sans"/>
            </a:endParaRPr>
          </a:p>
        </p:txBody>
      </p:sp>
      <p:sp>
        <p:nvSpPr>
          <p:cNvPr id="13" name="TextBox 13"/>
          <p:cNvSpPr txBox="1"/>
          <p:nvPr/>
        </p:nvSpPr>
        <p:spPr>
          <a:xfrm>
            <a:off x="7734295" y="9534521"/>
            <a:ext cx="2144367" cy="239548"/>
          </a:xfrm>
          <a:prstGeom prst="rect">
            <a:avLst/>
          </a:prstGeom>
        </p:spPr>
        <p:txBody>
          <a:bodyPr lIns="0" tIns="0" rIns="0" bIns="0" rtlCol="0" anchor="t">
            <a:spAutoFit/>
          </a:bodyPr>
          <a:lstStyle/>
          <a:p>
            <a:pPr algn="ctr">
              <a:lnSpc>
                <a:spcPts val="2021"/>
              </a:lnSpc>
              <a:spcBef>
                <a:spcPct val="0"/>
              </a:spcBef>
            </a:pPr>
            <a:endParaRPr lang="en-US" sz="1443" dirty="0">
              <a:solidFill>
                <a:srgbClr val="F66E1A"/>
              </a:solidFill>
              <a:latin typeface="Open Sans Bold"/>
            </a:endParaRPr>
          </a:p>
        </p:txBody>
      </p:sp>
      <p:pic>
        <p:nvPicPr>
          <p:cNvPr id="14" name="Picture 13">
            <a:extLst>
              <a:ext uri="{FF2B5EF4-FFF2-40B4-BE49-F238E27FC236}">
                <a16:creationId xmlns:a16="http://schemas.microsoft.com/office/drawing/2014/main" id="{C3444AC4-0C06-A30C-C9C5-EBA3F4FEF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6781" y="1048522"/>
            <a:ext cx="2819400" cy="2759001"/>
          </a:xfrm>
          <a:prstGeom prst="rect">
            <a:avLst/>
          </a:prstGeom>
        </p:spPr>
      </p:pic>
    </p:spTree>
    <p:extLst>
      <p:ext uri="{BB962C8B-B14F-4D97-AF65-F5344CB8AC3E}">
        <p14:creationId xmlns:p14="http://schemas.microsoft.com/office/powerpoint/2010/main" val="204534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61233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772400" y="2476500"/>
            <a:ext cx="7173433"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AtliQ Mart aims to expand its operations to other metro cities within the next two years.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72750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772400" y="2476500"/>
            <a:ext cx="717343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AtliQ Mart aims to expand its operations to other metro cities within the next two years.</a:t>
            </a:r>
          </a:p>
          <a:p>
            <a:pPr marL="457200" indent="-457200">
              <a:buFont typeface="Arial" panose="020B0604020202020204" pitchFamily="34" charset="0"/>
              <a:buChar char="•"/>
            </a:pPr>
            <a:r>
              <a:rPr lang="en-US" sz="2800" dirty="0"/>
              <a:t>However, the company is currently facing a critical challenge. Several key customers have not renewed their annual contracts due to service issues.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331809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772400" y="2476500"/>
            <a:ext cx="717343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AtliQ Mart aims to expand its operations to other metro cities within the next two years.</a:t>
            </a:r>
          </a:p>
          <a:p>
            <a:pPr marL="457200" indent="-457200">
              <a:buFont typeface="Arial" panose="020B0604020202020204" pitchFamily="34" charset="0"/>
              <a:buChar char="•"/>
            </a:pPr>
            <a:r>
              <a:rPr lang="en-US" sz="2800" dirty="0"/>
              <a:t>However, the company is currently facing a critical challenge. Several key customers have not renewed their annual contracts due to service issues.</a:t>
            </a:r>
          </a:p>
          <a:p>
            <a:pPr marL="457200" indent="-457200">
              <a:buFont typeface="Arial" panose="020B0604020202020204" pitchFamily="34" charset="0"/>
              <a:buChar char="•"/>
            </a:pPr>
            <a:r>
              <a:rPr lang="en-US" sz="2800" dirty="0"/>
              <a:t>These problems are mainly related to the delivery of essential products.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353122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57981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772400" y="2476500"/>
            <a:ext cx="7173433"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AtliQ Mart aims to expand its operations to other metro cities within the next two years.</a:t>
            </a:r>
          </a:p>
          <a:p>
            <a:pPr marL="457200" indent="-457200">
              <a:buFont typeface="Arial" panose="020B0604020202020204" pitchFamily="34" charset="0"/>
              <a:buChar char="•"/>
            </a:pPr>
            <a:r>
              <a:rPr lang="en-US" sz="2800" dirty="0"/>
              <a:t>However, the company is currently facing a critical challenge. Several key customers have not renewed their annual contracts due to service issues.</a:t>
            </a:r>
          </a:p>
          <a:p>
            <a:pPr marL="457200" indent="-457200">
              <a:buFont typeface="Arial" panose="020B0604020202020204" pitchFamily="34" charset="0"/>
              <a:buChar char="•"/>
            </a:pPr>
            <a:r>
              <a:rPr lang="en-US" sz="2800" dirty="0"/>
              <a:t>These problems are mainly related to the delivery of essential products. </a:t>
            </a:r>
          </a:p>
          <a:p>
            <a:pPr marL="457200" indent="-457200">
              <a:buFont typeface="Arial" panose="020B0604020202020204" pitchFamily="34" charset="0"/>
              <a:buChar char="•"/>
            </a:pPr>
            <a:r>
              <a:rPr lang="en-US" sz="2800" dirty="0"/>
              <a:t>On several occasions, these products were either not delivered “</a:t>
            </a:r>
            <a:r>
              <a:rPr lang="en-US" sz="2800" b="1" dirty="0"/>
              <a:t>on time” </a:t>
            </a:r>
            <a:r>
              <a:rPr lang="en-US" sz="2800" dirty="0"/>
              <a:t>or not delivered “</a:t>
            </a:r>
            <a:r>
              <a:rPr lang="en-US" sz="2800" b="1" dirty="0"/>
              <a:t>in full” </a:t>
            </a:r>
            <a:r>
              <a:rPr lang="en-US" sz="2800" dirty="0"/>
              <a:t>over an extended period.</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53949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995695" y="1169769"/>
            <a:ext cx="6726842" cy="816762"/>
          </a:xfrm>
          <a:prstGeom prst="rect">
            <a:avLst/>
          </a:prstGeom>
        </p:spPr>
        <p:txBody>
          <a:bodyPr lIns="0" tIns="0" rIns="0" bIns="0" rtlCol="0" anchor="t">
            <a:spAutoFit/>
          </a:bodyPr>
          <a:lstStyle/>
          <a:p>
            <a:pPr>
              <a:lnSpc>
                <a:spcPts val="6720"/>
              </a:lnSpc>
            </a:pPr>
            <a:r>
              <a:rPr lang="en-US" sz="4400" dirty="0">
                <a:solidFill>
                  <a:srgbClr val="171616"/>
                </a:solidFill>
                <a:latin typeface="Poppins Bold"/>
              </a:rPr>
              <a:t>Problem Statement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772400" y="2476500"/>
            <a:ext cx="717343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AtliQ Mart aims to expand its operations to other metro cities within the next two years.</a:t>
            </a:r>
          </a:p>
          <a:p>
            <a:pPr marL="457200" indent="-457200">
              <a:buFont typeface="Arial" panose="020B0604020202020204" pitchFamily="34" charset="0"/>
              <a:buChar char="•"/>
            </a:pPr>
            <a:r>
              <a:rPr lang="en-US" sz="2800" dirty="0"/>
              <a:t>However, the company is currently facing a critical challenge. Several key customers have not renewed their annual contracts due to service issues.</a:t>
            </a:r>
          </a:p>
          <a:p>
            <a:pPr marL="457200" indent="-457200">
              <a:buFont typeface="Arial" panose="020B0604020202020204" pitchFamily="34" charset="0"/>
              <a:buChar char="•"/>
            </a:pPr>
            <a:r>
              <a:rPr lang="en-US" sz="2800" dirty="0"/>
              <a:t>These problems are mainly related to the delivery of essential products. </a:t>
            </a:r>
          </a:p>
          <a:p>
            <a:pPr marL="457200" indent="-457200">
              <a:buFont typeface="Arial" panose="020B0604020202020204" pitchFamily="34" charset="0"/>
              <a:buChar char="•"/>
            </a:pPr>
            <a:r>
              <a:rPr lang="en-US" sz="2800" dirty="0"/>
              <a:t>On several occasions, these products were either not delivered “</a:t>
            </a:r>
            <a:r>
              <a:rPr lang="en-US" sz="2800" b="1" dirty="0"/>
              <a:t>on time”</a:t>
            </a:r>
            <a:r>
              <a:rPr lang="en-US" sz="2800" dirty="0"/>
              <a:t> or not delivered “</a:t>
            </a:r>
            <a:r>
              <a:rPr lang="en-US" sz="2800" b="1" dirty="0"/>
              <a:t>in full”</a:t>
            </a:r>
            <a:r>
              <a:rPr lang="en-US" sz="2800" dirty="0"/>
              <a:t> over an extended period.</a:t>
            </a:r>
          </a:p>
          <a:p>
            <a:pPr marL="457200" indent="-457200">
              <a:buFont typeface="Arial" panose="020B0604020202020204" pitchFamily="34" charset="0"/>
              <a:buChar char="•"/>
            </a:pPr>
            <a:r>
              <a:rPr lang="en-US" sz="2800" dirty="0"/>
              <a:t>This has resulted in poor customer service and dissatisfaction.</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84173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96200" y="2470663"/>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Management Request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406181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772400" y="2470663"/>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Management Request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307800" y="3619500"/>
            <a:ext cx="80846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Management has identified service issues and aims to address them before expanding to new cities.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51315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772400" y="2470663"/>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Management Request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307800" y="3619500"/>
            <a:ext cx="808460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Management has identified service issues and aims to address them before expanding to new cities. </a:t>
            </a:r>
          </a:p>
          <a:p>
            <a:endParaRPr lang="en-US" sz="2800" dirty="0"/>
          </a:p>
          <a:p>
            <a:pPr marL="457200" indent="-457200">
              <a:buFont typeface="Arial" panose="020B0604020202020204" pitchFamily="34" charset="0"/>
              <a:buChar char="•"/>
            </a:pPr>
            <a:r>
              <a:rPr lang="en-US" sz="2800" dirty="0"/>
              <a:t>They have instructed the supply chain analytics team to monitor daily 'On-time' and 'In Full' delivery service levels for all customers to enable prompt issue resolution.</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4072269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84417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332151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877139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009339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372332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2230611"/>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789915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98769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a:p>
            <a:pPr marL="914400" lvl="1" indent="-457200">
              <a:buFont typeface="Arial" panose="020B0604020202020204" pitchFamily="34" charset="0"/>
              <a:buChar char="•"/>
            </a:pPr>
            <a:r>
              <a:rPr lang="en-US" sz="2800" dirty="0"/>
              <a:t>In-full delivery(IF)%</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393648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a:p>
            <a:pPr marL="914400" lvl="1" indent="-457200">
              <a:buFont typeface="Arial" panose="020B0604020202020204" pitchFamily="34" charset="0"/>
              <a:buChar char="•"/>
            </a:pPr>
            <a:r>
              <a:rPr lang="en-US" sz="2800" dirty="0"/>
              <a:t>In-full delivery(IF)%</a:t>
            </a:r>
          </a:p>
          <a:p>
            <a:pPr marL="914400" lvl="1" indent="-457200">
              <a:buFont typeface="Arial" panose="020B0604020202020204" pitchFamily="34" charset="0"/>
              <a:buChar char="•"/>
            </a:pPr>
            <a:r>
              <a:rPr lang="en-US" sz="2800" dirty="0"/>
              <a:t>Line Fill Rate (LIFR)%</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579879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a:p>
            <a:pPr marL="914400" lvl="1" indent="-457200">
              <a:buFont typeface="Arial" panose="020B0604020202020204" pitchFamily="34" charset="0"/>
              <a:buChar char="•"/>
            </a:pPr>
            <a:r>
              <a:rPr lang="en-US" sz="2800" dirty="0"/>
              <a:t>In-full delivery(IF)%</a:t>
            </a:r>
          </a:p>
          <a:p>
            <a:pPr marL="914400" lvl="1" indent="-457200">
              <a:buFont typeface="Arial" panose="020B0604020202020204" pitchFamily="34" charset="0"/>
              <a:buChar char="•"/>
            </a:pPr>
            <a:r>
              <a:rPr lang="en-US" sz="2800" dirty="0"/>
              <a:t>Line Fill Rate (LIFR)%</a:t>
            </a:r>
          </a:p>
          <a:p>
            <a:pPr marL="914400" lvl="1" indent="-457200">
              <a:buFont typeface="Arial" panose="020B0604020202020204" pitchFamily="34" charset="0"/>
              <a:buChar char="•"/>
            </a:pPr>
            <a:r>
              <a:rPr lang="en-US" sz="2800" dirty="0"/>
              <a:t>Volume Fill Rate (VOFR)%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467654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a:p>
            <a:pPr marL="914400" lvl="1" indent="-457200">
              <a:buFont typeface="Arial" panose="020B0604020202020204" pitchFamily="34" charset="0"/>
              <a:buChar char="•"/>
            </a:pPr>
            <a:r>
              <a:rPr lang="en-US" sz="2800" dirty="0"/>
              <a:t>In-full delivery(IF)%</a:t>
            </a:r>
          </a:p>
          <a:p>
            <a:pPr marL="914400" lvl="1" indent="-457200">
              <a:buFont typeface="Arial" panose="020B0604020202020204" pitchFamily="34" charset="0"/>
              <a:buChar char="•"/>
            </a:pPr>
            <a:r>
              <a:rPr lang="en-US" sz="2800" dirty="0"/>
              <a:t>Line Fill Rate (LIFR)%</a:t>
            </a:r>
          </a:p>
          <a:p>
            <a:pPr marL="914400" lvl="1" indent="-457200">
              <a:buFont typeface="Arial" panose="020B0604020202020204" pitchFamily="34" charset="0"/>
              <a:buChar char="•"/>
            </a:pPr>
            <a:r>
              <a:rPr lang="en-US" sz="2800" dirty="0"/>
              <a:t>Volume Fill Rate (VOFR)% </a:t>
            </a:r>
          </a:p>
          <a:p>
            <a:pPr marL="457200" indent="-457200">
              <a:buFont typeface="Arial" panose="020B0604020202020204" pitchFamily="34" charset="0"/>
              <a:buChar char="•"/>
            </a:pPr>
            <a:r>
              <a:rPr lang="en-US" sz="2800" dirty="0"/>
              <a:t>The team monitors 'Total Order' and 'Total Order Lines ' for daily customer orders.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9382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010400" y="1261919"/>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Key Service Metrics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012172" y="2512010"/>
            <a:ext cx="808460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Supply Chain team employs a standardized approach for measuring service levels.</a:t>
            </a:r>
          </a:p>
          <a:p>
            <a:pPr marL="457200" indent="-457200">
              <a:buFont typeface="Arial" panose="020B0604020202020204" pitchFamily="34" charset="0"/>
              <a:buChar char="•"/>
            </a:pPr>
            <a:r>
              <a:rPr lang="en-US" sz="2800" dirty="0"/>
              <a:t>Key metrics include</a:t>
            </a:r>
          </a:p>
          <a:p>
            <a:pPr marL="914400" lvl="1" indent="-457200">
              <a:buFont typeface="Arial" panose="020B0604020202020204" pitchFamily="34" charset="0"/>
              <a:buChar char="•"/>
            </a:pPr>
            <a:r>
              <a:rPr lang="en-US" sz="2800" dirty="0"/>
              <a:t>Total Orders</a:t>
            </a:r>
          </a:p>
          <a:p>
            <a:pPr marL="914400" lvl="1" indent="-457200">
              <a:buFont typeface="Arial" panose="020B0604020202020204" pitchFamily="34" charset="0"/>
              <a:buChar char="•"/>
            </a:pPr>
            <a:r>
              <a:rPr lang="en-US" sz="2800" dirty="0"/>
              <a:t>Total Orders Lines</a:t>
            </a:r>
          </a:p>
          <a:p>
            <a:pPr marL="914400" lvl="1" indent="-457200">
              <a:buFont typeface="Arial" panose="020B0604020202020204" pitchFamily="34" charset="0"/>
              <a:buChar char="•"/>
            </a:pPr>
            <a:r>
              <a:rPr lang="en-US" sz="2800" dirty="0"/>
              <a:t>On-time delivery (OT)%</a:t>
            </a:r>
          </a:p>
          <a:p>
            <a:pPr marL="914400" lvl="1" indent="-457200">
              <a:buFont typeface="Arial" panose="020B0604020202020204" pitchFamily="34" charset="0"/>
              <a:buChar char="•"/>
            </a:pPr>
            <a:r>
              <a:rPr lang="en-US" sz="2800" dirty="0"/>
              <a:t>In-full delivery(IF)%</a:t>
            </a:r>
          </a:p>
          <a:p>
            <a:pPr marL="914400" lvl="1" indent="-457200">
              <a:buFont typeface="Arial" panose="020B0604020202020204" pitchFamily="34" charset="0"/>
              <a:buChar char="•"/>
            </a:pPr>
            <a:r>
              <a:rPr lang="en-US" sz="2800" dirty="0"/>
              <a:t>Line Fill Rate (LIFR)%</a:t>
            </a:r>
          </a:p>
          <a:p>
            <a:pPr marL="914400" lvl="1" indent="-457200">
              <a:buFont typeface="Arial" panose="020B0604020202020204" pitchFamily="34" charset="0"/>
              <a:buChar char="•"/>
            </a:pPr>
            <a:r>
              <a:rPr lang="en-US" sz="2800" dirty="0"/>
              <a:t>Volume Fill Rate (VOFR)% </a:t>
            </a:r>
          </a:p>
          <a:p>
            <a:pPr marL="457200" indent="-457200">
              <a:buFont typeface="Arial" panose="020B0604020202020204" pitchFamily="34" charset="0"/>
              <a:buChar char="•"/>
            </a:pPr>
            <a:r>
              <a:rPr lang="en-US" sz="2800" dirty="0"/>
              <a:t>The team monitors 'Total Order' and 'Total Order Lines ' for daily customer orders.</a:t>
            </a:r>
          </a:p>
          <a:p>
            <a:pPr marL="457200" indent="-457200">
              <a:buFont typeface="Arial" panose="020B0604020202020204" pitchFamily="34" charset="0"/>
              <a:buChar char="•"/>
            </a:pPr>
            <a:r>
              <a:rPr lang="en-US" sz="2800" dirty="0"/>
              <a:t>These metrics are compared against the target service levels established for each customer.</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84216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96200" y="1785675"/>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My Role In This Project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83258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96200" y="1785675"/>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My Role In This Project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391400" y="2857500"/>
            <a:ext cx="80846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 I’m Rajesh, the data analyst in the supply chain team at AtliQ Mart.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3812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96200" y="1785675"/>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My Role In This Project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391400" y="2857500"/>
            <a:ext cx="8084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Hi, I’m Rajesh, the data analyst in the supply chain team at AtliQ Mart. </a:t>
            </a:r>
          </a:p>
          <a:p>
            <a:pPr marL="457200" indent="-457200">
              <a:buFont typeface="Arial" panose="020B0604020202020204" pitchFamily="34" charset="0"/>
              <a:buChar char="•"/>
            </a:pPr>
            <a:r>
              <a:rPr lang="en-US" sz="2800" dirty="0"/>
              <a:t>I recently joined the company and briefed about the task in the stakeholder business review meeting.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1792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696200" y="1785675"/>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My Role In This Project</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7391400" y="2857500"/>
            <a:ext cx="80846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Hi, I’m Rajesh, the data analyst in the supply chain team at AtliQ Mart. </a:t>
            </a:r>
          </a:p>
          <a:p>
            <a:pPr marL="457200" indent="-457200">
              <a:buFont typeface="Arial" panose="020B0604020202020204" pitchFamily="34" charset="0"/>
              <a:buChar char="•"/>
            </a:pPr>
            <a:r>
              <a:rPr lang="en-US" sz="2800" dirty="0"/>
              <a:t>I recently joined the company and briefed about the task in the stakeholder business review meeting. </a:t>
            </a:r>
          </a:p>
          <a:p>
            <a:pPr marL="457200" indent="-457200">
              <a:buFont typeface="Arial" panose="020B0604020202020204" pitchFamily="34" charset="0"/>
              <a:buChar char="•"/>
            </a:pPr>
            <a:r>
              <a:rPr lang="en-US" sz="2800" dirty="0"/>
              <a:t>Today, I'm excited to discuss the role I'll be building a dashboard to address the supply chain challenges.</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588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296927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1118470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6934200" y="2083827"/>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Data Sets Tables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8973402" y="3333466"/>
            <a:ext cx="80846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Dim-date</a:t>
            </a:r>
          </a:p>
          <a:p>
            <a:pPr marL="457200" indent="-457200">
              <a:buFont typeface="Arial" panose="020B0604020202020204" pitchFamily="34" charset="0"/>
              <a:buChar char="•"/>
            </a:pPr>
            <a:r>
              <a:rPr lang="en-US" sz="2800" dirty="0"/>
              <a:t>Dim-customer</a:t>
            </a:r>
          </a:p>
          <a:p>
            <a:pPr marL="457200" indent="-457200">
              <a:buFont typeface="Arial" panose="020B0604020202020204" pitchFamily="34" charset="0"/>
              <a:buChar char="•"/>
            </a:pPr>
            <a:r>
              <a:rPr lang="en-US" sz="2800" dirty="0"/>
              <a:t>Dim-Products</a:t>
            </a:r>
          </a:p>
          <a:p>
            <a:pPr marL="457200" indent="-457200">
              <a:buFont typeface="Arial" panose="020B0604020202020204" pitchFamily="34" charset="0"/>
              <a:buChar char="•"/>
            </a:pPr>
            <a:r>
              <a:rPr lang="en-US" sz="2800" dirty="0"/>
              <a:t>Dim-Targets-Orders</a:t>
            </a:r>
          </a:p>
          <a:p>
            <a:pPr marL="457200" indent="-457200">
              <a:buFont typeface="Arial" panose="020B0604020202020204" pitchFamily="34" charset="0"/>
              <a:buChar char="•"/>
            </a:pPr>
            <a:r>
              <a:rPr lang="en-US" sz="2800" dirty="0"/>
              <a:t>Fact-Order-Lines</a:t>
            </a:r>
          </a:p>
          <a:p>
            <a:pPr marL="457200" indent="-457200">
              <a:buFont typeface="Arial" panose="020B0604020202020204" pitchFamily="34" charset="0"/>
              <a:buChar char="•"/>
            </a:pPr>
            <a:r>
              <a:rPr lang="en-US" sz="2800" dirty="0"/>
              <a:t>Fact-Order-Aggregate </a:t>
            </a:r>
          </a:p>
        </p:txBody>
      </p:sp>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338074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3" name="TextBox 2">
            <a:extLst>
              <a:ext uri="{FF2B5EF4-FFF2-40B4-BE49-F238E27FC236}">
                <a16:creationId xmlns:a16="http://schemas.microsoft.com/office/drawing/2014/main" id="{FBF6A89B-C473-67A7-5687-75AF229514C7}"/>
              </a:ext>
            </a:extLst>
          </p:cNvPr>
          <p:cNvSpPr txBox="1"/>
          <p:nvPr/>
        </p:nvSpPr>
        <p:spPr>
          <a:xfrm>
            <a:off x="4121851" y="776408"/>
            <a:ext cx="3352800" cy="830997"/>
          </a:xfrm>
          <a:prstGeom prst="rect">
            <a:avLst/>
          </a:prstGeom>
          <a:noFill/>
        </p:spPr>
        <p:txBody>
          <a:bodyPr wrap="square" rtlCol="0">
            <a:spAutoFit/>
          </a:bodyPr>
          <a:lstStyle/>
          <a:p>
            <a:r>
              <a:rPr lang="en-US" sz="4800" b="1" dirty="0"/>
              <a:t>Dashboard:-</a:t>
            </a:r>
          </a:p>
        </p:txBody>
      </p:sp>
      <p:pic>
        <p:nvPicPr>
          <p:cNvPr id="2" name="Picture" title="This slide contains the following visuals: Split by Customers ,Slicer ,shape ,slicer ,slicer ,months ,textbox ,textbox ,Product Insights ,shape ,Split by Cities  ,textbox ,clusteredColumnChart ,textbox ,Split by Cities  ,Text box title ,textbox ,shape ,shape ,textbox ,textbox ,slicer ,textbox ,shape ,textbox ,OT% Title ,textbox ,textbox ,textbox ,lineChart ,shape ,lineChart ,lineChart ,lineChart ,lineChart ,image ,lineClusteredColumnComboChart ,areaChart ,tableEx ,card ,textbox ,shape ,shape ,shape ,shape ,shape ,cardVisual ,textbox ,cardVisual ,tableEx ,card ,areaChart ,cardVisual ,areaChart ,textbox ,card ,tableEx ,cardVisual ,areaChart ,textbox ,card ,tableEx ,areaChart ,cardVisual ,textbox ,card ,tableEx ,clusteredBarChart ,actionButton ,actionButton ,actionButton ,actionButton ,actionButton ,shape ,textbox ,textbox ,textbox ,image. Please refer to the notes on this slide for details">
            <a:hlinkClick r:id="rId6"/>
            <a:extLst>
              <a:ext uri="{FF2B5EF4-FFF2-40B4-BE49-F238E27FC236}">
                <a16:creationId xmlns:a16="http://schemas.microsoft.com/office/drawing/2014/main" id="{E43E12B6-57E3-92F6-3112-64EEC52BF197}"/>
              </a:ext>
            </a:extLst>
          </p:cNvPr>
          <p:cNvPicPr>
            <a:picLocks noChangeAspect="1"/>
          </p:cNvPicPr>
          <p:nvPr/>
        </p:nvPicPr>
        <p:blipFill>
          <a:blip r:embed="rId7"/>
          <a:stretch>
            <a:fillRect/>
          </a:stretch>
        </p:blipFill>
        <p:spPr>
          <a:xfrm>
            <a:off x="8510969" y="295663"/>
            <a:ext cx="6805231" cy="9695674"/>
          </a:xfrm>
          <a:prstGeom prst="rect">
            <a:avLst/>
          </a:prstGeom>
          <a:noFill/>
        </p:spPr>
      </p:pic>
    </p:spTree>
    <p:extLst>
      <p:ext uri="{BB962C8B-B14F-4D97-AF65-F5344CB8AC3E}">
        <p14:creationId xmlns:p14="http://schemas.microsoft.com/office/powerpoint/2010/main" val="163377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7924800" y="1200468"/>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Insights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Tree>
    <p:extLst>
      <p:ext uri="{BB962C8B-B14F-4D97-AF65-F5344CB8AC3E}">
        <p14:creationId xmlns:p14="http://schemas.microsoft.com/office/powerpoint/2010/main" val="3281502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7238999" y="571500"/>
            <a:ext cx="4770383" cy="1003550"/>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Key Metrics By Cities</a:t>
            </a:r>
          </a:p>
        </p:txBody>
      </p:sp>
      <p:pic>
        <p:nvPicPr>
          <p:cNvPr id="35" name="Picture 34">
            <a:extLst>
              <a:ext uri="{FF2B5EF4-FFF2-40B4-BE49-F238E27FC236}">
                <a16:creationId xmlns:a16="http://schemas.microsoft.com/office/drawing/2014/main" id="{B8400DEC-5B1C-549C-58BB-1A3C9B6B9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
            <a:ext cx="10058400" cy="5187426"/>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40" name="TextBox 39">
            <a:extLst>
              <a:ext uri="{FF2B5EF4-FFF2-40B4-BE49-F238E27FC236}">
                <a16:creationId xmlns:a16="http://schemas.microsoft.com/office/drawing/2014/main" id="{6C61DB3C-259B-A21D-0B2E-85D69AB3F8F1}"/>
              </a:ext>
            </a:extLst>
          </p:cNvPr>
          <p:cNvSpPr txBox="1"/>
          <p:nvPr/>
        </p:nvSpPr>
        <p:spPr>
          <a:xfrm>
            <a:off x="11430000" y="3350638"/>
            <a:ext cx="5730766" cy="3570208"/>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Ahmedabad, Surat, and Vadodara are not meeting the targets for On-time Delivery (OT%) and On Time in Full (OTIF%), highlighting performance gaps in these areas.</a:t>
            </a:r>
          </a:p>
          <a:p>
            <a:pPr marL="285750" indent="-285750"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marL="285750" indent="-285750" algn="l">
              <a:spcBef>
                <a:spcPts val="600"/>
              </a:spcBef>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primary focus should be on enhancing OT% and OTIF% to improve overall service quality and avoid customer dissatisfaction.</a:t>
            </a:r>
          </a:p>
          <a:p>
            <a:pPr marL="285750" indent="-285750"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marL="285750" indent="-285750" algn="l">
              <a:spcBef>
                <a:spcPts val="600"/>
              </a:spcBef>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Operational adjustments might be necessary to ensure orders are delivered on time and in full, aligning with the established targets.</a:t>
            </a:r>
          </a:p>
        </p:txBody>
      </p:sp>
    </p:spTree>
    <p:extLst>
      <p:ext uri="{BB962C8B-B14F-4D97-AF65-F5344CB8AC3E}">
        <p14:creationId xmlns:p14="http://schemas.microsoft.com/office/powerpoint/2010/main" val="559454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6758808" y="419100"/>
            <a:ext cx="4770383" cy="1143000"/>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Product Insights</a:t>
            </a:r>
          </a:p>
        </p:txBody>
      </p:sp>
      <p:pic>
        <p:nvPicPr>
          <p:cNvPr id="3" name="Picture 2">
            <a:extLst>
              <a:ext uri="{FF2B5EF4-FFF2-40B4-BE49-F238E27FC236}">
                <a16:creationId xmlns:a16="http://schemas.microsoft.com/office/drawing/2014/main" id="{080A437E-3F69-9186-9AB1-DC052A18E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95500"/>
            <a:ext cx="8915400" cy="7467600"/>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7" name="TextBox 6">
            <a:extLst>
              <a:ext uri="{FF2B5EF4-FFF2-40B4-BE49-F238E27FC236}">
                <a16:creationId xmlns:a16="http://schemas.microsoft.com/office/drawing/2014/main" id="{80EA1AC8-EA79-8A46-9FD2-C94BDF3F9BA0}"/>
              </a:ext>
            </a:extLst>
          </p:cNvPr>
          <p:cNvSpPr txBox="1"/>
          <p:nvPr/>
        </p:nvSpPr>
        <p:spPr>
          <a:xfrm>
            <a:off x="10896600" y="3343007"/>
            <a:ext cx="5943600" cy="360098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Some products may not be fully delivered (LIFR%: 66%), while most of the ordered volume is fulfilled (VOFR%: 97%).</a:t>
            </a:r>
          </a:p>
          <a:p>
            <a:pPr marL="285750" indent="-285750">
              <a:spcBef>
                <a:spcPts val="60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Understanding why certain products face delivery issues, such as order processing or stock availability, can improve overall delivery.</a:t>
            </a:r>
          </a:p>
          <a:p>
            <a:pPr marL="285750" indent="-285750">
              <a:spcBef>
                <a:spcPts val="600"/>
              </a:spcBef>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To enhance efficiency, we'll optimize processes and improve communication with suppliers, using these insights </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keep refining our processes for ongoing enhancement.</a:t>
            </a:r>
          </a:p>
          <a:p>
            <a:pPr>
              <a:spcBef>
                <a:spcPts val="600"/>
              </a:spcBef>
              <a:spcAft>
                <a:spcPts val="600"/>
              </a:spcAft>
            </a:pPr>
            <a:endParaRPr lang="en-US" dirty="0">
              <a:latin typeface="Segoe UI" panose="020B0502040204020203" pitchFamily="34" charset="0"/>
              <a:cs typeface="Segoe UI" panose="020B0502040204020203" pitchFamily="34" charset="0"/>
            </a:endParaRPr>
          </a:p>
        </p:txBody>
      </p:sp>
      <p:sp>
        <p:nvSpPr>
          <p:cNvPr id="9" name="Rectangle 2">
            <a:extLst>
              <a:ext uri="{FF2B5EF4-FFF2-40B4-BE49-F238E27FC236}">
                <a16:creationId xmlns:a16="http://schemas.microsoft.com/office/drawing/2014/main" id="{8AAED492-6ED7-C909-D04B-0CB1D19270A6}"/>
              </a:ext>
            </a:extLst>
          </p:cNvPr>
          <p:cNvSpPr>
            <a:spLocks noChangeArrowheads="1"/>
          </p:cNvSpPr>
          <p:nvPr/>
        </p:nvSpPr>
        <p:spPr bwMode="auto">
          <a:xfrm>
            <a:off x="0" y="0"/>
            <a:ext cx="2986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948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6758808" y="419100"/>
            <a:ext cx="4770383" cy="1143000"/>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Customer Insights</a:t>
            </a:r>
          </a:p>
        </p:txBody>
      </p:sp>
      <p:sp>
        <p:nvSpPr>
          <p:cNvPr id="9" name="Rectangle 2">
            <a:extLst>
              <a:ext uri="{FF2B5EF4-FFF2-40B4-BE49-F238E27FC236}">
                <a16:creationId xmlns:a16="http://schemas.microsoft.com/office/drawing/2014/main" id="{8AAED492-6ED7-C909-D04B-0CB1D19270A6}"/>
              </a:ext>
            </a:extLst>
          </p:cNvPr>
          <p:cNvSpPr>
            <a:spLocks noChangeArrowheads="1"/>
          </p:cNvSpPr>
          <p:nvPr/>
        </p:nvSpPr>
        <p:spPr bwMode="auto">
          <a:xfrm>
            <a:off x="0" y="0"/>
            <a:ext cx="2986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C5806AA-E5D4-5DFB-45AE-EFC43F88A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62309"/>
            <a:ext cx="8686800" cy="7795844"/>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pic>
      <p:sp>
        <p:nvSpPr>
          <p:cNvPr id="17" name="TextBox 16">
            <a:extLst>
              <a:ext uri="{FF2B5EF4-FFF2-40B4-BE49-F238E27FC236}">
                <a16:creationId xmlns:a16="http://schemas.microsoft.com/office/drawing/2014/main" id="{D0346B5F-0944-65C8-83C2-60441ACEE935}"/>
              </a:ext>
            </a:extLst>
          </p:cNvPr>
          <p:cNvSpPr txBox="1"/>
          <p:nvPr/>
        </p:nvSpPr>
        <p:spPr>
          <a:xfrm>
            <a:off x="10134599" y="3314700"/>
            <a:ext cx="6849093" cy="4247317"/>
          </a:xfrm>
          <a:prstGeom prst="rect">
            <a:avLst/>
          </a:prstGeom>
          <a:noFill/>
        </p:spPr>
        <p:txBody>
          <a:bodyPr wrap="square">
            <a:spAutoFit/>
          </a:bodyPr>
          <a:lstStyle/>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Key customers like Cool Blue, Acclaimed Stores, and Lotus Mart are experiencing delays in receiving their orders on time, indicating potential issues with delivery timelines.</a:t>
            </a:r>
          </a:p>
          <a:p>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Elite Mart, </a:t>
            </a:r>
            <a:r>
              <a:rPr lang="en-US" dirty="0" err="1">
                <a:latin typeface="Segoe UI" panose="020B0502040204020203" pitchFamily="34" charset="0"/>
                <a:cs typeface="Segoe UI" panose="020B0502040204020203" pitchFamily="34" charset="0"/>
              </a:rPr>
              <a:t>Soreforz</a:t>
            </a:r>
            <a:r>
              <a:rPr lang="en-US" dirty="0">
                <a:latin typeface="Segoe UI" panose="020B0502040204020203" pitchFamily="34" charset="0"/>
                <a:cs typeface="Segoe UI" panose="020B0502040204020203" pitchFamily="34" charset="0"/>
              </a:rPr>
              <a:t> Mart, and Info Stores struggle with delivering complete orders, possibly leading to customer dissatisfaction due to incomplete deliveries.</a:t>
            </a:r>
          </a:p>
          <a:p>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Expression Stores, Logic Stores, and </a:t>
            </a:r>
            <a:r>
              <a:rPr lang="en-US" dirty="0" err="1">
                <a:latin typeface="Segoe UI" panose="020B0502040204020203" pitchFamily="34" charset="0"/>
                <a:cs typeface="Segoe UI" panose="020B0502040204020203" pitchFamily="34" charset="0"/>
              </a:rPr>
              <a:t>Chiptec</a:t>
            </a:r>
            <a:r>
              <a:rPr lang="en-US" dirty="0">
                <a:latin typeface="Segoe UI" panose="020B0502040204020203" pitchFamily="34" charset="0"/>
                <a:cs typeface="Segoe UI" panose="020B0502040204020203" pitchFamily="34" charset="0"/>
              </a:rPr>
              <a:t> Stores exhibit better performance in providing complete orders, ensuring higher customer satisfaction.</a:t>
            </a:r>
          </a:p>
          <a:p>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Propel Mart, Expert Mart, and Vivek Stores excel in meeting both delivery timelines and providing complete orders, demonstrating superior delivery service compared to others.</a:t>
            </a:r>
          </a:p>
        </p:txBody>
      </p:sp>
    </p:spTree>
    <p:extLst>
      <p:ext uri="{BB962C8B-B14F-4D97-AF65-F5344CB8AC3E}">
        <p14:creationId xmlns:p14="http://schemas.microsoft.com/office/powerpoint/2010/main" val="3563947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6020928" y="242633"/>
            <a:ext cx="5181600" cy="705054"/>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Performance Over Time </a:t>
            </a:r>
          </a:p>
        </p:txBody>
      </p:sp>
      <p:sp>
        <p:nvSpPr>
          <p:cNvPr id="9" name="Rectangle 2">
            <a:extLst>
              <a:ext uri="{FF2B5EF4-FFF2-40B4-BE49-F238E27FC236}">
                <a16:creationId xmlns:a16="http://schemas.microsoft.com/office/drawing/2014/main" id="{8AAED492-6ED7-C909-D04B-0CB1D19270A6}"/>
              </a:ext>
            </a:extLst>
          </p:cNvPr>
          <p:cNvSpPr>
            <a:spLocks noChangeArrowheads="1"/>
          </p:cNvSpPr>
          <p:nvPr/>
        </p:nvSpPr>
        <p:spPr bwMode="auto">
          <a:xfrm>
            <a:off x="0" y="0"/>
            <a:ext cx="2986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59474B-A47E-CFC6-7420-35A619872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1190318"/>
            <a:ext cx="8059274" cy="2757692"/>
          </a:xfrm>
          <a:prstGeom prst="rect">
            <a:avLst/>
          </a:prstGeom>
        </p:spPr>
      </p:pic>
      <p:pic>
        <p:nvPicPr>
          <p:cNvPr id="6" name="Picture 5">
            <a:extLst>
              <a:ext uri="{FF2B5EF4-FFF2-40B4-BE49-F238E27FC236}">
                <a16:creationId xmlns:a16="http://schemas.microsoft.com/office/drawing/2014/main" id="{0E2B7704-144D-4665-DB9D-377624965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4016809"/>
            <a:ext cx="8059275" cy="2943636"/>
          </a:xfrm>
          <a:prstGeom prst="rect">
            <a:avLst/>
          </a:prstGeom>
        </p:spPr>
      </p:pic>
      <p:pic>
        <p:nvPicPr>
          <p:cNvPr id="8" name="Picture 7">
            <a:extLst>
              <a:ext uri="{FF2B5EF4-FFF2-40B4-BE49-F238E27FC236}">
                <a16:creationId xmlns:a16="http://schemas.microsoft.com/office/drawing/2014/main" id="{D6423B52-A13D-46D9-EF1C-E52812FC4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7029245"/>
            <a:ext cx="8078327" cy="2934109"/>
          </a:xfrm>
          <a:prstGeom prst="rect">
            <a:avLst/>
          </a:prstGeom>
        </p:spPr>
      </p:pic>
      <p:sp>
        <p:nvSpPr>
          <p:cNvPr id="18" name="TextBox 17">
            <a:extLst>
              <a:ext uri="{FF2B5EF4-FFF2-40B4-BE49-F238E27FC236}">
                <a16:creationId xmlns:a16="http://schemas.microsoft.com/office/drawing/2014/main" id="{D4EBA7F1-BCFF-5A04-04D0-820ABAA26418}"/>
              </a:ext>
            </a:extLst>
          </p:cNvPr>
          <p:cNvSpPr txBox="1"/>
          <p:nvPr/>
        </p:nvSpPr>
        <p:spPr>
          <a:xfrm>
            <a:off x="10363200" y="2716500"/>
            <a:ext cx="6553200"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key performance metrics, including On-time Delivery (OT%), In-full Delivery (IF%), and On Time in Full (OTIF%), have not reached their targets over time.</a:t>
            </a:r>
          </a:p>
          <a:p>
            <a:pPr marL="285750" indent="-285750"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This shortfall indicates a consistent trend where the actual performance of these metrics.</a:t>
            </a:r>
          </a:p>
          <a:p>
            <a:pPr algn="l"/>
            <a:endParaRPr lang="en-US" b="0" i="0" dirty="0">
              <a:effectLst/>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Failure to meet these key performance indicators (KPIs) might signify challenges or inefficiencies in the delivery process that need to be addressed.</a:t>
            </a:r>
          </a:p>
        </p:txBody>
      </p:sp>
    </p:spTree>
    <p:extLst>
      <p:ext uri="{BB962C8B-B14F-4D97-AF65-F5344CB8AC3E}">
        <p14:creationId xmlns:p14="http://schemas.microsoft.com/office/powerpoint/2010/main" val="3703618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6934200" y="571500"/>
            <a:ext cx="5181600" cy="705054"/>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Delay Deliveries </a:t>
            </a:r>
          </a:p>
        </p:txBody>
      </p:sp>
      <p:sp>
        <p:nvSpPr>
          <p:cNvPr id="9" name="Rectangle 2">
            <a:extLst>
              <a:ext uri="{FF2B5EF4-FFF2-40B4-BE49-F238E27FC236}">
                <a16:creationId xmlns:a16="http://schemas.microsoft.com/office/drawing/2014/main" id="{8AAED492-6ED7-C909-D04B-0CB1D19270A6}"/>
              </a:ext>
            </a:extLst>
          </p:cNvPr>
          <p:cNvSpPr>
            <a:spLocks noChangeArrowheads="1"/>
          </p:cNvSpPr>
          <p:nvPr/>
        </p:nvSpPr>
        <p:spPr bwMode="auto">
          <a:xfrm>
            <a:off x="0" y="0"/>
            <a:ext cx="2986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220215B-B477-2439-D98A-64183F94C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2247900"/>
            <a:ext cx="11049000" cy="5791199"/>
          </a:xfrm>
          <a:prstGeom prst="rect">
            <a:avLst/>
          </a:prstGeom>
        </p:spPr>
      </p:pic>
      <p:sp>
        <p:nvSpPr>
          <p:cNvPr id="10" name="TextBox 9">
            <a:extLst>
              <a:ext uri="{FF2B5EF4-FFF2-40B4-BE49-F238E27FC236}">
                <a16:creationId xmlns:a16="http://schemas.microsoft.com/office/drawing/2014/main" id="{35876B95-A831-18BF-B75B-FF69F68CF3B7}"/>
              </a:ext>
            </a:extLst>
          </p:cNvPr>
          <p:cNvSpPr txBox="1"/>
          <p:nvPr/>
        </p:nvSpPr>
        <p:spPr>
          <a:xfrm>
            <a:off x="12065295" y="3314700"/>
            <a:ext cx="5715000" cy="2308324"/>
          </a:xfrm>
          <a:prstGeom prst="rect">
            <a:avLst/>
          </a:prstGeom>
          <a:noFill/>
        </p:spPr>
        <p:txBody>
          <a:bodyPr wrap="square">
            <a:spAutoFit/>
          </a:bodyPr>
          <a:lstStyle/>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37k orders are delivered on time, the largest segment.</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3.6k orders arrive a day early, showing some early deliveries.</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8.3k orders face a one-day delay, while 5.1k and 3.1k are delayed by two and three days.</a:t>
            </a:r>
          </a:p>
          <a:p>
            <a:pPr marL="285750" indent="-285750">
              <a:buFont typeface="Wingdings" panose="05000000000000000000" pitchFamily="2" charset="2"/>
              <a:buChar char="ü"/>
            </a:pPr>
            <a:r>
              <a:rPr lang="en-US" dirty="0">
                <a:latin typeface="Segoe UI" panose="020B0502040204020203" pitchFamily="34" charset="0"/>
                <a:cs typeface="Segoe UI" panose="020B0502040204020203" pitchFamily="34" charset="0"/>
              </a:rPr>
              <a:t>Most deliveries are on time or slightly late by a day, but a few face longer delays of two or three days.</a:t>
            </a:r>
          </a:p>
        </p:txBody>
      </p:sp>
    </p:spTree>
    <p:extLst>
      <p:ext uri="{BB962C8B-B14F-4D97-AF65-F5344CB8AC3E}">
        <p14:creationId xmlns:p14="http://schemas.microsoft.com/office/powerpoint/2010/main" val="2237611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D799A18-6974-1985-94AD-D5AE1B6BF8DB}"/>
              </a:ext>
            </a:extLst>
          </p:cNvPr>
          <p:cNvSpPr/>
          <p:nvPr/>
        </p:nvSpPr>
        <p:spPr>
          <a:xfrm>
            <a:off x="4191000" y="571500"/>
            <a:ext cx="10591800" cy="705054"/>
          </a:xfrm>
          <a:prstGeom prst="roundRect">
            <a:avLst>
              <a:gd name="adj" fmla="val 50000"/>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Segoe UI" panose="020B0502040204020203" pitchFamily="34" charset="0"/>
                <a:cs typeface="Segoe UI" panose="020B0502040204020203" pitchFamily="34" charset="0"/>
              </a:rPr>
              <a:t>Total order lines with LIFR % of the customers </a:t>
            </a:r>
          </a:p>
        </p:txBody>
      </p:sp>
      <p:sp>
        <p:nvSpPr>
          <p:cNvPr id="9" name="Rectangle 2">
            <a:extLst>
              <a:ext uri="{FF2B5EF4-FFF2-40B4-BE49-F238E27FC236}">
                <a16:creationId xmlns:a16="http://schemas.microsoft.com/office/drawing/2014/main" id="{8AAED492-6ED7-C909-D04B-0CB1D19270A6}"/>
              </a:ext>
            </a:extLst>
          </p:cNvPr>
          <p:cNvSpPr>
            <a:spLocks noChangeArrowheads="1"/>
          </p:cNvSpPr>
          <p:nvPr/>
        </p:nvSpPr>
        <p:spPr bwMode="auto">
          <a:xfrm>
            <a:off x="0" y="0"/>
            <a:ext cx="2986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EA7607B-FD9C-E826-4297-3B6C51994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71705"/>
            <a:ext cx="11582400" cy="5943590"/>
          </a:xfrm>
          <a:prstGeom prst="rect">
            <a:avLst/>
          </a:prstGeom>
        </p:spPr>
      </p:pic>
      <p:sp>
        <p:nvSpPr>
          <p:cNvPr id="8" name="TextBox 7">
            <a:extLst>
              <a:ext uri="{FF2B5EF4-FFF2-40B4-BE49-F238E27FC236}">
                <a16:creationId xmlns:a16="http://schemas.microsoft.com/office/drawing/2014/main" id="{30DA7578-ED08-0252-5E39-2AD0C3019F04}"/>
              </a:ext>
            </a:extLst>
          </p:cNvPr>
          <p:cNvSpPr txBox="1"/>
          <p:nvPr/>
        </p:nvSpPr>
        <p:spPr>
          <a:xfrm>
            <a:off x="12344400" y="3009900"/>
            <a:ext cx="5105400"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Vijay Stores, Rel Fresh, Lotus Mart, Propel Mart, and Acclaim Stores have the highest total order lines among customers.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Higher total order lines may suggest greater demand or a wider range of products/services offered by these customers.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Lower line fill rates for Cool blue, Elite Mart, and Info Stores could indicate potential challenges in meeting order requirements or fulfillment issues that need attention for improved customer service.</a:t>
            </a:r>
          </a:p>
        </p:txBody>
      </p:sp>
    </p:spTree>
    <p:extLst>
      <p:ext uri="{BB962C8B-B14F-4D97-AF65-F5344CB8AC3E}">
        <p14:creationId xmlns:p14="http://schemas.microsoft.com/office/powerpoint/2010/main" val="4227128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chemeClr val="tx2">
              <a:lumMod val="75000"/>
            </a:schemeClr>
          </a:solidFill>
        </p:spPr>
        <p:txBody>
          <a:bodyPr/>
          <a:lstStyle/>
          <a:p>
            <a:endParaRPr lang="en-US"/>
          </a:p>
        </p:txBody>
      </p:sp>
      <p:sp>
        <p:nvSpPr>
          <p:cNvPr id="3" name="Freeform 3"/>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4923308" y="-1307292"/>
            <a:ext cx="4671984" cy="4671984"/>
          </a:xfrm>
          <a:custGeom>
            <a:avLst/>
            <a:gdLst/>
            <a:ahLst/>
            <a:cxnLst/>
            <a:rect l="l" t="t" r="r" b="b"/>
            <a:pathLst>
              <a:path w="4671984" h="4671984">
                <a:moveTo>
                  <a:pt x="0" y="0"/>
                </a:moveTo>
                <a:lnTo>
                  <a:pt x="4671984" y="0"/>
                </a:lnTo>
                <a:lnTo>
                  <a:pt x="4671984" y="4671984"/>
                </a:lnTo>
                <a:lnTo>
                  <a:pt x="0" y="46719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526091" y="3751666"/>
            <a:ext cx="13235817" cy="2067224"/>
          </a:xfrm>
          <a:prstGeom prst="rect">
            <a:avLst/>
          </a:prstGeom>
        </p:spPr>
        <p:txBody>
          <a:bodyPr lIns="0" tIns="0" rIns="0" bIns="0" rtlCol="0" anchor="t">
            <a:spAutoFit/>
          </a:bodyPr>
          <a:lstStyle/>
          <a:p>
            <a:pPr algn="ctr">
              <a:lnSpc>
                <a:spcPts val="15976"/>
              </a:lnSpc>
              <a:spcBef>
                <a:spcPct val="0"/>
              </a:spcBef>
            </a:pPr>
            <a:r>
              <a:rPr lang="en-US" sz="11411">
                <a:solidFill>
                  <a:srgbClr val="FFFFFF"/>
                </a:solidFill>
                <a:latin typeface="Poppins Ultra-Bold"/>
              </a:rPr>
              <a:t>Thank You</a:t>
            </a:r>
          </a:p>
        </p:txBody>
      </p:sp>
      <p:sp>
        <p:nvSpPr>
          <p:cNvPr id="9" name="Freeform 9"/>
          <p:cNvSpPr/>
          <p:nvPr/>
        </p:nvSpPr>
        <p:spPr>
          <a:xfrm>
            <a:off x="-1307292" y="6922308"/>
            <a:ext cx="4671984" cy="4671984"/>
          </a:xfrm>
          <a:custGeom>
            <a:avLst/>
            <a:gdLst/>
            <a:ahLst/>
            <a:cxnLst/>
            <a:rect l="l" t="t" r="r" b="b"/>
            <a:pathLst>
              <a:path w="4671984" h="4671984">
                <a:moveTo>
                  <a:pt x="0" y="0"/>
                </a:moveTo>
                <a:lnTo>
                  <a:pt x="4671984" y="0"/>
                </a:lnTo>
                <a:lnTo>
                  <a:pt x="4671984" y="4671984"/>
                </a:lnTo>
                <a:lnTo>
                  <a:pt x="0" y="46719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2856594" y="1028700"/>
            <a:ext cx="1391836" cy="1391836"/>
          </a:xfrm>
          <a:custGeom>
            <a:avLst/>
            <a:gdLst/>
            <a:ahLst/>
            <a:cxnLst/>
            <a:rect l="l" t="t" r="r" b="b"/>
            <a:pathLst>
              <a:path w="1391836" h="1391836">
                <a:moveTo>
                  <a:pt x="0" y="0"/>
                </a:moveTo>
                <a:lnTo>
                  <a:pt x="1391836" y="0"/>
                </a:lnTo>
                <a:lnTo>
                  <a:pt x="1391836" y="1391836"/>
                </a:lnTo>
                <a:lnTo>
                  <a:pt x="0" y="13918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5465163" y="3776299"/>
            <a:ext cx="593492" cy="593492"/>
          </a:xfrm>
          <a:custGeom>
            <a:avLst/>
            <a:gdLst/>
            <a:ahLst/>
            <a:cxnLst/>
            <a:rect l="l" t="t" r="r" b="b"/>
            <a:pathLst>
              <a:path w="593492" h="593492">
                <a:moveTo>
                  <a:pt x="0" y="0"/>
                </a:moveTo>
                <a:lnTo>
                  <a:pt x="593492" y="0"/>
                </a:lnTo>
                <a:lnTo>
                  <a:pt x="593492" y="593492"/>
                </a:lnTo>
                <a:lnTo>
                  <a:pt x="0" y="593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4039570" y="7866464"/>
            <a:ext cx="1391836" cy="1391836"/>
          </a:xfrm>
          <a:custGeom>
            <a:avLst/>
            <a:gdLst/>
            <a:ahLst/>
            <a:cxnLst/>
            <a:rect l="l" t="t" r="r" b="b"/>
            <a:pathLst>
              <a:path w="1391836" h="1391836">
                <a:moveTo>
                  <a:pt x="0" y="0"/>
                </a:moveTo>
                <a:lnTo>
                  <a:pt x="1391836" y="0"/>
                </a:lnTo>
                <a:lnTo>
                  <a:pt x="1391836" y="1391836"/>
                </a:lnTo>
                <a:lnTo>
                  <a:pt x="0" y="13918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2229345" y="5917209"/>
            <a:ext cx="593492" cy="593492"/>
          </a:xfrm>
          <a:custGeom>
            <a:avLst/>
            <a:gdLst/>
            <a:ahLst/>
            <a:cxnLst/>
            <a:rect l="l" t="t" r="r" b="b"/>
            <a:pathLst>
              <a:path w="593492" h="593492">
                <a:moveTo>
                  <a:pt x="0" y="0"/>
                </a:moveTo>
                <a:lnTo>
                  <a:pt x="593492" y="0"/>
                </a:lnTo>
                <a:lnTo>
                  <a:pt x="593492" y="593492"/>
                </a:lnTo>
                <a:lnTo>
                  <a:pt x="0" y="593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3707938"/>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2211519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7848600" y="456954"/>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Insights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3" name="TextBox 2">
            <a:extLst>
              <a:ext uri="{FF2B5EF4-FFF2-40B4-BE49-F238E27FC236}">
                <a16:creationId xmlns:a16="http://schemas.microsoft.com/office/drawing/2014/main" id="{FAF6164F-5476-D86A-46E4-BD8D9D6BBDB9}"/>
              </a:ext>
            </a:extLst>
          </p:cNvPr>
          <p:cNvSpPr txBox="1"/>
          <p:nvPr/>
        </p:nvSpPr>
        <p:spPr>
          <a:xfrm>
            <a:off x="5607088" y="1749049"/>
            <a:ext cx="12039600" cy="77867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The low OTIF% of 29% suggests that </a:t>
            </a:r>
            <a:r>
              <a:rPr kumimoji="0" lang="en-US" altLang="en-US" sz="2000" b="0" i="0" u="none" strike="noStrike" cap="none" normalizeH="0" baseline="0" dirty="0" err="1">
                <a:ln>
                  <a:noFill/>
                </a:ln>
                <a:solidFill>
                  <a:schemeClr val="tx1"/>
                </a:solidFill>
                <a:effectLst/>
                <a:latin typeface="Arial" panose="020B0604020202020204" pitchFamily="34" charset="0"/>
              </a:rPr>
              <a:t>Atliq</a:t>
            </a:r>
            <a:r>
              <a:rPr kumimoji="0" lang="en-US" altLang="en-US" sz="2000" b="0" i="0" u="none" strike="noStrike" cap="none" normalizeH="0" baseline="0" dirty="0">
                <a:ln>
                  <a:noFill/>
                </a:ln>
                <a:solidFill>
                  <a:schemeClr val="tx1"/>
                </a:solidFill>
                <a:effectLst/>
                <a:latin typeface="Arial" panose="020B0604020202020204" pitchFamily="34" charset="0"/>
              </a:rPr>
              <a:t> Mart may be experiencing significant issues with delivery service. To improve this metric, it may be necessary to identify and address the root causes of these issues.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The lower LIFR% of 66% compared to the higher VOFR% of 97% suggests that there may be specific lines or products that are causing delivery issues. It may be helpful to analyze data on individual lines or products to identify any patterns or trends that could be causing these issues.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The fact that Lotus Mart and Acclaimed stores are the most ordering customers and also have the most delayed deliveries could indicate that these customers have particularly high expectations or demands for timely and accurate delivery. It may be helpful to engage with these customers to understand their needs and concerns and to develop strategies to better meet their expectations.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The gap in IF% for many customers could be due to a variety of factors, including production issues, supply chain disruptions, or problems with the delivery process itself. It will be important to investigate the root cause of this issue in order to address it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The lack of improvement in any of the key metrics in the last few months suggests that </a:t>
            </a:r>
            <a:r>
              <a:rPr kumimoji="0" lang="en-US" altLang="en-US" sz="2000" b="0" i="0" u="none" strike="noStrike" cap="none" normalizeH="0" baseline="0" dirty="0" err="1">
                <a:ln>
                  <a:noFill/>
                </a:ln>
                <a:solidFill>
                  <a:schemeClr val="tx1"/>
                </a:solidFill>
                <a:effectLst/>
                <a:latin typeface="Arial" panose="020B0604020202020204" pitchFamily="34" charset="0"/>
              </a:rPr>
              <a:t>Atliq</a:t>
            </a:r>
            <a:r>
              <a:rPr kumimoji="0" lang="en-US" altLang="en-US" sz="2000" b="0" i="0" u="none" strike="noStrike" cap="none" normalizeH="0" baseline="0" dirty="0">
                <a:ln>
                  <a:noFill/>
                </a:ln>
                <a:solidFill>
                  <a:schemeClr val="tx1"/>
                </a:solidFill>
                <a:effectLst/>
                <a:latin typeface="Arial" panose="020B0604020202020204" pitchFamily="34" charset="0"/>
              </a:rPr>
              <a:t> Mart may need to take more significant action to address these issues. This could involve implementing new processes or technologies to improve the accuracy and timeliness of deliveries, or addressing issues within the production or supply chain.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p:txBody>
      </p:sp>
    </p:spTree>
    <p:extLst>
      <p:ext uri="{BB962C8B-B14F-4D97-AF65-F5344CB8AC3E}">
        <p14:creationId xmlns:p14="http://schemas.microsoft.com/office/powerpoint/2010/main" val="2376363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7924800" y="1200468"/>
            <a:ext cx="6726842" cy="773673"/>
          </a:xfrm>
          <a:prstGeom prst="rect">
            <a:avLst/>
          </a:prstGeom>
        </p:spPr>
        <p:txBody>
          <a:bodyPr lIns="0" tIns="0" rIns="0" bIns="0" rtlCol="0" anchor="t">
            <a:spAutoFit/>
          </a:bodyPr>
          <a:lstStyle/>
          <a:p>
            <a:pPr algn="ctr">
              <a:lnSpc>
                <a:spcPts val="6720"/>
              </a:lnSpc>
            </a:pPr>
            <a:r>
              <a:rPr lang="en-US" sz="3200" dirty="0">
                <a:solidFill>
                  <a:srgbClr val="171616"/>
                </a:solidFill>
                <a:latin typeface="Poppins Bold"/>
              </a:rPr>
              <a:t>Insights</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5" name="TextBox 4">
            <a:extLst>
              <a:ext uri="{FF2B5EF4-FFF2-40B4-BE49-F238E27FC236}">
                <a16:creationId xmlns:a16="http://schemas.microsoft.com/office/drawing/2014/main" id="{5AAA700E-798E-9860-9D1D-FFDC279395F8}"/>
              </a:ext>
            </a:extLst>
          </p:cNvPr>
          <p:cNvSpPr txBox="1"/>
          <p:nvPr/>
        </p:nvSpPr>
        <p:spPr>
          <a:xfrm>
            <a:off x="6781800" y="2247900"/>
            <a:ext cx="10591800" cy="6488828"/>
          </a:xfrm>
          <a:prstGeom prst="rect">
            <a:avLst/>
          </a:prstGeom>
          <a:noFill/>
        </p:spPr>
        <p:txBody>
          <a:bodyPr wrap="square" rtlCol="0">
            <a:spAutoFit/>
          </a:bodyPr>
          <a:lstStyle/>
          <a:p>
            <a:pPr algn="l" fontAlgn="auto">
              <a:lnSpc>
                <a:spcPct val="150000"/>
              </a:lnSpc>
            </a:pPr>
            <a:r>
              <a:rPr lang="en-US" sz="2800" b="0" i="0" dirty="0">
                <a:effectLst/>
              </a:rPr>
              <a:t>➜ AtliQ mart has total orders of on time in full delivery(OTIF%) is 29% in all cities.</a:t>
            </a:r>
          </a:p>
          <a:p>
            <a:pPr algn="l" fontAlgn="auto">
              <a:lnSpc>
                <a:spcPct val="150000"/>
              </a:lnSpc>
            </a:pPr>
            <a:r>
              <a:rPr lang="en-US" sz="2800" b="0" i="0" dirty="0">
                <a:effectLst/>
              </a:rPr>
              <a:t>➜There is huge gap between the Key metrics (OT%, IF%, OTIF%)  and target.</a:t>
            </a:r>
          </a:p>
          <a:p>
            <a:pPr algn="l" fontAlgn="auto">
              <a:lnSpc>
                <a:spcPct val="150000"/>
              </a:lnSpc>
            </a:pPr>
            <a:r>
              <a:rPr lang="en-US" sz="2800" b="0" i="0" dirty="0">
                <a:effectLst/>
              </a:rPr>
              <a:t>➜ LIFR is 66% of all products and VOFR% is 97%.</a:t>
            </a:r>
          </a:p>
          <a:p>
            <a:pPr algn="l" fontAlgn="auto">
              <a:lnSpc>
                <a:spcPct val="150000"/>
              </a:lnSpc>
            </a:pPr>
            <a:r>
              <a:rPr lang="en-US" sz="2800" b="0" i="0" dirty="0">
                <a:effectLst/>
              </a:rPr>
              <a:t>➜AM Milk, AM Curd, and AM Butter are the most selling products. </a:t>
            </a:r>
          </a:p>
          <a:p>
            <a:pPr algn="l" fontAlgn="auto">
              <a:lnSpc>
                <a:spcPct val="150000"/>
              </a:lnSpc>
            </a:pPr>
            <a:r>
              <a:rPr lang="en-US" sz="2800" b="0" i="0" dirty="0">
                <a:effectLst/>
              </a:rPr>
              <a:t>➜ The Most Ordering customers are Lotus Mart, Acclaimed stores as well as most delayed the delivery of the products on time.</a:t>
            </a:r>
          </a:p>
          <a:p>
            <a:pPr algn="l" fontAlgn="auto">
              <a:lnSpc>
                <a:spcPct val="150000"/>
              </a:lnSpc>
            </a:pPr>
            <a:r>
              <a:rPr lang="en-US" sz="2800" b="0" i="0" dirty="0">
                <a:effectLst/>
              </a:rPr>
              <a:t>➜There is a huge gap in IF% for most of the customers. Is it because of less production</a:t>
            </a:r>
          </a:p>
        </p:txBody>
      </p:sp>
    </p:spTree>
    <p:extLst>
      <p:ext uri="{BB962C8B-B14F-4D97-AF65-F5344CB8AC3E}">
        <p14:creationId xmlns:p14="http://schemas.microsoft.com/office/powerpoint/2010/main" val="197419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4446602"/>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Key service metrics</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188005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5185266"/>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Key service metrics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My Role in this project</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296288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592392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Key service metrics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My Role in this project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Data sets</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344881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31787" y="5143500"/>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781800" y="865335"/>
            <a:ext cx="6726842" cy="773673"/>
          </a:xfrm>
          <a:prstGeom prst="rect">
            <a:avLst/>
          </a:prstGeom>
        </p:spPr>
        <p:txBody>
          <a:bodyPr lIns="0" tIns="0" rIns="0" bIns="0" rtlCol="0" anchor="t">
            <a:spAutoFit/>
          </a:bodyPr>
          <a:lstStyle/>
          <a:p>
            <a:pPr algn="ctr">
              <a:lnSpc>
                <a:spcPts val="6720"/>
              </a:lnSpc>
            </a:pPr>
            <a:r>
              <a:rPr lang="en-US" sz="3600" dirty="0">
                <a:solidFill>
                  <a:srgbClr val="171616"/>
                </a:solidFill>
                <a:latin typeface="Poppins Bold"/>
              </a:rPr>
              <a:t>Agenda</a:t>
            </a:r>
          </a:p>
        </p:txBody>
      </p:sp>
      <p:sp>
        <p:nvSpPr>
          <p:cNvPr id="15" name="Oval 14">
            <a:extLst>
              <a:ext uri="{FF2B5EF4-FFF2-40B4-BE49-F238E27FC236}">
                <a16:creationId xmlns:a16="http://schemas.microsoft.com/office/drawing/2014/main" id="{FE4F0530-98D2-A8A1-4F3A-442385D11E73}"/>
              </a:ext>
            </a:extLst>
          </p:cNvPr>
          <p:cNvSpPr/>
          <p:nvPr/>
        </p:nvSpPr>
        <p:spPr>
          <a:xfrm>
            <a:off x="744070" y="517815"/>
            <a:ext cx="1541930" cy="14687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0C8717-8ADA-A49F-A91A-3692C649F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713" y="843791"/>
            <a:ext cx="834643" cy="816763"/>
          </a:xfrm>
          <a:prstGeom prst="rect">
            <a:avLst/>
          </a:prstGeom>
        </p:spPr>
      </p:pic>
      <p:sp>
        <p:nvSpPr>
          <p:cNvPr id="6" name="Freeform 8">
            <a:extLst>
              <a:ext uri="{FF2B5EF4-FFF2-40B4-BE49-F238E27FC236}">
                <a16:creationId xmlns:a16="http://schemas.microsoft.com/office/drawing/2014/main" id="{968B3695-4DF2-F1A1-F2AB-687E74F6B18B}"/>
              </a:ext>
            </a:extLst>
          </p:cNvPr>
          <p:cNvSpPr/>
          <p:nvPr/>
        </p:nvSpPr>
        <p:spPr>
          <a:xfrm>
            <a:off x="5486400" y="2857500"/>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FF216AB-13F1-99E6-DB73-3B464F02DC9E}"/>
              </a:ext>
            </a:extLst>
          </p:cNvPr>
          <p:cNvSpPr txBox="1"/>
          <p:nvPr/>
        </p:nvSpPr>
        <p:spPr>
          <a:xfrm>
            <a:off x="8763000" y="2247900"/>
            <a:ext cx="7543800" cy="66625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About Company</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Problem Statement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Management request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Key service metrics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My Role in this project</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Data sets</a:t>
            </a:r>
          </a:p>
          <a:p>
            <a:pPr marL="457200" indent="-457200">
              <a:lnSpc>
                <a:spcPct val="150000"/>
              </a:lnSpc>
              <a:buFont typeface="Wingdings" panose="05000000000000000000" pitchFamily="2" charset="2"/>
              <a:buChar char="v"/>
            </a:pPr>
            <a:r>
              <a:rPr lang="en-US" sz="3200" b="1" dirty="0">
                <a:solidFill>
                  <a:schemeClr val="accent1">
                    <a:lumMod val="50000"/>
                  </a:schemeClr>
                </a:solidFill>
                <a:latin typeface="Abadi" panose="020B0604020104020204" pitchFamily="34" charset="0"/>
              </a:rPr>
              <a:t>Dashboard</a:t>
            </a:r>
          </a:p>
          <a:p>
            <a:pPr>
              <a:lnSpc>
                <a:spcPct val="150000"/>
              </a:lnSpc>
            </a:pPr>
            <a:endParaRPr lang="en-US" sz="3200" b="1" dirty="0">
              <a:solidFill>
                <a:schemeClr val="accent1">
                  <a:lumMod val="50000"/>
                </a:schemeClr>
              </a:solidFill>
              <a:latin typeface="Abadi" panose="020B0604020104020204" pitchFamily="34" charset="0"/>
            </a:endParaRPr>
          </a:p>
          <a:p>
            <a:pPr marL="457200" indent="-457200">
              <a:lnSpc>
                <a:spcPct val="150000"/>
              </a:lnSpc>
              <a:buFont typeface="Wingdings" panose="05000000000000000000" pitchFamily="2" charset="2"/>
              <a:buChar char="v"/>
            </a:pPr>
            <a:endParaRPr lang="en-US" sz="3200" b="1" dirty="0">
              <a:solidFill>
                <a:schemeClr val="accent1">
                  <a:lumMod val="50000"/>
                </a:schemeClr>
              </a:solidFill>
              <a:latin typeface="Abadi" panose="020B0604020104020204" pitchFamily="34" charset="0"/>
            </a:endParaRPr>
          </a:p>
        </p:txBody>
      </p:sp>
    </p:spTree>
    <p:extLst>
      <p:ext uri="{BB962C8B-B14F-4D97-AF65-F5344CB8AC3E}">
        <p14:creationId xmlns:p14="http://schemas.microsoft.com/office/powerpoint/2010/main" val="4023334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2029</Words>
  <Application>Microsoft Office PowerPoint</Application>
  <PresentationFormat>Custom</PresentationFormat>
  <Paragraphs>246</Paragraphs>
  <Slides>51</Slides>
  <Notes>5</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Poppins Ultra-Bold</vt:lpstr>
      <vt:lpstr>Söhne</vt:lpstr>
      <vt:lpstr>Manrope</vt:lpstr>
      <vt:lpstr>Open Sans Bold</vt:lpstr>
      <vt:lpstr>Poppins Bold</vt:lpstr>
      <vt:lpstr>Calibri</vt:lpstr>
      <vt:lpstr>Arial</vt:lpstr>
      <vt:lpstr>Abadi</vt:lpstr>
      <vt:lpstr>Wingdings</vt:lpstr>
      <vt:lpstr>Segoe UI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Technology Business Presentation</dc:title>
  <cp:lastModifiedBy>Rajesh Kumar</cp:lastModifiedBy>
  <cp:revision>20</cp:revision>
  <cp:lastPrinted>2023-11-20T19:34:21Z</cp:lastPrinted>
  <dcterms:created xsi:type="dcterms:W3CDTF">2006-08-16T00:00:00Z</dcterms:created>
  <dcterms:modified xsi:type="dcterms:W3CDTF">2023-11-25T17:23:12Z</dcterms:modified>
  <dc:identifier>DAFxcZol-14</dc:identifier>
</cp:coreProperties>
</file>