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33" r:id="rId1"/>
  </p:sldMasterIdLst>
  <p:sldIdLst>
    <p:sldId id="256" r:id="rId2"/>
    <p:sldId id="257" r:id="rId3"/>
    <p:sldId id="259" r:id="rId4"/>
    <p:sldId id="261" r:id="rId5"/>
    <p:sldId id="262" r:id="rId6"/>
    <p:sldId id="260" r:id="rId7"/>
    <p:sldId id="264" r:id="rId8"/>
    <p:sldId id="268" r:id="rId9"/>
    <p:sldId id="263" r:id="rId10"/>
    <p:sldId id="267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F85F-78C4-43FB-A76D-F83A65A4F123}" type="datetimeFigureOut">
              <a:rPr lang="en-US" smtClean="0"/>
              <a:t>08-Dec-22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AC42-20BA-4B6D-92E7-8AF81551F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482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F85F-78C4-43FB-A76D-F83A65A4F123}" type="datetimeFigureOut">
              <a:rPr lang="en-US" smtClean="0"/>
              <a:t>08-Dec-22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AC42-20BA-4B6D-92E7-8AF81551F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20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F85F-78C4-43FB-A76D-F83A65A4F123}" type="datetimeFigureOut">
              <a:rPr lang="en-US" smtClean="0"/>
              <a:t>08-Dec-22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AC42-20BA-4B6D-92E7-8AF81551F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098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F85F-78C4-43FB-A76D-F83A65A4F123}" type="datetimeFigureOut">
              <a:rPr lang="en-US" smtClean="0"/>
              <a:t>08-Dec-22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AC42-20BA-4B6D-92E7-8AF81551F8F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7959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F85F-78C4-43FB-A76D-F83A65A4F123}" type="datetimeFigureOut">
              <a:rPr lang="en-US" smtClean="0"/>
              <a:t>08-Dec-22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AC42-20BA-4B6D-92E7-8AF81551F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02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F85F-78C4-43FB-A76D-F83A65A4F123}" type="datetimeFigureOut">
              <a:rPr lang="en-US" smtClean="0"/>
              <a:t>08-Dec-22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AC42-20BA-4B6D-92E7-8AF81551F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983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F85F-78C4-43FB-A76D-F83A65A4F123}" type="datetimeFigureOut">
              <a:rPr lang="en-US" smtClean="0"/>
              <a:t>08-Dec-22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AC42-20BA-4B6D-92E7-8AF81551F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972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F85F-78C4-43FB-A76D-F83A65A4F123}" type="datetimeFigureOut">
              <a:rPr lang="en-US" smtClean="0"/>
              <a:t>08-Dec-22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AC42-20BA-4B6D-92E7-8AF81551F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5319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F85F-78C4-43FB-A76D-F83A65A4F123}" type="datetimeFigureOut">
              <a:rPr lang="en-US" smtClean="0"/>
              <a:t>08-Dec-22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AC42-20BA-4B6D-92E7-8AF81551F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761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F85F-78C4-43FB-A76D-F83A65A4F123}" type="datetimeFigureOut">
              <a:rPr lang="en-US" smtClean="0"/>
              <a:t>08-Dec-22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AC42-20BA-4B6D-92E7-8AF81551F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457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F85F-78C4-43FB-A76D-F83A65A4F123}" type="datetimeFigureOut">
              <a:rPr lang="en-US" smtClean="0"/>
              <a:t>08-Dec-22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AC42-20BA-4B6D-92E7-8AF81551F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598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F85F-78C4-43FB-A76D-F83A65A4F123}" type="datetimeFigureOut">
              <a:rPr lang="en-US" smtClean="0"/>
              <a:t>08-Dec-22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AC42-20BA-4B6D-92E7-8AF81551F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79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F85F-78C4-43FB-A76D-F83A65A4F123}" type="datetimeFigureOut">
              <a:rPr lang="en-US" smtClean="0"/>
              <a:t>08-Dec-22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AC42-20BA-4B6D-92E7-8AF81551F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699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F85F-78C4-43FB-A76D-F83A65A4F123}" type="datetimeFigureOut">
              <a:rPr lang="en-US" smtClean="0"/>
              <a:t>08-Dec-22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AC42-20BA-4B6D-92E7-8AF81551F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35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F85F-78C4-43FB-A76D-F83A65A4F123}" type="datetimeFigureOut">
              <a:rPr lang="en-US" smtClean="0"/>
              <a:t>08-Dec-22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AC42-20BA-4B6D-92E7-8AF81551F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304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F85F-78C4-43FB-A76D-F83A65A4F123}" type="datetimeFigureOut">
              <a:rPr lang="en-US" smtClean="0"/>
              <a:t>08-Dec-22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AC42-20BA-4B6D-92E7-8AF81551F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362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F85F-78C4-43FB-A76D-F83A65A4F123}" type="datetimeFigureOut">
              <a:rPr lang="en-US" smtClean="0"/>
              <a:t>08-Dec-22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AC42-20BA-4B6D-92E7-8AF81551F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18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D9DF85F-78C4-43FB-A76D-F83A65A4F123}" type="datetimeFigureOut">
              <a:rPr lang="en-US" smtClean="0"/>
              <a:t>08-Dec-22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FAC42-20BA-4B6D-92E7-8AF81551F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8840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34" r:id="rId1"/>
    <p:sldLayoutId id="2147484535" r:id="rId2"/>
    <p:sldLayoutId id="2147484536" r:id="rId3"/>
    <p:sldLayoutId id="2147484537" r:id="rId4"/>
    <p:sldLayoutId id="2147484538" r:id="rId5"/>
    <p:sldLayoutId id="2147484539" r:id="rId6"/>
    <p:sldLayoutId id="2147484540" r:id="rId7"/>
    <p:sldLayoutId id="2147484541" r:id="rId8"/>
    <p:sldLayoutId id="2147484542" r:id="rId9"/>
    <p:sldLayoutId id="2147484543" r:id="rId10"/>
    <p:sldLayoutId id="2147484544" r:id="rId11"/>
    <p:sldLayoutId id="2147484545" r:id="rId12"/>
    <p:sldLayoutId id="2147484546" r:id="rId13"/>
    <p:sldLayoutId id="2147484547" r:id="rId14"/>
    <p:sldLayoutId id="2147484548" r:id="rId15"/>
    <p:sldLayoutId id="2147484549" r:id="rId16"/>
    <p:sldLayoutId id="214748455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E84432-B392-6147-1E2D-E301BBB3003D}"/>
              </a:ext>
            </a:extLst>
          </p:cNvPr>
          <p:cNvSpPr txBox="1"/>
          <p:nvPr/>
        </p:nvSpPr>
        <p:spPr>
          <a:xfrm>
            <a:off x="1465970" y="2234648"/>
            <a:ext cx="914400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CODEBASICS RESUME CHALLENGE </a:t>
            </a:r>
            <a:b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November 2022</a:t>
            </a:r>
            <a:b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solidFill>
                  <a:schemeClr val="tx1"/>
                </a:solidFill>
              </a:rPr>
              <a:t>Designed and Presented By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RAJESH KUMAR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8DE364-6EA1-73D7-6F15-BBCBBDFB3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33" y="371622"/>
            <a:ext cx="1851074" cy="185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761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81F755-01E2-E0BD-3671-B4547B9AD53D}"/>
              </a:ext>
            </a:extLst>
          </p:cNvPr>
          <p:cNvSpPr txBox="1"/>
          <p:nvPr/>
        </p:nvSpPr>
        <p:spPr>
          <a:xfrm flipH="1">
            <a:off x="349618" y="202968"/>
            <a:ext cx="5889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</a:rPr>
              <a:t>Relationship between the table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7BD4AF-3334-95D0-FD50-28D01BBE7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412" y="887506"/>
            <a:ext cx="8780929" cy="556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110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81F755-01E2-E0BD-3671-B4547B9AD53D}"/>
              </a:ext>
            </a:extLst>
          </p:cNvPr>
          <p:cNvSpPr txBox="1"/>
          <p:nvPr/>
        </p:nvSpPr>
        <p:spPr>
          <a:xfrm flipH="1">
            <a:off x="349620" y="202968"/>
            <a:ext cx="2474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400" b="1" dirty="0">
                <a:solidFill>
                  <a:schemeClr val="tx1">
                    <a:lumMod val="95000"/>
                  </a:schemeClr>
                </a:solidFill>
              </a:rPr>
              <a:t>Dashboard</a:t>
            </a:r>
            <a:endParaRPr lang="en-US" sz="2400" b="1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F94F06-1766-558C-DEEA-9CC0F3C2E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165" y="0"/>
            <a:ext cx="47602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8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81F755-01E2-E0BD-3671-B4547B9AD53D}"/>
              </a:ext>
            </a:extLst>
          </p:cNvPr>
          <p:cNvSpPr txBox="1"/>
          <p:nvPr/>
        </p:nvSpPr>
        <p:spPr>
          <a:xfrm flipH="1">
            <a:off x="421976" y="262306"/>
            <a:ext cx="3751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400" b="1" dirty="0">
                <a:solidFill>
                  <a:schemeClr val="tx1">
                    <a:lumMod val="95000"/>
                  </a:schemeClr>
                </a:solidFill>
              </a:rPr>
              <a:t>Insights</a:t>
            </a:r>
            <a:endParaRPr lang="en-US" sz="24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8131B0-CD84-3310-B4F5-A4D15CBD22E7}"/>
              </a:ext>
            </a:extLst>
          </p:cNvPr>
          <p:cNvSpPr txBox="1"/>
          <p:nvPr/>
        </p:nvSpPr>
        <p:spPr>
          <a:xfrm>
            <a:off x="805543" y="1240382"/>
            <a:ext cx="1011645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Atliqo telecom generated Total Revenue of 3,187 Crore it's Average revenue is 27 crore and comparison between  Before &amp; after5G their  gradual decreasing in Revenue Change% of -0.50%(8 Crore) after 5G implementation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There is increasing in Average revenue per user(ARPU) After Implementing the 5G is 11.05% (21 crores).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Monthly active users is decreasing the implementation after 5G  of 18 lakhs users(-8.28%). Average Monthly Unsubscribed users increase in the implementation after 5G  of 4 lakhs </a:t>
            </a:r>
            <a:r>
              <a:rPr lang="en-US"/>
              <a:t>users (23.50%).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top 5 plans according to revenue are p1, p2, p3, p4 and p11.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Atliqo</a:t>
            </a:r>
            <a:r>
              <a:rPr lang="en-US" dirty="0"/>
              <a:t> Market share is 19.56% with the different competitor in the telecom industry, Highest market share is PIO=35.42%, Britel= 27.49%, DADAFONE=10.31%, , Others=7.23%.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It's is new 5G technology if companies give promotional offer to increase the customer Engagement and Revenue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957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8B88F47-C508-2D17-C537-DF62FA8EE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384" y="1402343"/>
            <a:ext cx="1361841" cy="1171722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2F332C-899C-2F2F-A4DD-A68608BF4026}"/>
              </a:ext>
            </a:extLst>
          </p:cNvPr>
          <p:cNvSpPr txBox="1"/>
          <p:nvPr/>
        </p:nvSpPr>
        <p:spPr>
          <a:xfrm flipH="1">
            <a:off x="5885724" y="2865936"/>
            <a:ext cx="136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AtliQ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1F755-01E2-E0BD-3671-B4547B9AD53D}"/>
              </a:ext>
            </a:extLst>
          </p:cNvPr>
          <p:cNvSpPr txBox="1"/>
          <p:nvPr/>
        </p:nvSpPr>
        <p:spPr>
          <a:xfrm flipH="1">
            <a:off x="766480" y="525697"/>
            <a:ext cx="5916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b="1" dirty="0">
                <a:solidFill>
                  <a:schemeClr val="tx1">
                    <a:lumMod val="95000"/>
                  </a:schemeClr>
                </a:solidFill>
              </a:rPr>
              <a:t>Company’s Background</a:t>
            </a:r>
            <a:endParaRPr lang="en-US" sz="3200" b="1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154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8B88F47-C508-2D17-C537-DF62FA8EE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859" y="1440460"/>
            <a:ext cx="1361841" cy="1171722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2F332C-899C-2F2F-A4DD-A68608BF4026}"/>
              </a:ext>
            </a:extLst>
          </p:cNvPr>
          <p:cNvSpPr txBox="1"/>
          <p:nvPr/>
        </p:nvSpPr>
        <p:spPr>
          <a:xfrm flipH="1">
            <a:off x="5603336" y="2942170"/>
            <a:ext cx="1832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AtliQ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1F755-01E2-E0BD-3671-B4547B9AD53D}"/>
              </a:ext>
            </a:extLst>
          </p:cNvPr>
          <p:cNvSpPr txBox="1"/>
          <p:nvPr/>
        </p:nvSpPr>
        <p:spPr>
          <a:xfrm flipH="1">
            <a:off x="766480" y="525697"/>
            <a:ext cx="5782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b="1" dirty="0">
                <a:solidFill>
                  <a:schemeClr val="tx1">
                    <a:lumMod val="95000"/>
                  </a:schemeClr>
                </a:solidFill>
              </a:rPr>
              <a:t>Company’s Background</a:t>
            </a:r>
            <a:endParaRPr lang="en-US" sz="32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E9CA4B-49E0-DDEE-51A2-AB0D4F59FA9B}"/>
              </a:ext>
            </a:extLst>
          </p:cNvPr>
          <p:cNvSpPr txBox="1"/>
          <p:nvPr/>
        </p:nvSpPr>
        <p:spPr>
          <a:xfrm flipH="1">
            <a:off x="4625787" y="3262819"/>
            <a:ext cx="3845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Telecom Provider</a:t>
            </a:r>
          </a:p>
          <a:p>
            <a:pPr algn="ctr"/>
            <a:r>
              <a:rPr lang="en-US" b="1" dirty="0"/>
              <a:t>in India</a:t>
            </a:r>
          </a:p>
        </p:txBody>
      </p:sp>
    </p:spTree>
    <p:extLst>
      <p:ext uri="{BB962C8B-B14F-4D97-AF65-F5344CB8AC3E}">
        <p14:creationId xmlns:p14="http://schemas.microsoft.com/office/powerpoint/2010/main" val="3193383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8B88F47-C508-2D17-C537-DF62FA8EE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089" y="801190"/>
            <a:ext cx="1361841" cy="1171722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2F332C-899C-2F2F-A4DD-A68608BF4026}"/>
              </a:ext>
            </a:extLst>
          </p:cNvPr>
          <p:cNvSpPr txBox="1"/>
          <p:nvPr/>
        </p:nvSpPr>
        <p:spPr>
          <a:xfrm flipH="1">
            <a:off x="5430566" y="2125690"/>
            <a:ext cx="1832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Atliq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1F755-01E2-E0BD-3671-B4547B9AD53D}"/>
              </a:ext>
            </a:extLst>
          </p:cNvPr>
          <p:cNvSpPr txBox="1"/>
          <p:nvPr/>
        </p:nvSpPr>
        <p:spPr>
          <a:xfrm flipH="1">
            <a:off x="403409" y="308748"/>
            <a:ext cx="6064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b="1" dirty="0">
                <a:solidFill>
                  <a:schemeClr val="tx1">
                    <a:lumMod val="95000"/>
                  </a:schemeClr>
                </a:solidFill>
              </a:rPr>
              <a:t>Company’s Background</a:t>
            </a:r>
            <a:endParaRPr lang="en-US" sz="32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E9CA4B-49E0-DDEE-51A2-AB0D4F59FA9B}"/>
              </a:ext>
            </a:extLst>
          </p:cNvPr>
          <p:cNvSpPr txBox="1"/>
          <p:nvPr/>
        </p:nvSpPr>
        <p:spPr>
          <a:xfrm flipH="1">
            <a:off x="4545105" y="2525800"/>
            <a:ext cx="3845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Telecom Provider </a:t>
            </a:r>
          </a:p>
          <a:p>
            <a:pPr algn="ctr"/>
            <a:r>
              <a:rPr lang="en-US" b="1" dirty="0"/>
              <a:t>It’s Operates 15 Cities </a:t>
            </a:r>
          </a:p>
          <a:p>
            <a:pPr algn="ctr"/>
            <a:r>
              <a:rPr lang="en-US" b="1" dirty="0"/>
              <a:t>in India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34CCC1-CC10-AC9B-7D3A-81EA37FCDF2A}"/>
              </a:ext>
            </a:extLst>
          </p:cNvPr>
          <p:cNvSpPr txBox="1"/>
          <p:nvPr/>
        </p:nvSpPr>
        <p:spPr>
          <a:xfrm flipH="1">
            <a:off x="3772099" y="3823639"/>
            <a:ext cx="18939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rtl="0" eaLnBrk="1" fontAlgn="b" latinLnBrk="0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Mumbai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342900" indent="-342900" algn="l" rtl="0" eaLnBrk="1" fontAlgn="b" latinLnBrk="0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Delhi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342900" indent="-342900" algn="l" rtl="0" eaLnBrk="1" fontAlgn="b" latinLnBrk="0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Kolkata</a:t>
            </a:r>
          </a:p>
          <a:p>
            <a:pPr marL="342900" indent="-342900" algn="l" rtl="0" eaLnBrk="1" fontAlgn="b" latinLnBrk="0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Bangalore</a:t>
            </a:r>
          </a:p>
          <a:p>
            <a:pPr marL="342900" indent="-342900" fontAlgn="b">
              <a:buFont typeface="+mj-lt"/>
              <a:buAutoNum type="arabicPeriod"/>
            </a:pPr>
            <a:r>
              <a:rPr lang="en-US" sz="1800" b="0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Chennai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695057-4F1C-41FD-64F2-6D1A6F928C07}"/>
              </a:ext>
            </a:extLst>
          </p:cNvPr>
          <p:cNvSpPr txBox="1"/>
          <p:nvPr/>
        </p:nvSpPr>
        <p:spPr>
          <a:xfrm>
            <a:off x="7380388" y="3823639"/>
            <a:ext cx="2057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rtl="0" eaLnBrk="1" fontAlgn="b" latinLnBrk="0" hangingPunct="1">
              <a:spcBef>
                <a:spcPts val="0"/>
              </a:spcBef>
              <a:spcAft>
                <a:spcPts val="0"/>
              </a:spcAft>
              <a:buAutoNum type="arabicPeriod" startAt="11"/>
            </a:pPr>
            <a:r>
              <a:rPr lang="en-US" sz="1800" b="0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Patna</a:t>
            </a:r>
            <a:endParaRPr lang="en-US" dirty="0">
              <a:latin typeface="Arial" panose="020B0604020202020204" pitchFamily="34" charset="0"/>
            </a:endParaRPr>
          </a:p>
          <a:p>
            <a:pPr marL="342900" indent="-342900" algn="l" rtl="0" eaLnBrk="1" fontAlgn="b" latinLnBrk="0" hangingPunct="1">
              <a:spcBef>
                <a:spcPts val="0"/>
              </a:spcBef>
              <a:spcAft>
                <a:spcPts val="0"/>
              </a:spcAft>
              <a:buAutoNum type="arabicPeriod" startAt="11"/>
            </a:pPr>
            <a:r>
              <a:rPr lang="en-US" sz="1800" b="0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Coimbatore</a:t>
            </a:r>
            <a:endParaRPr lang="en-US" dirty="0">
              <a:latin typeface="Arial" panose="020B0604020202020204" pitchFamily="34" charset="0"/>
            </a:endParaRPr>
          </a:p>
          <a:p>
            <a:pPr marL="342900" indent="-342900" algn="l" rtl="0" eaLnBrk="1" fontAlgn="b" latinLnBrk="0" hangingPunct="1">
              <a:spcBef>
                <a:spcPts val="0"/>
              </a:spcBef>
              <a:spcAft>
                <a:spcPts val="0"/>
              </a:spcAft>
              <a:buAutoNum type="arabicPeriod" startAt="11"/>
            </a:pPr>
            <a:r>
              <a:rPr lang="en-US" sz="1800" b="0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Chandigarh</a:t>
            </a:r>
            <a:endParaRPr lang="en-US" dirty="0">
              <a:latin typeface="Arial" panose="020B0604020202020204" pitchFamily="34" charset="0"/>
            </a:endParaRPr>
          </a:p>
          <a:p>
            <a:pPr marL="342900" indent="-342900" algn="l" rtl="0" eaLnBrk="1" fontAlgn="b" latinLnBrk="0" hangingPunct="1">
              <a:spcBef>
                <a:spcPts val="0"/>
              </a:spcBef>
              <a:spcAft>
                <a:spcPts val="0"/>
              </a:spcAft>
              <a:buAutoNum type="arabicPeriod" startAt="11"/>
            </a:pPr>
            <a:r>
              <a:rPr lang="en-US" sz="1800" b="0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Gurgaon</a:t>
            </a:r>
            <a:endParaRPr lang="en-US" dirty="0">
              <a:latin typeface="Arial" panose="020B0604020202020204" pitchFamily="34" charset="0"/>
            </a:endParaRPr>
          </a:p>
          <a:p>
            <a:pPr marL="342900" indent="-342900" algn="l" rtl="0" eaLnBrk="1" fontAlgn="b" latinLnBrk="0" hangingPunct="1">
              <a:spcBef>
                <a:spcPts val="0"/>
              </a:spcBef>
              <a:spcAft>
                <a:spcPts val="0"/>
              </a:spcAft>
              <a:buAutoNum type="arabicPeriod" startAt="11"/>
            </a:pPr>
            <a:r>
              <a:rPr lang="en-US" sz="1800" b="0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Raipur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E36FC6-6C87-C48D-C362-7CCD4A21A869}"/>
              </a:ext>
            </a:extLst>
          </p:cNvPr>
          <p:cNvSpPr txBox="1"/>
          <p:nvPr/>
        </p:nvSpPr>
        <p:spPr>
          <a:xfrm>
            <a:off x="5528781" y="3823639"/>
            <a:ext cx="17346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rtl="0" eaLnBrk="1" fontAlgn="b" latinLnBrk="0" hangingPunct="1">
              <a:spcBef>
                <a:spcPts val="0"/>
              </a:spcBef>
              <a:spcAft>
                <a:spcPts val="0"/>
              </a:spcAft>
              <a:buAutoNum type="arabicPeriod" startAt="6"/>
            </a:pPr>
            <a:r>
              <a:rPr lang="en-US" sz="1800" b="0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Hyderabad</a:t>
            </a:r>
            <a:endParaRPr lang="en-US" dirty="0">
              <a:latin typeface="Arial" panose="020B0604020202020204" pitchFamily="34" charset="0"/>
            </a:endParaRPr>
          </a:p>
          <a:p>
            <a:pPr marL="342900" indent="-342900" algn="l" rtl="0" eaLnBrk="1" fontAlgn="b" latinLnBrk="0" hangingPunct="1">
              <a:spcBef>
                <a:spcPts val="0"/>
              </a:spcBef>
              <a:spcAft>
                <a:spcPts val="0"/>
              </a:spcAft>
              <a:buAutoNum type="arabicPeriod" startAt="6"/>
            </a:pPr>
            <a:r>
              <a:rPr lang="en-US" sz="1800" b="0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Pune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342900" indent="-342900" algn="l" rtl="0" eaLnBrk="1" fontAlgn="b" latinLnBrk="0" hangingPunct="1">
              <a:spcBef>
                <a:spcPts val="0"/>
              </a:spcBef>
              <a:spcAft>
                <a:spcPts val="0"/>
              </a:spcAft>
              <a:buAutoNum type="arabicPeriod" startAt="8"/>
            </a:pPr>
            <a:r>
              <a:rPr lang="en-US" sz="1800" b="0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Ahmedabad</a:t>
            </a:r>
            <a:endParaRPr lang="en-US" dirty="0">
              <a:latin typeface="Arial" panose="020B0604020202020204" pitchFamily="34" charset="0"/>
            </a:endParaRPr>
          </a:p>
          <a:p>
            <a:pPr marL="342900" indent="-342900" algn="l" rtl="0" eaLnBrk="1" fontAlgn="b" latinLnBrk="0" hangingPunct="1">
              <a:spcBef>
                <a:spcPts val="0"/>
              </a:spcBef>
              <a:spcAft>
                <a:spcPts val="0"/>
              </a:spcAft>
              <a:buAutoNum type="arabicPeriod" startAt="8"/>
            </a:pPr>
            <a:r>
              <a:rPr lang="en-US" sz="1800" b="0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Jaipur</a:t>
            </a:r>
            <a:endParaRPr lang="en-US" dirty="0">
              <a:latin typeface="Arial" panose="020B0604020202020204" pitchFamily="34" charset="0"/>
            </a:endParaRPr>
          </a:p>
          <a:p>
            <a:pPr marL="342900" indent="-342900" algn="l" rtl="0" eaLnBrk="1" fontAlgn="b" latinLnBrk="0" hangingPunct="1">
              <a:spcBef>
                <a:spcPts val="0"/>
              </a:spcBef>
              <a:spcAft>
                <a:spcPts val="0"/>
              </a:spcAft>
              <a:buAutoNum type="arabicPeriod" startAt="8"/>
            </a:pPr>
            <a:r>
              <a:rPr lang="en-US" sz="1800" b="0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Lucknow</a:t>
            </a:r>
            <a:endParaRPr lang="en-US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22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8B88F47-C508-2D17-C537-DF62FA8EE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444" y="987362"/>
            <a:ext cx="1361841" cy="1171722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81F755-01E2-E0BD-3671-B4547B9AD53D}"/>
              </a:ext>
            </a:extLst>
          </p:cNvPr>
          <p:cNvSpPr txBox="1"/>
          <p:nvPr/>
        </p:nvSpPr>
        <p:spPr>
          <a:xfrm flipH="1">
            <a:off x="766481" y="525697"/>
            <a:ext cx="3590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b="1" dirty="0"/>
              <a:t>Problem Statement</a:t>
            </a:r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A9A7F-382C-4CE6-9C6E-2D7E396AFFAA}"/>
              </a:ext>
            </a:extLst>
          </p:cNvPr>
          <p:cNvSpPr txBox="1"/>
          <p:nvPr/>
        </p:nvSpPr>
        <p:spPr>
          <a:xfrm>
            <a:off x="1855694" y="2751891"/>
            <a:ext cx="848061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management noticed a decline in their </a:t>
            </a:r>
            <a:r>
              <a:rPr lang="en-US" sz="1600" b="1" u="sng" dirty="0"/>
              <a:t>A</a:t>
            </a:r>
            <a:r>
              <a:rPr lang="en-US" b="1" u="sng" dirty="0"/>
              <a:t>ctive users </a:t>
            </a:r>
            <a:r>
              <a:rPr lang="en-US" sz="1600" dirty="0"/>
              <a:t>and </a:t>
            </a:r>
            <a:r>
              <a:rPr lang="en-US" sz="1600" b="1" u="sng" dirty="0"/>
              <a:t>R</a:t>
            </a:r>
            <a:r>
              <a:rPr lang="en-US" b="1" u="sng" dirty="0"/>
              <a:t>evenue growth</a:t>
            </a:r>
            <a:r>
              <a:rPr lang="en-US" sz="1600" dirty="0"/>
              <a:t> post 5G launch in May 2022.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Their analytics team to provide a comparison report of KPIs between pre and post-periods of the 5G launch.</a:t>
            </a:r>
          </a:p>
        </p:txBody>
      </p:sp>
    </p:spTree>
    <p:extLst>
      <p:ext uri="{BB962C8B-B14F-4D97-AF65-F5344CB8AC3E}">
        <p14:creationId xmlns:p14="http://schemas.microsoft.com/office/powerpoint/2010/main" val="4056879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8B88F47-C508-2D17-C537-DF62FA8EE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728" y="1335108"/>
            <a:ext cx="1361841" cy="1171722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81F755-01E2-E0BD-3671-B4547B9AD53D}"/>
              </a:ext>
            </a:extLst>
          </p:cNvPr>
          <p:cNvSpPr txBox="1"/>
          <p:nvPr/>
        </p:nvSpPr>
        <p:spPr>
          <a:xfrm flipH="1">
            <a:off x="739586" y="2728809"/>
            <a:ext cx="3576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 Key</a:t>
            </a:r>
            <a:r>
              <a:rPr lang="en-IN" sz="2800" b="1" dirty="0"/>
              <a:t> </a:t>
            </a:r>
            <a:r>
              <a:rPr lang="en-IN" sz="2800" dirty="0"/>
              <a:t>metrics</a:t>
            </a:r>
            <a:r>
              <a:rPr lang="en-IN" sz="2800" b="1" dirty="0"/>
              <a:t>:-</a:t>
            </a:r>
            <a:endParaRPr lang="en-US" sz="28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A570B8-8E57-E4F0-FA9C-D913CFB06FF9}"/>
              </a:ext>
            </a:extLst>
          </p:cNvPr>
          <p:cNvSpPr txBox="1"/>
          <p:nvPr/>
        </p:nvSpPr>
        <p:spPr>
          <a:xfrm>
            <a:off x="1842247" y="3474008"/>
            <a:ext cx="53653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Revenue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Revenue per user(ARPU)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Monthly Active users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Monthly Unsubscribed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Market share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244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81F755-01E2-E0BD-3671-B4547B9AD53D}"/>
              </a:ext>
            </a:extLst>
          </p:cNvPr>
          <p:cNvSpPr txBox="1"/>
          <p:nvPr/>
        </p:nvSpPr>
        <p:spPr>
          <a:xfrm flipH="1">
            <a:off x="416856" y="1265286"/>
            <a:ext cx="5916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000" b="1" dirty="0"/>
              <a:t>Expected outcome after this analysis?</a:t>
            </a:r>
            <a:endParaRPr lang="en-US" sz="2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833ACD-8B86-6C11-FDFF-082AF18BABE9}"/>
              </a:ext>
            </a:extLst>
          </p:cNvPr>
          <p:cNvSpPr txBox="1"/>
          <p:nvPr/>
        </p:nvSpPr>
        <p:spPr>
          <a:xfrm>
            <a:off x="1553028" y="2413337"/>
            <a:ext cx="88682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Comparing between the Before &amp; After 5G to regain the market share over months for all companies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Understanding their internet plans revenue to get more active users.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get insights where business is failing and what can be done to tackle them</a:t>
            </a:r>
          </a:p>
        </p:txBody>
      </p:sp>
    </p:spTree>
    <p:extLst>
      <p:ext uri="{BB962C8B-B14F-4D97-AF65-F5344CB8AC3E}">
        <p14:creationId xmlns:p14="http://schemas.microsoft.com/office/powerpoint/2010/main" val="2144560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B66B-CCE3-E007-6F6D-D408CF636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84171" y="3144371"/>
            <a:ext cx="4058036" cy="569258"/>
          </a:xfrm>
        </p:spPr>
        <p:txBody>
          <a:bodyPr/>
          <a:lstStyle/>
          <a:p>
            <a:r>
              <a:rPr lang="en-IN" sz="2800" b="1" dirty="0"/>
              <a:t>Mock-up Dashboard:-</a:t>
            </a:r>
            <a:endParaRPr lang="en-US" sz="28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1C98B0-6EA4-F51B-5C64-7212B172C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140" y="0"/>
            <a:ext cx="8772205" cy="466612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D760F40-1705-C1F9-DBC3-734E4B70E799}"/>
              </a:ext>
            </a:extLst>
          </p:cNvPr>
          <p:cNvSpPr/>
          <p:nvPr/>
        </p:nvSpPr>
        <p:spPr>
          <a:xfrm>
            <a:off x="1577140" y="4550015"/>
            <a:ext cx="8772205" cy="20830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B20DFC-C712-85D5-49F2-3E95AC5CF67A}"/>
              </a:ext>
            </a:extLst>
          </p:cNvPr>
          <p:cNvSpPr/>
          <p:nvPr/>
        </p:nvSpPr>
        <p:spPr>
          <a:xfrm>
            <a:off x="4659085" y="4865808"/>
            <a:ext cx="3309257" cy="59221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Market share over months for all companies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0F66CD-C164-8916-008C-AB73C31C600B}"/>
              </a:ext>
            </a:extLst>
          </p:cNvPr>
          <p:cNvSpPr/>
          <p:nvPr/>
        </p:nvSpPr>
        <p:spPr>
          <a:xfrm>
            <a:off x="4659085" y="5652524"/>
            <a:ext cx="3309257" cy="59221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Plan By  Revenue</a:t>
            </a:r>
          </a:p>
        </p:txBody>
      </p:sp>
    </p:spTree>
    <p:extLst>
      <p:ext uri="{BB962C8B-B14F-4D97-AF65-F5344CB8AC3E}">
        <p14:creationId xmlns:p14="http://schemas.microsoft.com/office/powerpoint/2010/main" val="1403593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81F755-01E2-E0BD-3671-B4547B9AD53D}"/>
              </a:ext>
            </a:extLst>
          </p:cNvPr>
          <p:cNvSpPr txBox="1"/>
          <p:nvPr/>
        </p:nvSpPr>
        <p:spPr>
          <a:xfrm flipH="1">
            <a:off x="349619" y="202968"/>
            <a:ext cx="3442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</a:rPr>
              <a:t>Data Modeling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FFEC88-70EE-BF1D-9E58-645B53A9D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1027704"/>
            <a:ext cx="8901953" cy="518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8724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721</TotalTime>
  <Words>353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Mock-up Dashboard:-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Rajesh Kumar</dc:creator>
  <cp:lastModifiedBy>Rajesh Kumar</cp:lastModifiedBy>
  <cp:revision>7</cp:revision>
  <dcterms:created xsi:type="dcterms:W3CDTF">2022-12-02T10:39:02Z</dcterms:created>
  <dcterms:modified xsi:type="dcterms:W3CDTF">2022-12-08T15:11:52Z</dcterms:modified>
</cp:coreProperties>
</file>