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12" r:id="rId10"/>
    <p:sldId id="306" r:id="rId11"/>
    <p:sldId id="303" r:id="rId12"/>
    <p:sldId id="304" r:id="rId13"/>
    <p:sldId id="305" r:id="rId14"/>
    <p:sldId id="308" r:id="rId15"/>
    <p:sldId id="309"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90444" y="2347281"/>
            <a:ext cx="10094606" cy="1542017"/>
          </a:xfrm>
        </p:spPr>
        <p:txBody>
          <a:bodyPr anchor="b">
            <a:normAutofit/>
          </a:bodyPr>
          <a:lstStyle/>
          <a:p>
            <a:r>
              <a:rPr lang="en-US" sz="3200" dirty="0">
                <a:solidFill>
                  <a:schemeClr val="tx1"/>
                </a:solidFill>
              </a:rPr>
              <a:t>Customer Segmentation and Understanding the  Sales Patterns in an E-Commerce Dataset.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48518" y="4621334"/>
            <a:ext cx="3205640" cy="1166991"/>
          </a:xfrm>
        </p:spPr>
        <p:txBody>
          <a:bodyPr anchor="t">
            <a:normAutofit lnSpcReduction="10000"/>
          </a:bodyPr>
          <a:lstStyle/>
          <a:p>
            <a:pPr>
              <a:lnSpc>
                <a:spcPct val="100000"/>
              </a:lnSpc>
            </a:pPr>
            <a:r>
              <a:rPr lang="en-US" sz="1600" dirty="0"/>
              <a:t>Rajesh </a:t>
            </a:r>
            <a:r>
              <a:rPr lang="en-US" sz="1600" dirty="0" err="1"/>
              <a:t>kumar</a:t>
            </a:r>
            <a:r>
              <a:rPr lang="en-US" sz="1600" dirty="0"/>
              <a:t> </a:t>
            </a:r>
            <a:r>
              <a:rPr lang="en-US" sz="1600" dirty="0" err="1"/>
              <a:t>kinjarapu</a:t>
            </a:r>
            <a:endParaRPr lang="en-US" sz="1600" dirty="0"/>
          </a:p>
          <a:p>
            <a:pPr>
              <a:lnSpc>
                <a:spcPct val="100000"/>
              </a:lnSpc>
            </a:pPr>
            <a:r>
              <a:rPr lang="en-US" sz="1600" dirty="0"/>
              <a:t>12211048</a:t>
            </a:r>
          </a:p>
          <a:p>
            <a:pPr>
              <a:lnSpc>
                <a:spcPct val="100000"/>
              </a:lnSpc>
            </a:pPr>
            <a:r>
              <a:rPr lang="en-US" sz="1600" dirty="0"/>
              <a:t> k22ug</a:t>
            </a:r>
          </a:p>
          <a:p>
            <a:pPr>
              <a:lnSpc>
                <a:spcPct val="100000"/>
              </a:lnSpc>
            </a:pPr>
            <a:endParaRPr lang="en-US" sz="1600" dirty="0"/>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11F42C0B-453D-454B-B6E5-AE5CEFAF0EAE}"/>
              </a:ext>
            </a:extLst>
          </p:cNvPr>
          <p:cNvPicPr>
            <a:picLocks noChangeAspect="1"/>
          </p:cNvPicPr>
          <p:nvPr/>
        </p:nvPicPr>
        <p:blipFill>
          <a:blip r:embed="rId3"/>
          <a:stretch>
            <a:fillRect/>
          </a:stretch>
        </p:blipFill>
        <p:spPr>
          <a:xfrm>
            <a:off x="9914021" y="1"/>
            <a:ext cx="2274706" cy="2213806"/>
          </a:xfrm>
          <a:prstGeom prst="rect">
            <a:avLst/>
          </a:prstGeom>
        </p:spPr>
      </p:pic>
      <p:pic>
        <p:nvPicPr>
          <p:cNvPr id="11" name="Image 3">
            <a:extLst>
              <a:ext uri="{FF2B5EF4-FFF2-40B4-BE49-F238E27FC236}">
                <a16:creationId xmlns:a16="http://schemas.microsoft.com/office/drawing/2014/main" id="{72F3EA3B-693E-420E-A30B-E81E297FA967}"/>
              </a:ext>
            </a:extLst>
          </p:cNvPr>
          <p:cNvPicPr/>
          <p:nvPr/>
        </p:nvPicPr>
        <p:blipFill>
          <a:blip r:embed="rId4" cstate="print"/>
          <a:stretch>
            <a:fillRect/>
          </a:stretch>
        </p:blipFill>
        <p:spPr>
          <a:xfrm>
            <a:off x="-3272" y="1"/>
            <a:ext cx="2489798" cy="2213810"/>
          </a:xfrm>
          <a:prstGeom prst="rect">
            <a:avLst/>
          </a:prstGeom>
        </p:spPr>
      </p:pic>
      <p:sp>
        <p:nvSpPr>
          <p:cNvPr id="5" name="TextBox 4">
            <a:extLst>
              <a:ext uri="{FF2B5EF4-FFF2-40B4-BE49-F238E27FC236}">
                <a16:creationId xmlns:a16="http://schemas.microsoft.com/office/drawing/2014/main" id="{AA60EDCC-170E-4085-8D1B-A225BA3F5520}"/>
              </a:ext>
            </a:extLst>
          </p:cNvPr>
          <p:cNvSpPr txBox="1"/>
          <p:nvPr/>
        </p:nvSpPr>
        <p:spPr>
          <a:xfrm>
            <a:off x="8176090" y="4107935"/>
            <a:ext cx="1570007" cy="369332"/>
          </a:xfrm>
          <a:prstGeom prst="rect">
            <a:avLst/>
          </a:prstGeom>
          <a:noFill/>
        </p:spPr>
        <p:txBody>
          <a:bodyPr wrap="square" rtlCol="0">
            <a:spAutoFit/>
          </a:bodyPr>
          <a:lstStyle/>
          <a:p>
            <a:r>
              <a:rPr lang="en-US" dirty="0"/>
              <a:t>Presented By</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50C3623-8EFB-7016-4B03-D15F9CD5F62E}"/>
              </a:ext>
            </a:extLst>
          </p:cNvPr>
          <p:cNvSpPr txBox="1"/>
          <p:nvPr/>
        </p:nvSpPr>
        <p:spPr>
          <a:xfrm>
            <a:off x="10089734" y="3990983"/>
            <a:ext cx="1288508" cy="369332"/>
          </a:xfrm>
          <a:prstGeom prst="rect">
            <a:avLst/>
          </a:prstGeom>
          <a:noFill/>
        </p:spPr>
        <p:txBody>
          <a:bodyPr wrap="square" rtlCol="0">
            <a:spAutoFit/>
          </a:bodyPr>
          <a:lstStyle/>
          <a:p>
            <a:r>
              <a:rPr lang="en-IN" dirty="0"/>
              <a:t>Pie Chart</a:t>
            </a:r>
          </a:p>
        </p:txBody>
      </p:sp>
      <p:pic>
        <p:nvPicPr>
          <p:cNvPr id="4" name="Picture 3">
            <a:extLst>
              <a:ext uri="{FF2B5EF4-FFF2-40B4-BE49-F238E27FC236}">
                <a16:creationId xmlns:a16="http://schemas.microsoft.com/office/drawing/2014/main" id="{75F6B5A4-8A8A-DB88-BFE2-1E1DA4FB79DD}"/>
              </a:ext>
            </a:extLst>
          </p:cNvPr>
          <p:cNvPicPr>
            <a:picLocks noChangeAspect="1"/>
          </p:cNvPicPr>
          <p:nvPr/>
        </p:nvPicPr>
        <p:blipFill>
          <a:blip r:embed="rId2"/>
          <a:stretch>
            <a:fillRect/>
          </a:stretch>
        </p:blipFill>
        <p:spPr>
          <a:xfrm>
            <a:off x="0" y="0"/>
            <a:ext cx="5901907" cy="5098211"/>
          </a:xfrm>
          <a:prstGeom prst="rect">
            <a:avLst/>
          </a:prstGeom>
        </p:spPr>
      </p:pic>
      <p:sp>
        <p:nvSpPr>
          <p:cNvPr id="15" name="TextBox 14">
            <a:extLst>
              <a:ext uri="{FF2B5EF4-FFF2-40B4-BE49-F238E27FC236}">
                <a16:creationId xmlns:a16="http://schemas.microsoft.com/office/drawing/2014/main" id="{B88987A1-F76B-2DE9-33FC-212E188505C8}"/>
              </a:ext>
            </a:extLst>
          </p:cNvPr>
          <p:cNvSpPr txBox="1"/>
          <p:nvPr/>
        </p:nvSpPr>
        <p:spPr>
          <a:xfrm>
            <a:off x="122208" y="4848045"/>
            <a:ext cx="5855898" cy="1323439"/>
          </a:xfrm>
          <a:prstGeom prst="rect">
            <a:avLst/>
          </a:prstGeom>
          <a:noFill/>
        </p:spPr>
        <p:txBody>
          <a:bodyPr wrap="square">
            <a:spAutoFit/>
          </a:bodyPr>
          <a:lstStyle/>
          <a:p>
            <a:r>
              <a:rPr lang="en-US" sz="1600" b="1" dirty="0">
                <a:solidFill>
                  <a:srgbClr val="0D0D0D"/>
                </a:solidFill>
                <a:latin typeface="Times New Roman" panose="02020603050405020304" pitchFamily="18" charset="0"/>
                <a:cs typeface="Times New Roman" panose="02020603050405020304" pitchFamily="18" charset="0"/>
              </a:rPr>
              <a:t>Fig-5:PCA Cluster Visualization (2D)</a:t>
            </a:r>
          </a:p>
          <a:p>
            <a:r>
              <a:rPr lang="en-US" sz="1600" b="0" i="0" dirty="0">
                <a:solidFill>
                  <a:srgbClr val="0D0D0D"/>
                </a:solidFill>
                <a:effectLst/>
                <a:latin typeface="Times New Roman" panose="02020603050405020304" pitchFamily="18" charset="0"/>
                <a:cs typeface="Times New Roman" panose="02020603050405020304" pitchFamily="18" charset="0"/>
              </a:rPr>
              <a:t>The scatter plot displays customer clusters in 2D space after applying PCA. It helps identify customer groups with distinct purchasing and profit behaviors, simplifying complex data into interpretable patterns.</a:t>
            </a:r>
            <a:endParaRPr lang="en-US" sz="16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A9E21E4-23D4-E31D-0F07-5C48FB25D866}"/>
              </a:ext>
            </a:extLst>
          </p:cNvPr>
          <p:cNvSpPr txBox="1"/>
          <p:nvPr/>
        </p:nvSpPr>
        <p:spPr>
          <a:xfrm>
            <a:off x="5978106" y="4986066"/>
            <a:ext cx="6094562" cy="830997"/>
          </a:xfrm>
          <a:prstGeom prst="rect">
            <a:avLst/>
          </a:prstGeom>
          <a:noFill/>
        </p:spPr>
        <p:txBody>
          <a:bodyPr wrap="square">
            <a:spAutoFit/>
          </a:bodyPr>
          <a:lstStyle/>
          <a:p>
            <a:r>
              <a:rPr lang="en-US" sz="1600" b="1" dirty="0">
                <a:solidFill>
                  <a:srgbClr val="0D0D0D"/>
                </a:solidFill>
                <a:latin typeface="Times New Roman" panose="02020603050405020304" pitchFamily="18" charset="0"/>
                <a:cs typeface="Times New Roman" panose="02020603050405020304" pitchFamily="18" charset="0"/>
              </a:rPr>
              <a:t>Fig-4:Kernel Density Estimation</a:t>
            </a:r>
          </a:p>
          <a:p>
            <a:r>
              <a:rPr lang="en-US" sz="1600" dirty="0">
                <a:solidFill>
                  <a:srgbClr val="0D0D0D"/>
                </a:solidFill>
                <a:latin typeface="Times New Roman" panose="02020603050405020304" pitchFamily="18" charset="0"/>
                <a:cs typeface="Times New Roman" panose="02020603050405020304" pitchFamily="18" charset="0"/>
              </a:rPr>
              <a:t>Shows the distribution of data across a continuous range for features Sale, Quantity, Discount, Profit.</a:t>
            </a:r>
            <a:endParaRPr lang="en-US" sz="16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302D140-6FA2-66B5-DC86-3C82CAB1E995}"/>
              </a:ext>
            </a:extLst>
          </p:cNvPr>
          <p:cNvPicPr>
            <a:picLocks noChangeAspect="1"/>
          </p:cNvPicPr>
          <p:nvPr/>
        </p:nvPicPr>
        <p:blipFill>
          <a:blip r:embed="rId3"/>
          <a:stretch>
            <a:fillRect/>
          </a:stretch>
        </p:blipFill>
        <p:spPr>
          <a:xfrm>
            <a:off x="5781137" y="31126"/>
            <a:ext cx="6215332" cy="4816917"/>
          </a:xfrm>
          <a:prstGeom prst="rect">
            <a:avLst/>
          </a:prstGeom>
        </p:spPr>
      </p:pic>
    </p:spTree>
    <p:extLst>
      <p:ext uri="{BB962C8B-B14F-4D97-AF65-F5344CB8AC3E}">
        <p14:creationId xmlns:p14="http://schemas.microsoft.com/office/powerpoint/2010/main" val="328437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E73E5-CAAD-E15C-5F7B-F44952F69B37}"/>
              </a:ext>
            </a:extLst>
          </p:cNvPr>
          <p:cNvSpPr txBox="1"/>
          <p:nvPr/>
        </p:nvSpPr>
        <p:spPr>
          <a:xfrm>
            <a:off x="604934" y="676030"/>
            <a:ext cx="10982131" cy="3549433"/>
          </a:xfrm>
          <a:prstGeom prst="rect">
            <a:avLst/>
          </a:prstGeom>
          <a:noFill/>
        </p:spPr>
        <p:txBody>
          <a:bodyPr wrap="square" rtlCol="0">
            <a:spAutoFit/>
          </a:bodyPr>
          <a:lstStyle/>
          <a:p>
            <a:r>
              <a:rPr lang="en-IN" sz="2400" b="1" u="sng" dirty="0"/>
              <a:t>6.Conclusion</a:t>
            </a:r>
          </a:p>
          <a:p>
            <a:endParaRPr lang="en-IN" sz="2400" b="1" u="sng" dirty="0"/>
          </a:p>
          <a:p>
            <a:pPr marR="84455" algn="just">
              <a:lnSpc>
                <a:spcPct val="148000"/>
              </a:lnSpc>
              <a:spcBef>
                <a:spcPts val="430"/>
              </a:spcBef>
            </a:pPr>
            <a:r>
              <a:rPr lang="en-US" sz="1600" b="0" i="0" dirty="0">
                <a:solidFill>
                  <a:srgbClr val="0D0D0D"/>
                </a:solidFill>
                <a:effectLst/>
                <a:latin typeface="Times New Roman" panose="02020603050405020304" pitchFamily="18" charset="0"/>
                <a:cs typeface="Times New Roman" panose="02020603050405020304" pitchFamily="18" charset="0"/>
              </a:rPr>
              <a:t>In this customer segmentation and sales pattern analysis project, we identified distinct customer segments based on key factors like sales, quantity, profit, and discount. Through the Elbow Method, we determined that four clusters were optimal for grouping customers, which were further validated through PCA for visualization. The analysis revealed that certain segments of customers have higher sales volumes, while others are more price-sensitive, focusing on discounts and quantity. By examining these segments, we gained insights into the different purchasing behaviors and preferences of customers. These findings can be used to tailor marketing strategies, optimize product offerings, and improve customer targeting, ultimately enhancing sales performance.</a:t>
            </a:r>
            <a:br>
              <a:rPr lang="en-US" sz="1800" dirty="0">
                <a:effectLst/>
                <a:latin typeface="Times New Roman" panose="02020603050405020304" pitchFamily="18" charset="0"/>
                <a:ea typeface="Times New Roman" panose="02020603050405020304" pitchFamily="18" charset="0"/>
              </a:rPr>
            </a:br>
            <a:endParaRPr lang="en-IN" sz="2400" b="1" u="sng" dirty="0"/>
          </a:p>
        </p:txBody>
      </p:sp>
    </p:spTree>
    <p:extLst>
      <p:ext uri="{BB962C8B-B14F-4D97-AF65-F5344CB8AC3E}">
        <p14:creationId xmlns:p14="http://schemas.microsoft.com/office/powerpoint/2010/main" val="216555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02B1F-6DF0-57C6-F2A0-6B72C2CDF3E0}"/>
              </a:ext>
            </a:extLst>
          </p:cNvPr>
          <p:cNvSpPr txBox="1"/>
          <p:nvPr/>
        </p:nvSpPr>
        <p:spPr>
          <a:xfrm>
            <a:off x="803371" y="673740"/>
            <a:ext cx="10310327" cy="5457904"/>
          </a:xfrm>
          <a:prstGeom prst="rect">
            <a:avLst/>
          </a:prstGeom>
          <a:noFill/>
        </p:spPr>
        <p:txBody>
          <a:bodyPr wrap="square" rtlCol="0">
            <a:spAutoFit/>
          </a:bodyPr>
          <a:lstStyle/>
          <a:p>
            <a:pPr marL="304800">
              <a:spcBef>
                <a:spcPts val="435"/>
              </a:spcBef>
            </a:pPr>
            <a:r>
              <a:rPr lang="en-US" sz="2400" b="1" u="sng" dirty="0">
                <a:effectLst/>
                <a:latin typeface="Times New Roman" panose="02020603050405020304" pitchFamily="18" charset="0"/>
                <a:ea typeface="Times New Roman" panose="02020603050405020304" pitchFamily="18" charset="0"/>
              </a:rPr>
              <a:t>7.REFERENCE :</a:t>
            </a:r>
          </a:p>
          <a:p>
            <a:pPr marL="304800">
              <a:spcBef>
                <a:spcPts val="435"/>
              </a:spcBef>
            </a:pPr>
            <a:r>
              <a:rPr lang="en-US" sz="1200" b="1" dirty="0">
                <a:effectLst/>
                <a:latin typeface="Times New Roman" panose="02020603050405020304" pitchFamily="18" charset="0"/>
                <a:ea typeface="Times New Roman" panose="02020603050405020304" pitchFamily="18" charset="0"/>
              </a:rPr>
              <a:t>1. Kaggle - </a:t>
            </a:r>
            <a:r>
              <a:rPr lang="en-US" sz="1200" dirty="0">
                <a:effectLst/>
                <a:latin typeface="Times New Roman" panose="02020603050405020304" pitchFamily="18" charset="0"/>
                <a:ea typeface="Times New Roman" panose="02020603050405020304" pitchFamily="18" charset="0"/>
              </a:rPr>
              <a:t>A platform for datasets and data science projects</a:t>
            </a:r>
            <a:r>
              <a:rPr lang="en-US" sz="1200" b="1" dirty="0">
                <a:effectLst/>
                <a:latin typeface="Times New Roman" panose="02020603050405020304" pitchFamily="18" charset="0"/>
                <a:ea typeface="Times New Roman" panose="02020603050405020304" pitchFamily="18" charset="0"/>
              </a:rPr>
              <a:t>.</a:t>
            </a:r>
          </a:p>
          <a:p>
            <a:pPr marL="304800">
              <a:spcBef>
                <a:spcPts val="435"/>
              </a:spcBef>
            </a:pPr>
            <a:r>
              <a:rPr lang="en-US" sz="1200" b="1" dirty="0">
                <a:solidFill>
                  <a:srgbClr val="00B0F0"/>
                </a:solidFill>
                <a:effectLst/>
                <a:latin typeface="Times New Roman" panose="02020603050405020304" pitchFamily="18" charset="0"/>
                <a:ea typeface="Times New Roman" panose="02020603050405020304" pitchFamily="18" charset="0"/>
              </a:rPr>
              <a:t>             https://www.kaggle.com</a:t>
            </a:r>
          </a:p>
          <a:p>
            <a:pPr marL="304800">
              <a:spcBef>
                <a:spcPts val="435"/>
              </a:spcBef>
            </a:pPr>
            <a:r>
              <a:rPr lang="en-US" sz="1200" b="1" dirty="0">
                <a:effectLst/>
                <a:latin typeface="Times New Roman" panose="02020603050405020304" pitchFamily="18" charset="0"/>
                <a:ea typeface="Times New Roman" panose="02020603050405020304" pitchFamily="18" charset="0"/>
              </a:rPr>
              <a:t>2. Towards Data Science - </a:t>
            </a:r>
            <a:r>
              <a:rPr lang="en-US" sz="1200" dirty="0">
                <a:effectLst/>
                <a:latin typeface="Times New Roman" panose="02020603050405020304" pitchFamily="18" charset="0"/>
                <a:ea typeface="Times New Roman" panose="02020603050405020304" pitchFamily="18" charset="0"/>
              </a:rPr>
              <a:t>Articles on data science techniques and tools.</a:t>
            </a:r>
          </a:p>
          <a:p>
            <a:pPr marL="304800">
              <a:spcBef>
                <a:spcPts val="435"/>
              </a:spcBef>
            </a:pPr>
            <a:r>
              <a:rPr lang="en-US" sz="1200" b="1" dirty="0">
                <a:solidFill>
                  <a:srgbClr val="00B0F0"/>
                </a:solidFill>
                <a:effectLst/>
                <a:latin typeface="Times New Roman" panose="02020603050405020304" pitchFamily="18" charset="0"/>
                <a:ea typeface="Times New Roman" panose="02020603050405020304" pitchFamily="18" charset="0"/>
              </a:rPr>
              <a:t>            https://towardsdatascience.com</a:t>
            </a:r>
          </a:p>
          <a:p>
            <a:pPr marL="304800">
              <a:spcBef>
                <a:spcPts val="435"/>
              </a:spcBef>
            </a:pPr>
            <a:r>
              <a:rPr lang="en-US" sz="1200" b="1" dirty="0">
                <a:effectLst/>
                <a:latin typeface="Times New Roman" panose="02020603050405020304" pitchFamily="18" charset="0"/>
                <a:ea typeface="Times New Roman" panose="02020603050405020304" pitchFamily="18" charset="0"/>
              </a:rPr>
              <a:t>3. Medium: Analytics Vidhya - </a:t>
            </a:r>
            <a:r>
              <a:rPr lang="en-US" sz="1200" dirty="0">
                <a:effectLst/>
                <a:latin typeface="Times New Roman" panose="02020603050405020304" pitchFamily="18" charset="0"/>
                <a:ea typeface="Times New Roman" panose="02020603050405020304" pitchFamily="18" charset="0"/>
              </a:rPr>
              <a:t>Insights on data science, machine learning, AI</a:t>
            </a:r>
            <a:r>
              <a:rPr lang="en-US" sz="1200" b="1" dirty="0">
                <a:effectLst/>
                <a:latin typeface="Times New Roman" panose="02020603050405020304" pitchFamily="18" charset="0"/>
                <a:ea typeface="Times New Roman" panose="02020603050405020304" pitchFamily="18" charset="0"/>
              </a:rPr>
              <a:t>.</a:t>
            </a:r>
          </a:p>
          <a:p>
            <a:pPr marL="304800">
              <a:spcBef>
                <a:spcPts val="435"/>
              </a:spcBef>
            </a:pPr>
            <a:r>
              <a:rPr lang="en-US" sz="1200" b="1" dirty="0">
                <a:solidFill>
                  <a:srgbClr val="00B0F0"/>
                </a:solidFill>
                <a:effectLst/>
                <a:latin typeface="Times New Roman" panose="02020603050405020304" pitchFamily="18" charset="0"/>
                <a:ea typeface="Times New Roman" panose="02020603050405020304" pitchFamily="18" charset="0"/>
              </a:rPr>
              <a:t>            https://medium.com/analytics-vidhya </a:t>
            </a:r>
          </a:p>
          <a:p>
            <a:pPr marL="304800">
              <a:spcBef>
                <a:spcPts val="435"/>
              </a:spcBef>
            </a:pPr>
            <a:r>
              <a:rPr lang="en-US" sz="1200" b="1" dirty="0">
                <a:effectLst/>
                <a:latin typeface="Times New Roman" panose="02020603050405020304" pitchFamily="18" charset="0"/>
                <a:ea typeface="Times New Roman" panose="02020603050405020304" pitchFamily="18" charset="0"/>
              </a:rPr>
              <a:t>4. Geeks for Geeks - </a:t>
            </a:r>
            <a:r>
              <a:rPr lang="en-US" sz="1200" dirty="0">
                <a:effectLst/>
                <a:latin typeface="Times New Roman" panose="02020603050405020304" pitchFamily="18" charset="0"/>
                <a:ea typeface="Times New Roman" panose="02020603050405020304" pitchFamily="18" charset="0"/>
              </a:rPr>
              <a:t>Tutorials on data science, Python, and machine learning.</a:t>
            </a:r>
          </a:p>
          <a:p>
            <a:pPr marL="304800">
              <a:spcBef>
                <a:spcPts val="435"/>
              </a:spcBef>
            </a:pPr>
            <a:r>
              <a:rPr lang="en-US" sz="1200" b="1" dirty="0">
                <a:solidFill>
                  <a:srgbClr val="00B0F0"/>
                </a:solidFill>
                <a:effectLst/>
                <a:latin typeface="Times New Roman" panose="02020603050405020304" pitchFamily="18" charset="0"/>
                <a:ea typeface="Times New Roman" panose="02020603050405020304" pitchFamily="18" charset="0"/>
              </a:rPr>
              <a:t>             https://www.geeksforgeeks.org</a:t>
            </a:r>
          </a:p>
          <a:p>
            <a:pPr marL="304800">
              <a:spcBef>
                <a:spcPts val="435"/>
              </a:spcBef>
            </a:pPr>
            <a:r>
              <a:rPr lang="en-US" sz="1200" b="1" dirty="0">
                <a:effectLst/>
                <a:latin typeface="Times New Roman" panose="02020603050405020304" pitchFamily="18" charset="0"/>
                <a:ea typeface="Times New Roman" panose="02020603050405020304" pitchFamily="18" charset="0"/>
              </a:rPr>
              <a:t>5. Data Camp - </a:t>
            </a:r>
            <a:r>
              <a:rPr lang="en-US" sz="1200" dirty="0">
                <a:effectLst/>
                <a:latin typeface="Times New Roman" panose="02020603050405020304" pitchFamily="18" charset="0"/>
                <a:ea typeface="Times New Roman" panose="02020603050405020304" pitchFamily="18" charset="0"/>
              </a:rPr>
              <a:t>Learn data science with online courses and projects</a:t>
            </a:r>
            <a:r>
              <a:rPr lang="en-US" sz="1200" b="1" dirty="0">
                <a:effectLst/>
                <a:latin typeface="Times New Roman" panose="02020603050405020304" pitchFamily="18" charset="0"/>
                <a:ea typeface="Times New Roman" panose="02020603050405020304" pitchFamily="18" charset="0"/>
              </a:rPr>
              <a:t>.</a:t>
            </a:r>
          </a:p>
          <a:p>
            <a:pPr marL="304800">
              <a:spcBef>
                <a:spcPts val="435"/>
              </a:spcBef>
            </a:pPr>
            <a:r>
              <a:rPr lang="en-US" sz="1200" b="1" dirty="0">
                <a:solidFill>
                  <a:srgbClr val="00B0F0"/>
                </a:solidFill>
                <a:effectLst/>
                <a:latin typeface="Times New Roman" panose="02020603050405020304" pitchFamily="18" charset="0"/>
                <a:ea typeface="Times New Roman" panose="02020603050405020304" pitchFamily="18" charset="0"/>
              </a:rPr>
              <a:t>             https://www.datacamp.com</a:t>
            </a:r>
          </a:p>
          <a:p>
            <a:pPr marL="304800">
              <a:spcBef>
                <a:spcPts val="435"/>
              </a:spcBef>
            </a:pPr>
            <a:r>
              <a:rPr lang="en-US" sz="1200" b="1" dirty="0">
                <a:effectLst/>
                <a:latin typeface="Times New Roman" panose="02020603050405020304" pitchFamily="18" charset="0"/>
                <a:ea typeface="Times New Roman" panose="02020603050405020304" pitchFamily="18" charset="0"/>
              </a:rPr>
              <a:t>6. Coursera - </a:t>
            </a:r>
            <a:r>
              <a:rPr lang="en-US" sz="1200" dirty="0">
                <a:effectLst/>
                <a:latin typeface="Times New Roman" panose="02020603050405020304" pitchFamily="18" charset="0"/>
                <a:ea typeface="Times New Roman" panose="02020603050405020304" pitchFamily="18" charset="0"/>
              </a:rPr>
              <a:t>Data science courses from top universities</a:t>
            </a:r>
            <a:r>
              <a:rPr lang="en-US" sz="1200" b="1" dirty="0">
                <a:effectLst/>
                <a:latin typeface="Times New Roman" panose="02020603050405020304" pitchFamily="18" charset="0"/>
                <a:ea typeface="Times New Roman" panose="02020603050405020304" pitchFamily="18" charset="0"/>
              </a:rPr>
              <a:t>.</a:t>
            </a:r>
          </a:p>
          <a:p>
            <a:pPr marL="304800">
              <a:spcBef>
                <a:spcPts val="435"/>
              </a:spcBef>
            </a:pPr>
            <a:r>
              <a:rPr lang="en-US" sz="1200" b="1" dirty="0">
                <a:solidFill>
                  <a:srgbClr val="00B0F0"/>
                </a:solidFill>
                <a:effectLst/>
                <a:latin typeface="Times New Roman" panose="02020603050405020304" pitchFamily="18" charset="0"/>
                <a:ea typeface="Times New Roman" panose="02020603050405020304" pitchFamily="18" charset="0"/>
              </a:rPr>
              <a:t>              https://www.coursera.org</a:t>
            </a:r>
          </a:p>
          <a:p>
            <a:pPr marL="304800">
              <a:spcBef>
                <a:spcPts val="435"/>
              </a:spcBef>
            </a:pPr>
            <a:r>
              <a:rPr lang="en-US" sz="1200" b="1" dirty="0">
                <a:effectLst/>
                <a:latin typeface="Times New Roman" panose="02020603050405020304" pitchFamily="18" charset="0"/>
                <a:ea typeface="Times New Roman" panose="02020603050405020304" pitchFamily="18" charset="0"/>
              </a:rPr>
              <a:t>7. Statista - </a:t>
            </a:r>
            <a:r>
              <a:rPr lang="en-US" sz="1200" dirty="0">
                <a:effectLst/>
                <a:latin typeface="Times New Roman" panose="02020603050405020304" pitchFamily="18" charset="0"/>
                <a:ea typeface="Times New Roman" panose="02020603050405020304" pitchFamily="18" charset="0"/>
              </a:rPr>
              <a:t>Insights and statistics for e-commerce trends.</a:t>
            </a:r>
          </a:p>
          <a:p>
            <a:pPr marL="304800">
              <a:spcBef>
                <a:spcPts val="435"/>
              </a:spcBef>
            </a:pPr>
            <a:r>
              <a:rPr lang="en-US" sz="1200" b="1" dirty="0">
                <a:solidFill>
                  <a:srgbClr val="00B0F0"/>
                </a:solidFill>
                <a:effectLst/>
                <a:latin typeface="Times New Roman" panose="02020603050405020304" pitchFamily="18" charset="0"/>
                <a:ea typeface="Times New Roman" panose="02020603050405020304" pitchFamily="18" charset="0"/>
              </a:rPr>
              <a:t>               https://www.statista.com</a:t>
            </a:r>
          </a:p>
          <a:p>
            <a:pPr marL="304800">
              <a:spcBef>
                <a:spcPts val="435"/>
              </a:spcBef>
            </a:pPr>
            <a:r>
              <a:rPr lang="en-US" sz="1200" b="1" dirty="0">
                <a:effectLst/>
                <a:latin typeface="Times New Roman" panose="02020603050405020304" pitchFamily="18" charset="0"/>
                <a:ea typeface="Times New Roman" panose="02020603050405020304" pitchFamily="18" charset="0"/>
              </a:rPr>
              <a:t>8. Stack Overflow - </a:t>
            </a:r>
            <a:r>
              <a:rPr lang="en-US" sz="1200" dirty="0">
                <a:effectLst/>
                <a:latin typeface="Times New Roman" panose="02020603050405020304" pitchFamily="18" charset="0"/>
                <a:ea typeface="Times New Roman" panose="02020603050405020304" pitchFamily="18" charset="0"/>
              </a:rPr>
              <a:t>Community discussions on coding and data analysis.</a:t>
            </a:r>
          </a:p>
          <a:p>
            <a:pPr marL="304800">
              <a:spcBef>
                <a:spcPts val="435"/>
              </a:spcBef>
            </a:pPr>
            <a:r>
              <a:rPr lang="en-US" sz="1200" b="1" dirty="0">
                <a:solidFill>
                  <a:srgbClr val="00B0F0"/>
                </a:solidFill>
                <a:effectLst/>
                <a:latin typeface="Times New Roman" panose="02020603050405020304" pitchFamily="18" charset="0"/>
                <a:ea typeface="Times New Roman" panose="02020603050405020304" pitchFamily="18" charset="0"/>
              </a:rPr>
              <a:t>               https://stackoverflow.com</a:t>
            </a:r>
          </a:p>
          <a:p>
            <a:pPr marL="304800">
              <a:spcBef>
                <a:spcPts val="435"/>
              </a:spcBef>
            </a:pPr>
            <a:r>
              <a:rPr lang="en-US" sz="1200" b="1" dirty="0">
                <a:effectLst/>
                <a:latin typeface="Times New Roman" panose="02020603050405020304" pitchFamily="18" charset="0"/>
                <a:ea typeface="Times New Roman" panose="02020603050405020304" pitchFamily="18" charset="0"/>
              </a:rPr>
              <a:t>9. GitHub - </a:t>
            </a:r>
            <a:r>
              <a:rPr lang="en-US" sz="1200" dirty="0">
                <a:effectLst/>
                <a:latin typeface="Times New Roman" panose="02020603050405020304" pitchFamily="18" charset="0"/>
                <a:ea typeface="Times New Roman" panose="02020603050405020304" pitchFamily="18" charset="0"/>
              </a:rPr>
              <a:t>A repository for data science projects and open-source code.</a:t>
            </a:r>
          </a:p>
          <a:p>
            <a:pPr marL="304800">
              <a:spcBef>
                <a:spcPts val="435"/>
              </a:spcBef>
            </a:pPr>
            <a:r>
              <a:rPr lang="en-US" sz="1200" b="1" dirty="0">
                <a:solidFill>
                  <a:srgbClr val="00B0F0"/>
                </a:solidFill>
                <a:effectLst/>
                <a:latin typeface="Times New Roman" panose="02020603050405020304" pitchFamily="18" charset="0"/>
                <a:ea typeface="Times New Roman" panose="02020603050405020304" pitchFamily="18" charset="0"/>
              </a:rPr>
              <a:t>               https://github.com</a:t>
            </a:r>
          </a:p>
          <a:p>
            <a:pPr marL="304800">
              <a:spcBef>
                <a:spcPts val="435"/>
              </a:spcBef>
            </a:pPr>
            <a:r>
              <a:rPr lang="en-US" sz="1200" b="1" dirty="0">
                <a:effectLst/>
                <a:latin typeface="Times New Roman" panose="02020603050405020304" pitchFamily="18" charset="0"/>
                <a:ea typeface="Times New Roman" panose="02020603050405020304" pitchFamily="18" charset="0"/>
              </a:rPr>
              <a:t>10. Investopedia - </a:t>
            </a:r>
            <a:r>
              <a:rPr lang="en-US" sz="1200" dirty="0">
                <a:effectLst/>
                <a:latin typeface="Times New Roman" panose="02020603050405020304" pitchFamily="18" charset="0"/>
                <a:ea typeface="Times New Roman" panose="02020603050405020304" pitchFamily="18" charset="0"/>
              </a:rPr>
              <a:t>Insights into financial and sales data analysis.</a:t>
            </a:r>
          </a:p>
          <a:p>
            <a:pPr marL="304800">
              <a:spcBef>
                <a:spcPts val="435"/>
              </a:spcBef>
            </a:pPr>
            <a:r>
              <a:rPr lang="en-US" sz="1200" b="1" dirty="0">
                <a:solidFill>
                  <a:srgbClr val="00B0F0"/>
                </a:solidFill>
                <a:effectLst/>
                <a:latin typeface="Times New Roman" panose="02020603050405020304" pitchFamily="18" charset="0"/>
                <a:ea typeface="Times New Roman" panose="02020603050405020304" pitchFamily="18" charset="0"/>
              </a:rPr>
              <a:t>              https://www.investopedia.com</a:t>
            </a:r>
          </a:p>
          <a:p>
            <a:endParaRPr lang="en-IN" dirty="0"/>
          </a:p>
        </p:txBody>
      </p:sp>
    </p:spTree>
    <p:extLst>
      <p:ext uri="{BB962C8B-B14F-4D97-AF65-F5344CB8AC3E}">
        <p14:creationId xmlns:p14="http://schemas.microsoft.com/office/powerpoint/2010/main" val="1152471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AFFB1B-8308-49E7-8A21-77121AE45AF0}"/>
              </a:ext>
            </a:extLst>
          </p:cNvPr>
          <p:cNvPicPr>
            <a:picLocks noChangeAspect="1"/>
          </p:cNvPicPr>
          <p:nvPr/>
        </p:nvPicPr>
        <p:blipFill>
          <a:blip r:embed="rId2"/>
          <a:stretch>
            <a:fillRect/>
          </a:stretch>
        </p:blipFill>
        <p:spPr>
          <a:xfrm>
            <a:off x="0" y="0"/>
            <a:ext cx="12192000" cy="6464130"/>
          </a:xfrm>
          <a:prstGeom prst="rect">
            <a:avLst/>
          </a:prstGeom>
        </p:spPr>
      </p:pic>
    </p:spTree>
    <p:extLst>
      <p:ext uri="{BB962C8B-B14F-4D97-AF65-F5344CB8AC3E}">
        <p14:creationId xmlns:p14="http://schemas.microsoft.com/office/powerpoint/2010/main" val="118064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C87363-1FEB-EDD8-AB5D-954D711797A5}"/>
              </a:ext>
            </a:extLst>
          </p:cNvPr>
          <p:cNvSpPr txBox="1"/>
          <p:nvPr/>
        </p:nvSpPr>
        <p:spPr>
          <a:xfrm>
            <a:off x="1203649" y="905069"/>
            <a:ext cx="9088016" cy="738664"/>
          </a:xfrm>
          <a:prstGeom prst="rect">
            <a:avLst/>
          </a:prstGeom>
          <a:noFill/>
        </p:spPr>
        <p:txBody>
          <a:bodyPr wrap="square" rtlCol="0">
            <a:spAutoFit/>
          </a:bodyPr>
          <a:lstStyle/>
          <a:p>
            <a:r>
              <a:rPr lang="en-IN" sz="2400" b="1" u="sng" dirty="0"/>
              <a:t>TABLE OF CONTENTS</a:t>
            </a:r>
          </a:p>
          <a:p>
            <a:endParaRPr lang="en-IN" dirty="0"/>
          </a:p>
        </p:txBody>
      </p:sp>
      <p:graphicFrame>
        <p:nvGraphicFramePr>
          <p:cNvPr id="3" name="Table 2">
            <a:extLst>
              <a:ext uri="{FF2B5EF4-FFF2-40B4-BE49-F238E27FC236}">
                <a16:creationId xmlns:a16="http://schemas.microsoft.com/office/drawing/2014/main" id="{DD71F773-822E-4A62-8FA9-FCE16470DDD8}"/>
              </a:ext>
            </a:extLst>
          </p:cNvPr>
          <p:cNvGraphicFramePr>
            <a:graphicFrameLocks noGrp="1"/>
          </p:cNvGraphicFramePr>
          <p:nvPr>
            <p:extLst>
              <p:ext uri="{D42A27DB-BD31-4B8C-83A1-F6EECF244321}">
                <p14:modId xmlns:p14="http://schemas.microsoft.com/office/powerpoint/2010/main" val="3622257959"/>
              </p:ext>
            </p:extLst>
          </p:nvPr>
        </p:nvGraphicFramePr>
        <p:xfrm>
          <a:off x="1835021" y="1643733"/>
          <a:ext cx="8127999" cy="4103925"/>
        </p:xfrm>
        <a:graphic>
          <a:graphicData uri="http://schemas.openxmlformats.org/drawingml/2006/table">
            <a:tbl>
              <a:tblPr firstRow="1" bandRow="1">
                <a:tableStyleId>{5C22544A-7EE6-4342-B048-85BDC9FD1C3A}</a:tableStyleId>
              </a:tblPr>
              <a:tblGrid>
                <a:gridCol w="1486677">
                  <a:extLst>
                    <a:ext uri="{9D8B030D-6E8A-4147-A177-3AD203B41FA5}">
                      <a16:colId xmlns:a16="http://schemas.microsoft.com/office/drawing/2014/main" val="3793015176"/>
                    </a:ext>
                  </a:extLst>
                </a:gridCol>
                <a:gridCol w="3931989">
                  <a:extLst>
                    <a:ext uri="{9D8B030D-6E8A-4147-A177-3AD203B41FA5}">
                      <a16:colId xmlns:a16="http://schemas.microsoft.com/office/drawing/2014/main" val="2252009269"/>
                    </a:ext>
                  </a:extLst>
                </a:gridCol>
                <a:gridCol w="2709333">
                  <a:extLst>
                    <a:ext uri="{9D8B030D-6E8A-4147-A177-3AD203B41FA5}">
                      <a16:colId xmlns:a16="http://schemas.microsoft.com/office/drawing/2014/main" val="2337888999"/>
                    </a:ext>
                  </a:extLst>
                </a:gridCol>
              </a:tblGrid>
              <a:tr h="436371">
                <a:tc>
                  <a:txBody>
                    <a:bodyPr/>
                    <a:lstStyle/>
                    <a:p>
                      <a:r>
                        <a:rPr lang="en-IN" dirty="0" err="1"/>
                        <a:t>S.No</a:t>
                      </a:r>
                      <a:endParaRPr lang="en-IN" dirty="0"/>
                    </a:p>
                  </a:txBody>
                  <a:tcPr/>
                </a:tc>
                <a:tc>
                  <a:txBody>
                    <a:bodyPr/>
                    <a:lstStyle/>
                    <a:p>
                      <a:r>
                        <a:rPr lang="en-IN" dirty="0"/>
                        <a:t>Contents</a:t>
                      </a:r>
                    </a:p>
                  </a:txBody>
                  <a:tcPr/>
                </a:tc>
                <a:tc>
                  <a:txBody>
                    <a:bodyPr/>
                    <a:lstStyle/>
                    <a:p>
                      <a:r>
                        <a:rPr lang="en-IN" dirty="0"/>
                        <a:t>Page No.</a:t>
                      </a:r>
                    </a:p>
                  </a:txBody>
                  <a:tcPr/>
                </a:tc>
                <a:extLst>
                  <a:ext uri="{0D108BD9-81ED-4DB2-BD59-A6C34878D82A}">
                    <a16:rowId xmlns:a16="http://schemas.microsoft.com/office/drawing/2014/main" val="4002878613"/>
                  </a:ext>
                </a:extLst>
              </a:tr>
              <a:tr h="583292">
                <a:tc>
                  <a:txBody>
                    <a:bodyPr/>
                    <a:lstStyle/>
                    <a:p>
                      <a:r>
                        <a:rPr lang="en-IN" dirty="0"/>
                        <a:t>I.</a:t>
                      </a:r>
                    </a:p>
                  </a:txBody>
                  <a:tcPr/>
                </a:tc>
                <a:tc>
                  <a:txBody>
                    <a:bodyPr/>
                    <a:lstStyle/>
                    <a:p>
                      <a:r>
                        <a:rPr lang="en-IN" dirty="0"/>
                        <a:t>Introduction of project</a:t>
                      </a:r>
                    </a:p>
                  </a:txBody>
                  <a:tcPr/>
                </a:tc>
                <a:tc>
                  <a:txBody>
                    <a:bodyPr/>
                    <a:lstStyle/>
                    <a:p>
                      <a:r>
                        <a:rPr lang="en-IN" dirty="0"/>
                        <a:t>3</a:t>
                      </a:r>
                    </a:p>
                  </a:txBody>
                  <a:tcPr/>
                </a:tc>
                <a:extLst>
                  <a:ext uri="{0D108BD9-81ED-4DB2-BD59-A6C34878D82A}">
                    <a16:rowId xmlns:a16="http://schemas.microsoft.com/office/drawing/2014/main" val="2772408676"/>
                  </a:ext>
                </a:extLst>
              </a:tr>
              <a:tr h="436371">
                <a:tc>
                  <a:txBody>
                    <a:bodyPr/>
                    <a:lstStyle/>
                    <a:p>
                      <a:r>
                        <a:rPr lang="en-IN" dirty="0"/>
                        <a:t>II.</a:t>
                      </a:r>
                    </a:p>
                  </a:txBody>
                  <a:tcPr/>
                </a:tc>
                <a:tc>
                  <a:txBody>
                    <a:bodyPr/>
                    <a:lstStyle/>
                    <a:p>
                      <a:r>
                        <a:rPr lang="en-IN" dirty="0"/>
                        <a:t>Problem Statement</a:t>
                      </a:r>
                    </a:p>
                  </a:txBody>
                  <a:tcPr/>
                </a:tc>
                <a:tc>
                  <a:txBody>
                    <a:bodyPr/>
                    <a:lstStyle/>
                    <a:p>
                      <a:r>
                        <a:rPr lang="en-IN" dirty="0"/>
                        <a:t>4</a:t>
                      </a:r>
                    </a:p>
                  </a:txBody>
                  <a:tcPr/>
                </a:tc>
                <a:extLst>
                  <a:ext uri="{0D108BD9-81ED-4DB2-BD59-A6C34878D82A}">
                    <a16:rowId xmlns:a16="http://schemas.microsoft.com/office/drawing/2014/main" val="492497662"/>
                  </a:ext>
                </a:extLst>
              </a:tr>
              <a:tr h="589716">
                <a:tc>
                  <a:txBody>
                    <a:bodyPr/>
                    <a:lstStyle/>
                    <a:p>
                      <a:r>
                        <a:rPr lang="en-IN" dirty="0"/>
                        <a:t>III.</a:t>
                      </a:r>
                    </a:p>
                  </a:txBody>
                  <a:tcPr/>
                </a:tc>
                <a:tc>
                  <a:txBody>
                    <a:bodyPr/>
                    <a:lstStyle/>
                    <a:p>
                      <a:r>
                        <a:rPr lang="en-IN" dirty="0"/>
                        <a:t>Methodology</a:t>
                      </a:r>
                    </a:p>
                  </a:txBody>
                  <a:tcPr/>
                </a:tc>
                <a:tc>
                  <a:txBody>
                    <a:bodyPr/>
                    <a:lstStyle/>
                    <a:p>
                      <a:r>
                        <a:rPr lang="en-IN" dirty="0"/>
                        <a:t>5-6</a:t>
                      </a:r>
                    </a:p>
                  </a:txBody>
                  <a:tcPr/>
                </a:tc>
                <a:extLst>
                  <a:ext uri="{0D108BD9-81ED-4DB2-BD59-A6C34878D82A}">
                    <a16:rowId xmlns:a16="http://schemas.microsoft.com/office/drawing/2014/main" val="1905791545"/>
                  </a:ext>
                </a:extLst>
              </a:tr>
              <a:tr h="534008">
                <a:tc>
                  <a:txBody>
                    <a:bodyPr/>
                    <a:lstStyle/>
                    <a:p>
                      <a:r>
                        <a:rPr lang="en-IN" dirty="0"/>
                        <a:t>IV.</a:t>
                      </a:r>
                    </a:p>
                  </a:txBody>
                  <a:tcPr/>
                </a:tc>
                <a:tc>
                  <a:txBody>
                    <a:bodyPr/>
                    <a:lstStyle/>
                    <a:p>
                      <a:r>
                        <a:rPr lang="en-IN" dirty="0"/>
                        <a:t>Result </a:t>
                      </a:r>
                    </a:p>
                  </a:txBody>
                  <a:tcPr/>
                </a:tc>
                <a:tc>
                  <a:txBody>
                    <a:bodyPr/>
                    <a:lstStyle/>
                    <a:p>
                      <a:r>
                        <a:rPr lang="en-IN" dirty="0"/>
                        <a:t>7</a:t>
                      </a:r>
                    </a:p>
                  </a:txBody>
                  <a:tcPr/>
                </a:tc>
                <a:extLst>
                  <a:ext uri="{0D108BD9-81ED-4DB2-BD59-A6C34878D82A}">
                    <a16:rowId xmlns:a16="http://schemas.microsoft.com/office/drawing/2014/main" val="2615679874"/>
                  </a:ext>
                </a:extLst>
              </a:tr>
              <a:tr h="524120">
                <a:tc>
                  <a:txBody>
                    <a:bodyPr/>
                    <a:lstStyle/>
                    <a:p>
                      <a:r>
                        <a:rPr lang="en-IN" dirty="0"/>
                        <a:t>V.</a:t>
                      </a:r>
                    </a:p>
                  </a:txBody>
                  <a:tcPr/>
                </a:tc>
                <a:tc>
                  <a:txBody>
                    <a:bodyPr/>
                    <a:lstStyle/>
                    <a:p>
                      <a:r>
                        <a:rPr lang="en-IN" dirty="0"/>
                        <a:t>Analysis</a:t>
                      </a:r>
                    </a:p>
                  </a:txBody>
                  <a:tcPr/>
                </a:tc>
                <a:tc>
                  <a:txBody>
                    <a:bodyPr/>
                    <a:lstStyle/>
                    <a:p>
                      <a:r>
                        <a:rPr lang="en-IN" dirty="0"/>
                        <a:t>8-10</a:t>
                      </a:r>
                    </a:p>
                  </a:txBody>
                  <a:tcPr/>
                </a:tc>
                <a:extLst>
                  <a:ext uri="{0D108BD9-81ED-4DB2-BD59-A6C34878D82A}">
                    <a16:rowId xmlns:a16="http://schemas.microsoft.com/office/drawing/2014/main" val="3740566760"/>
                  </a:ext>
                </a:extLst>
              </a:tr>
              <a:tr h="563676">
                <a:tc>
                  <a:txBody>
                    <a:bodyPr/>
                    <a:lstStyle/>
                    <a:p>
                      <a:r>
                        <a:rPr lang="en-IN" dirty="0"/>
                        <a:t>VI.</a:t>
                      </a:r>
                    </a:p>
                  </a:txBody>
                  <a:tcPr/>
                </a:tc>
                <a:tc>
                  <a:txBody>
                    <a:bodyPr/>
                    <a:lstStyle/>
                    <a:p>
                      <a:r>
                        <a:rPr lang="en-IN" dirty="0"/>
                        <a:t>Conclusion</a:t>
                      </a:r>
                    </a:p>
                  </a:txBody>
                  <a:tcPr/>
                </a:tc>
                <a:tc>
                  <a:txBody>
                    <a:bodyPr/>
                    <a:lstStyle/>
                    <a:p>
                      <a:r>
                        <a:rPr lang="en-IN" dirty="0"/>
                        <a:t>11</a:t>
                      </a:r>
                    </a:p>
                  </a:txBody>
                  <a:tcPr/>
                </a:tc>
                <a:extLst>
                  <a:ext uri="{0D108BD9-81ED-4DB2-BD59-A6C34878D82A}">
                    <a16:rowId xmlns:a16="http://schemas.microsoft.com/office/drawing/2014/main" val="1880440222"/>
                  </a:ext>
                </a:extLst>
              </a:tr>
              <a:tr h="436371">
                <a:tc>
                  <a:txBody>
                    <a:bodyPr/>
                    <a:lstStyle/>
                    <a:p>
                      <a:r>
                        <a:rPr lang="en-IN" dirty="0"/>
                        <a:t>VII.</a:t>
                      </a:r>
                    </a:p>
                  </a:txBody>
                  <a:tcPr/>
                </a:tc>
                <a:tc>
                  <a:txBody>
                    <a:bodyPr/>
                    <a:lstStyle/>
                    <a:p>
                      <a:r>
                        <a:rPr lang="en-IN" dirty="0"/>
                        <a:t>References</a:t>
                      </a:r>
                    </a:p>
                  </a:txBody>
                  <a:tcPr/>
                </a:tc>
                <a:tc>
                  <a:txBody>
                    <a:bodyPr/>
                    <a:lstStyle/>
                    <a:p>
                      <a:r>
                        <a:rPr lang="en-IN" dirty="0"/>
                        <a:t>12</a:t>
                      </a:r>
                    </a:p>
                  </a:txBody>
                  <a:tcPr/>
                </a:tc>
                <a:extLst>
                  <a:ext uri="{0D108BD9-81ED-4DB2-BD59-A6C34878D82A}">
                    <a16:rowId xmlns:a16="http://schemas.microsoft.com/office/drawing/2014/main" val="1997431465"/>
                  </a:ext>
                </a:extLst>
              </a:tr>
            </a:tbl>
          </a:graphicData>
        </a:graphic>
      </p:graphicFrame>
    </p:spTree>
    <p:extLst>
      <p:ext uri="{BB962C8B-B14F-4D97-AF65-F5344CB8AC3E}">
        <p14:creationId xmlns:p14="http://schemas.microsoft.com/office/powerpoint/2010/main" val="220485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EC90C-1ADC-3C32-68AF-81896B490213}"/>
              </a:ext>
            </a:extLst>
          </p:cNvPr>
          <p:cNvSpPr txBox="1"/>
          <p:nvPr/>
        </p:nvSpPr>
        <p:spPr>
          <a:xfrm>
            <a:off x="968415" y="455790"/>
            <a:ext cx="10255170" cy="4551502"/>
          </a:xfrm>
          <a:prstGeom prst="rect">
            <a:avLst/>
          </a:prstGeom>
          <a:noFill/>
        </p:spPr>
        <p:txBody>
          <a:bodyPr wrap="square" rtlCol="0">
            <a:spAutoFit/>
          </a:bodyPr>
          <a:lstStyle/>
          <a:p>
            <a:endParaRPr lang="en-IN" sz="3200" b="1" u="sng" dirty="0"/>
          </a:p>
          <a:p>
            <a:r>
              <a:rPr lang="en-IN" sz="3200" b="1" u="sng" dirty="0">
                <a:latin typeface="Times New Roman" panose="02020603050405020304" pitchFamily="18" charset="0"/>
                <a:cs typeface="Times New Roman" panose="02020603050405020304" pitchFamily="18" charset="0"/>
              </a:rPr>
              <a:t>1.Introduction</a:t>
            </a:r>
          </a:p>
          <a:p>
            <a:endParaRPr lang="en-IN" sz="2000" b="1" dirty="0"/>
          </a:p>
          <a:p>
            <a:endParaRPr lang="en-IN" sz="2000" b="1" dirty="0"/>
          </a:p>
          <a:p>
            <a:pPr algn="just">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Understanding customer behavior and sales patterns is essential for developing effective business strategies in e-commerce. This project focuses on analyzing a dataset containing attributes such as Sales, Quantity, Profit, Discount, and categorical features like Segment, Ship Mode, and Region. The data also includes customer-specific attributes and product-level details, providing a comprehensive view of the factors influencing sales performance and customer segmentation. Through exploratory data analysis (EDA) and clustering techniques, the project uncovers trends, patterns, and relationships, offering actionable insights to support strategic decision-making, optimize marketing efforts, and enhance customer engagement.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43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7B0D6-349B-6F5B-7515-784BFE6292BB}"/>
              </a:ext>
            </a:extLst>
          </p:cNvPr>
          <p:cNvSpPr txBox="1"/>
          <p:nvPr/>
        </p:nvSpPr>
        <p:spPr>
          <a:xfrm>
            <a:off x="801602" y="0"/>
            <a:ext cx="10766421" cy="5546198"/>
          </a:xfrm>
          <a:prstGeom prst="rect">
            <a:avLst/>
          </a:prstGeom>
          <a:noFill/>
        </p:spPr>
        <p:txBody>
          <a:bodyPr wrap="square" rtlCol="0">
            <a:spAutoFit/>
          </a:bodyPr>
          <a:lstStyle/>
          <a:p>
            <a:endParaRPr lang="en-IN" sz="3200" b="1" u="sng" dirty="0"/>
          </a:p>
          <a:p>
            <a:endParaRPr lang="en-IN" sz="3200" b="1" u="sng" dirty="0"/>
          </a:p>
          <a:p>
            <a:r>
              <a:rPr lang="en-IN" sz="3200" b="1" u="sng" dirty="0">
                <a:latin typeface="Times New Roman" panose="02020603050405020304" pitchFamily="18" charset="0"/>
                <a:cs typeface="Times New Roman" panose="02020603050405020304" pitchFamily="18" charset="0"/>
              </a:rPr>
              <a:t>2.Problem Statement</a:t>
            </a:r>
          </a:p>
          <a:p>
            <a:endParaRPr lang="en-IN" sz="3200" b="1" u="sng" dirty="0">
              <a:latin typeface="Times New Roman" panose="02020603050405020304" pitchFamily="18" charset="0"/>
              <a:cs typeface="Times New Roman" panose="02020603050405020304" pitchFamily="18" charset="0"/>
            </a:endParaRPr>
          </a:p>
          <a:p>
            <a:endParaRPr lang="en-IN" sz="2000" dirty="0"/>
          </a:p>
          <a:p>
            <a:pPr algn="just">
              <a:lnSpc>
                <a:spcPct val="150000"/>
              </a:lnSpc>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project is to analyze </a:t>
            </a:r>
            <a:r>
              <a:rPr lang="en-US" sz="2000" b="1" i="0" dirty="0">
                <a:solidFill>
                  <a:srgbClr val="0D0D0D"/>
                </a:solidFill>
                <a:effectLst/>
                <a:latin typeface="Times New Roman" panose="02020603050405020304" pitchFamily="18" charset="0"/>
                <a:cs typeface="Times New Roman" panose="02020603050405020304" pitchFamily="18" charset="0"/>
              </a:rPr>
              <a:t>customer behavior </a:t>
            </a:r>
            <a:r>
              <a:rPr lang="en-US" sz="2000" b="0" i="0" dirty="0">
                <a:solidFill>
                  <a:srgbClr val="0D0D0D"/>
                </a:solidFill>
                <a:effectLst/>
                <a:latin typeface="Times New Roman" panose="02020603050405020304" pitchFamily="18" charset="0"/>
                <a:cs typeface="Times New Roman" panose="02020603050405020304" pitchFamily="18" charset="0"/>
              </a:rPr>
              <a:t>and </a:t>
            </a:r>
            <a:r>
              <a:rPr lang="en-US" sz="2000" b="1" i="0" dirty="0">
                <a:solidFill>
                  <a:srgbClr val="0D0D0D"/>
                </a:solidFill>
                <a:effectLst/>
                <a:latin typeface="Times New Roman" panose="02020603050405020304" pitchFamily="18" charset="0"/>
                <a:cs typeface="Times New Roman" panose="02020603050405020304" pitchFamily="18" charset="0"/>
              </a:rPr>
              <a:t>sales patterns </a:t>
            </a:r>
            <a:r>
              <a:rPr lang="en-US" sz="2000" b="0" i="0" dirty="0">
                <a:solidFill>
                  <a:srgbClr val="0D0D0D"/>
                </a:solidFill>
                <a:effectLst/>
                <a:latin typeface="Times New Roman" panose="02020603050405020304" pitchFamily="18" charset="0"/>
                <a:cs typeface="Times New Roman" panose="02020603050405020304" pitchFamily="18" charset="0"/>
              </a:rPr>
              <a:t>in an e-commerce dataset to uncover actionable insights that drive business growth. By segmenting customers based on their purchasing behavior and analyzing factors such as Sales, Profit, Quantity, and Discounts, the study aims to identify distinct customer groups, evaluate their characteristics, and understand regional and product-based performance. The findings will help in </a:t>
            </a:r>
            <a:r>
              <a:rPr lang="en-US" sz="2000" b="1" i="0" dirty="0">
                <a:solidFill>
                  <a:srgbClr val="0D0D0D"/>
                </a:solidFill>
                <a:effectLst/>
                <a:latin typeface="Times New Roman" panose="02020603050405020304" pitchFamily="18" charset="0"/>
                <a:cs typeface="Times New Roman" panose="02020603050405020304" pitchFamily="18" charset="0"/>
              </a:rPr>
              <a:t>optimizing marketing strategies</a:t>
            </a:r>
            <a:r>
              <a:rPr lang="en-US" sz="2000" b="0" i="0" dirty="0">
                <a:solidFill>
                  <a:srgbClr val="0D0D0D"/>
                </a:solidFill>
                <a:effectLst/>
                <a:latin typeface="Times New Roman" panose="02020603050405020304" pitchFamily="18" charset="0"/>
                <a:cs typeface="Times New Roman" panose="02020603050405020304" pitchFamily="18" charset="0"/>
              </a:rPr>
              <a:t>, improving </a:t>
            </a:r>
            <a:r>
              <a:rPr lang="en-US" sz="2000" b="1" i="0" dirty="0">
                <a:solidFill>
                  <a:srgbClr val="0D0D0D"/>
                </a:solidFill>
                <a:effectLst/>
                <a:latin typeface="Times New Roman" panose="02020603050405020304" pitchFamily="18" charset="0"/>
                <a:cs typeface="Times New Roman" panose="02020603050405020304" pitchFamily="18" charset="0"/>
              </a:rPr>
              <a:t>customer targeting</a:t>
            </a:r>
            <a:r>
              <a:rPr lang="en-US" sz="2000" b="0" i="0" dirty="0">
                <a:solidFill>
                  <a:srgbClr val="0D0D0D"/>
                </a:solidFill>
                <a:effectLst/>
                <a:latin typeface="Times New Roman" panose="02020603050405020304" pitchFamily="18" charset="0"/>
                <a:cs typeface="Times New Roman" panose="02020603050405020304" pitchFamily="18" charset="0"/>
              </a:rPr>
              <a:t>, and enhancing overall </a:t>
            </a:r>
            <a:r>
              <a:rPr lang="en-US" sz="2000" b="1" i="0" dirty="0">
                <a:solidFill>
                  <a:srgbClr val="0D0D0D"/>
                </a:solidFill>
                <a:effectLst/>
                <a:latin typeface="Times New Roman" panose="02020603050405020304" pitchFamily="18" charset="0"/>
                <a:cs typeface="Times New Roman" panose="02020603050405020304" pitchFamily="18" charset="0"/>
              </a:rPr>
              <a:t>profitability</a:t>
            </a:r>
            <a:r>
              <a:rPr lang="en-US" sz="2000" b="0" i="0" dirty="0">
                <a:solidFill>
                  <a:srgbClr val="0D0D0D"/>
                </a:solidFill>
                <a:effectLst/>
                <a:latin typeface="Times New Roman" panose="02020603050405020304" pitchFamily="18" charset="0"/>
                <a:cs typeface="Times New Roman" panose="02020603050405020304" pitchFamily="18" charset="0"/>
              </a:rPr>
              <a:t>, providing a data-driven foundation for informed decision-making</a:t>
            </a:r>
            <a:r>
              <a:rPr lang="en-US" sz="1600" b="0" i="0" dirty="0">
                <a:solidFill>
                  <a:srgbClr val="0D0D0D"/>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58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54665-E56E-2751-148D-E5D5CFEB6B7A}"/>
              </a:ext>
            </a:extLst>
          </p:cNvPr>
          <p:cNvSpPr txBox="1"/>
          <p:nvPr/>
        </p:nvSpPr>
        <p:spPr>
          <a:xfrm>
            <a:off x="556233" y="337641"/>
            <a:ext cx="6724461" cy="6736716"/>
          </a:xfrm>
          <a:prstGeom prst="rect">
            <a:avLst/>
          </a:prstGeom>
          <a:noFill/>
        </p:spPr>
        <p:txBody>
          <a:bodyPr wrap="square" rtlCol="0">
            <a:spAutoFit/>
          </a:bodyPr>
          <a:lstStyle/>
          <a:p>
            <a:r>
              <a:rPr lang="en-US" sz="3000" b="1" u="sng" dirty="0">
                <a:latin typeface="Times New Roman" panose="02020603050405020304" pitchFamily="18" charset="0"/>
                <a:cs typeface="Times New Roman" panose="02020603050405020304" pitchFamily="18" charset="0"/>
              </a:rPr>
              <a:t>3.Methodology:</a:t>
            </a:r>
          </a:p>
          <a:p>
            <a:endParaRPr lang="en-US" sz="3000" b="1" u="sng" dirty="0">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Collection &amp; Inspection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Acquire e-commerce dataset (Sales, Quantity, Profit, Discount, etc.).</a:t>
            </a:r>
          </a:p>
          <a:p>
            <a:pPr marL="742950" lvl="1" indent="-285750"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Inspect data for inconsistencies, missing values, and outliers, Duplicates, Irrelevant Columns.</a:t>
            </a:r>
          </a:p>
          <a:p>
            <a:pPr lvl="1"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Preprocessing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Handle missing data with Imputation, dropping rows and Columns and outliers.</a:t>
            </a:r>
          </a:p>
          <a:p>
            <a:pPr marL="742950" lvl="1" indent="-285750"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Changed the Format of inconsistent data Formats and Duplicates.</a:t>
            </a:r>
          </a:p>
          <a:p>
            <a:pPr lvl="1"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endParaRPr lang="en-US" sz="2000" dirty="0">
              <a:solidFill>
                <a:srgbClr val="0D0D0D"/>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Create new features (e.g., Customer Lifetime Value, Recency, Frequency, and Monetary ).</a:t>
            </a:r>
          </a:p>
          <a:p>
            <a:pPr marL="742950" lvl="1" indent="-285750"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Transform categorical data into numerical representations (e.g., One-hot encoding).</a:t>
            </a:r>
          </a:p>
          <a:p>
            <a:pPr lvl="1" algn="just"/>
            <a:endParaRPr lang="en-US" b="0" i="0" dirty="0">
              <a:solidFill>
                <a:srgbClr val="0D0D0D"/>
              </a:solidFill>
              <a:effectLst/>
              <a:latin typeface="Times New Roman" panose="02020603050405020304" pitchFamily="18" charset="0"/>
              <a:cs typeface="Times New Roman" panose="02020603050405020304" pitchFamily="18" charset="0"/>
            </a:endParaRPr>
          </a:p>
          <a:p>
            <a:pPr lvl="1"/>
            <a:endParaRPr lang="en-US" b="0" i="0" dirty="0">
              <a:solidFill>
                <a:srgbClr val="0D0D0D"/>
              </a:solidFill>
              <a:effectLst/>
              <a:latin typeface="Times New Roman" panose="02020603050405020304" pitchFamily="18" charset="0"/>
              <a:cs typeface="Times New Roman" panose="02020603050405020304" pitchFamily="18" charset="0"/>
            </a:endParaRPr>
          </a:p>
          <a:p>
            <a:pPr marL="342900" marR="87630" lvl="0" indent="-342900" algn="just">
              <a:lnSpc>
                <a:spcPct val="150000"/>
              </a:lnSpc>
              <a:spcBef>
                <a:spcPts val="5"/>
              </a:spcBef>
              <a:buSzPts val="1000"/>
              <a:buFont typeface="Symbol" panose="05050102010706020507" pitchFamily="18" charset="2"/>
              <a:buChar char=""/>
              <a:tabLst>
                <a:tab pos="457200" algn="l"/>
                <a:tab pos="479425" algn="l"/>
              </a:tabLst>
            </a:pP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43F69B7D-4172-43EB-80C9-5060CB58D5E6}"/>
              </a:ext>
            </a:extLst>
          </p:cNvPr>
          <p:cNvPicPr>
            <a:picLocks noChangeAspect="1"/>
          </p:cNvPicPr>
          <p:nvPr/>
        </p:nvPicPr>
        <p:blipFill>
          <a:blip r:embed="rId2"/>
          <a:stretch>
            <a:fillRect/>
          </a:stretch>
        </p:blipFill>
        <p:spPr>
          <a:xfrm>
            <a:off x="7366957" y="852681"/>
            <a:ext cx="4666891" cy="4736662"/>
          </a:xfrm>
          <a:prstGeom prst="rect">
            <a:avLst/>
          </a:prstGeom>
        </p:spPr>
      </p:pic>
    </p:spTree>
    <p:extLst>
      <p:ext uri="{BB962C8B-B14F-4D97-AF65-F5344CB8AC3E}">
        <p14:creationId xmlns:p14="http://schemas.microsoft.com/office/powerpoint/2010/main" val="285401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C24AC-C16E-A0D4-F906-1A7D8E7B3F9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42B28B-D009-5835-9904-96447D3E36A9}"/>
              </a:ext>
            </a:extLst>
          </p:cNvPr>
          <p:cNvSpPr txBox="1"/>
          <p:nvPr/>
        </p:nvSpPr>
        <p:spPr>
          <a:xfrm>
            <a:off x="556233" y="337641"/>
            <a:ext cx="10417216" cy="6001643"/>
          </a:xfrm>
          <a:prstGeom prst="rect">
            <a:avLst/>
          </a:prstGeom>
          <a:noFill/>
        </p:spPr>
        <p:txBody>
          <a:bodyPr wrap="square" rtlCol="0">
            <a:spAutoFit/>
          </a:bodyPr>
          <a:lstStyle/>
          <a:p>
            <a:r>
              <a:rPr lang="en-US" sz="3000" b="1" u="sng" dirty="0">
                <a:latin typeface="Times New Roman" panose="02020603050405020304" pitchFamily="18" charset="0"/>
                <a:cs typeface="Times New Roman" panose="02020603050405020304" pitchFamily="18" charset="0"/>
              </a:rPr>
              <a:t>Methodology:</a:t>
            </a:r>
          </a:p>
          <a:p>
            <a:r>
              <a:rPr lang="en-US" sz="2000" b="1" i="0" dirty="0">
                <a:solidFill>
                  <a:srgbClr val="0D0D0D"/>
                </a:solidFill>
                <a:effectLst/>
                <a:latin typeface="Times New Roman" panose="02020603050405020304" pitchFamily="18" charset="0"/>
                <a:cs typeface="Times New Roman" panose="02020603050405020304" pitchFamily="18" charset="0"/>
              </a:rPr>
              <a:t>4.Feature Scaling</a:t>
            </a:r>
            <a:endParaRPr lang="en-US" sz="2000" dirty="0">
              <a:solidFill>
                <a:srgbClr val="0D0D0D"/>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Standardize features (Sales, Quantity, Profit, Discount) using Standard Scaler to make them comparable for clustering.</a:t>
            </a:r>
          </a:p>
          <a:p>
            <a:pPr algn="just"/>
            <a:endParaRPr lang="en-US" b="1" u="sng" dirty="0">
              <a:latin typeface="Times New Roman" panose="02020603050405020304" pitchFamily="18" charset="0"/>
              <a:cs typeface="Times New Roman" panose="02020603050405020304" pitchFamily="18" charset="0"/>
            </a:endParaRPr>
          </a:p>
          <a:p>
            <a:pPr algn="just"/>
            <a:r>
              <a:rPr lang="en-US" b="1" i="0" dirty="0">
                <a:solidFill>
                  <a:srgbClr val="0D0D0D"/>
                </a:solidFill>
                <a:effectLst/>
                <a:latin typeface="Times New Roman" panose="02020603050405020304" pitchFamily="18" charset="0"/>
                <a:cs typeface="Times New Roman" panose="02020603050405020304" pitchFamily="18" charset="0"/>
              </a:rPr>
              <a:t>5.</a:t>
            </a:r>
            <a:r>
              <a:rPr lang="en-US" b="1" i="0" dirty="0">
                <a:solidFill>
                  <a:srgbClr val="0D0D0D"/>
                </a:solidFill>
                <a:effectLst/>
                <a:latin typeface="ui-sans-serif"/>
              </a:rPr>
              <a:t> </a:t>
            </a: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1" i="0" dirty="0">
                <a:solidFill>
                  <a:srgbClr val="0D0D0D"/>
                </a:solidFill>
                <a:effectLst/>
                <a:latin typeface="Times New Roman" panose="02020603050405020304" pitchFamily="18" charset="0"/>
                <a:cs typeface="Times New Roman" panose="02020603050405020304" pitchFamily="18" charset="0"/>
              </a:rPr>
              <a:t>Univariate Analysis</a:t>
            </a:r>
            <a:r>
              <a:rPr lang="en-US" b="0" i="0" dirty="0">
                <a:solidFill>
                  <a:srgbClr val="0D0D0D"/>
                </a:solidFill>
                <a:effectLst/>
                <a:latin typeface="ui-sans-serif"/>
              </a:rPr>
              <a:t>: </a:t>
            </a:r>
            <a:r>
              <a:rPr lang="en-US" b="0" i="0" dirty="0">
                <a:solidFill>
                  <a:srgbClr val="0D0D0D"/>
                </a:solidFill>
                <a:effectLst/>
                <a:latin typeface="Times New Roman" panose="02020603050405020304" pitchFamily="18" charset="0"/>
                <a:cs typeface="Times New Roman" panose="02020603050405020304" pitchFamily="18" charset="0"/>
              </a:rPr>
              <a:t>Visualize distributions of individual variables (Histograms, Box </a:t>
            </a:r>
            <a:r>
              <a:rPr lang="en-US" dirty="0">
                <a:solidFill>
                  <a:srgbClr val="0D0D0D"/>
                </a:solidFill>
                <a:latin typeface="Times New Roman" panose="02020603050405020304" pitchFamily="18" charset="0"/>
                <a:cs typeface="Times New Roman" panose="02020603050405020304" pitchFamily="18" charset="0"/>
              </a:rPr>
              <a:t>P</a:t>
            </a:r>
            <a:r>
              <a:rPr lang="en-US" b="0" i="0" dirty="0">
                <a:solidFill>
                  <a:srgbClr val="0D0D0D"/>
                </a:solidFill>
                <a:effectLst/>
                <a:latin typeface="Times New Roman" panose="02020603050405020304" pitchFamily="18" charset="0"/>
                <a:cs typeface="Times New Roman" panose="02020603050405020304" pitchFamily="18" charset="0"/>
              </a:rPr>
              <a:t>lots, Violin </a:t>
            </a:r>
            <a:r>
              <a:rPr lang="en-US" dirty="0">
                <a:solidFill>
                  <a:srgbClr val="0D0D0D"/>
                </a:solidFill>
                <a:latin typeface="Times New Roman" panose="02020603050405020304" pitchFamily="18" charset="0"/>
                <a:cs typeface="Times New Roman" panose="02020603050405020304" pitchFamily="18" charset="0"/>
              </a:rPr>
              <a:t>P</a:t>
            </a:r>
            <a:r>
              <a:rPr lang="en-US" b="0" i="0" dirty="0">
                <a:solidFill>
                  <a:srgbClr val="0D0D0D"/>
                </a:solidFill>
                <a:effectLst/>
                <a:latin typeface="Times New Roman" panose="02020603050405020304" pitchFamily="18" charset="0"/>
                <a:cs typeface="Times New Roman" panose="02020603050405020304" pitchFamily="18" charset="0"/>
              </a:rPr>
              <a:t>lots, Bar Charts, Pie Charts).</a:t>
            </a:r>
          </a:p>
          <a:p>
            <a:pPr marL="742950" lvl="1" indent="-285750" algn="just">
              <a:buFont typeface="Wingdings" panose="05000000000000000000" pitchFamily="2" charset="2"/>
              <a:buChar char="Ø"/>
            </a:pPr>
            <a:r>
              <a:rPr lang="en-US" b="1" i="0" dirty="0">
                <a:solidFill>
                  <a:srgbClr val="0D0D0D"/>
                </a:solidFill>
                <a:effectLst/>
                <a:latin typeface="Times New Roman" panose="02020603050405020304" pitchFamily="18" charset="0"/>
                <a:cs typeface="Times New Roman" panose="02020603050405020304" pitchFamily="18" charset="0"/>
              </a:rPr>
              <a:t>Bivariate Analysis</a:t>
            </a:r>
            <a:r>
              <a:rPr lang="en-US" b="0" i="0" dirty="0">
                <a:solidFill>
                  <a:srgbClr val="0D0D0D"/>
                </a:solidFill>
                <a:effectLst/>
                <a:latin typeface="Times New Roman" panose="02020603050405020304" pitchFamily="18" charset="0"/>
                <a:cs typeface="Times New Roman" panose="02020603050405020304" pitchFamily="18" charset="0"/>
              </a:rPr>
              <a:t>: Analyze relationships between two variables (scatter plots, correlation plots).</a:t>
            </a:r>
          </a:p>
          <a:p>
            <a:pPr lvl="1" algn="just"/>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1" i="0" dirty="0">
                <a:solidFill>
                  <a:srgbClr val="0D0D0D"/>
                </a:solidFill>
                <a:effectLst/>
                <a:latin typeface="Times New Roman" panose="02020603050405020304" pitchFamily="18" charset="0"/>
                <a:cs typeface="Times New Roman" panose="02020603050405020304" pitchFamily="18" charset="0"/>
              </a:rPr>
              <a:t>Multivariate Analysis</a:t>
            </a:r>
            <a:r>
              <a:rPr lang="en-US" b="0" i="0" dirty="0">
                <a:solidFill>
                  <a:srgbClr val="0D0D0D"/>
                </a:solidFill>
                <a:effectLst/>
                <a:latin typeface="Times New Roman" panose="02020603050405020304" pitchFamily="18" charset="0"/>
                <a:cs typeface="Times New Roman" panose="02020603050405020304" pitchFamily="18" charset="0"/>
              </a:rPr>
              <a:t>: Use pair plots, 3D plots, or heatmaps to analyze interactions between multiple features.</a:t>
            </a:r>
          </a:p>
          <a:p>
            <a:pPr lvl="1"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just"/>
            <a:r>
              <a:rPr lang="en-US" sz="2000" b="1" i="0" dirty="0">
                <a:solidFill>
                  <a:srgbClr val="0D0D0D"/>
                </a:solidFill>
                <a:effectLst/>
                <a:latin typeface="Times New Roman" panose="02020603050405020304" pitchFamily="18" charset="0"/>
                <a:cs typeface="Times New Roman" panose="02020603050405020304" pitchFamily="18" charset="0"/>
              </a:rPr>
              <a:t>6.Customer Segmentation</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0" i="0" dirty="0">
                <a:solidFill>
                  <a:srgbClr val="0D0D0D"/>
                </a:solidFill>
                <a:effectLst/>
                <a:latin typeface="ui-sans-serif"/>
              </a:rPr>
              <a:t>Apply K-Means Clustering to segment customers into distinct groups based on purchasing behavior.</a:t>
            </a:r>
          </a:p>
          <a:p>
            <a:pPr marL="742950" lvl="1" indent="-285750" algn="just">
              <a:buFont typeface="Wingdings" panose="05000000000000000000" pitchFamily="2" charset="2"/>
              <a:buChar char="Ø"/>
            </a:pPr>
            <a:r>
              <a:rPr lang="en-US" b="0" i="0" dirty="0">
                <a:solidFill>
                  <a:srgbClr val="0D0D0D"/>
                </a:solidFill>
                <a:effectLst/>
                <a:latin typeface="ui-sans-serif"/>
              </a:rPr>
              <a:t>Use the </a:t>
            </a:r>
            <a:r>
              <a:rPr lang="en-US" b="1" i="0" dirty="0">
                <a:solidFill>
                  <a:srgbClr val="0D0D0D"/>
                </a:solidFill>
                <a:effectLst/>
                <a:latin typeface="ui-sans-serif"/>
              </a:rPr>
              <a:t>Elbow Method</a:t>
            </a:r>
            <a:r>
              <a:rPr lang="en-US" b="0" i="0" dirty="0">
                <a:solidFill>
                  <a:srgbClr val="0D0D0D"/>
                </a:solidFill>
                <a:effectLst/>
                <a:latin typeface="ui-sans-serif"/>
              </a:rPr>
              <a:t> to determine the optimal number of clusters.</a:t>
            </a:r>
          </a:p>
          <a:p>
            <a:pPr marL="742950" lvl="1" indent="-285750" algn="just">
              <a:buFont typeface="Wingdings" panose="05000000000000000000" pitchFamily="2" charset="2"/>
              <a:buChar char="Ø"/>
            </a:pPr>
            <a:r>
              <a:rPr lang="en-US" b="0" i="0" dirty="0">
                <a:solidFill>
                  <a:srgbClr val="0D0D0D"/>
                </a:solidFill>
                <a:effectLst/>
                <a:latin typeface="ui-sans-serif"/>
              </a:rPr>
              <a:t>Apply </a:t>
            </a:r>
            <a:r>
              <a:rPr lang="en-US" b="1" i="0" dirty="0">
                <a:solidFill>
                  <a:srgbClr val="0D0D0D"/>
                </a:solidFill>
                <a:effectLst/>
                <a:latin typeface="ui-sans-serif"/>
              </a:rPr>
              <a:t>PCA</a:t>
            </a:r>
            <a:r>
              <a:rPr lang="en-US" b="0" i="0" dirty="0">
                <a:solidFill>
                  <a:srgbClr val="0D0D0D"/>
                </a:solidFill>
                <a:effectLst/>
                <a:latin typeface="ui-sans-serif"/>
              </a:rPr>
              <a:t> (Principal Component Analysis) for dimensionality reduction and visualization.</a:t>
            </a:r>
          </a:p>
          <a:p>
            <a:pPr lvl="1" algn="l"/>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1512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005698-4003-6689-3AC7-7A8D6D84F0BF}"/>
              </a:ext>
            </a:extLst>
          </p:cNvPr>
          <p:cNvSpPr txBox="1"/>
          <p:nvPr/>
        </p:nvSpPr>
        <p:spPr>
          <a:xfrm>
            <a:off x="678024" y="634482"/>
            <a:ext cx="10739535" cy="6001643"/>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4.Result</a:t>
            </a:r>
            <a:endParaRPr lang="en-IN" sz="2800" b="1" u="sng" dirty="0"/>
          </a:p>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High-Value Customers</a:t>
            </a:r>
            <a:r>
              <a:rPr lang="en-US" sz="2000" b="0" i="0" dirty="0">
                <a:solidFill>
                  <a:srgbClr val="0D0D0D"/>
                </a:solidFill>
                <a:effectLst/>
                <a:latin typeface="Times New Roman" panose="02020603050405020304" pitchFamily="18" charset="0"/>
                <a:cs typeface="Times New Roman" panose="02020603050405020304" pitchFamily="18" charset="0"/>
              </a:rPr>
              <a:t>: Identified customers with high sales and profit, suggesting they are prime targets for loyalty programs.(Cluster 0 and Cluster 2)</a:t>
            </a:r>
          </a:p>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At-Risk Customers</a:t>
            </a:r>
            <a:r>
              <a:rPr lang="en-US" sz="2000" b="0" i="0" dirty="0">
                <a:solidFill>
                  <a:srgbClr val="0D0D0D"/>
                </a:solidFill>
                <a:effectLst/>
                <a:latin typeface="Times New Roman" panose="02020603050405020304" pitchFamily="18" charset="0"/>
                <a:cs typeface="Times New Roman" panose="02020603050405020304" pitchFamily="18" charset="0"/>
              </a:rPr>
              <a:t>: Found a segment with low sales and profit, suggesting they may need targeted marketing strategies or product recommendations.( Cluster 3 and Cluster 1)</a:t>
            </a:r>
          </a:p>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Frequent Shoppers</a:t>
            </a:r>
            <a:r>
              <a:rPr lang="en-US" sz="2000" b="0" i="0" dirty="0">
                <a:solidFill>
                  <a:srgbClr val="0D0D0D"/>
                </a:solidFill>
                <a:effectLst/>
                <a:latin typeface="Times New Roman" panose="02020603050405020304" pitchFamily="18" charset="0"/>
                <a:cs typeface="Times New Roman" panose="02020603050405020304" pitchFamily="18" charset="0"/>
              </a:rPr>
              <a:t>: A group purchasing in high quantities but with low sales value, indicating the potential for bundle offers or upselling.(Cluster 1)</a:t>
            </a:r>
          </a:p>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Top Countries: </a:t>
            </a:r>
            <a:r>
              <a:rPr lang="en-US" sz="2000" i="0" dirty="0">
                <a:solidFill>
                  <a:srgbClr val="0D0D0D"/>
                </a:solidFill>
                <a:effectLst/>
                <a:latin typeface="Times New Roman" panose="02020603050405020304" pitchFamily="18" charset="0"/>
                <a:cs typeface="Times New Roman" panose="02020603050405020304" pitchFamily="18" charset="0"/>
              </a:rPr>
              <a:t>California, New York, Texas are the countries with highest sales</a:t>
            </a:r>
            <a:r>
              <a:rPr lang="en-US" sz="2000" b="1" i="0" dirty="0">
                <a:solidFill>
                  <a:srgbClr val="0D0D0D"/>
                </a:solidFill>
                <a:effectLst/>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b="1" dirty="0">
                <a:solidFill>
                  <a:srgbClr val="0D0D0D"/>
                </a:solidFill>
                <a:latin typeface="Times New Roman" panose="02020603050405020304" pitchFamily="18" charset="0"/>
                <a:cs typeface="Times New Roman" panose="02020603050405020304" pitchFamily="18" charset="0"/>
              </a:rPr>
              <a:t>Top Products</a:t>
            </a:r>
            <a:r>
              <a:rPr lang="en-US" sz="2000" dirty="0">
                <a:solidFill>
                  <a:srgbClr val="0D0D0D"/>
                </a:solidFill>
                <a:latin typeface="Times New Roman" panose="02020603050405020304" pitchFamily="18" charset="0"/>
                <a:cs typeface="Times New Roman" panose="02020603050405020304" pitchFamily="18" charset="0"/>
              </a:rPr>
              <a:t>: Staple related products in the Home-office Segment</a:t>
            </a:r>
            <a:r>
              <a:rPr lang="en-US" sz="2000" b="1" dirty="0">
                <a:solidFill>
                  <a:srgbClr val="0D0D0D"/>
                </a:solidFill>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Shipping Mode: </a:t>
            </a:r>
            <a:r>
              <a:rPr lang="en-US" sz="2000" i="0" dirty="0">
                <a:solidFill>
                  <a:srgbClr val="0D0D0D"/>
                </a:solidFill>
                <a:effectLst/>
                <a:latin typeface="Times New Roman" panose="02020603050405020304" pitchFamily="18" charset="0"/>
                <a:cs typeface="Times New Roman" panose="02020603050405020304" pitchFamily="18" charset="0"/>
              </a:rPr>
              <a:t>Most preferred shipping mode is Standard Class.</a:t>
            </a:r>
          </a:p>
          <a:p>
            <a:pPr marL="342900" indent="-342900" algn="just">
              <a:lnSpc>
                <a:spcPct val="150000"/>
              </a:lnSpc>
              <a:buFont typeface="Wingdings" panose="05000000000000000000" pitchFamily="2" charset="2"/>
              <a:buChar char="Ø"/>
            </a:pPr>
            <a:r>
              <a:rPr lang="en-US" sz="2000" b="1" dirty="0">
                <a:solidFill>
                  <a:srgbClr val="0D0D0D"/>
                </a:solidFill>
                <a:latin typeface="Times New Roman" panose="02020603050405020304" pitchFamily="18" charset="0"/>
                <a:cs typeface="Times New Roman" panose="02020603050405020304" pitchFamily="18" charset="0"/>
              </a:rPr>
              <a:t>Year: </a:t>
            </a:r>
            <a:r>
              <a:rPr lang="en-US" sz="2000" dirty="0">
                <a:solidFill>
                  <a:srgbClr val="0D0D0D"/>
                </a:solidFill>
                <a:latin typeface="Times New Roman" panose="02020603050405020304" pitchFamily="18" charset="0"/>
                <a:cs typeface="Times New Roman" panose="02020603050405020304" pitchFamily="18" charset="0"/>
              </a:rPr>
              <a:t>Year with highest sales is 2016</a:t>
            </a:r>
            <a:endParaRPr lang="en-US" sz="2000" i="0" dirty="0">
              <a:solidFill>
                <a:srgbClr val="0D0D0D"/>
              </a:solidFill>
              <a:effectLst/>
              <a:latin typeface="Times New Roman" panose="02020603050405020304" pitchFamily="18" charset="0"/>
              <a:cs typeface="Times New Roman" panose="02020603050405020304" pitchFamily="18" charset="0"/>
            </a:endParaRPr>
          </a:p>
          <a:p>
            <a:endParaRPr lang="en-US" sz="2800" b="1" u="sng" dirty="0"/>
          </a:p>
          <a:p>
            <a:endParaRPr lang="en-IN" sz="2800" b="1" u="sng" dirty="0"/>
          </a:p>
        </p:txBody>
      </p:sp>
    </p:spTree>
    <p:extLst>
      <p:ext uri="{BB962C8B-B14F-4D97-AF65-F5344CB8AC3E}">
        <p14:creationId xmlns:p14="http://schemas.microsoft.com/office/powerpoint/2010/main" val="83837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4EF8AB-1B06-1AB8-C3EA-43F070D5357A}"/>
              </a:ext>
            </a:extLst>
          </p:cNvPr>
          <p:cNvSpPr txBox="1"/>
          <p:nvPr/>
        </p:nvSpPr>
        <p:spPr>
          <a:xfrm>
            <a:off x="343090" y="118367"/>
            <a:ext cx="1779008" cy="1323439"/>
          </a:xfrm>
          <a:prstGeom prst="rect">
            <a:avLst/>
          </a:prstGeom>
          <a:noFill/>
        </p:spPr>
        <p:txBody>
          <a:bodyPr wrap="square" rtlCol="0">
            <a:spAutoFit/>
          </a:bodyPr>
          <a:lstStyle/>
          <a:p>
            <a:r>
              <a:rPr lang="en-IN" sz="2800" b="1" u="sng" dirty="0"/>
              <a:t>5.Analysis</a:t>
            </a:r>
          </a:p>
          <a:p>
            <a:endParaRPr lang="en-IN" sz="2800" b="1" u="sng" dirty="0"/>
          </a:p>
          <a:p>
            <a:pPr lvl="7">
              <a:buFont typeface="+mj-lt"/>
              <a:buAutoNum type="arabicPeriod"/>
            </a:pPr>
            <a:endParaRPr lang="en-IN" sz="2400" dirty="0"/>
          </a:p>
        </p:txBody>
      </p:sp>
      <p:pic>
        <p:nvPicPr>
          <p:cNvPr id="4" name="Picture 3">
            <a:extLst>
              <a:ext uri="{FF2B5EF4-FFF2-40B4-BE49-F238E27FC236}">
                <a16:creationId xmlns:a16="http://schemas.microsoft.com/office/drawing/2014/main" id="{129CA3F4-C18C-84A9-40AB-E523C0CA2553}"/>
              </a:ext>
            </a:extLst>
          </p:cNvPr>
          <p:cNvPicPr>
            <a:picLocks noChangeAspect="1"/>
          </p:cNvPicPr>
          <p:nvPr/>
        </p:nvPicPr>
        <p:blipFill>
          <a:blip r:embed="rId2"/>
          <a:stretch>
            <a:fillRect/>
          </a:stretch>
        </p:blipFill>
        <p:spPr>
          <a:xfrm>
            <a:off x="5684808" y="118367"/>
            <a:ext cx="6507192" cy="4658264"/>
          </a:xfrm>
          <a:prstGeom prst="rect">
            <a:avLst/>
          </a:prstGeom>
        </p:spPr>
      </p:pic>
      <p:pic>
        <p:nvPicPr>
          <p:cNvPr id="10" name="Picture 9">
            <a:extLst>
              <a:ext uri="{FF2B5EF4-FFF2-40B4-BE49-F238E27FC236}">
                <a16:creationId xmlns:a16="http://schemas.microsoft.com/office/drawing/2014/main" id="{EDEC7045-0312-0F88-27E8-B52D4FE14488}"/>
              </a:ext>
            </a:extLst>
          </p:cNvPr>
          <p:cNvPicPr>
            <a:picLocks noChangeAspect="1"/>
          </p:cNvPicPr>
          <p:nvPr/>
        </p:nvPicPr>
        <p:blipFill>
          <a:blip r:embed="rId3"/>
          <a:stretch>
            <a:fillRect/>
          </a:stretch>
        </p:blipFill>
        <p:spPr>
          <a:xfrm>
            <a:off x="0" y="546604"/>
            <a:ext cx="5788325" cy="4658264"/>
          </a:xfrm>
          <a:prstGeom prst="rect">
            <a:avLst/>
          </a:prstGeom>
        </p:spPr>
      </p:pic>
      <p:sp>
        <p:nvSpPr>
          <p:cNvPr id="12" name="TextBox 11">
            <a:extLst>
              <a:ext uri="{FF2B5EF4-FFF2-40B4-BE49-F238E27FC236}">
                <a16:creationId xmlns:a16="http://schemas.microsoft.com/office/drawing/2014/main" id="{6ACD2989-57F7-54F6-A71C-2A925AE6DEFC}"/>
              </a:ext>
            </a:extLst>
          </p:cNvPr>
          <p:cNvSpPr txBox="1"/>
          <p:nvPr/>
        </p:nvSpPr>
        <p:spPr>
          <a:xfrm>
            <a:off x="463860" y="5171440"/>
            <a:ext cx="6094562"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Fig-1: 2D Bar Chart</a:t>
            </a:r>
          </a:p>
          <a:p>
            <a:r>
              <a:rPr lang="en-US" dirty="0">
                <a:latin typeface="Times New Roman" panose="02020603050405020304" pitchFamily="18" charset="0"/>
                <a:cs typeface="Times New Roman" panose="02020603050405020304" pitchFamily="18" charset="0"/>
              </a:rPr>
              <a:t>Segment vs. Profit: To compare average profit across different customer segments.</a:t>
            </a:r>
          </a:p>
        </p:txBody>
      </p:sp>
      <p:sp>
        <p:nvSpPr>
          <p:cNvPr id="14" name="TextBox 13">
            <a:extLst>
              <a:ext uri="{FF2B5EF4-FFF2-40B4-BE49-F238E27FC236}">
                <a16:creationId xmlns:a16="http://schemas.microsoft.com/office/drawing/2014/main" id="{3A1B549F-661E-ABBF-1083-D9DA0C871CC3}"/>
              </a:ext>
            </a:extLst>
          </p:cNvPr>
          <p:cNvSpPr txBox="1"/>
          <p:nvPr/>
        </p:nvSpPr>
        <p:spPr>
          <a:xfrm>
            <a:off x="6252185" y="5171440"/>
            <a:ext cx="6094562"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Fig-2:  Bar Chart</a:t>
            </a:r>
          </a:p>
          <a:p>
            <a:r>
              <a:rPr lang="en-US" dirty="0">
                <a:latin typeface="Times New Roman" panose="02020603050405020304" pitchFamily="18" charset="0"/>
                <a:cs typeface="Times New Roman" panose="02020603050405020304" pitchFamily="18" charset="0"/>
              </a:rPr>
              <a:t>Gives Top 10states which generates highest Revenue of Sales with highest count of Orders.</a:t>
            </a:r>
          </a:p>
        </p:txBody>
      </p:sp>
    </p:spTree>
    <p:extLst>
      <p:ext uri="{BB962C8B-B14F-4D97-AF65-F5344CB8AC3E}">
        <p14:creationId xmlns:p14="http://schemas.microsoft.com/office/powerpoint/2010/main" val="2935592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1E6FA7-3517-C776-FE66-F10871861D5D}"/>
              </a:ext>
            </a:extLst>
          </p:cNvPr>
          <p:cNvPicPr>
            <a:picLocks noChangeAspect="1"/>
          </p:cNvPicPr>
          <p:nvPr/>
        </p:nvPicPr>
        <p:blipFill>
          <a:blip r:embed="rId2"/>
          <a:stretch>
            <a:fillRect/>
          </a:stretch>
        </p:blipFill>
        <p:spPr>
          <a:xfrm>
            <a:off x="117611" y="0"/>
            <a:ext cx="5472307" cy="5289043"/>
          </a:xfrm>
          <a:prstGeom prst="rect">
            <a:avLst/>
          </a:prstGeom>
        </p:spPr>
      </p:pic>
      <p:pic>
        <p:nvPicPr>
          <p:cNvPr id="6" name="Picture 5">
            <a:extLst>
              <a:ext uri="{FF2B5EF4-FFF2-40B4-BE49-F238E27FC236}">
                <a16:creationId xmlns:a16="http://schemas.microsoft.com/office/drawing/2014/main" id="{19DA8B46-E023-163C-2F54-622E84400C58}"/>
              </a:ext>
            </a:extLst>
          </p:cNvPr>
          <p:cNvPicPr>
            <a:picLocks noChangeAspect="1"/>
          </p:cNvPicPr>
          <p:nvPr/>
        </p:nvPicPr>
        <p:blipFill>
          <a:blip r:embed="rId3"/>
          <a:stretch>
            <a:fillRect/>
          </a:stretch>
        </p:blipFill>
        <p:spPr>
          <a:xfrm>
            <a:off x="5575541" y="76541"/>
            <a:ext cx="6498847" cy="5410955"/>
          </a:xfrm>
          <a:prstGeom prst="rect">
            <a:avLst/>
          </a:prstGeom>
        </p:spPr>
      </p:pic>
      <p:sp>
        <p:nvSpPr>
          <p:cNvPr id="8" name="TextBox 7">
            <a:extLst>
              <a:ext uri="{FF2B5EF4-FFF2-40B4-BE49-F238E27FC236}">
                <a16:creationId xmlns:a16="http://schemas.microsoft.com/office/drawing/2014/main" id="{B39EE7A4-10FF-B7CF-1A2C-B6DEED292B0A}"/>
              </a:ext>
            </a:extLst>
          </p:cNvPr>
          <p:cNvSpPr txBox="1"/>
          <p:nvPr/>
        </p:nvSpPr>
        <p:spPr>
          <a:xfrm>
            <a:off x="321334" y="5365584"/>
            <a:ext cx="5254207"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Fig-3 : Violin Plot</a:t>
            </a:r>
          </a:p>
          <a:p>
            <a:r>
              <a:rPr lang="en-US" dirty="0"/>
              <a:t>Combines the box plot and density plot, showing the distribution of the data and as well as outliers.</a:t>
            </a:r>
          </a:p>
        </p:txBody>
      </p:sp>
      <p:sp>
        <p:nvSpPr>
          <p:cNvPr id="10" name="TextBox 9">
            <a:extLst>
              <a:ext uri="{FF2B5EF4-FFF2-40B4-BE49-F238E27FC236}">
                <a16:creationId xmlns:a16="http://schemas.microsoft.com/office/drawing/2014/main" id="{D815C739-D93B-C45F-716D-67774C74CCDB}"/>
              </a:ext>
            </a:extLst>
          </p:cNvPr>
          <p:cNvSpPr txBox="1"/>
          <p:nvPr/>
        </p:nvSpPr>
        <p:spPr>
          <a:xfrm>
            <a:off x="5615078" y="5426540"/>
            <a:ext cx="6576922"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Fig-4: Stacked Bar Chart</a:t>
            </a:r>
          </a:p>
          <a:p>
            <a:r>
              <a:rPr lang="en-US" dirty="0">
                <a:latin typeface="Times New Roman" panose="02020603050405020304" pitchFamily="18" charset="0"/>
                <a:cs typeface="Times New Roman" panose="02020603050405020304" pitchFamily="18" charset="0"/>
              </a:rPr>
              <a:t>Ship Mode vs. Profit: To see how Sales varies among different shipping methods and the contribution </a:t>
            </a:r>
            <a:r>
              <a:rPr lang="en-US">
                <a:latin typeface="Times New Roman" panose="02020603050405020304" pitchFamily="18" charset="0"/>
                <a:cs typeface="Times New Roman" panose="02020603050405020304" pitchFamily="18" charset="0"/>
              </a:rPr>
              <a:t>of each.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773058"/>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{812B6DF1-99B0-4687-A2FD-12B1925C29BB}tf22712842_win32</Template>
  <TotalTime>489</TotalTime>
  <Words>1127</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Bookman Old Style</vt:lpstr>
      <vt:lpstr>Calibri</vt:lpstr>
      <vt:lpstr>Franklin Gothic Book</vt:lpstr>
      <vt:lpstr>Symbol</vt:lpstr>
      <vt:lpstr>Times New Roman</vt:lpstr>
      <vt:lpstr>ui-sans-serif</vt:lpstr>
      <vt:lpstr>Wingdings</vt:lpstr>
      <vt:lpstr>Custom</vt:lpstr>
      <vt:lpstr>Customer Segmentation and Understanding the  Sales Patterns in an E-Commerce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Student Performance Data set</dc:title>
  <dc:creator>Sowmya Ch</dc:creator>
  <cp:lastModifiedBy>RAJESH KUMAR</cp:lastModifiedBy>
  <cp:revision>20</cp:revision>
  <dcterms:created xsi:type="dcterms:W3CDTF">2024-11-10T17:25:23Z</dcterms:created>
  <dcterms:modified xsi:type="dcterms:W3CDTF">2024-12-12T07:02:12Z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