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41"/>
  </p:notesMasterIdLst>
  <p:handoutMasterIdLst>
    <p:handoutMasterId r:id="rId42"/>
  </p:handoutMasterIdLst>
  <p:sldIdLst>
    <p:sldId id="515" r:id="rId5"/>
    <p:sldId id="523" r:id="rId6"/>
    <p:sldId id="524" r:id="rId7"/>
    <p:sldId id="534" r:id="rId8"/>
    <p:sldId id="535" r:id="rId9"/>
    <p:sldId id="551" r:id="rId10"/>
    <p:sldId id="525" r:id="rId11"/>
    <p:sldId id="533" r:id="rId12"/>
    <p:sldId id="529" r:id="rId13"/>
    <p:sldId id="526" r:id="rId14"/>
    <p:sldId id="559" r:id="rId15"/>
    <p:sldId id="536" r:id="rId16"/>
    <p:sldId id="560" r:id="rId17"/>
    <p:sldId id="561" r:id="rId18"/>
    <p:sldId id="566" r:id="rId19"/>
    <p:sldId id="562" r:id="rId20"/>
    <p:sldId id="563" r:id="rId21"/>
    <p:sldId id="540" r:id="rId22"/>
    <p:sldId id="541" r:id="rId23"/>
    <p:sldId id="542" r:id="rId24"/>
    <p:sldId id="547" r:id="rId25"/>
    <p:sldId id="544" r:id="rId26"/>
    <p:sldId id="564" r:id="rId27"/>
    <p:sldId id="545" r:id="rId28"/>
    <p:sldId id="546" r:id="rId29"/>
    <p:sldId id="548" r:id="rId30"/>
    <p:sldId id="549" r:id="rId31"/>
    <p:sldId id="550" r:id="rId32"/>
    <p:sldId id="552" r:id="rId33"/>
    <p:sldId id="555" r:id="rId34"/>
    <p:sldId id="553" r:id="rId35"/>
    <p:sldId id="554" r:id="rId36"/>
    <p:sldId id="556" r:id="rId37"/>
    <p:sldId id="557" r:id="rId38"/>
    <p:sldId id="257" r:id="rId39"/>
    <p:sldId id="51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93187-CB1D-4C48-9CC7-E0F674380798}">
          <p14:sldIdLst>
            <p14:sldId id="515"/>
            <p14:sldId id="523"/>
            <p14:sldId id="524"/>
            <p14:sldId id="534"/>
            <p14:sldId id="535"/>
            <p14:sldId id="551"/>
            <p14:sldId id="525"/>
            <p14:sldId id="533"/>
            <p14:sldId id="529"/>
            <p14:sldId id="526"/>
            <p14:sldId id="559"/>
            <p14:sldId id="536"/>
            <p14:sldId id="560"/>
            <p14:sldId id="561"/>
            <p14:sldId id="566"/>
            <p14:sldId id="562"/>
            <p14:sldId id="563"/>
            <p14:sldId id="540"/>
            <p14:sldId id="541"/>
            <p14:sldId id="542"/>
            <p14:sldId id="547"/>
            <p14:sldId id="544"/>
            <p14:sldId id="564"/>
            <p14:sldId id="545"/>
            <p14:sldId id="546"/>
            <p14:sldId id="548"/>
            <p14:sldId id="549"/>
            <p14:sldId id="550"/>
            <p14:sldId id="552"/>
            <p14:sldId id="555"/>
            <p14:sldId id="553"/>
            <p14:sldId id="554"/>
            <p14:sldId id="556"/>
            <p14:sldId id="557"/>
            <p14:sldId id="257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d170" initials="y" lastIdx="1" clrIdx="0">
    <p:extLst>
      <p:ext uri="{19B8F6BF-5375-455C-9EA6-DF929625EA0E}">
        <p15:presenceInfo xmlns:p15="http://schemas.microsoft.com/office/powerpoint/2012/main" userId="S::yd170@x365mail.com::2fb6156b-2c4c-4a76-a9d3-48d34aec81cf" providerId="AD"/>
      </p:ext>
    </p:extLst>
  </p:cmAuthor>
  <p:cmAuthor id="2" name="Rima Halder" initials="RH" lastIdx="2" clrIdx="1">
    <p:extLst>
      <p:ext uri="{19B8F6BF-5375-455C-9EA6-DF929625EA0E}">
        <p15:presenceInfo xmlns:p15="http://schemas.microsoft.com/office/powerpoint/2012/main" userId="fbd4347bd47da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AC8B8-3E7C-436A-85BA-6E4EDA4713F8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4777ED-D5E2-42ED-BC18-3E14A5024B4B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gm:t>
    </dgm:pt>
    <dgm:pt modelId="{7ED41955-B026-4B46-8952-3759962313F4}" type="parTrans" cxnId="{4E8270A3-6B8E-4685-B7F2-37AF2B450A02}">
      <dgm:prSet/>
      <dgm:spPr/>
      <dgm:t>
        <a:bodyPr/>
        <a:lstStyle/>
        <a:p>
          <a:endParaRPr lang="en-US"/>
        </a:p>
      </dgm:t>
    </dgm:pt>
    <dgm:pt modelId="{A30DDE9D-743A-4C6F-A29C-D48520E89894}" type="sibTrans" cxnId="{4E8270A3-6B8E-4685-B7F2-37AF2B450A02}">
      <dgm:prSet/>
      <dgm:spPr/>
      <dgm:t>
        <a:bodyPr/>
        <a:lstStyle/>
        <a:p>
          <a:endParaRPr lang="en-US"/>
        </a:p>
      </dgm:t>
    </dgm:pt>
    <dgm:pt modelId="{4E1A37BE-7DDA-4E9F-9C65-658E315C962D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 Amazon S3 to store the Amazon review data</a:t>
          </a:r>
        </a:p>
      </dgm:t>
    </dgm:pt>
    <dgm:pt modelId="{87320B96-3D2C-41F6-BA11-FEE4037E8104}" type="parTrans" cxnId="{8CCE7FDC-1B9A-4E2D-ADD3-764C34BC1306}">
      <dgm:prSet/>
      <dgm:spPr/>
      <dgm:t>
        <a:bodyPr/>
        <a:lstStyle/>
        <a:p>
          <a:endParaRPr lang="en-US"/>
        </a:p>
      </dgm:t>
    </dgm:pt>
    <dgm:pt modelId="{A1D588A1-32AE-479A-B378-2C4FFA308D7A}" type="sibTrans" cxnId="{8CCE7FDC-1B9A-4E2D-ADD3-764C34BC1306}">
      <dgm:prSet/>
      <dgm:spPr/>
      <dgm:t>
        <a:bodyPr/>
        <a:lstStyle/>
        <a:p>
          <a:endParaRPr lang="en-US"/>
        </a:p>
      </dgm:t>
    </dgm:pt>
    <dgm:pt modelId="{68B505A4-C49B-473B-95FB-F224B9B15C3B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gm:t>
    </dgm:pt>
    <dgm:pt modelId="{0BF235B6-5421-45E1-B611-1850D40BB968}" type="parTrans" cxnId="{FA4F8F36-27D3-485E-A86C-117D142719B6}">
      <dgm:prSet/>
      <dgm:spPr/>
      <dgm:t>
        <a:bodyPr/>
        <a:lstStyle/>
        <a:p>
          <a:endParaRPr lang="en-US"/>
        </a:p>
      </dgm:t>
    </dgm:pt>
    <dgm:pt modelId="{C169008E-E39A-466B-9519-1621AA5C6DFC}" type="sibTrans" cxnId="{FA4F8F36-27D3-485E-A86C-117D142719B6}">
      <dgm:prSet/>
      <dgm:spPr/>
      <dgm:t>
        <a:bodyPr/>
        <a:lstStyle/>
        <a:p>
          <a:endParaRPr lang="en-US"/>
        </a:p>
      </dgm:t>
    </dgm:pt>
    <dgm:pt modelId="{D51C715D-7B40-4D6F-B9BE-9452AB0E2AA9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Amazon EMR Cluster for processing data</a:t>
          </a:r>
        </a:p>
      </dgm:t>
    </dgm:pt>
    <dgm:pt modelId="{1274886E-880D-4C0B-B7D9-AE2FC969D8DE}" type="parTrans" cxnId="{892405DF-ED80-415D-B504-8408100127FC}">
      <dgm:prSet/>
      <dgm:spPr/>
      <dgm:t>
        <a:bodyPr/>
        <a:lstStyle/>
        <a:p>
          <a:endParaRPr lang="en-US"/>
        </a:p>
      </dgm:t>
    </dgm:pt>
    <dgm:pt modelId="{0CC059FB-ABE3-4629-AD16-5DC6171FC5E7}" type="sibTrans" cxnId="{892405DF-ED80-415D-B504-8408100127FC}">
      <dgm:prSet/>
      <dgm:spPr/>
      <dgm:t>
        <a:bodyPr/>
        <a:lstStyle/>
        <a:p>
          <a:endParaRPr lang="en-US"/>
        </a:p>
      </dgm:t>
    </dgm:pt>
    <dgm:pt modelId="{738EFF56-C352-4F7F-9D7D-BD5A1FB4EADA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gm:t>
    </dgm:pt>
    <dgm:pt modelId="{754E11CF-20C4-40B3-AF8B-77CC0D2EC68D}" type="parTrans" cxnId="{A99A8C86-74EA-4D0D-A498-96AD3269C8F4}">
      <dgm:prSet/>
      <dgm:spPr/>
      <dgm:t>
        <a:bodyPr/>
        <a:lstStyle/>
        <a:p>
          <a:endParaRPr lang="en-US"/>
        </a:p>
      </dgm:t>
    </dgm:pt>
    <dgm:pt modelId="{5946D219-6835-4D23-A1B5-FC2A60A33648}" type="sibTrans" cxnId="{A99A8C86-74EA-4D0D-A498-96AD3269C8F4}">
      <dgm:prSet/>
      <dgm:spPr/>
      <dgm:t>
        <a:bodyPr/>
        <a:lstStyle/>
        <a:p>
          <a:endParaRPr lang="en-US"/>
        </a:p>
      </dgm:t>
    </dgm:pt>
    <dgm:pt modelId="{6B249844-651F-4F79-BF40-117554854821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 Amazon EC2 Instance as virtual server. </a:t>
          </a:r>
        </a:p>
      </dgm:t>
    </dgm:pt>
    <dgm:pt modelId="{CBE7B234-E9E1-4F93-8C59-0EB0A48EE4CA}" type="parTrans" cxnId="{6C2CC2F3-BD35-4850-88A5-FDDE173B7961}">
      <dgm:prSet/>
      <dgm:spPr/>
      <dgm:t>
        <a:bodyPr/>
        <a:lstStyle/>
        <a:p>
          <a:endParaRPr lang="en-US"/>
        </a:p>
      </dgm:t>
    </dgm:pt>
    <dgm:pt modelId="{7347B6A7-388F-474A-BC93-63B4F65B1960}" type="sibTrans" cxnId="{6C2CC2F3-BD35-4850-88A5-FDDE173B7961}">
      <dgm:prSet/>
      <dgm:spPr/>
      <dgm:t>
        <a:bodyPr/>
        <a:lstStyle/>
        <a:p>
          <a:endParaRPr lang="en-US"/>
        </a:p>
      </dgm:t>
    </dgm:pt>
    <dgm:pt modelId="{0AF83D35-A007-45CC-8243-AA861E6DBD12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gm:t>
    </dgm:pt>
    <dgm:pt modelId="{456DAEB2-0885-4CD8-803A-468E93E730AB}" type="parTrans" cxnId="{9622BBFB-8261-4808-8836-CCB171848C80}">
      <dgm:prSet/>
      <dgm:spPr/>
      <dgm:t>
        <a:bodyPr/>
        <a:lstStyle/>
        <a:p>
          <a:endParaRPr lang="en-US"/>
        </a:p>
      </dgm:t>
    </dgm:pt>
    <dgm:pt modelId="{1AA49D11-11A4-48BF-96CD-30EA7D129F57}" type="sibTrans" cxnId="{9622BBFB-8261-4808-8836-CCB171848C80}">
      <dgm:prSet/>
      <dgm:spPr/>
      <dgm:t>
        <a:bodyPr/>
        <a:lstStyle/>
        <a:p>
          <a:endParaRPr lang="en-US"/>
        </a:p>
      </dgm:t>
    </dgm:pt>
    <dgm:pt modelId="{A1666737-DF21-4B28-87AA-30116DF44FAA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SparkR to do exploratory data analysis.</a:t>
          </a:r>
        </a:p>
      </dgm:t>
    </dgm:pt>
    <dgm:pt modelId="{DE8CF379-F9C2-4CD6-834F-6CF093516576}" type="parTrans" cxnId="{D72E4154-5598-464A-BD3F-BB9060C5588F}">
      <dgm:prSet/>
      <dgm:spPr/>
      <dgm:t>
        <a:bodyPr/>
        <a:lstStyle/>
        <a:p>
          <a:endParaRPr lang="en-US"/>
        </a:p>
      </dgm:t>
    </dgm:pt>
    <dgm:pt modelId="{4B0F64BF-6151-4AD9-A1BF-B003F4EAE8B0}" type="sibTrans" cxnId="{D72E4154-5598-464A-BD3F-BB9060C5588F}">
      <dgm:prSet/>
      <dgm:spPr/>
      <dgm:t>
        <a:bodyPr/>
        <a:lstStyle/>
        <a:p>
          <a:endParaRPr lang="en-US"/>
        </a:p>
      </dgm:t>
    </dgm:pt>
    <dgm:pt modelId="{E5D1E54E-0267-46B2-9836-CACECD055B37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Predict</a:t>
          </a:r>
        </a:p>
      </dgm:t>
    </dgm:pt>
    <dgm:pt modelId="{F798D66B-D240-4D8F-944B-69C52AE5D1E1}" type="parTrans" cxnId="{2CA6AF63-EBE1-4931-BF80-E45965E9A363}">
      <dgm:prSet/>
      <dgm:spPr/>
      <dgm:t>
        <a:bodyPr/>
        <a:lstStyle/>
        <a:p>
          <a:endParaRPr lang="en-US"/>
        </a:p>
      </dgm:t>
    </dgm:pt>
    <dgm:pt modelId="{10A84CE6-0800-41C8-B33A-55D971C16DC6}" type="sibTrans" cxnId="{2CA6AF63-EBE1-4931-BF80-E45965E9A363}">
      <dgm:prSet/>
      <dgm:spPr/>
      <dgm:t>
        <a:bodyPr/>
        <a:lstStyle/>
        <a:p>
          <a:endParaRPr lang="en-US"/>
        </a:p>
      </dgm:t>
    </dgm:pt>
    <dgm:pt modelId="{FC6CF50B-BCF1-4FEC-9207-22B7D5BD8FE4}">
      <dgm:prSet custT="1"/>
      <dgm:spPr/>
      <dgm:t>
        <a:bodyPr/>
        <a:lstStyle/>
        <a:p>
          <a:endParaRPr lang="en-US" sz="20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A122D1-0D44-4AA2-9142-BFED144D58F5}" type="parTrans" cxnId="{6B749A23-681C-4EBF-9E07-4B7C64E0BF8A}">
      <dgm:prSet/>
      <dgm:spPr/>
      <dgm:t>
        <a:bodyPr/>
        <a:lstStyle/>
        <a:p>
          <a:endParaRPr lang="en-US"/>
        </a:p>
      </dgm:t>
    </dgm:pt>
    <dgm:pt modelId="{C7D3DD84-387F-4EA5-9534-3A66FE63DF5E}" type="sibTrans" cxnId="{6B749A23-681C-4EBF-9E07-4B7C64E0BF8A}">
      <dgm:prSet/>
      <dgm:spPr/>
      <dgm:t>
        <a:bodyPr/>
        <a:lstStyle/>
        <a:p>
          <a:endParaRPr lang="en-US"/>
        </a:p>
      </dgm:t>
    </dgm:pt>
    <dgm:pt modelId="{2F570B2B-D564-4978-A267-36CD2E5D5A69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The best product category</a:t>
          </a:r>
        </a:p>
      </dgm:t>
    </dgm:pt>
    <dgm:pt modelId="{3E486172-DD2D-4D58-A418-EA7935B02D28}" type="parTrans" cxnId="{FED880A9-9216-491F-81D9-AB3458F5AEF5}">
      <dgm:prSet/>
      <dgm:spPr/>
      <dgm:t>
        <a:bodyPr/>
        <a:lstStyle/>
        <a:p>
          <a:endParaRPr lang="en-US"/>
        </a:p>
      </dgm:t>
    </dgm:pt>
    <dgm:pt modelId="{0B582CDB-49F1-4A7D-8893-6DC01922812B}" type="sibTrans" cxnId="{FED880A9-9216-491F-81D9-AB3458F5AEF5}">
      <dgm:prSet/>
      <dgm:spPr/>
      <dgm:t>
        <a:bodyPr/>
        <a:lstStyle/>
        <a:p>
          <a:endParaRPr lang="en-US"/>
        </a:p>
      </dgm:t>
    </dgm:pt>
    <dgm:pt modelId="{F7956D13-E633-4F04-A945-326D80815926}" type="pres">
      <dgm:prSet presAssocID="{93EAC8B8-3E7C-436A-85BA-6E4EDA4713F8}" presName="Name0" presStyleCnt="0">
        <dgm:presLayoutVars>
          <dgm:dir/>
          <dgm:animLvl val="lvl"/>
          <dgm:resizeHandles val="exact"/>
        </dgm:presLayoutVars>
      </dgm:prSet>
      <dgm:spPr/>
    </dgm:pt>
    <dgm:pt modelId="{59542492-BB32-44F6-90C0-D107EA17E829}" type="pres">
      <dgm:prSet presAssocID="{2E4777ED-D5E2-42ED-BC18-3E14A5024B4B}" presName="linNode" presStyleCnt="0"/>
      <dgm:spPr/>
    </dgm:pt>
    <dgm:pt modelId="{764D57A6-E878-48E5-AE4F-959F811477E2}" type="pres">
      <dgm:prSet presAssocID="{2E4777ED-D5E2-42ED-BC18-3E14A5024B4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024B93BB-B226-414C-975A-24C5CB3C0A1B}" type="pres">
      <dgm:prSet presAssocID="{2E4777ED-D5E2-42ED-BC18-3E14A5024B4B}" presName="descendantText" presStyleLbl="alignNode1" presStyleIdx="0" presStyleCnt="5">
        <dgm:presLayoutVars>
          <dgm:bulletEnabled/>
        </dgm:presLayoutVars>
      </dgm:prSet>
      <dgm:spPr/>
    </dgm:pt>
    <dgm:pt modelId="{EC6168EA-7460-4B88-A8BB-8C6EFC93ADAB}" type="pres">
      <dgm:prSet presAssocID="{A30DDE9D-743A-4C6F-A29C-D48520E89894}" presName="sp" presStyleCnt="0"/>
      <dgm:spPr/>
    </dgm:pt>
    <dgm:pt modelId="{6EF6BD76-5162-42C1-A85C-CF284C3133D9}" type="pres">
      <dgm:prSet presAssocID="{68B505A4-C49B-473B-95FB-F224B9B15C3B}" presName="linNode" presStyleCnt="0"/>
      <dgm:spPr/>
    </dgm:pt>
    <dgm:pt modelId="{97695798-569A-456F-BC58-D372D7BC1AD0}" type="pres">
      <dgm:prSet presAssocID="{68B505A4-C49B-473B-95FB-F224B9B15C3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4DBC5F0D-BC4A-4909-92AC-13B514B76DB1}" type="pres">
      <dgm:prSet presAssocID="{68B505A4-C49B-473B-95FB-F224B9B15C3B}" presName="descendantText" presStyleLbl="alignNode1" presStyleIdx="1" presStyleCnt="5">
        <dgm:presLayoutVars>
          <dgm:bulletEnabled/>
        </dgm:presLayoutVars>
      </dgm:prSet>
      <dgm:spPr/>
    </dgm:pt>
    <dgm:pt modelId="{0E30E80B-C7A9-4B22-8EC2-BD90FA6D7D75}" type="pres">
      <dgm:prSet presAssocID="{C169008E-E39A-466B-9519-1621AA5C6DFC}" presName="sp" presStyleCnt="0"/>
      <dgm:spPr/>
    </dgm:pt>
    <dgm:pt modelId="{2323352D-8B31-4942-8676-6B3C2D32682C}" type="pres">
      <dgm:prSet presAssocID="{738EFF56-C352-4F7F-9D7D-BD5A1FB4EADA}" presName="linNode" presStyleCnt="0"/>
      <dgm:spPr/>
    </dgm:pt>
    <dgm:pt modelId="{6E7B8C89-D9E2-486E-966D-A705DAC9F485}" type="pres">
      <dgm:prSet presAssocID="{738EFF56-C352-4F7F-9D7D-BD5A1FB4EADA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85112C56-E6C1-4574-A6C8-BC5B69C5EE96}" type="pres">
      <dgm:prSet presAssocID="{738EFF56-C352-4F7F-9D7D-BD5A1FB4EADA}" presName="descendantText" presStyleLbl="alignNode1" presStyleIdx="2" presStyleCnt="5" custLinFactNeighborY="1564">
        <dgm:presLayoutVars>
          <dgm:bulletEnabled/>
        </dgm:presLayoutVars>
      </dgm:prSet>
      <dgm:spPr/>
    </dgm:pt>
    <dgm:pt modelId="{CC5FF8A6-17F7-44FC-B451-A2A46CB58D74}" type="pres">
      <dgm:prSet presAssocID="{5946D219-6835-4D23-A1B5-FC2A60A33648}" presName="sp" presStyleCnt="0"/>
      <dgm:spPr/>
    </dgm:pt>
    <dgm:pt modelId="{693F2082-628A-4986-ABBB-EEBA0E223F72}" type="pres">
      <dgm:prSet presAssocID="{0AF83D35-A007-45CC-8243-AA861E6DBD12}" presName="linNode" presStyleCnt="0"/>
      <dgm:spPr/>
    </dgm:pt>
    <dgm:pt modelId="{029A649B-B0FD-47A3-BBC8-49F4FB466819}" type="pres">
      <dgm:prSet presAssocID="{0AF83D35-A007-45CC-8243-AA861E6DBD1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49B29BC2-A084-4F12-8019-5282E186E6D9}" type="pres">
      <dgm:prSet presAssocID="{0AF83D35-A007-45CC-8243-AA861E6DBD12}" presName="descendantText" presStyleLbl="alignNode1" presStyleIdx="3" presStyleCnt="5">
        <dgm:presLayoutVars>
          <dgm:bulletEnabled/>
        </dgm:presLayoutVars>
      </dgm:prSet>
      <dgm:spPr/>
    </dgm:pt>
    <dgm:pt modelId="{C267BB42-30FD-40D7-A36E-AF1A77964A92}" type="pres">
      <dgm:prSet presAssocID="{1AA49D11-11A4-48BF-96CD-30EA7D129F57}" presName="sp" presStyleCnt="0"/>
      <dgm:spPr/>
    </dgm:pt>
    <dgm:pt modelId="{619C6039-4FA2-48D9-AF47-A6360636F3C0}" type="pres">
      <dgm:prSet presAssocID="{E5D1E54E-0267-46B2-9836-CACECD055B37}" presName="linNode" presStyleCnt="0"/>
      <dgm:spPr/>
    </dgm:pt>
    <dgm:pt modelId="{00755B01-25F7-4523-BD43-2CBB15C6F3F4}" type="pres">
      <dgm:prSet presAssocID="{E5D1E54E-0267-46B2-9836-CACECD055B37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E1FC8F2F-53D4-4206-8205-BAC2A55073B2}" type="pres">
      <dgm:prSet presAssocID="{E5D1E54E-0267-46B2-9836-CACECD055B37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6B749A23-681C-4EBF-9E07-4B7C64E0BF8A}" srcId="{E5D1E54E-0267-46B2-9836-CACECD055B37}" destId="{FC6CF50B-BCF1-4FEC-9207-22B7D5BD8FE4}" srcOrd="0" destOrd="0" parTransId="{DBA122D1-0D44-4AA2-9142-BFED144D58F5}" sibTransId="{C7D3DD84-387F-4EA5-9534-3A66FE63DF5E}"/>
    <dgm:cxn modelId="{FA4F8F36-27D3-485E-A86C-117D142719B6}" srcId="{93EAC8B8-3E7C-436A-85BA-6E4EDA4713F8}" destId="{68B505A4-C49B-473B-95FB-F224B9B15C3B}" srcOrd="1" destOrd="0" parTransId="{0BF235B6-5421-45E1-B611-1850D40BB968}" sibTransId="{C169008E-E39A-466B-9519-1621AA5C6DFC}"/>
    <dgm:cxn modelId="{2CA6AF63-EBE1-4931-BF80-E45965E9A363}" srcId="{93EAC8B8-3E7C-436A-85BA-6E4EDA4713F8}" destId="{E5D1E54E-0267-46B2-9836-CACECD055B37}" srcOrd="4" destOrd="0" parTransId="{F798D66B-D240-4D8F-944B-69C52AE5D1E1}" sibTransId="{10A84CE6-0800-41C8-B33A-55D971C16DC6}"/>
    <dgm:cxn modelId="{C0925B4B-A728-42BB-93FA-FF97EC526768}" type="presOf" srcId="{4E1A37BE-7DDA-4E9F-9C65-658E315C962D}" destId="{024B93BB-B226-414C-975A-24C5CB3C0A1B}" srcOrd="0" destOrd="0" presId="urn:microsoft.com/office/officeart/2016/7/layout/VerticalHollowActionList"/>
    <dgm:cxn modelId="{D72E4154-5598-464A-BD3F-BB9060C5588F}" srcId="{0AF83D35-A007-45CC-8243-AA861E6DBD12}" destId="{A1666737-DF21-4B28-87AA-30116DF44FAA}" srcOrd="0" destOrd="0" parTransId="{DE8CF379-F9C2-4CD6-834F-6CF093516576}" sibTransId="{4B0F64BF-6151-4AD9-A1BF-B003F4EAE8B0}"/>
    <dgm:cxn modelId="{4DACCF83-967B-461B-B5FA-DA6C87F3A089}" type="presOf" srcId="{2E4777ED-D5E2-42ED-BC18-3E14A5024B4B}" destId="{764D57A6-E878-48E5-AE4F-959F811477E2}" srcOrd="0" destOrd="0" presId="urn:microsoft.com/office/officeart/2016/7/layout/VerticalHollowActionList"/>
    <dgm:cxn modelId="{A99A8C86-74EA-4D0D-A498-96AD3269C8F4}" srcId="{93EAC8B8-3E7C-436A-85BA-6E4EDA4713F8}" destId="{738EFF56-C352-4F7F-9D7D-BD5A1FB4EADA}" srcOrd="2" destOrd="0" parTransId="{754E11CF-20C4-40B3-AF8B-77CC0D2EC68D}" sibTransId="{5946D219-6835-4D23-A1B5-FC2A60A33648}"/>
    <dgm:cxn modelId="{917AED9F-2E20-4D3D-93D4-AA7274E981F1}" type="presOf" srcId="{0AF83D35-A007-45CC-8243-AA861E6DBD12}" destId="{029A649B-B0FD-47A3-BBC8-49F4FB466819}" srcOrd="0" destOrd="0" presId="urn:microsoft.com/office/officeart/2016/7/layout/VerticalHollowActionList"/>
    <dgm:cxn modelId="{4E8270A3-6B8E-4685-B7F2-37AF2B450A02}" srcId="{93EAC8B8-3E7C-436A-85BA-6E4EDA4713F8}" destId="{2E4777ED-D5E2-42ED-BC18-3E14A5024B4B}" srcOrd="0" destOrd="0" parTransId="{7ED41955-B026-4B46-8952-3759962313F4}" sibTransId="{A30DDE9D-743A-4C6F-A29C-D48520E89894}"/>
    <dgm:cxn modelId="{FED880A9-9216-491F-81D9-AB3458F5AEF5}" srcId="{E5D1E54E-0267-46B2-9836-CACECD055B37}" destId="{2F570B2B-D564-4978-A267-36CD2E5D5A69}" srcOrd="1" destOrd="0" parTransId="{3E486172-DD2D-4D58-A418-EA7935B02D28}" sibTransId="{0B582CDB-49F1-4A7D-8893-6DC01922812B}"/>
    <dgm:cxn modelId="{8CCE7FDC-1B9A-4E2D-ADD3-764C34BC1306}" srcId="{2E4777ED-D5E2-42ED-BC18-3E14A5024B4B}" destId="{4E1A37BE-7DDA-4E9F-9C65-658E315C962D}" srcOrd="0" destOrd="0" parTransId="{87320B96-3D2C-41F6-BA11-FEE4037E8104}" sibTransId="{A1D588A1-32AE-479A-B378-2C4FFA308D7A}"/>
    <dgm:cxn modelId="{892405DF-ED80-415D-B504-8408100127FC}" srcId="{68B505A4-C49B-473B-95FB-F224B9B15C3B}" destId="{D51C715D-7B40-4D6F-B9BE-9452AB0E2AA9}" srcOrd="0" destOrd="0" parTransId="{1274886E-880D-4C0B-B7D9-AE2FC969D8DE}" sibTransId="{0CC059FB-ABE3-4629-AD16-5DC6171FC5E7}"/>
    <dgm:cxn modelId="{C5C918E3-55B7-4F6E-AD47-A6D05A23002F}" type="presOf" srcId="{93EAC8B8-3E7C-436A-85BA-6E4EDA4713F8}" destId="{F7956D13-E633-4F04-A945-326D80815926}" srcOrd="0" destOrd="0" presId="urn:microsoft.com/office/officeart/2016/7/layout/VerticalHollowActionList"/>
    <dgm:cxn modelId="{A79B1EE7-F3FC-492A-A20A-34733663C660}" type="presOf" srcId="{6B249844-651F-4F79-BF40-117554854821}" destId="{85112C56-E6C1-4574-A6C8-BC5B69C5EE96}" srcOrd="0" destOrd="0" presId="urn:microsoft.com/office/officeart/2016/7/layout/VerticalHollowActionList"/>
    <dgm:cxn modelId="{BEB4BAE7-E9ED-4EFA-9696-C7A0182E4E3C}" type="presOf" srcId="{A1666737-DF21-4B28-87AA-30116DF44FAA}" destId="{49B29BC2-A084-4F12-8019-5282E186E6D9}" srcOrd="0" destOrd="0" presId="urn:microsoft.com/office/officeart/2016/7/layout/VerticalHollowActionList"/>
    <dgm:cxn modelId="{935BFFE9-5C8A-4D64-86EE-399DADA322E4}" type="presOf" srcId="{FC6CF50B-BCF1-4FEC-9207-22B7D5BD8FE4}" destId="{E1FC8F2F-53D4-4206-8205-BAC2A55073B2}" srcOrd="0" destOrd="0" presId="urn:microsoft.com/office/officeart/2016/7/layout/VerticalHollowActionList"/>
    <dgm:cxn modelId="{1B7D68EB-AAE0-4840-8AE4-A48AFB11A404}" type="presOf" srcId="{E5D1E54E-0267-46B2-9836-CACECD055B37}" destId="{00755B01-25F7-4523-BD43-2CBB15C6F3F4}" srcOrd="0" destOrd="0" presId="urn:microsoft.com/office/officeart/2016/7/layout/VerticalHollowActionList"/>
    <dgm:cxn modelId="{D92FD3F1-8E55-4328-BF71-42E372D15BDC}" type="presOf" srcId="{738EFF56-C352-4F7F-9D7D-BD5A1FB4EADA}" destId="{6E7B8C89-D9E2-486E-966D-A705DAC9F485}" srcOrd="0" destOrd="0" presId="urn:microsoft.com/office/officeart/2016/7/layout/VerticalHollowActionList"/>
    <dgm:cxn modelId="{6C2CC2F3-BD35-4850-88A5-FDDE173B7961}" srcId="{738EFF56-C352-4F7F-9D7D-BD5A1FB4EADA}" destId="{6B249844-651F-4F79-BF40-117554854821}" srcOrd="0" destOrd="0" parTransId="{CBE7B234-E9E1-4F93-8C59-0EB0A48EE4CA}" sibTransId="{7347B6A7-388F-474A-BC93-63B4F65B1960}"/>
    <dgm:cxn modelId="{7228D1F3-8F34-42EE-8C2D-94FB3CF3801E}" type="presOf" srcId="{D51C715D-7B40-4D6F-B9BE-9452AB0E2AA9}" destId="{4DBC5F0D-BC4A-4909-92AC-13B514B76DB1}" srcOrd="0" destOrd="0" presId="urn:microsoft.com/office/officeart/2016/7/layout/VerticalHollowActionList"/>
    <dgm:cxn modelId="{9622BBFB-8261-4808-8836-CCB171848C80}" srcId="{93EAC8B8-3E7C-436A-85BA-6E4EDA4713F8}" destId="{0AF83D35-A007-45CC-8243-AA861E6DBD12}" srcOrd="3" destOrd="0" parTransId="{456DAEB2-0885-4CD8-803A-468E93E730AB}" sibTransId="{1AA49D11-11A4-48BF-96CD-30EA7D129F57}"/>
    <dgm:cxn modelId="{E491F7FD-537D-4732-ADAA-181D364599AF}" type="presOf" srcId="{68B505A4-C49B-473B-95FB-F224B9B15C3B}" destId="{97695798-569A-456F-BC58-D372D7BC1AD0}" srcOrd="0" destOrd="0" presId="urn:microsoft.com/office/officeart/2016/7/layout/VerticalHollowActionList"/>
    <dgm:cxn modelId="{D22188FF-A7C5-47F8-A2BD-7D4C3B2A52DB}" type="presOf" srcId="{2F570B2B-D564-4978-A267-36CD2E5D5A69}" destId="{E1FC8F2F-53D4-4206-8205-BAC2A55073B2}" srcOrd="0" destOrd="1" presId="urn:microsoft.com/office/officeart/2016/7/layout/VerticalHollowActionList"/>
    <dgm:cxn modelId="{C209D491-E171-4206-92FA-031BA17B3FD4}" type="presParOf" srcId="{F7956D13-E633-4F04-A945-326D80815926}" destId="{59542492-BB32-44F6-90C0-D107EA17E829}" srcOrd="0" destOrd="0" presId="urn:microsoft.com/office/officeart/2016/7/layout/VerticalHollowActionList"/>
    <dgm:cxn modelId="{896055BD-9DBE-4E7F-8720-4E920CF200F5}" type="presParOf" srcId="{59542492-BB32-44F6-90C0-D107EA17E829}" destId="{764D57A6-E878-48E5-AE4F-959F811477E2}" srcOrd="0" destOrd="0" presId="urn:microsoft.com/office/officeart/2016/7/layout/VerticalHollowActionList"/>
    <dgm:cxn modelId="{70F0E5E7-DC96-4C5F-84F8-4E1424E99B7E}" type="presParOf" srcId="{59542492-BB32-44F6-90C0-D107EA17E829}" destId="{024B93BB-B226-414C-975A-24C5CB3C0A1B}" srcOrd="1" destOrd="0" presId="urn:microsoft.com/office/officeart/2016/7/layout/VerticalHollowActionList"/>
    <dgm:cxn modelId="{CF1C25FB-85B4-45CD-A7B2-A1951529B31D}" type="presParOf" srcId="{F7956D13-E633-4F04-A945-326D80815926}" destId="{EC6168EA-7460-4B88-A8BB-8C6EFC93ADAB}" srcOrd="1" destOrd="0" presId="urn:microsoft.com/office/officeart/2016/7/layout/VerticalHollowActionList"/>
    <dgm:cxn modelId="{3EE6C1B3-9F75-42D7-A00B-7C6A83FBBB0F}" type="presParOf" srcId="{F7956D13-E633-4F04-A945-326D80815926}" destId="{6EF6BD76-5162-42C1-A85C-CF284C3133D9}" srcOrd="2" destOrd="0" presId="urn:microsoft.com/office/officeart/2016/7/layout/VerticalHollowActionList"/>
    <dgm:cxn modelId="{CBA7AE12-06F0-4ECE-9656-CB3F4FCD511F}" type="presParOf" srcId="{6EF6BD76-5162-42C1-A85C-CF284C3133D9}" destId="{97695798-569A-456F-BC58-D372D7BC1AD0}" srcOrd="0" destOrd="0" presId="urn:microsoft.com/office/officeart/2016/7/layout/VerticalHollowActionList"/>
    <dgm:cxn modelId="{858E1BFC-8099-4072-9DEC-311C51984084}" type="presParOf" srcId="{6EF6BD76-5162-42C1-A85C-CF284C3133D9}" destId="{4DBC5F0D-BC4A-4909-92AC-13B514B76DB1}" srcOrd="1" destOrd="0" presId="urn:microsoft.com/office/officeart/2016/7/layout/VerticalHollowActionList"/>
    <dgm:cxn modelId="{AA85A4D8-ABB5-48DC-948F-9A6CB7721160}" type="presParOf" srcId="{F7956D13-E633-4F04-A945-326D80815926}" destId="{0E30E80B-C7A9-4B22-8EC2-BD90FA6D7D75}" srcOrd="3" destOrd="0" presId="urn:microsoft.com/office/officeart/2016/7/layout/VerticalHollowActionList"/>
    <dgm:cxn modelId="{421F1565-8D61-4AEE-8D85-C3225913DE36}" type="presParOf" srcId="{F7956D13-E633-4F04-A945-326D80815926}" destId="{2323352D-8B31-4942-8676-6B3C2D32682C}" srcOrd="4" destOrd="0" presId="urn:microsoft.com/office/officeart/2016/7/layout/VerticalHollowActionList"/>
    <dgm:cxn modelId="{2B1CC09A-E32B-4D0E-9EDA-707887DC0178}" type="presParOf" srcId="{2323352D-8B31-4942-8676-6B3C2D32682C}" destId="{6E7B8C89-D9E2-486E-966D-A705DAC9F485}" srcOrd="0" destOrd="0" presId="urn:microsoft.com/office/officeart/2016/7/layout/VerticalHollowActionList"/>
    <dgm:cxn modelId="{F205656C-04C2-4AA5-826E-8DF97699D4BB}" type="presParOf" srcId="{2323352D-8B31-4942-8676-6B3C2D32682C}" destId="{85112C56-E6C1-4574-A6C8-BC5B69C5EE96}" srcOrd="1" destOrd="0" presId="urn:microsoft.com/office/officeart/2016/7/layout/VerticalHollowActionList"/>
    <dgm:cxn modelId="{ADB4BB62-9EE0-4325-B434-B8243C355ED1}" type="presParOf" srcId="{F7956D13-E633-4F04-A945-326D80815926}" destId="{CC5FF8A6-17F7-44FC-B451-A2A46CB58D74}" srcOrd="5" destOrd="0" presId="urn:microsoft.com/office/officeart/2016/7/layout/VerticalHollowActionList"/>
    <dgm:cxn modelId="{74904E7E-721F-4AAD-8355-01EF05EAC765}" type="presParOf" srcId="{F7956D13-E633-4F04-A945-326D80815926}" destId="{693F2082-628A-4986-ABBB-EEBA0E223F72}" srcOrd="6" destOrd="0" presId="urn:microsoft.com/office/officeart/2016/7/layout/VerticalHollowActionList"/>
    <dgm:cxn modelId="{26CC8CD0-C2AB-4A8D-960D-5FD5D462149D}" type="presParOf" srcId="{693F2082-628A-4986-ABBB-EEBA0E223F72}" destId="{029A649B-B0FD-47A3-BBC8-49F4FB466819}" srcOrd="0" destOrd="0" presId="urn:microsoft.com/office/officeart/2016/7/layout/VerticalHollowActionList"/>
    <dgm:cxn modelId="{541B0AF9-5AD9-408B-B74E-FA2111E747DF}" type="presParOf" srcId="{693F2082-628A-4986-ABBB-EEBA0E223F72}" destId="{49B29BC2-A084-4F12-8019-5282E186E6D9}" srcOrd="1" destOrd="0" presId="urn:microsoft.com/office/officeart/2016/7/layout/VerticalHollowActionList"/>
    <dgm:cxn modelId="{1C9D0C67-9569-42D1-A847-162F954FDFA4}" type="presParOf" srcId="{F7956D13-E633-4F04-A945-326D80815926}" destId="{C267BB42-30FD-40D7-A36E-AF1A77964A92}" srcOrd="7" destOrd="0" presId="urn:microsoft.com/office/officeart/2016/7/layout/VerticalHollowActionList"/>
    <dgm:cxn modelId="{9EA7702F-D52F-4FAF-84DA-5F0794F38191}" type="presParOf" srcId="{F7956D13-E633-4F04-A945-326D80815926}" destId="{619C6039-4FA2-48D9-AF47-A6360636F3C0}" srcOrd="8" destOrd="0" presId="urn:microsoft.com/office/officeart/2016/7/layout/VerticalHollowActionList"/>
    <dgm:cxn modelId="{918914E3-D781-400D-A9DA-FAAC3AF2093D}" type="presParOf" srcId="{619C6039-4FA2-48D9-AF47-A6360636F3C0}" destId="{00755B01-25F7-4523-BD43-2CBB15C6F3F4}" srcOrd="0" destOrd="0" presId="urn:microsoft.com/office/officeart/2016/7/layout/VerticalHollowActionList"/>
    <dgm:cxn modelId="{E7F5F00C-547B-4C65-9E05-FFA42B925A8D}" type="presParOf" srcId="{619C6039-4FA2-48D9-AF47-A6360636F3C0}" destId="{E1FC8F2F-53D4-4206-8205-BAC2A55073B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D4707-2BDE-412F-A441-C9C1A1E6982A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17894-C902-43CE-85EF-D65A55592764}">
      <dgm:prSet custT="1"/>
      <dgm:spPr/>
      <dgm:t>
        <a:bodyPr/>
        <a:lstStyle/>
        <a:p>
          <a:r>
            <a:rPr lang="en-US" sz="2000" b="1" u="sng" dirty="0"/>
            <a:t>RDD</a:t>
          </a:r>
          <a:endParaRPr lang="en-US" sz="2000" dirty="0"/>
        </a:p>
      </dgm:t>
    </dgm:pt>
    <dgm:pt modelId="{DCBAAD35-B7DD-47BC-92F2-7A92454C628B}" type="parTrans" cxnId="{9EF79F9B-A2FD-479D-9472-58EF0CA831B0}">
      <dgm:prSet/>
      <dgm:spPr/>
      <dgm:t>
        <a:bodyPr/>
        <a:lstStyle/>
        <a:p>
          <a:endParaRPr lang="en-US"/>
        </a:p>
      </dgm:t>
    </dgm:pt>
    <dgm:pt modelId="{EF9A2A35-3A40-4AAB-A0F8-F6678C6E713C}" type="sibTrans" cxnId="{9EF79F9B-A2FD-479D-9472-58EF0CA831B0}">
      <dgm:prSet/>
      <dgm:spPr/>
      <dgm:t>
        <a:bodyPr/>
        <a:lstStyle/>
        <a:p>
          <a:endParaRPr lang="en-US"/>
        </a:p>
      </dgm:t>
    </dgm:pt>
    <dgm:pt modelId="{BCD0BC53-E99F-4EDA-9945-15B90879E17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RDD stands for resilient distributed datasets. It is the basic data structure defined by Spark so the data can be distributed among cluster nodes. </a:t>
          </a:r>
        </a:p>
      </dgm:t>
    </dgm:pt>
    <dgm:pt modelId="{5D20880D-9006-469F-AA3C-AC49C33F2DF9}" type="parTrans" cxnId="{7B125A13-B1F9-40F2-9613-2A7561DB50F1}">
      <dgm:prSet/>
      <dgm:spPr/>
      <dgm:t>
        <a:bodyPr/>
        <a:lstStyle/>
        <a:p>
          <a:endParaRPr lang="en-US"/>
        </a:p>
      </dgm:t>
    </dgm:pt>
    <dgm:pt modelId="{8362BC27-A464-4309-843C-4ECF903A86C9}" type="sibTrans" cxnId="{7B125A13-B1F9-40F2-9613-2A7561DB50F1}">
      <dgm:prSet/>
      <dgm:spPr/>
      <dgm:t>
        <a:bodyPr/>
        <a:lstStyle/>
        <a:p>
          <a:endParaRPr lang="en-US"/>
        </a:p>
      </dgm:t>
    </dgm:pt>
    <dgm:pt modelId="{7413C754-8A5C-44A0-8570-36457BF862D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RDD contains large information, we can apply actions to RDD to return values, and transformations to return new RDD.</a:t>
          </a:r>
        </a:p>
      </dgm:t>
    </dgm:pt>
    <dgm:pt modelId="{2B7F1183-C0A9-48F0-A476-22FA1CE46E16}" type="parTrans" cxnId="{EFEA08BA-8EB1-40A2-AC25-542F4EABF134}">
      <dgm:prSet/>
      <dgm:spPr/>
      <dgm:t>
        <a:bodyPr/>
        <a:lstStyle/>
        <a:p>
          <a:endParaRPr lang="en-US"/>
        </a:p>
      </dgm:t>
    </dgm:pt>
    <dgm:pt modelId="{0BE72EF6-12C9-4978-9C7B-E144CC403F12}" type="sibTrans" cxnId="{EFEA08BA-8EB1-40A2-AC25-542F4EABF134}">
      <dgm:prSet/>
      <dgm:spPr/>
      <dgm:t>
        <a:bodyPr/>
        <a:lstStyle/>
        <a:p>
          <a:endParaRPr lang="en-US"/>
        </a:p>
      </dgm:t>
    </dgm:pt>
    <dgm:pt modelId="{C2D97105-F4AC-45AE-9499-EC4A2AC49E1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It is simply a set of Java or Scala objects representing data. Spark distributes data within a cluster using Java serialization, which is a process of converting an object to a series of bytes</a:t>
          </a:r>
        </a:p>
      </dgm:t>
    </dgm:pt>
    <dgm:pt modelId="{9F11ABA7-59FA-40C8-A49A-7DCA0B8C0316}" type="parTrans" cxnId="{810A41A8-F68B-4E67-B7B9-65242E80A626}">
      <dgm:prSet/>
      <dgm:spPr/>
      <dgm:t>
        <a:bodyPr/>
        <a:lstStyle/>
        <a:p>
          <a:endParaRPr lang="en-US"/>
        </a:p>
      </dgm:t>
    </dgm:pt>
    <dgm:pt modelId="{A4566440-2CA4-4E60-8B53-CD7950C451F7}" type="sibTrans" cxnId="{810A41A8-F68B-4E67-B7B9-65242E80A626}">
      <dgm:prSet/>
      <dgm:spPr/>
      <dgm:t>
        <a:bodyPr/>
        <a:lstStyle/>
        <a:p>
          <a:endParaRPr lang="en-US"/>
        </a:p>
      </dgm:t>
    </dgm:pt>
    <dgm:pt modelId="{0534E8EB-85A3-4280-A06A-6D32165AE40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Commonly used RDD transformation include map, filter, reduce, and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reduceByKey</a:t>
          </a:r>
          <a:r>
            <a:rPr lang="en-US" dirty="0"/>
            <a:t>.</a:t>
          </a:r>
        </a:p>
      </dgm:t>
    </dgm:pt>
    <dgm:pt modelId="{07F84356-7C2D-4847-9FF1-D4AC27B0136A}" type="parTrans" cxnId="{797C2877-97FF-46DE-9566-EFAEAF1D2E49}">
      <dgm:prSet/>
      <dgm:spPr/>
      <dgm:t>
        <a:bodyPr/>
        <a:lstStyle/>
        <a:p>
          <a:endParaRPr lang="en-US"/>
        </a:p>
      </dgm:t>
    </dgm:pt>
    <dgm:pt modelId="{C3BCF333-EEFD-4A82-9E68-43DEBB6F0903}" type="sibTrans" cxnId="{797C2877-97FF-46DE-9566-EFAEAF1D2E49}">
      <dgm:prSet/>
      <dgm:spPr/>
      <dgm:t>
        <a:bodyPr/>
        <a:lstStyle/>
        <a:p>
          <a:endParaRPr lang="en-US"/>
        </a:p>
      </dgm:t>
    </dgm:pt>
    <dgm:pt modelId="{EC88CCE0-6D60-4E1C-83C6-89794C92885F}">
      <dgm:prSet custT="1"/>
      <dgm:spPr/>
      <dgm:t>
        <a:bodyPr/>
        <a:lstStyle/>
        <a:p>
          <a:r>
            <a:rPr lang="en-US" sz="2400" b="1" u="sng" dirty="0" err="1"/>
            <a:t>DataFrame</a:t>
          </a:r>
          <a:endParaRPr lang="en-US" sz="2400" dirty="0"/>
        </a:p>
      </dgm:t>
    </dgm:pt>
    <dgm:pt modelId="{CF0106B4-305A-4F29-9C1B-FA8CDB9C6CC3}" type="parTrans" cxnId="{153B8AF9-3394-4E5B-9F39-B77A811B5E22}">
      <dgm:prSet/>
      <dgm:spPr/>
      <dgm:t>
        <a:bodyPr/>
        <a:lstStyle/>
        <a:p>
          <a:endParaRPr lang="en-US"/>
        </a:p>
      </dgm:t>
    </dgm:pt>
    <dgm:pt modelId="{42FE4AB0-1750-483B-A940-F17A5573C0E6}" type="sibTrans" cxnId="{153B8AF9-3394-4E5B-9F39-B77A811B5E22}">
      <dgm:prSet/>
      <dgm:spPr/>
      <dgm:t>
        <a:bodyPr/>
        <a:lstStyle/>
        <a:p>
          <a:endParaRPr lang="en-US"/>
        </a:p>
      </dgm:t>
    </dgm:pt>
    <dgm:pt modelId="{1EBD49DA-963F-4CE3-BC09-B5E9512A98F7}">
      <dgm:prSet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API was introduced in Spark 1.3. Comparing to RDD,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introduces the concept of schema, which refers to the structure of data.</a:t>
          </a:r>
        </a:p>
      </dgm:t>
    </dgm:pt>
    <dgm:pt modelId="{36D64ABE-EB97-4EC2-8177-B26D38ACBC0B}" type="parTrans" cxnId="{B6297753-163B-4A61-B435-75AB1147AF40}">
      <dgm:prSet/>
      <dgm:spPr/>
      <dgm:t>
        <a:bodyPr/>
        <a:lstStyle/>
        <a:p>
          <a:endParaRPr lang="en-US"/>
        </a:p>
      </dgm:t>
    </dgm:pt>
    <dgm:pt modelId="{81049A19-5910-4BAC-A1FB-4FE09102D564}" type="sibTrans" cxnId="{B6297753-163B-4A61-B435-75AB1147AF40}">
      <dgm:prSet/>
      <dgm:spPr/>
      <dgm:t>
        <a:bodyPr/>
        <a:lstStyle/>
        <a:p>
          <a:endParaRPr lang="en-US"/>
        </a:p>
      </dgm:t>
    </dgm:pt>
    <dgm:pt modelId="{3A4A0114-9625-4F53-8190-6E08AC501E62}">
      <dgm:prSet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allows Spark to manage the structure and only send the data between nodes, which is more efficient than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Jave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serialization.</a:t>
          </a:r>
        </a:p>
      </dgm:t>
    </dgm:pt>
    <dgm:pt modelId="{70A46475-7A24-453E-A610-7C5343CE6C8B}" type="parTrans" cxnId="{96356E20-6DD5-4346-8392-467046050691}">
      <dgm:prSet/>
      <dgm:spPr/>
      <dgm:t>
        <a:bodyPr/>
        <a:lstStyle/>
        <a:p>
          <a:endParaRPr lang="en-US"/>
        </a:p>
      </dgm:t>
    </dgm:pt>
    <dgm:pt modelId="{7CD395F1-264D-4307-964B-9A25C3714BAD}" type="sibTrans" cxnId="{96356E20-6DD5-4346-8392-467046050691}">
      <dgm:prSet/>
      <dgm:spPr/>
      <dgm:t>
        <a:bodyPr/>
        <a:lstStyle/>
        <a:p>
          <a:endParaRPr lang="en-US"/>
        </a:p>
      </dgm:t>
    </dgm:pt>
    <dgm:pt modelId="{4EB5C07E-4D26-4ECC-BE3E-D9AE0A23DE95}">
      <dgm:prSet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API is a lot like relational queries. We can use various relational operations that are similar to SQL expressi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on.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2B1918-6682-4B8A-B751-60AFE7214E6A}" type="parTrans" cxnId="{C97FFCE4-0723-4F70-80B1-C8ED42DAF792}">
      <dgm:prSet/>
      <dgm:spPr/>
      <dgm:t>
        <a:bodyPr/>
        <a:lstStyle/>
        <a:p>
          <a:endParaRPr lang="en-US"/>
        </a:p>
      </dgm:t>
    </dgm:pt>
    <dgm:pt modelId="{E41CC192-8F3B-4AD9-B318-0B8E2A4FFE78}" type="sibTrans" cxnId="{C97FFCE4-0723-4F70-80B1-C8ED42DAF792}">
      <dgm:prSet/>
      <dgm:spPr/>
      <dgm:t>
        <a:bodyPr/>
        <a:lstStyle/>
        <a:p>
          <a:endParaRPr lang="en-US"/>
        </a:p>
      </dgm:t>
    </dgm:pt>
    <dgm:pt modelId="{AEDE3F1D-5DF2-4409-A373-91961B8039BF}" type="pres">
      <dgm:prSet presAssocID="{578D4707-2BDE-412F-A441-C9C1A1E6982A}" presName="vert0" presStyleCnt="0">
        <dgm:presLayoutVars>
          <dgm:dir/>
          <dgm:animOne val="branch"/>
          <dgm:animLvl val="lvl"/>
        </dgm:presLayoutVars>
      </dgm:prSet>
      <dgm:spPr/>
    </dgm:pt>
    <dgm:pt modelId="{74B1A9F9-465A-4DEA-AAD0-825255165F8D}" type="pres">
      <dgm:prSet presAssocID="{08217894-C902-43CE-85EF-D65A55592764}" presName="thickLine" presStyleLbl="alignNode1" presStyleIdx="0" presStyleCnt="9"/>
      <dgm:spPr/>
    </dgm:pt>
    <dgm:pt modelId="{A2B74A0A-B36C-46F7-AF28-5B94A4EDC530}" type="pres">
      <dgm:prSet presAssocID="{08217894-C902-43CE-85EF-D65A55592764}" presName="horz1" presStyleCnt="0"/>
      <dgm:spPr/>
    </dgm:pt>
    <dgm:pt modelId="{67BA324E-73EC-45E6-B8AD-E4E4BD78831C}" type="pres">
      <dgm:prSet presAssocID="{08217894-C902-43CE-85EF-D65A55592764}" presName="tx1" presStyleLbl="revTx" presStyleIdx="0" presStyleCnt="9"/>
      <dgm:spPr/>
    </dgm:pt>
    <dgm:pt modelId="{9A5DF366-10ED-43D6-BAEF-9DFBBB8BF7C1}" type="pres">
      <dgm:prSet presAssocID="{08217894-C902-43CE-85EF-D65A55592764}" presName="vert1" presStyleCnt="0"/>
      <dgm:spPr/>
    </dgm:pt>
    <dgm:pt modelId="{BC39A966-8D9C-473A-A36A-CDED0949EC4E}" type="pres">
      <dgm:prSet presAssocID="{BCD0BC53-E99F-4EDA-9945-15B90879E173}" presName="thickLine" presStyleLbl="alignNode1" presStyleIdx="1" presStyleCnt="9"/>
      <dgm:spPr/>
    </dgm:pt>
    <dgm:pt modelId="{11DF7506-3059-4303-9937-983A93B28509}" type="pres">
      <dgm:prSet presAssocID="{BCD0BC53-E99F-4EDA-9945-15B90879E173}" presName="horz1" presStyleCnt="0"/>
      <dgm:spPr/>
    </dgm:pt>
    <dgm:pt modelId="{80669325-AD49-4120-AA16-94AFF9CF92C8}" type="pres">
      <dgm:prSet presAssocID="{BCD0BC53-E99F-4EDA-9945-15B90879E173}" presName="tx1" presStyleLbl="revTx" presStyleIdx="1" presStyleCnt="9"/>
      <dgm:spPr/>
    </dgm:pt>
    <dgm:pt modelId="{79C8B392-BF8F-4F53-82CD-171B3F2F9058}" type="pres">
      <dgm:prSet presAssocID="{BCD0BC53-E99F-4EDA-9945-15B90879E173}" presName="vert1" presStyleCnt="0"/>
      <dgm:spPr/>
    </dgm:pt>
    <dgm:pt modelId="{82FB5F62-052B-43BE-996B-3BC5C27B87E2}" type="pres">
      <dgm:prSet presAssocID="{7413C754-8A5C-44A0-8570-36457BF862DC}" presName="thickLine" presStyleLbl="alignNode1" presStyleIdx="2" presStyleCnt="9"/>
      <dgm:spPr/>
    </dgm:pt>
    <dgm:pt modelId="{43E52813-1100-42EE-88E9-11D29487D1DB}" type="pres">
      <dgm:prSet presAssocID="{7413C754-8A5C-44A0-8570-36457BF862DC}" presName="horz1" presStyleCnt="0"/>
      <dgm:spPr/>
    </dgm:pt>
    <dgm:pt modelId="{C22670BF-5ECC-409C-9837-4C7AC7D76472}" type="pres">
      <dgm:prSet presAssocID="{7413C754-8A5C-44A0-8570-36457BF862DC}" presName="tx1" presStyleLbl="revTx" presStyleIdx="2" presStyleCnt="9"/>
      <dgm:spPr/>
    </dgm:pt>
    <dgm:pt modelId="{11C31EE4-744F-4D69-8AF8-83F0AF07882A}" type="pres">
      <dgm:prSet presAssocID="{7413C754-8A5C-44A0-8570-36457BF862DC}" presName="vert1" presStyleCnt="0"/>
      <dgm:spPr/>
    </dgm:pt>
    <dgm:pt modelId="{F3A140F1-5533-4A1B-9C18-4EE5800063DB}" type="pres">
      <dgm:prSet presAssocID="{C2D97105-F4AC-45AE-9499-EC4A2AC49E14}" presName="thickLine" presStyleLbl="alignNode1" presStyleIdx="3" presStyleCnt="9"/>
      <dgm:spPr/>
    </dgm:pt>
    <dgm:pt modelId="{8A6BF467-4898-40D4-B4B9-BE0260C70A4C}" type="pres">
      <dgm:prSet presAssocID="{C2D97105-F4AC-45AE-9499-EC4A2AC49E14}" presName="horz1" presStyleCnt="0"/>
      <dgm:spPr/>
    </dgm:pt>
    <dgm:pt modelId="{3D8DEB2F-427B-47A1-8791-D582F51B96D7}" type="pres">
      <dgm:prSet presAssocID="{C2D97105-F4AC-45AE-9499-EC4A2AC49E14}" presName="tx1" presStyleLbl="revTx" presStyleIdx="3" presStyleCnt="9"/>
      <dgm:spPr/>
    </dgm:pt>
    <dgm:pt modelId="{EF477691-6001-4FFD-8BE8-F00717486828}" type="pres">
      <dgm:prSet presAssocID="{C2D97105-F4AC-45AE-9499-EC4A2AC49E14}" presName="vert1" presStyleCnt="0"/>
      <dgm:spPr/>
    </dgm:pt>
    <dgm:pt modelId="{BFA758D6-60E7-41BD-A2F7-2F7EDB93030A}" type="pres">
      <dgm:prSet presAssocID="{0534E8EB-85A3-4280-A06A-6D32165AE403}" presName="thickLine" presStyleLbl="alignNode1" presStyleIdx="4" presStyleCnt="9"/>
      <dgm:spPr/>
    </dgm:pt>
    <dgm:pt modelId="{5820A315-497F-4770-A421-56C9C62D376F}" type="pres">
      <dgm:prSet presAssocID="{0534E8EB-85A3-4280-A06A-6D32165AE403}" presName="horz1" presStyleCnt="0"/>
      <dgm:spPr/>
    </dgm:pt>
    <dgm:pt modelId="{BC3FDB4F-50EB-4DCC-B92E-9C3DF34048A6}" type="pres">
      <dgm:prSet presAssocID="{0534E8EB-85A3-4280-A06A-6D32165AE403}" presName="tx1" presStyleLbl="revTx" presStyleIdx="4" presStyleCnt="9"/>
      <dgm:spPr/>
    </dgm:pt>
    <dgm:pt modelId="{FCFBCB01-2EE3-4ED4-860B-C56C665E1BAB}" type="pres">
      <dgm:prSet presAssocID="{0534E8EB-85A3-4280-A06A-6D32165AE403}" presName="vert1" presStyleCnt="0"/>
      <dgm:spPr/>
    </dgm:pt>
    <dgm:pt modelId="{BDD52864-2DD5-4298-9F5A-CC662E771BBF}" type="pres">
      <dgm:prSet presAssocID="{EC88CCE0-6D60-4E1C-83C6-89794C92885F}" presName="thickLine" presStyleLbl="alignNode1" presStyleIdx="5" presStyleCnt="9"/>
      <dgm:spPr/>
    </dgm:pt>
    <dgm:pt modelId="{4EE66209-7D11-4945-973B-0AB310144697}" type="pres">
      <dgm:prSet presAssocID="{EC88CCE0-6D60-4E1C-83C6-89794C92885F}" presName="horz1" presStyleCnt="0"/>
      <dgm:spPr/>
    </dgm:pt>
    <dgm:pt modelId="{6AB0AF5D-97B7-43DA-8C5E-7C5DE3CCFE3F}" type="pres">
      <dgm:prSet presAssocID="{EC88CCE0-6D60-4E1C-83C6-89794C92885F}" presName="tx1" presStyleLbl="revTx" presStyleIdx="5" presStyleCnt="9"/>
      <dgm:spPr/>
    </dgm:pt>
    <dgm:pt modelId="{5264A5F4-CFA4-4079-96E8-3BC7AB0097D6}" type="pres">
      <dgm:prSet presAssocID="{EC88CCE0-6D60-4E1C-83C6-89794C92885F}" presName="vert1" presStyleCnt="0"/>
      <dgm:spPr/>
    </dgm:pt>
    <dgm:pt modelId="{70E97E7E-64A5-4CD8-B210-FD63DA879856}" type="pres">
      <dgm:prSet presAssocID="{1EBD49DA-963F-4CE3-BC09-B5E9512A98F7}" presName="thickLine" presStyleLbl="alignNode1" presStyleIdx="6" presStyleCnt="9"/>
      <dgm:spPr/>
    </dgm:pt>
    <dgm:pt modelId="{06BFDD77-2E31-4591-9C60-402F82A8E2C9}" type="pres">
      <dgm:prSet presAssocID="{1EBD49DA-963F-4CE3-BC09-B5E9512A98F7}" presName="horz1" presStyleCnt="0"/>
      <dgm:spPr/>
    </dgm:pt>
    <dgm:pt modelId="{2258071D-3F29-4247-B326-88246AC0DBB9}" type="pres">
      <dgm:prSet presAssocID="{1EBD49DA-963F-4CE3-BC09-B5E9512A98F7}" presName="tx1" presStyleLbl="revTx" presStyleIdx="6" presStyleCnt="9"/>
      <dgm:spPr/>
    </dgm:pt>
    <dgm:pt modelId="{DB8A5BC7-4336-4381-BFCA-431AB1F00198}" type="pres">
      <dgm:prSet presAssocID="{1EBD49DA-963F-4CE3-BC09-B5E9512A98F7}" presName="vert1" presStyleCnt="0"/>
      <dgm:spPr/>
    </dgm:pt>
    <dgm:pt modelId="{5F0D7D79-F770-4028-9A97-04C644C162A0}" type="pres">
      <dgm:prSet presAssocID="{3A4A0114-9625-4F53-8190-6E08AC501E62}" presName="thickLine" presStyleLbl="alignNode1" presStyleIdx="7" presStyleCnt="9"/>
      <dgm:spPr/>
    </dgm:pt>
    <dgm:pt modelId="{54A5FC68-8CBC-4648-86DD-956DD2CFFE3C}" type="pres">
      <dgm:prSet presAssocID="{3A4A0114-9625-4F53-8190-6E08AC501E62}" presName="horz1" presStyleCnt="0"/>
      <dgm:spPr/>
    </dgm:pt>
    <dgm:pt modelId="{4F446B29-ED4E-42E6-9440-D8DDE4A1289A}" type="pres">
      <dgm:prSet presAssocID="{3A4A0114-9625-4F53-8190-6E08AC501E62}" presName="tx1" presStyleLbl="revTx" presStyleIdx="7" presStyleCnt="9"/>
      <dgm:spPr/>
    </dgm:pt>
    <dgm:pt modelId="{988686E4-8379-4DBE-AE4B-DC5DFF061034}" type="pres">
      <dgm:prSet presAssocID="{3A4A0114-9625-4F53-8190-6E08AC501E62}" presName="vert1" presStyleCnt="0"/>
      <dgm:spPr/>
    </dgm:pt>
    <dgm:pt modelId="{7D1D7995-7B08-4673-B67A-4338D2938685}" type="pres">
      <dgm:prSet presAssocID="{4EB5C07E-4D26-4ECC-BE3E-D9AE0A23DE95}" presName="thickLine" presStyleLbl="alignNode1" presStyleIdx="8" presStyleCnt="9"/>
      <dgm:spPr/>
    </dgm:pt>
    <dgm:pt modelId="{7667C172-CA03-4756-B5B3-81E747BB5222}" type="pres">
      <dgm:prSet presAssocID="{4EB5C07E-4D26-4ECC-BE3E-D9AE0A23DE95}" presName="horz1" presStyleCnt="0"/>
      <dgm:spPr/>
    </dgm:pt>
    <dgm:pt modelId="{C26F6CB0-E36C-4049-8836-721FFD2D725A}" type="pres">
      <dgm:prSet presAssocID="{4EB5C07E-4D26-4ECC-BE3E-D9AE0A23DE95}" presName="tx1" presStyleLbl="revTx" presStyleIdx="8" presStyleCnt="9"/>
      <dgm:spPr/>
    </dgm:pt>
    <dgm:pt modelId="{BB184E5F-04AD-421F-908D-AEB63E014D57}" type="pres">
      <dgm:prSet presAssocID="{4EB5C07E-4D26-4ECC-BE3E-D9AE0A23DE95}" presName="vert1" presStyleCnt="0"/>
      <dgm:spPr/>
    </dgm:pt>
  </dgm:ptLst>
  <dgm:cxnLst>
    <dgm:cxn modelId="{7B125A13-B1F9-40F2-9613-2A7561DB50F1}" srcId="{578D4707-2BDE-412F-A441-C9C1A1E6982A}" destId="{BCD0BC53-E99F-4EDA-9945-15B90879E173}" srcOrd="1" destOrd="0" parTransId="{5D20880D-9006-469F-AA3C-AC49C33F2DF9}" sibTransId="{8362BC27-A464-4309-843C-4ECF903A86C9}"/>
    <dgm:cxn modelId="{ABEAB416-1077-4306-9A92-3011CB2F13B9}" type="presOf" srcId="{0534E8EB-85A3-4280-A06A-6D32165AE403}" destId="{BC3FDB4F-50EB-4DCC-B92E-9C3DF34048A6}" srcOrd="0" destOrd="0" presId="urn:microsoft.com/office/officeart/2008/layout/LinedList"/>
    <dgm:cxn modelId="{96356E20-6DD5-4346-8392-467046050691}" srcId="{578D4707-2BDE-412F-A441-C9C1A1E6982A}" destId="{3A4A0114-9625-4F53-8190-6E08AC501E62}" srcOrd="7" destOrd="0" parTransId="{70A46475-7A24-453E-A610-7C5343CE6C8B}" sibTransId="{7CD395F1-264D-4307-964B-9A25C3714BAD}"/>
    <dgm:cxn modelId="{F89BF163-DDE3-4F0B-ABB5-86E8DA82B9CB}" type="presOf" srcId="{3A4A0114-9625-4F53-8190-6E08AC501E62}" destId="{4F446B29-ED4E-42E6-9440-D8DDE4A1289A}" srcOrd="0" destOrd="0" presId="urn:microsoft.com/office/officeart/2008/layout/LinedList"/>
    <dgm:cxn modelId="{B6297753-163B-4A61-B435-75AB1147AF40}" srcId="{578D4707-2BDE-412F-A441-C9C1A1E6982A}" destId="{1EBD49DA-963F-4CE3-BC09-B5E9512A98F7}" srcOrd="6" destOrd="0" parTransId="{36D64ABE-EB97-4EC2-8177-B26D38ACBC0B}" sibTransId="{81049A19-5910-4BAC-A1FB-4FE09102D564}"/>
    <dgm:cxn modelId="{797C2877-97FF-46DE-9566-EFAEAF1D2E49}" srcId="{578D4707-2BDE-412F-A441-C9C1A1E6982A}" destId="{0534E8EB-85A3-4280-A06A-6D32165AE403}" srcOrd="4" destOrd="0" parTransId="{07F84356-7C2D-4847-9FF1-D4AC27B0136A}" sibTransId="{C3BCF333-EEFD-4A82-9E68-43DEBB6F0903}"/>
    <dgm:cxn modelId="{F2661386-3E11-4B80-B9A9-8BD1FE11A94D}" type="presOf" srcId="{BCD0BC53-E99F-4EDA-9945-15B90879E173}" destId="{80669325-AD49-4120-AA16-94AFF9CF92C8}" srcOrd="0" destOrd="0" presId="urn:microsoft.com/office/officeart/2008/layout/LinedList"/>
    <dgm:cxn modelId="{9EF79F9B-A2FD-479D-9472-58EF0CA831B0}" srcId="{578D4707-2BDE-412F-A441-C9C1A1E6982A}" destId="{08217894-C902-43CE-85EF-D65A55592764}" srcOrd="0" destOrd="0" parTransId="{DCBAAD35-B7DD-47BC-92F2-7A92454C628B}" sibTransId="{EF9A2A35-3A40-4AAB-A0F8-F6678C6E713C}"/>
    <dgm:cxn modelId="{727B1FA4-69C1-4482-9E87-B7464DB456CE}" type="presOf" srcId="{1EBD49DA-963F-4CE3-BC09-B5E9512A98F7}" destId="{2258071D-3F29-4247-B326-88246AC0DBB9}" srcOrd="0" destOrd="0" presId="urn:microsoft.com/office/officeart/2008/layout/LinedList"/>
    <dgm:cxn modelId="{810A41A8-F68B-4E67-B7B9-65242E80A626}" srcId="{578D4707-2BDE-412F-A441-C9C1A1E6982A}" destId="{C2D97105-F4AC-45AE-9499-EC4A2AC49E14}" srcOrd="3" destOrd="0" parTransId="{9F11ABA7-59FA-40C8-A49A-7DCA0B8C0316}" sibTransId="{A4566440-2CA4-4E60-8B53-CD7950C451F7}"/>
    <dgm:cxn modelId="{EFEA08BA-8EB1-40A2-AC25-542F4EABF134}" srcId="{578D4707-2BDE-412F-A441-C9C1A1E6982A}" destId="{7413C754-8A5C-44A0-8570-36457BF862DC}" srcOrd="2" destOrd="0" parTransId="{2B7F1183-C0A9-48F0-A476-22FA1CE46E16}" sibTransId="{0BE72EF6-12C9-4978-9C7B-E144CC403F12}"/>
    <dgm:cxn modelId="{7A333DBF-97E5-4338-B64E-F6F1705C63D9}" type="presOf" srcId="{08217894-C902-43CE-85EF-D65A55592764}" destId="{67BA324E-73EC-45E6-B8AD-E4E4BD78831C}" srcOrd="0" destOrd="0" presId="urn:microsoft.com/office/officeart/2008/layout/LinedList"/>
    <dgm:cxn modelId="{E65BF9D3-5862-4D8F-89CC-998DF19DA8CB}" type="presOf" srcId="{7413C754-8A5C-44A0-8570-36457BF862DC}" destId="{C22670BF-5ECC-409C-9837-4C7AC7D76472}" srcOrd="0" destOrd="0" presId="urn:microsoft.com/office/officeart/2008/layout/LinedList"/>
    <dgm:cxn modelId="{C97FFCE4-0723-4F70-80B1-C8ED42DAF792}" srcId="{578D4707-2BDE-412F-A441-C9C1A1E6982A}" destId="{4EB5C07E-4D26-4ECC-BE3E-D9AE0A23DE95}" srcOrd="8" destOrd="0" parTransId="{8F2B1918-6682-4B8A-B751-60AFE7214E6A}" sibTransId="{E41CC192-8F3B-4AD9-B318-0B8E2A4FFE78}"/>
    <dgm:cxn modelId="{E3F28FEA-1DBA-4FB2-A20D-F6128C720C8C}" type="presOf" srcId="{578D4707-2BDE-412F-A441-C9C1A1E6982A}" destId="{AEDE3F1D-5DF2-4409-A373-91961B8039BF}" srcOrd="0" destOrd="0" presId="urn:microsoft.com/office/officeart/2008/layout/LinedList"/>
    <dgm:cxn modelId="{08F159F3-CBC9-4CD4-BBC7-9471CB89A1D8}" type="presOf" srcId="{4EB5C07E-4D26-4ECC-BE3E-D9AE0A23DE95}" destId="{C26F6CB0-E36C-4049-8836-721FFD2D725A}" srcOrd="0" destOrd="0" presId="urn:microsoft.com/office/officeart/2008/layout/LinedList"/>
    <dgm:cxn modelId="{F96DA7F3-AB6A-4E84-9B49-9AD549B7BBB8}" type="presOf" srcId="{EC88CCE0-6D60-4E1C-83C6-89794C92885F}" destId="{6AB0AF5D-97B7-43DA-8C5E-7C5DE3CCFE3F}" srcOrd="0" destOrd="0" presId="urn:microsoft.com/office/officeart/2008/layout/LinedList"/>
    <dgm:cxn modelId="{153B8AF9-3394-4E5B-9F39-B77A811B5E22}" srcId="{578D4707-2BDE-412F-A441-C9C1A1E6982A}" destId="{EC88CCE0-6D60-4E1C-83C6-89794C92885F}" srcOrd="5" destOrd="0" parTransId="{CF0106B4-305A-4F29-9C1B-FA8CDB9C6CC3}" sibTransId="{42FE4AB0-1750-483B-A940-F17A5573C0E6}"/>
    <dgm:cxn modelId="{D34C9BFC-5E8A-41E0-B161-00F13AF01BFC}" type="presOf" srcId="{C2D97105-F4AC-45AE-9499-EC4A2AC49E14}" destId="{3D8DEB2F-427B-47A1-8791-D582F51B96D7}" srcOrd="0" destOrd="0" presId="urn:microsoft.com/office/officeart/2008/layout/LinedList"/>
    <dgm:cxn modelId="{B27AED6E-40E7-4316-BF60-22AB85977DBF}" type="presParOf" srcId="{AEDE3F1D-5DF2-4409-A373-91961B8039BF}" destId="{74B1A9F9-465A-4DEA-AAD0-825255165F8D}" srcOrd="0" destOrd="0" presId="urn:microsoft.com/office/officeart/2008/layout/LinedList"/>
    <dgm:cxn modelId="{14AF8DDC-AFEA-4AB4-A1BE-D1FC00579A19}" type="presParOf" srcId="{AEDE3F1D-5DF2-4409-A373-91961B8039BF}" destId="{A2B74A0A-B36C-46F7-AF28-5B94A4EDC530}" srcOrd="1" destOrd="0" presId="urn:microsoft.com/office/officeart/2008/layout/LinedList"/>
    <dgm:cxn modelId="{2B197C70-7666-492B-A66E-94C1058F63D0}" type="presParOf" srcId="{A2B74A0A-B36C-46F7-AF28-5B94A4EDC530}" destId="{67BA324E-73EC-45E6-B8AD-E4E4BD78831C}" srcOrd="0" destOrd="0" presId="urn:microsoft.com/office/officeart/2008/layout/LinedList"/>
    <dgm:cxn modelId="{EEB7848A-5E04-4F9D-B61A-B083303AABE4}" type="presParOf" srcId="{A2B74A0A-B36C-46F7-AF28-5B94A4EDC530}" destId="{9A5DF366-10ED-43D6-BAEF-9DFBBB8BF7C1}" srcOrd="1" destOrd="0" presId="urn:microsoft.com/office/officeart/2008/layout/LinedList"/>
    <dgm:cxn modelId="{07830568-B06B-4422-B7DC-92AF90E93AAC}" type="presParOf" srcId="{AEDE3F1D-5DF2-4409-A373-91961B8039BF}" destId="{BC39A966-8D9C-473A-A36A-CDED0949EC4E}" srcOrd="2" destOrd="0" presId="urn:microsoft.com/office/officeart/2008/layout/LinedList"/>
    <dgm:cxn modelId="{764F3EA4-44E7-4821-9A8E-AB3699BEB75C}" type="presParOf" srcId="{AEDE3F1D-5DF2-4409-A373-91961B8039BF}" destId="{11DF7506-3059-4303-9937-983A93B28509}" srcOrd="3" destOrd="0" presId="urn:microsoft.com/office/officeart/2008/layout/LinedList"/>
    <dgm:cxn modelId="{82EC0E3D-6633-49FB-A629-7CB69B39C8C8}" type="presParOf" srcId="{11DF7506-3059-4303-9937-983A93B28509}" destId="{80669325-AD49-4120-AA16-94AFF9CF92C8}" srcOrd="0" destOrd="0" presId="urn:microsoft.com/office/officeart/2008/layout/LinedList"/>
    <dgm:cxn modelId="{81B7B55D-1EAE-4E5B-B1D3-E526E6C431D6}" type="presParOf" srcId="{11DF7506-3059-4303-9937-983A93B28509}" destId="{79C8B392-BF8F-4F53-82CD-171B3F2F9058}" srcOrd="1" destOrd="0" presId="urn:microsoft.com/office/officeart/2008/layout/LinedList"/>
    <dgm:cxn modelId="{D760CFE5-E981-4799-910E-DEE4770F552B}" type="presParOf" srcId="{AEDE3F1D-5DF2-4409-A373-91961B8039BF}" destId="{82FB5F62-052B-43BE-996B-3BC5C27B87E2}" srcOrd="4" destOrd="0" presId="urn:microsoft.com/office/officeart/2008/layout/LinedList"/>
    <dgm:cxn modelId="{22DD3524-3BFE-452F-9970-C383FF95249C}" type="presParOf" srcId="{AEDE3F1D-5DF2-4409-A373-91961B8039BF}" destId="{43E52813-1100-42EE-88E9-11D29487D1DB}" srcOrd="5" destOrd="0" presId="urn:microsoft.com/office/officeart/2008/layout/LinedList"/>
    <dgm:cxn modelId="{4823BC38-A846-490C-A869-65FECA8025AB}" type="presParOf" srcId="{43E52813-1100-42EE-88E9-11D29487D1DB}" destId="{C22670BF-5ECC-409C-9837-4C7AC7D76472}" srcOrd="0" destOrd="0" presId="urn:microsoft.com/office/officeart/2008/layout/LinedList"/>
    <dgm:cxn modelId="{CDA607D8-D1A9-4CCA-86F4-03046885C7EC}" type="presParOf" srcId="{43E52813-1100-42EE-88E9-11D29487D1DB}" destId="{11C31EE4-744F-4D69-8AF8-83F0AF07882A}" srcOrd="1" destOrd="0" presId="urn:microsoft.com/office/officeart/2008/layout/LinedList"/>
    <dgm:cxn modelId="{3B572EB1-6D26-4CBD-9F2B-670D32959221}" type="presParOf" srcId="{AEDE3F1D-5DF2-4409-A373-91961B8039BF}" destId="{F3A140F1-5533-4A1B-9C18-4EE5800063DB}" srcOrd="6" destOrd="0" presId="urn:microsoft.com/office/officeart/2008/layout/LinedList"/>
    <dgm:cxn modelId="{E1A8E029-5819-4419-B34F-28E319CBBF9F}" type="presParOf" srcId="{AEDE3F1D-5DF2-4409-A373-91961B8039BF}" destId="{8A6BF467-4898-40D4-B4B9-BE0260C70A4C}" srcOrd="7" destOrd="0" presId="urn:microsoft.com/office/officeart/2008/layout/LinedList"/>
    <dgm:cxn modelId="{E03D8A0A-4029-4713-A649-A5574AD664E0}" type="presParOf" srcId="{8A6BF467-4898-40D4-B4B9-BE0260C70A4C}" destId="{3D8DEB2F-427B-47A1-8791-D582F51B96D7}" srcOrd="0" destOrd="0" presId="urn:microsoft.com/office/officeart/2008/layout/LinedList"/>
    <dgm:cxn modelId="{2793EE8D-778A-4717-A31E-672810AD0993}" type="presParOf" srcId="{8A6BF467-4898-40D4-B4B9-BE0260C70A4C}" destId="{EF477691-6001-4FFD-8BE8-F00717486828}" srcOrd="1" destOrd="0" presId="urn:microsoft.com/office/officeart/2008/layout/LinedList"/>
    <dgm:cxn modelId="{A5EAED94-438D-4B43-AE4D-72B30479C1B4}" type="presParOf" srcId="{AEDE3F1D-5DF2-4409-A373-91961B8039BF}" destId="{BFA758D6-60E7-41BD-A2F7-2F7EDB93030A}" srcOrd="8" destOrd="0" presId="urn:microsoft.com/office/officeart/2008/layout/LinedList"/>
    <dgm:cxn modelId="{0A4FA5F6-E7C5-450D-8B82-5429D01F56EC}" type="presParOf" srcId="{AEDE3F1D-5DF2-4409-A373-91961B8039BF}" destId="{5820A315-497F-4770-A421-56C9C62D376F}" srcOrd="9" destOrd="0" presId="urn:microsoft.com/office/officeart/2008/layout/LinedList"/>
    <dgm:cxn modelId="{C213035E-49E6-40B3-9544-B19FCEF83EE8}" type="presParOf" srcId="{5820A315-497F-4770-A421-56C9C62D376F}" destId="{BC3FDB4F-50EB-4DCC-B92E-9C3DF34048A6}" srcOrd="0" destOrd="0" presId="urn:microsoft.com/office/officeart/2008/layout/LinedList"/>
    <dgm:cxn modelId="{4512A1F4-F74A-4CC5-BB19-105C1C4D0982}" type="presParOf" srcId="{5820A315-497F-4770-A421-56C9C62D376F}" destId="{FCFBCB01-2EE3-4ED4-860B-C56C665E1BAB}" srcOrd="1" destOrd="0" presId="urn:microsoft.com/office/officeart/2008/layout/LinedList"/>
    <dgm:cxn modelId="{9173E962-A000-43CF-B6C2-21D3F8BA4F69}" type="presParOf" srcId="{AEDE3F1D-5DF2-4409-A373-91961B8039BF}" destId="{BDD52864-2DD5-4298-9F5A-CC662E771BBF}" srcOrd="10" destOrd="0" presId="urn:microsoft.com/office/officeart/2008/layout/LinedList"/>
    <dgm:cxn modelId="{B389EFE5-B555-448A-93DE-DD86554171B7}" type="presParOf" srcId="{AEDE3F1D-5DF2-4409-A373-91961B8039BF}" destId="{4EE66209-7D11-4945-973B-0AB310144697}" srcOrd="11" destOrd="0" presId="urn:microsoft.com/office/officeart/2008/layout/LinedList"/>
    <dgm:cxn modelId="{C0E8DE69-8B74-43EA-BCAC-00C6589F1492}" type="presParOf" srcId="{4EE66209-7D11-4945-973B-0AB310144697}" destId="{6AB0AF5D-97B7-43DA-8C5E-7C5DE3CCFE3F}" srcOrd="0" destOrd="0" presId="urn:microsoft.com/office/officeart/2008/layout/LinedList"/>
    <dgm:cxn modelId="{A5244ECB-C446-4CBE-AE3F-A2C2B92A0F58}" type="presParOf" srcId="{4EE66209-7D11-4945-973B-0AB310144697}" destId="{5264A5F4-CFA4-4079-96E8-3BC7AB0097D6}" srcOrd="1" destOrd="0" presId="urn:microsoft.com/office/officeart/2008/layout/LinedList"/>
    <dgm:cxn modelId="{A09321E0-5741-4F01-A433-E539542F36FE}" type="presParOf" srcId="{AEDE3F1D-5DF2-4409-A373-91961B8039BF}" destId="{70E97E7E-64A5-4CD8-B210-FD63DA879856}" srcOrd="12" destOrd="0" presId="urn:microsoft.com/office/officeart/2008/layout/LinedList"/>
    <dgm:cxn modelId="{1EFA1735-A835-4A53-A4DB-56360BB22538}" type="presParOf" srcId="{AEDE3F1D-5DF2-4409-A373-91961B8039BF}" destId="{06BFDD77-2E31-4591-9C60-402F82A8E2C9}" srcOrd="13" destOrd="0" presId="urn:microsoft.com/office/officeart/2008/layout/LinedList"/>
    <dgm:cxn modelId="{A7B3632C-05F8-4EE7-9805-DFD8A45E4CB1}" type="presParOf" srcId="{06BFDD77-2E31-4591-9C60-402F82A8E2C9}" destId="{2258071D-3F29-4247-B326-88246AC0DBB9}" srcOrd="0" destOrd="0" presId="urn:microsoft.com/office/officeart/2008/layout/LinedList"/>
    <dgm:cxn modelId="{FE2D26BD-6101-4CB7-AA83-0627941FDC4D}" type="presParOf" srcId="{06BFDD77-2E31-4591-9C60-402F82A8E2C9}" destId="{DB8A5BC7-4336-4381-BFCA-431AB1F00198}" srcOrd="1" destOrd="0" presId="urn:microsoft.com/office/officeart/2008/layout/LinedList"/>
    <dgm:cxn modelId="{6749159A-B8A7-46F1-8FA5-3CA5B4D5C001}" type="presParOf" srcId="{AEDE3F1D-5DF2-4409-A373-91961B8039BF}" destId="{5F0D7D79-F770-4028-9A97-04C644C162A0}" srcOrd="14" destOrd="0" presId="urn:microsoft.com/office/officeart/2008/layout/LinedList"/>
    <dgm:cxn modelId="{231AF343-D144-4FD9-950C-EE62DAAAE48F}" type="presParOf" srcId="{AEDE3F1D-5DF2-4409-A373-91961B8039BF}" destId="{54A5FC68-8CBC-4648-86DD-956DD2CFFE3C}" srcOrd="15" destOrd="0" presId="urn:microsoft.com/office/officeart/2008/layout/LinedList"/>
    <dgm:cxn modelId="{F128EC22-19F3-41B1-A9FC-FA5BC37BB56E}" type="presParOf" srcId="{54A5FC68-8CBC-4648-86DD-956DD2CFFE3C}" destId="{4F446B29-ED4E-42E6-9440-D8DDE4A1289A}" srcOrd="0" destOrd="0" presId="urn:microsoft.com/office/officeart/2008/layout/LinedList"/>
    <dgm:cxn modelId="{250CB9F8-6868-4500-A40C-119D1332F2BE}" type="presParOf" srcId="{54A5FC68-8CBC-4648-86DD-956DD2CFFE3C}" destId="{988686E4-8379-4DBE-AE4B-DC5DFF061034}" srcOrd="1" destOrd="0" presId="urn:microsoft.com/office/officeart/2008/layout/LinedList"/>
    <dgm:cxn modelId="{CB763236-37D1-49CE-B56C-7E1F3FBC4426}" type="presParOf" srcId="{AEDE3F1D-5DF2-4409-A373-91961B8039BF}" destId="{7D1D7995-7B08-4673-B67A-4338D2938685}" srcOrd="16" destOrd="0" presId="urn:microsoft.com/office/officeart/2008/layout/LinedList"/>
    <dgm:cxn modelId="{5CAE5D23-61EB-4E64-9771-DB06D535B0F5}" type="presParOf" srcId="{AEDE3F1D-5DF2-4409-A373-91961B8039BF}" destId="{7667C172-CA03-4756-B5B3-81E747BB5222}" srcOrd="17" destOrd="0" presId="urn:microsoft.com/office/officeart/2008/layout/LinedList"/>
    <dgm:cxn modelId="{6B180D05-756E-45EB-90A4-D4DB61C59505}" type="presParOf" srcId="{7667C172-CA03-4756-B5B3-81E747BB5222}" destId="{C26F6CB0-E36C-4049-8836-721FFD2D725A}" srcOrd="0" destOrd="0" presId="urn:microsoft.com/office/officeart/2008/layout/LinedList"/>
    <dgm:cxn modelId="{C59C34B1-35E3-4BCA-8D92-F392AC0B0B26}" type="presParOf" srcId="{7667C172-CA03-4756-B5B3-81E747BB5222}" destId="{BB184E5F-04AD-421F-908D-AEB63E014D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B93BB-B226-414C-975A-24C5CB3C0A1B}">
      <dsp:nvSpPr>
        <dsp:cNvPr id="0" name=""/>
        <dsp:cNvSpPr/>
      </dsp:nvSpPr>
      <dsp:spPr>
        <a:xfrm>
          <a:off x="2171623" y="1930"/>
          <a:ext cx="8686495" cy="847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42" tIns="215200" rIns="168542" bIns="215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 Amazon S3 to store the Amazon review data</a:t>
          </a:r>
        </a:p>
      </dsp:txBody>
      <dsp:txXfrm>
        <a:off x="2171623" y="1930"/>
        <a:ext cx="8686495" cy="847242"/>
      </dsp:txXfrm>
    </dsp:sp>
    <dsp:sp modelId="{764D57A6-E878-48E5-AE4F-959F811477E2}">
      <dsp:nvSpPr>
        <dsp:cNvPr id="0" name=""/>
        <dsp:cNvSpPr/>
      </dsp:nvSpPr>
      <dsp:spPr>
        <a:xfrm>
          <a:off x="0" y="1930"/>
          <a:ext cx="2171623" cy="847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15" tIns="83689" rIns="114915" bIns="836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sp:txBody>
      <dsp:txXfrm>
        <a:off x="0" y="1930"/>
        <a:ext cx="2171623" cy="847242"/>
      </dsp:txXfrm>
    </dsp:sp>
    <dsp:sp modelId="{4DBC5F0D-BC4A-4909-92AC-13B514B76DB1}">
      <dsp:nvSpPr>
        <dsp:cNvPr id="0" name=""/>
        <dsp:cNvSpPr/>
      </dsp:nvSpPr>
      <dsp:spPr>
        <a:xfrm>
          <a:off x="2171623" y="900008"/>
          <a:ext cx="8686495" cy="8472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42" tIns="215200" rIns="168542" bIns="215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Amazon EMR Cluster for processing data</a:t>
          </a:r>
        </a:p>
      </dsp:txBody>
      <dsp:txXfrm>
        <a:off x="2171623" y="900008"/>
        <a:ext cx="8686495" cy="847242"/>
      </dsp:txXfrm>
    </dsp:sp>
    <dsp:sp modelId="{97695798-569A-456F-BC58-D372D7BC1AD0}">
      <dsp:nvSpPr>
        <dsp:cNvPr id="0" name=""/>
        <dsp:cNvSpPr/>
      </dsp:nvSpPr>
      <dsp:spPr>
        <a:xfrm>
          <a:off x="0" y="900008"/>
          <a:ext cx="2171623" cy="847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15" tIns="83689" rIns="114915" bIns="836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sp:txBody>
      <dsp:txXfrm>
        <a:off x="0" y="900008"/>
        <a:ext cx="2171623" cy="847242"/>
      </dsp:txXfrm>
    </dsp:sp>
    <dsp:sp modelId="{85112C56-E6C1-4574-A6C8-BC5B69C5EE96}">
      <dsp:nvSpPr>
        <dsp:cNvPr id="0" name=""/>
        <dsp:cNvSpPr/>
      </dsp:nvSpPr>
      <dsp:spPr>
        <a:xfrm>
          <a:off x="2171623" y="1811336"/>
          <a:ext cx="8686495" cy="8472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42" tIns="215200" rIns="168542" bIns="215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 Amazon EC2 Instance as virtual server. </a:t>
          </a:r>
        </a:p>
      </dsp:txBody>
      <dsp:txXfrm>
        <a:off x="2171623" y="1811336"/>
        <a:ext cx="8686495" cy="847242"/>
      </dsp:txXfrm>
    </dsp:sp>
    <dsp:sp modelId="{6E7B8C89-D9E2-486E-966D-A705DAC9F485}">
      <dsp:nvSpPr>
        <dsp:cNvPr id="0" name=""/>
        <dsp:cNvSpPr/>
      </dsp:nvSpPr>
      <dsp:spPr>
        <a:xfrm>
          <a:off x="0" y="1798085"/>
          <a:ext cx="2171623" cy="847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15" tIns="83689" rIns="114915" bIns="836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sp:txBody>
      <dsp:txXfrm>
        <a:off x="0" y="1798085"/>
        <a:ext cx="2171623" cy="847242"/>
      </dsp:txXfrm>
    </dsp:sp>
    <dsp:sp modelId="{49B29BC2-A084-4F12-8019-5282E186E6D9}">
      <dsp:nvSpPr>
        <dsp:cNvPr id="0" name=""/>
        <dsp:cNvSpPr/>
      </dsp:nvSpPr>
      <dsp:spPr>
        <a:xfrm>
          <a:off x="2171623" y="2696162"/>
          <a:ext cx="8686495" cy="8472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42" tIns="215200" rIns="168542" bIns="215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SparkR to do exploratory data analysis.</a:t>
          </a:r>
        </a:p>
      </dsp:txBody>
      <dsp:txXfrm>
        <a:off x="2171623" y="2696162"/>
        <a:ext cx="8686495" cy="847242"/>
      </dsp:txXfrm>
    </dsp:sp>
    <dsp:sp modelId="{029A649B-B0FD-47A3-BBC8-49F4FB466819}">
      <dsp:nvSpPr>
        <dsp:cNvPr id="0" name=""/>
        <dsp:cNvSpPr/>
      </dsp:nvSpPr>
      <dsp:spPr>
        <a:xfrm>
          <a:off x="0" y="2696162"/>
          <a:ext cx="2171623" cy="847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15" tIns="83689" rIns="114915" bIns="836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Use</a:t>
          </a:r>
        </a:p>
      </dsp:txBody>
      <dsp:txXfrm>
        <a:off x="0" y="2696162"/>
        <a:ext cx="2171623" cy="847242"/>
      </dsp:txXfrm>
    </dsp:sp>
    <dsp:sp modelId="{E1FC8F2F-53D4-4206-8205-BAC2A55073B2}">
      <dsp:nvSpPr>
        <dsp:cNvPr id="0" name=""/>
        <dsp:cNvSpPr/>
      </dsp:nvSpPr>
      <dsp:spPr>
        <a:xfrm>
          <a:off x="2171623" y="3594239"/>
          <a:ext cx="8686495" cy="8472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42" tIns="215200" rIns="168542" bIns="215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The best product category</a:t>
          </a:r>
        </a:p>
      </dsp:txBody>
      <dsp:txXfrm>
        <a:off x="2171623" y="3594239"/>
        <a:ext cx="8686495" cy="847242"/>
      </dsp:txXfrm>
    </dsp:sp>
    <dsp:sp modelId="{00755B01-25F7-4523-BD43-2CBB15C6F3F4}">
      <dsp:nvSpPr>
        <dsp:cNvPr id="0" name=""/>
        <dsp:cNvSpPr/>
      </dsp:nvSpPr>
      <dsp:spPr>
        <a:xfrm>
          <a:off x="0" y="3594239"/>
          <a:ext cx="2171623" cy="8472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15" tIns="83689" rIns="114915" bIns="836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Predict</a:t>
          </a:r>
        </a:p>
      </dsp:txBody>
      <dsp:txXfrm>
        <a:off x="0" y="3594239"/>
        <a:ext cx="2171623" cy="847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1A9F9-465A-4DEA-AAD0-825255165F8D}">
      <dsp:nvSpPr>
        <dsp:cNvPr id="0" name=""/>
        <dsp:cNvSpPr/>
      </dsp:nvSpPr>
      <dsp:spPr>
        <a:xfrm>
          <a:off x="0" y="670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A324E-73EC-45E6-B8AD-E4E4BD78831C}">
      <dsp:nvSpPr>
        <dsp:cNvPr id="0" name=""/>
        <dsp:cNvSpPr/>
      </dsp:nvSpPr>
      <dsp:spPr>
        <a:xfrm>
          <a:off x="0" y="670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RDD</a:t>
          </a:r>
          <a:endParaRPr lang="en-US" sz="2000" kern="1200" dirty="0"/>
        </a:p>
      </dsp:txBody>
      <dsp:txXfrm>
        <a:off x="0" y="670"/>
        <a:ext cx="6913562" cy="610156"/>
      </dsp:txXfrm>
    </dsp:sp>
    <dsp:sp modelId="{BC39A966-8D9C-473A-A36A-CDED0949EC4E}">
      <dsp:nvSpPr>
        <dsp:cNvPr id="0" name=""/>
        <dsp:cNvSpPr/>
      </dsp:nvSpPr>
      <dsp:spPr>
        <a:xfrm>
          <a:off x="0" y="610827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69325-AD49-4120-AA16-94AFF9CF92C8}">
      <dsp:nvSpPr>
        <dsp:cNvPr id="0" name=""/>
        <dsp:cNvSpPr/>
      </dsp:nvSpPr>
      <dsp:spPr>
        <a:xfrm>
          <a:off x="0" y="610827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RDD stands for resilient distributed datasets. It is the basic data structure defined by Spark so the data can be distributed among cluster nodes. </a:t>
          </a:r>
        </a:p>
      </dsp:txBody>
      <dsp:txXfrm>
        <a:off x="0" y="610827"/>
        <a:ext cx="6913562" cy="610156"/>
      </dsp:txXfrm>
    </dsp:sp>
    <dsp:sp modelId="{82FB5F62-052B-43BE-996B-3BC5C27B87E2}">
      <dsp:nvSpPr>
        <dsp:cNvPr id="0" name=""/>
        <dsp:cNvSpPr/>
      </dsp:nvSpPr>
      <dsp:spPr>
        <a:xfrm>
          <a:off x="0" y="1220983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670BF-5ECC-409C-9837-4C7AC7D76472}">
      <dsp:nvSpPr>
        <dsp:cNvPr id="0" name=""/>
        <dsp:cNvSpPr/>
      </dsp:nvSpPr>
      <dsp:spPr>
        <a:xfrm>
          <a:off x="0" y="1220983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RDD contains large information, we can apply actions to RDD to return values, and transformations to return new RDD.</a:t>
          </a:r>
        </a:p>
      </dsp:txBody>
      <dsp:txXfrm>
        <a:off x="0" y="1220983"/>
        <a:ext cx="6913562" cy="610156"/>
      </dsp:txXfrm>
    </dsp:sp>
    <dsp:sp modelId="{F3A140F1-5533-4A1B-9C18-4EE5800063DB}">
      <dsp:nvSpPr>
        <dsp:cNvPr id="0" name=""/>
        <dsp:cNvSpPr/>
      </dsp:nvSpPr>
      <dsp:spPr>
        <a:xfrm>
          <a:off x="0" y="1831140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DEB2F-427B-47A1-8791-D582F51B96D7}">
      <dsp:nvSpPr>
        <dsp:cNvPr id="0" name=""/>
        <dsp:cNvSpPr/>
      </dsp:nvSpPr>
      <dsp:spPr>
        <a:xfrm>
          <a:off x="0" y="1831140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It is simply a set of Java or Scala objects representing data. Spark distributes data within a cluster using Java serialization, which is a process of converting an object to a series of bytes</a:t>
          </a:r>
        </a:p>
      </dsp:txBody>
      <dsp:txXfrm>
        <a:off x="0" y="1831140"/>
        <a:ext cx="6913562" cy="610156"/>
      </dsp:txXfrm>
    </dsp:sp>
    <dsp:sp modelId="{BFA758D6-60E7-41BD-A2F7-2F7EDB93030A}">
      <dsp:nvSpPr>
        <dsp:cNvPr id="0" name=""/>
        <dsp:cNvSpPr/>
      </dsp:nvSpPr>
      <dsp:spPr>
        <a:xfrm>
          <a:off x="0" y="2441296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FDB4F-50EB-4DCC-B92E-9C3DF34048A6}">
      <dsp:nvSpPr>
        <dsp:cNvPr id="0" name=""/>
        <dsp:cNvSpPr/>
      </dsp:nvSpPr>
      <dsp:spPr>
        <a:xfrm>
          <a:off x="0" y="2441296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Commonly used RDD transformation include map, filter, reduce, and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reduceByKey</a:t>
          </a:r>
          <a:r>
            <a:rPr lang="en-US" sz="1400" kern="1200" dirty="0"/>
            <a:t>.</a:t>
          </a:r>
        </a:p>
      </dsp:txBody>
      <dsp:txXfrm>
        <a:off x="0" y="2441296"/>
        <a:ext cx="6913562" cy="610156"/>
      </dsp:txXfrm>
    </dsp:sp>
    <dsp:sp modelId="{BDD52864-2DD5-4298-9F5A-CC662E771BBF}">
      <dsp:nvSpPr>
        <dsp:cNvPr id="0" name=""/>
        <dsp:cNvSpPr/>
      </dsp:nvSpPr>
      <dsp:spPr>
        <a:xfrm>
          <a:off x="0" y="3051453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0AF5D-97B7-43DA-8C5E-7C5DE3CCFE3F}">
      <dsp:nvSpPr>
        <dsp:cNvPr id="0" name=""/>
        <dsp:cNvSpPr/>
      </dsp:nvSpPr>
      <dsp:spPr>
        <a:xfrm>
          <a:off x="0" y="3051453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 err="1"/>
            <a:t>DataFrame</a:t>
          </a:r>
          <a:endParaRPr lang="en-US" sz="2400" kern="1200" dirty="0"/>
        </a:p>
      </dsp:txBody>
      <dsp:txXfrm>
        <a:off x="0" y="3051453"/>
        <a:ext cx="6913562" cy="610156"/>
      </dsp:txXfrm>
    </dsp:sp>
    <dsp:sp modelId="{70E97E7E-64A5-4CD8-B210-FD63DA879856}">
      <dsp:nvSpPr>
        <dsp:cNvPr id="0" name=""/>
        <dsp:cNvSpPr/>
      </dsp:nvSpPr>
      <dsp:spPr>
        <a:xfrm>
          <a:off x="0" y="3661609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8071D-3F29-4247-B326-88246AC0DBB9}">
      <dsp:nvSpPr>
        <dsp:cNvPr id="0" name=""/>
        <dsp:cNvSpPr/>
      </dsp:nvSpPr>
      <dsp:spPr>
        <a:xfrm>
          <a:off x="0" y="3661609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API was introduced in Spark 1.3. Comparing to RDD,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introduces the concept of schema, which refers to the structure of data.</a:t>
          </a:r>
        </a:p>
      </dsp:txBody>
      <dsp:txXfrm>
        <a:off x="0" y="3661609"/>
        <a:ext cx="6913562" cy="610156"/>
      </dsp:txXfrm>
    </dsp:sp>
    <dsp:sp modelId="{5F0D7D79-F770-4028-9A97-04C644C162A0}">
      <dsp:nvSpPr>
        <dsp:cNvPr id="0" name=""/>
        <dsp:cNvSpPr/>
      </dsp:nvSpPr>
      <dsp:spPr>
        <a:xfrm>
          <a:off x="0" y="4271766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46B29-ED4E-42E6-9440-D8DDE4A1289A}">
      <dsp:nvSpPr>
        <dsp:cNvPr id="0" name=""/>
        <dsp:cNvSpPr/>
      </dsp:nvSpPr>
      <dsp:spPr>
        <a:xfrm>
          <a:off x="0" y="4271766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allows Spark to manage the structure and only send the data between nodes, which is more efficient than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Jave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serialization.</a:t>
          </a:r>
        </a:p>
      </dsp:txBody>
      <dsp:txXfrm>
        <a:off x="0" y="4271766"/>
        <a:ext cx="6913562" cy="610156"/>
      </dsp:txXfrm>
    </dsp:sp>
    <dsp:sp modelId="{7D1D7995-7B08-4673-B67A-4338D2938685}">
      <dsp:nvSpPr>
        <dsp:cNvPr id="0" name=""/>
        <dsp:cNvSpPr/>
      </dsp:nvSpPr>
      <dsp:spPr>
        <a:xfrm>
          <a:off x="0" y="4881922"/>
          <a:ext cx="69135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F6CB0-E36C-4049-8836-721FFD2D725A}">
      <dsp:nvSpPr>
        <dsp:cNvPr id="0" name=""/>
        <dsp:cNvSpPr/>
      </dsp:nvSpPr>
      <dsp:spPr>
        <a:xfrm>
          <a:off x="0" y="4881922"/>
          <a:ext cx="6913562" cy="6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Dataframe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API is a lot like relational queries. We can use various relational operations that are similar to SQL expressi</a:t>
          </a:r>
          <a:r>
            <a:rPr lang="en-US" sz="1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on.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881922"/>
        <a:ext cx="6913562" cy="6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95B142-260B-48B4-B509-76DF26CCD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5FEF6-1027-4C52-A8FF-90C38B3B9C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47A7-45F4-4FB1-92CA-79F7B36FE75E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53B0-1205-4321-8259-3078D7E01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ECC03-8AFD-4C27-A7A6-B16F229952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CCF2A-F9E3-4D99-8318-DB6D0A4E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5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49F1-4A6C-4808-9210-4EDF473BC2B1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D8F6-3006-43A1-BA0E-DD9844B4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3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A0215C-2723-4553-AF18-71738D2E0254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0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0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96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7755-46D3-4924-A613-25C6BBE47FA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6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6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831F-F8FF-444A-AF71-40C738530AE3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9C25-9FBA-4AC5-8B78-CF2248544DDD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1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CAA53F-9720-4FB3-9D83-57F6F8CF6134}" type="datetime1">
              <a:rPr lang="en-US" smtClean="0"/>
              <a:t>11/27/2020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1AE699-9EFB-433F-A098-C71ACDBC142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youtube.com/watch?v=T_P-AXR-YCk" TargetMode="External"/><Relationship Id="rId7" Type="http://schemas.openxmlformats.org/officeDocument/2006/relationships/hyperlink" Target="https://gist.github.com/cosmincatalin/a2e2b63fcb6ca6e3aaac71717669ab7f/eefdb19af6d3afdcb0506a797c2a5927fac72d5f" TargetMode="External"/><Relationship Id="rId2" Type="http://schemas.openxmlformats.org/officeDocument/2006/relationships/hyperlink" Target="http://jmcauley.ucsd.edu/data/amaz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cosmincatalin/a2e2b63fcb6ca6e3aaac71717669ab7f/eefdb19af6d3afdcb0506a797c2a5927fac72d5f#file-install-rstudio-server-sh" TargetMode="External"/><Relationship Id="rId5" Type="http://schemas.openxmlformats.org/officeDocument/2006/relationships/hyperlink" Target="https://docs.aws.amazon.com/emr/latest/ReleaseGuide/emr-spark-configure.html" TargetMode="External"/><Relationship Id="rId4" Type="http://schemas.openxmlformats.org/officeDocument/2006/relationships/hyperlink" Target="https://aws.amazon.com/blogs/big-data/running-sparklyr-rstudios-r-interface-to-spark-on-amazon-emr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51A78-BAD4-4DA4-A4DA-E66FFCEAD48C}"/>
              </a:ext>
            </a:extLst>
          </p:cNvPr>
          <p:cNvSpPr txBox="1"/>
          <p:nvPr/>
        </p:nvSpPr>
        <p:spPr>
          <a:xfrm>
            <a:off x="1286503" y="4064626"/>
            <a:ext cx="9607159" cy="1476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5000"/>
              </a:lnSpc>
              <a:spcBef>
                <a:spcPts val="1300"/>
              </a:spcBef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SPARTAN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2C5C-3146-4553-A83A-5F2E33F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b="1">
                <a:solidFill>
                  <a:srgbClr val="FFFFFF"/>
                </a:solidFill>
              </a:rPr>
              <a:t>AMAZON REVIEW ANALYTICS</a:t>
            </a:r>
          </a:p>
        </p:txBody>
      </p:sp>
    </p:spTree>
    <p:extLst>
      <p:ext uri="{BB962C8B-B14F-4D97-AF65-F5344CB8AC3E}">
        <p14:creationId xmlns:p14="http://schemas.microsoft.com/office/powerpoint/2010/main" val="353613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BB7B-3054-4719-9617-5989448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972607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/>
              <a:t>Simple Storage Solution(S3)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D2F264-0D9F-40CE-AB91-12315D584015}"/>
              </a:ext>
            </a:extLst>
          </p:cNvPr>
          <p:cNvSpPr txBox="1"/>
          <p:nvPr/>
        </p:nvSpPr>
        <p:spPr>
          <a:xfrm>
            <a:off x="676657" y="2011680"/>
            <a:ext cx="6953176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reviews_CDs_and_Vinyl_5.json.gz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reviews_Kindle_Store_5.json.gz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reviews_Movies_and_TV_5.json.gz</a:t>
            </a: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85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rstudio_sparklyr_emr5.sh</a:t>
            </a:r>
          </a:p>
        </p:txBody>
      </p:sp>
      <p:pic>
        <p:nvPicPr>
          <p:cNvPr id="18" name="Content Placeholder 17" descr="Icon&#10;&#10;Description automatically generated">
            <a:extLst>
              <a:ext uri="{FF2B5EF4-FFF2-40B4-BE49-F238E27FC236}">
                <a16:creationId xmlns:a16="http://schemas.microsoft.com/office/drawing/2014/main" id="{D16E8296-6DFC-44FB-A1FD-2D58937D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3646651"/>
            <a:ext cx="2366436" cy="23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C858-7AA5-40C4-BF5E-82A0CAD0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FFFFFF"/>
                </a:solidFill>
              </a:rPr>
              <a:t>Amazon EMR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66E1BF-4793-4168-BB87-53E4B452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241807"/>
            <a:ext cx="5299677" cy="1947630"/>
          </a:xfrm>
          <a:prstGeom prst="rect">
            <a:avLst/>
          </a:prstGeom>
        </p:spPr>
      </p:pic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70D656-B1DC-44A4-B9E9-09AB8A464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7" y="1321302"/>
            <a:ext cx="5299677" cy="17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BB7B-3054-4719-9617-5989448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Amazon EMR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002BD8A-6DA0-4E25-BAC2-32BA85D4A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375"/>
          <a:stretch/>
        </p:blipFill>
        <p:spPr>
          <a:xfrm>
            <a:off x="5881866" y="1416108"/>
            <a:ext cx="5991047" cy="2148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6870FD-E77D-47AA-9497-6568EC024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8" y="1162607"/>
            <a:ext cx="5672138" cy="24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BB7B-3054-4719-9617-5989448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Amazon EC2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94B67-61E4-43BB-B8E4-08D2EA70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3" y="1042182"/>
            <a:ext cx="5977377" cy="2540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668F5-1AE4-4D46-9886-D45CB300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82" y="1042182"/>
            <a:ext cx="5977377" cy="23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F776-BAF0-4FAA-8428-87651D0B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50574"/>
            <a:ext cx="10753725" cy="17071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Add Rule &amp; Run RStudio in Chrome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E1DD7-3D46-42CF-BBA8-F5B464D8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781838"/>
            <a:ext cx="10753725" cy="1412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2DA7C-B69F-4467-B46E-EA721B83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3482822"/>
            <a:ext cx="10086976" cy="27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85E5-45CD-49AF-A405-6372C1DD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31702"/>
          </a:xfrm>
        </p:spPr>
        <p:txBody>
          <a:bodyPr/>
          <a:lstStyle/>
          <a:p>
            <a:r>
              <a:rPr lang="en-US" b="1" dirty="0"/>
              <a:t>Load Datasets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B5A0CD-BF31-4903-9509-69E1A221F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6874"/>
              </p:ext>
            </p:extLst>
          </p:nvPr>
        </p:nvGraphicFramePr>
        <p:xfrm>
          <a:off x="657224" y="1431235"/>
          <a:ext cx="11151703" cy="5078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1703">
                  <a:extLst>
                    <a:ext uri="{9D8B030D-6E8A-4147-A177-3AD203B41FA5}">
                      <a16:colId xmlns:a16="http://schemas.microsoft.com/office/drawing/2014/main" val="3126035905"/>
                    </a:ext>
                  </a:extLst>
                </a:gridCol>
              </a:tblGrid>
              <a:tr h="3565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67125"/>
                  </a:ext>
                </a:extLst>
              </a:tr>
              <a:tr h="356554">
                <a:tc>
                  <a:txBody>
                    <a:bodyPr/>
                    <a:lstStyle/>
                    <a:p>
                      <a:r>
                        <a:rPr lang="en-US" b="1" dirty="0"/>
                        <a:t>library(</a:t>
                      </a:r>
                      <a:r>
                        <a:rPr lang="en-US" b="1" dirty="0" err="1"/>
                        <a:t>SparkR</a:t>
                      </a:r>
                      <a:r>
                        <a:rPr lang="en-US" b="1" dirty="0"/>
                        <a:t>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2598"/>
                  </a:ext>
                </a:extLst>
              </a:tr>
              <a:tr h="356554">
                <a:tc>
                  <a:txBody>
                    <a:bodyPr/>
                    <a:lstStyle/>
                    <a:p>
                      <a:r>
                        <a:rPr lang="en-US" b="1" dirty="0" err="1"/>
                        <a:t>sc</a:t>
                      </a:r>
                      <a:r>
                        <a:rPr lang="en-US" b="1" dirty="0"/>
                        <a:t> = </a:t>
                      </a:r>
                      <a:r>
                        <a:rPr lang="en-US" b="1" dirty="0" err="1"/>
                        <a:t>sparkR.session</a:t>
                      </a:r>
                      <a:r>
                        <a:rPr lang="en-US" b="1" dirty="0"/>
                        <a:t>(master='local’)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9510"/>
                  </a:ext>
                </a:extLst>
              </a:tr>
              <a:tr h="356554">
                <a:tc>
                  <a:txBody>
                    <a:bodyPr/>
                    <a:lstStyle/>
                    <a:p>
                      <a:r>
                        <a:rPr lang="en-US" b="1" dirty="0"/>
                        <a:t>S3_BUCKET_NAME &lt;- "s3://</a:t>
                      </a:r>
                      <a:r>
                        <a:rPr lang="en-US" b="1" dirty="0" err="1"/>
                        <a:t>adb</a:t>
                      </a:r>
                      <a:r>
                        <a:rPr lang="en-US" b="1" dirty="0"/>
                        <a:t>-amazon-review/Amazon-Review/“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5762"/>
                  </a:ext>
                </a:extLst>
              </a:tr>
              <a:tr h="963743">
                <a:tc>
                  <a:txBody>
                    <a:bodyPr/>
                    <a:lstStyle/>
                    <a:p>
                      <a:r>
                        <a:rPr lang="en-US" b="1" dirty="0" err="1"/>
                        <a:t>ar_Movies_and_TV</a:t>
                      </a:r>
                      <a:r>
                        <a:rPr lang="en-US" b="1" dirty="0"/>
                        <a:t> &lt;- </a:t>
                      </a:r>
                      <a:r>
                        <a:rPr lang="en-US" b="1" dirty="0" err="1"/>
                        <a:t>SparkR</a:t>
                      </a:r>
                      <a:r>
                        <a:rPr lang="en-US" b="1" dirty="0"/>
                        <a:t>::</a:t>
                      </a:r>
                      <a:r>
                        <a:rPr lang="en-US" b="1" dirty="0" err="1"/>
                        <a:t>read.df</a:t>
                      </a:r>
                      <a:r>
                        <a:rPr lang="en-US" b="1" dirty="0"/>
                        <a:t>(path=paste(S3_BUCKET_NAME, "/reviews_Movies_and_TV_5.json", </a:t>
                      </a:r>
                      <a:r>
                        <a:rPr lang="en-US" b="1" dirty="0" err="1"/>
                        <a:t>sep</a:t>
                      </a:r>
                      <a:r>
                        <a:rPr lang="en-US" b="1" dirty="0"/>
                        <a:t> = ""), source="json")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7832"/>
                  </a:ext>
                </a:extLst>
              </a:tr>
              <a:tr h="356554">
                <a:tc>
                  <a:txBody>
                    <a:bodyPr/>
                    <a:lstStyle/>
                    <a:p>
                      <a:r>
                        <a:rPr lang="en-US" b="1" dirty="0" err="1"/>
                        <a:t>ar_CDs_and_Vinyl</a:t>
                      </a:r>
                      <a:r>
                        <a:rPr lang="en-US" b="1" dirty="0"/>
                        <a:t> &lt;- </a:t>
                      </a:r>
                      <a:r>
                        <a:rPr lang="en-US" b="1" dirty="0" err="1"/>
                        <a:t>SparkR</a:t>
                      </a:r>
                      <a:r>
                        <a:rPr lang="en-US" b="1" dirty="0"/>
                        <a:t>::</a:t>
                      </a:r>
                      <a:r>
                        <a:rPr lang="en-US" b="1" dirty="0" err="1"/>
                        <a:t>read.df</a:t>
                      </a:r>
                      <a:r>
                        <a:rPr lang="en-US" b="1" dirty="0"/>
                        <a:t>(path=paste(S3_BUCKET_NAME,"/reviews_CDs_and_Vinyl_5.json", </a:t>
                      </a:r>
                      <a:r>
                        <a:rPr lang="en-US" b="1" dirty="0" err="1"/>
                        <a:t>sep</a:t>
                      </a:r>
                      <a:r>
                        <a:rPr lang="en-US" b="1" dirty="0"/>
                        <a:t> = ""), source="json")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86967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r>
                        <a:rPr lang="en-US" b="1" dirty="0" err="1"/>
                        <a:t>ar_Kindle_Store</a:t>
                      </a:r>
                      <a:r>
                        <a:rPr lang="en-US" b="1" dirty="0"/>
                        <a:t> &lt;-</a:t>
                      </a:r>
                      <a:r>
                        <a:rPr lang="en-US" b="1" dirty="0" err="1"/>
                        <a:t>SparkR</a:t>
                      </a:r>
                      <a:r>
                        <a:rPr lang="en-US" b="1" dirty="0"/>
                        <a:t>::</a:t>
                      </a:r>
                      <a:r>
                        <a:rPr lang="en-US" b="1" dirty="0" err="1"/>
                        <a:t>read.df</a:t>
                      </a:r>
                      <a:r>
                        <a:rPr lang="en-US" b="1" dirty="0"/>
                        <a:t>(path=paste(S3_BUCKET_NAME,"/reviews_Kindle_Store_5.json", </a:t>
                      </a:r>
                      <a:r>
                        <a:rPr lang="en-US" b="1" dirty="0" err="1"/>
                        <a:t>sep</a:t>
                      </a:r>
                      <a:r>
                        <a:rPr lang="en-US" b="1" dirty="0"/>
                        <a:t> = ""), source="json")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0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9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540-8813-48F4-987E-E1B8B63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05" y="499534"/>
            <a:ext cx="10442299" cy="969346"/>
          </a:xfrm>
        </p:spPr>
        <p:txBody>
          <a:bodyPr/>
          <a:lstStyle/>
          <a:p>
            <a:r>
              <a:rPr lang="en-US" b="1" dirty="0"/>
              <a:t>Data Analysis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2BED78-8B87-4A50-A50E-EFA743165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37084"/>
              </p:ext>
            </p:extLst>
          </p:nvPr>
        </p:nvGraphicFramePr>
        <p:xfrm>
          <a:off x="861806" y="3098041"/>
          <a:ext cx="107537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186">
                  <a:extLst>
                    <a:ext uri="{9D8B030D-6E8A-4147-A177-3AD203B41FA5}">
                      <a16:colId xmlns:a16="http://schemas.microsoft.com/office/drawing/2014/main" val="2990897098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2392361914"/>
                    </a:ext>
                  </a:extLst>
                </a:gridCol>
                <a:gridCol w="2988365">
                  <a:extLst>
                    <a:ext uri="{9D8B030D-6E8A-4147-A177-3AD203B41FA5}">
                      <a16:colId xmlns:a16="http://schemas.microsoft.com/office/drawing/2014/main" val="1449769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dim_cd &lt;- dim(ar_CDs_and_Vinyl)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1097592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9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dim_kindle &lt;- dim(ar_Kindle_Store)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982619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dim_movies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&lt;- dim(</a:t>
                      </a:r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ar_Movies_and_TV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1697533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62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2A03E3-4A1A-4F6E-9767-7307617DA77F}"/>
              </a:ext>
            </a:extLst>
          </p:cNvPr>
          <p:cNvSpPr txBox="1"/>
          <p:nvPr/>
        </p:nvSpPr>
        <p:spPr>
          <a:xfrm>
            <a:off x="861806" y="1537252"/>
            <a:ext cx="10646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 Which product category has a larger market size ?</a:t>
            </a:r>
          </a:p>
          <a:p>
            <a:pPr marL="342900" indent="-342900">
              <a:buAutoNum type="arabicPeriod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Examine the size of each datasets with following queries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26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540-8813-48F4-987E-E1B8B63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05" y="486281"/>
            <a:ext cx="10442299" cy="969346"/>
          </a:xfrm>
        </p:spPr>
        <p:txBody>
          <a:bodyPr/>
          <a:lstStyle/>
          <a:p>
            <a:r>
              <a:rPr lang="en-US" b="1" dirty="0"/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A03E3-4A1A-4F6E-9767-7307617DA77F}"/>
              </a:ext>
            </a:extLst>
          </p:cNvPr>
          <p:cNvSpPr txBox="1"/>
          <p:nvPr/>
        </p:nvSpPr>
        <p:spPr>
          <a:xfrm>
            <a:off x="861806" y="1537252"/>
            <a:ext cx="106468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 Which product category has a larger market size ?</a:t>
            </a:r>
          </a:p>
          <a:p>
            <a:pPr marL="342900" indent="-342900">
              <a:buAutoNum type="arabicPeriod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Sum up total number of reviews from all three products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Calculate the percentage of total review data for each product type.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D5DAD10-9169-4E53-8DA7-6A3EB6B68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85262"/>
              </p:ext>
            </p:extLst>
          </p:nvPr>
        </p:nvGraphicFramePr>
        <p:xfrm>
          <a:off x="861805" y="3353134"/>
          <a:ext cx="1075372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999">
                  <a:extLst>
                    <a:ext uri="{9D8B030D-6E8A-4147-A177-3AD203B41FA5}">
                      <a16:colId xmlns:a16="http://schemas.microsoft.com/office/drawing/2014/main" val="256008985"/>
                    </a:ext>
                  </a:extLst>
                </a:gridCol>
                <a:gridCol w="2670725">
                  <a:extLst>
                    <a:ext uri="{9D8B030D-6E8A-4147-A177-3AD203B41FA5}">
                      <a16:colId xmlns:a16="http://schemas.microsoft.com/office/drawing/2014/main" val="2282025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                                  Query(Total Review/Each product Review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Total_reviews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dim_cd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 + 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dim_kindle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 + 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dim_movies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 (Total review count)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3777744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msize_Movies_and_TV</a:t>
                      </a:r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(</a:t>
                      </a:r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dim_movies</a:t>
                      </a:r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[1]/</a:t>
                      </a:r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Total_reviews</a:t>
                      </a:r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)*100   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44.9351%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8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msize_CDs_and_Vinyl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(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dim_cd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[1]/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Total_reviews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)*100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29.05417%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msize_Kindle_Store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(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dim_kindle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[1]/</a:t>
                      </a:r>
                      <a:r>
                        <a:rPr lang="en-US" sz="18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Total_reviews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)*100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26.01074%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49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3CF68B-C01C-4A71-9D3B-C3CEE9D1D468}"/>
              </a:ext>
            </a:extLst>
          </p:cNvPr>
          <p:cNvSpPr txBox="1"/>
          <p:nvPr/>
        </p:nvSpPr>
        <p:spPr>
          <a:xfrm>
            <a:off x="861805" y="6358466"/>
            <a:ext cx="998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 : Movies and TV product category has largest market size i.e. 45%  among three</a:t>
            </a:r>
          </a:p>
        </p:txBody>
      </p:sp>
    </p:spTree>
    <p:extLst>
      <p:ext uri="{BB962C8B-B14F-4D97-AF65-F5344CB8AC3E}">
        <p14:creationId xmlns:p14="http://schemas.microsoft.com/office/powerpoint/2010/main" val="31390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86282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123D-9AE1-4BD7-AFEB-AF5CD503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9687"/>
            <a:ext cx="10820782" cy="1815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Which product category is likely to make the customer happy after the purchase?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Assumption is customers are happy if the rating is equal or greater than four i.e. =&gt;4?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Group each dataset by overall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Filter the output of group By  </a:t>
            </a: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Example Query for CDs &amp; Vinyl</a:t>
            </a:r>
          </a:p>
          <a:p>
            <a:pPr marL="0" indent="0">
              <a:buNone/>
            </a:pPr>
            <a:endParaRPr lang="en-US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26C9-8BDB-4889-B15C-784D918027D2}"/>
              </a:ext>
            </a:extLst>
          </p:cNvPr>
          <p:cNvSpPr txBox="1"/>
          <p:nvPr/>
        </p:nvSpPr>
        <p:spPr>
          <a:xfrm>
            <a:off x="417634" y="3004439"/>
            <a:ext cx="113567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count_overall_rating_CDs_and_Vinyl</a:t>
            </a:r>
            <a:r>
              <a:rPr lang="en-US" sz="1600" b="1" dirty="0"/>
              <a:t> &lt;- summarize(</a:t>
            </a:r>
            <a:r>
              <a:rPr lang="en-US" sz="1600" b="1" dirty="0" err="1"/>
              <a:t>groupBy</a:t>
            </a:r>
            <a:r>
              <a:rPr lang="en-US" sz="1600" b="1" dirty="0"/>
              <a:t>(</a:t>
            </a:r>
            <a:r>
              <a:rPr lang="en-US" sz="1600" b="1" dirty="0" err="1"/>
              <a:t>ar_CDs_and_Vinyl</a:t>
            </a:r>
            <a:r>
              <a:rPr lang="en-US" sz="1600" b="1" dirty="0"/>
              <a:t>, </a:t>
            </a:r>
            <a:r>
              <a:rPr lang="en-US" sz="1600" b="1" dirty="0" err="1"/>
              <a:t>ar_CDs_and_Vinyl$overall</a:t>
            </a:r>
            <a:r>
              <a:rPr lang="en-US" sz="1600" b="1" dirty="0"/>
              <a:t>), </a:t>
            </a:r>
          </a:p>
          <a:p>
            <a:r>
              <a:rPr lang="en-US" sz="1600" b="1" dirty="0"/>
              <a:t>                                                count = count(</a:t>
            </a:r>
            <a:r>
              <a:rPr lang="en-US" sz="1600" b="1" dirty="0" err="1"/>
              <a:t>ar_CDs_and_Vinyl$overall</a:t>
            </a:r>
            <a:r>
              <a:rPr lang="en-US" sz="1600" b="1" dirty="0"/>
              <a:t>))</a:t>
            </a:r>
          </a:p>
          <a:p>
            <a:endParaRPr lang="en-US" sz="1600" b="1" dirty="0"/>
          </a:p>
          <a:p>
            <a:r>
              <a:rPr lang="en-US" sz="1600" b="1" dirty="0" err="1"/>
              <a:t>high_rating_CDs_and_Vinyl</a:t>
            </a:r>
            <a:r>
              <a:rPr lang="en-US" sz="1600" b="1" dirty="0"/>
              <a:t> &lt;- filter(</a:t>
            </a:r>
            <a:r>
              <a:rPr lang="en-US" sz="1600" b="1" dirty="0" err="1"/>
              <a:t>count_overall_rating_CDs_and_Vinyl</a:t>
            </a:r>
            <a:r>
              <a:rPr lang="en-US" sz="1600" b="1" dirty="0"/>
              <a:t>, </a:t>
            </a:r>
          </a:p>
          <a:p>
            <a:r>
              <a:rPr lang="en-US" sz="1600" b="1" dirty="0"/>
              <a:t>                                    </a:t>
            </a:r>
            <a:r>
              <a:rPr lang="en-US" sz="1600" b="1" dirty="0" err="1"/>
              <a:t>count_overall_rating_CDs_and_Vinyl$overall</a:t>
            </a:r>
            <a:r>
              <a:rPr lang="en-US" sz="1600" b="1" dirty="0"/>
              <a:t>&gt;=4 )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603918D-4279-4BAB-8984-29B696E63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92486"/>
              </p:ext>
            </p:extLst>
          </p:nvPr>
        </p:nvGraphicFramePr>
        <p:xfrm>
          <a:off x="985079" y="4397353"/>
          <a:ext cx="2221948" cy="222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74">
                  <a:extLst>
                    <a:ext uri="{9D8B030D-6E8A-4147-A177-3AD203B41FA5}">
                      <a16:colId xmlns:a16="http://schemas.microsoft.com/office/drawing/2014/main" val="3157212545"/>
                    </a:ext>
                  </a:extLst>
                </a:gridCol>
                <a:gridCol w="1110974">
                  <a:extLst>
                    <a:ext uri="{9D8B030D-6E8A-4147-A177-3AD203B41FA5}">
                      <a16:colId xmlns:a16="http://schemas.microsoft.com/office/drawing/2014/main" val="1370331020"/>
                    </a:ext>
                  </a:extLst>
                </a:gridCol>
              </a:tblGrid>
              <a:tr h="306054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19032"/>
                  </a:ext>
                </a:extLst>
              </a:tr>
              <a:tr h="372595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96575"/>
                  </a:ext>
                </a:extLst>
              </a:tr>
              <a:tr h="372595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5221"/>
                  </a:ext>
                </a:extLst>
              </a:tr>
              <a:tr h="372595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02972"/>
                  </a:ext>
                </a:extLst>
              </a:tr>
              <a:tr h="372595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27164"/>
                  </a:ext>
                </a:extLst>
              </a:tr>
              <a:tr h="372595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696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DB2643E-9E92-4F27-A472-E5D86AE62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5385"/>
              </p:ext>
            </p:extLst>
          </p:nvPr>
        </p:nvGraphicFramePr>
        <p:xfrm>
          <a:off x="5636591" y="4444128"/>
          <a:ext cx="4461566" cy="167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83">
                  <a:extLst>
                    <a:ext uri="{9D8B030D-6E8A-4147-A177-3AD203B41FA5}">
                      <a16:colId xmlns:a16="http://schemas.microsoft.com/office/drawing/2014/main" val="3976260237"/>
                    </a:ext>
                  </a:extLst>
                </a:gridCol>
                <a:gridCol w="2230783">
                  <a:extLst>
                    <a:ext uri="{9D8B030D-6E8A-4147-A177-3AD203B41FA5}">
                      <a16:colId xmlns:a16="http://schemas.microsoft.com/office/drawing/2014/main" val="3775705912"/>
                    </a:ext>
                  </a:extLst>
                </a:gridCol>
              </a:tblGrid>
              <a:tr h="519903"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77493"/>
                  </a:ext>
                </a:extLst>
              </a:tr>
              <a:tr h="519903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7231"/>
                  </a:ext>
                </a:extLst>
              </a:tr>
              <a:tr h="519903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656676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6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7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123D-9AE1-4BD7-AFEB-AF5CD503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82" y="5902187"/>
            <a:ext cx="1082078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  </a:t>
            </a:r>
            <a:r>
              <a:rPr lang="en-US" sz="8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: The product category is likely to make customer happy is Movies and TV segment</a:t>
            </a:r>
            <a:r>
              <a:rPr lang="en-US" sz="80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116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Which product category is likely to make the customer happy after the purchase?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use aggregate function to sum the count of review data for overall &gt;=4.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F9191E-8BDB-4A09-8DA1-D0795643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8005"/>
              </p:ext>
            </p:extLst>
          </p:nvPr>
        </p:nvGraphicFramePr>
        <p:xfrm>
          <a:off x="1007164" y="2279375"/>
          <a:ext cx="10723852" cy="376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471">
                  <a:extLst>
                    <a:ext uri="{9D8B030D-6E8A-4147-A177-3AD203B41FA5}">
                      <a16:colId xmlns:a16="http://schemas.microsoft.com/office/drawing/2014/main" val="3777721543"/>
                    </a:ext>
                  </a:extLst>
                </a:gridCol>
                <a:gridCol w="1765381">
                  <a:extLst>
                    <a:ext uri="{9D8B030D-6E8A-4147-A177-3AD203B41FA5}">
                      <a16:colId xmlns:a16="http://schemas.microsoft.com/office/drawing/2014/main" val="1265464572"/>
                    </a:ext>
                  </a:extLst>
                </a:gridCol>
              </a:tblGrid>
              <a:tr h="9155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Sum of filtered review count with rating&gt;=4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Result (count)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46136"/>
                  </a:ext>
                </a:extLst>
              </a:tr>
              <a:tr h="1016966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showDF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high_rating_CDs_and_Vinyl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tot = sum(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high_rating_CDs_and_Vinyl$count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903002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3636"/>
                  </a:ext>
                </a:extLst>
              </a:tr>
              <a:tr h="91555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showDF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high_rating_Kindle_Store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tot = sum(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high_rating_Kindle_Store$count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829277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61292"/>
                  </a:ext>
                </a:extLst>
              </a:tr>
              <a:tr h="91555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showDF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high_rating_Movies_and_TV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tot = sum(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high_rating_Movies_and_TV$count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1289602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0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7F840-34D7-458D-A8BC-FF2E34B6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C8FF-B49D-4822-94F8-1A495428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3200" dirty="0"/>
              <a:t>Rima Halder</a:t>
            </a:r>
          </a:p>
          <a:p>
            <a:r>
              <a:rPr lang="en-US" sz="3200" dirty="0"/>
              <a:t>Rajesh Kusuma</a:t>
            </a:r>
          </a:p>
          <a:p>
            <a:r>
              <a:rPr lang="en-US" sz="3200" dirty="0"/>
              <a:t>Pavan Sai Reddy </a:t>
            </a:r>
            <a:r>
              <a:rPr lang="en-US" sz="3200" dirty="0" err="1"/>
              <a:t>Koduru</a:t>
            </a:r>
            <a:endParaRPr lang="en-US" sz="3200" dirty="0"/>
          </a:p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Guided by: Dr. Jun Wang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174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499533"/>
            <a:ext cx="11114446" cy="686330"/>
          </a:xfrm>
        </p:spPr>
        <p:txBody>
          <a:bodyPr>
            <a:normAutofit/>
          </a:bodyPr>
          <a:lstStyle/>
          <a:p>
            <a:r>
              <a:rPr lang="en-US" sz="4400" dirty="0"/>
              <a:t>   </a:t>
            </a:r>
            <a:r>
              <a:rPr lang="en-US" sz="4400" b="1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123D-9AE1-4BD7-AFEB-AF5CD503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	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Which product category is likely to be purchased heavily based on grant total of helpful ratio?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Helpful ratio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people who found the review helpful/ total number of 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Extract 1st and 2n values from helpful column to find helpful ratio</a:t>
            </a: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Example Query for Movies &amp; TV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440D37E-0ABE-4AB0-A4B6-4C67BA5A2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7290"/>
              </p:ext>
            </p:extLst>
          </p:nvPr>
        </p:nvGraphicFramePr>
        <p:xfrm>
          <a:off x="762000" y="3480867"/>
          <a:ext cx="10996612" cy="26564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996612">
                  <a:extLst>
                    <a:ext uri="{9D8B030D-6E8A-4147-A177-3AD203B41FA5}">
                      <a16:colId xmlns:a16="http://schemas.microsoft.com/office/drawing/2014/main" val="1555163586"/>
                    </a:ext>
                  </a:extLst>
                </a:gridCol>
              </a:tblGrid>
              <a:tr h="92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temp_Movies_and_TV</a:t>
                      </a:r>
                      <a:r>
                        <a:rPr lang="en-US" sz="1900" b="0" kern="120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select(</a:t>
                      </a:r>
                      <a:r>
                        <a:rPr lang="en-US" sz="1900" b="0" kern="120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ar_Movies_and_TV,posexplode</a:t>
                      </a:r>
                      <a:r>
                        <a:rPr lang="en-US" sz="1900" b="0" kern="120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900" b="0" kern="120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ar_Movies_and_TV$helpful</a:t>
                      </a:r>
                      <a:r>
                        <a:rPr lang="en-US" sz="1900" b="0" kern="120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</a:t>
                      </a:r>
                    </a:p>
                    <a:p>
                      <a:endParaRPr lang="en-US" sz="19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4820" marT="33928" marB="25445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5143"/>
                  </a:ext>
                </a:extLst>
              </a:tr>
              <a:tr h="737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temp_Movies_and_TV_helpful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&lt;- filter(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temp_Movies_and_TV,temp_Movies_and_TV$pos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== 0)</a:t>
                      </a:r>
                    </a:p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4820" marT="33928" marB="254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65023"/>
                  </a:ext>
                </a:extLst>
              </a:tr>
              <a:tr h="737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temp_Movies_and_TV_totalreview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&lt;- filter(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temp_Movies_and_TV,temp_Movies_and_TV$pos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== 1)</a:t>
                      </a:r>
                    </a:p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4820" marT="33928" marB="254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5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9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123D-9AE1-4BD7-AFEB-AF5CD503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82" y="5902187"/>
            <a:ext cx="1082078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Which product category is likely to be purchased heavily based on grant total of helpful ratio?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Collects all the elements of a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SparkDataFrame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coerces them into an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Example Query: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3A5CE86-B851-41DE-A13C-09067864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77083"/>
              </p:ext>
            </p:extLst>
          </p:nvPr>
        </p:nvGraphicFramePr>
        <p:xfrm>
          <a:off x="884114" y="3429000"/>
          <a:ext cx="10969018" cy="16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018">
                  <a:extLst>
                    <a:ext uri="{9D8B030D-6E8A-4147-A177-3AD203B41FA5}">
                      <a16:colId xmlns:a16="http://schemas.microsoft.com/office/drawing/2014/main" val="3367699261"/>
                    </a:ext>
                  </a:extLst>
                </a:gridCol>
              </a:tblGrid>
              <a:tr h="7479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temp_Movies_and_TV_helpful_r_df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&lt;- collect(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temp_Movies_and_TV_helpful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36071"/>
                  </a:ext>
                </a:extLst>
              </a:tr>
              <a:tr h="747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temp_Movies_and_TV_totalreview_r_df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&lt;- collect(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temp_Movies_and_TV_totalreview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86282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5123D-9AE1-4BD7-AFEB-AF5CD503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8" y="5902187"/>
            <a:ext cx="10519765" cy="5148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F9827-EDDA-4C47-B4B6-0E3D9E9BA72C}"/>
              </a:ext>
            </a:extLst>
          </p:cNvPr>
          <p:cNvSpPr txBox="1"/>
          <p:nvPr/>
        </p:nvSpPr>
        <p:spPr>
          <a:xfrm>
            <a:off x="874644" y="1114245"/>
            <a:ext cx="10840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Which product category is likely to be purchased heavily based on grant total of helpful ratio?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Example of Movies &amp; TV.  </a:t>
            </a:r>
            <a:endParaRPr lang="en-US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8BCB2-AA74-41E0-B4C1-EC34ECA03DC9}"/>
              </a:ext>
            </a:extLst>
          </p:cNvPr>
          <p:cNvSpPr txBox="1"/>
          <p:nvPr/>
        </p:nvSpPr>
        <p:spPr>
          <a:xfrm>
            <a:off x="910237" y="2150658"/>
            <a:ext cx="108046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Add  helpful ratio for each row</a:t>
            </a:r>
          </a:p>
          <a:p>
            <a:endParaRPr lang="en-US" dirty="0"/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temp_Movies_and_TV_helpful_r_df$tot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temp_Movies_and_TV_totalreview_r_df$col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colnames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temp_Movies_and_TV_helpful_r_df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)[2] &lt;-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fnd_helpful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temp_Movies_and_TV_helpful_r_df$helpful_ratio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temp_Movies_and_TV_helpful_r_df$fnd_helpful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temp_Movies_and_TV_helpful_r_df$tot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Find  grant total of helpful ratio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Movies_and_TV_helpful_r_total_help_ratio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::summarize(temp_Movies_and_TV_helpful_r_df,sum(temp_Movies_and_TV_helpful_r_df$helpful_ratio,na.rm = TRUE))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2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Which product category is likely to be purchased heavily based on grant total of helpful ratio?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l" fontAlgn="base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4942E85-9380-4EA5-933C-6CB20BEA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17" y="5644748"/>
            <a:ext cx="10519765" cy="5148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Result : Movies and TV has got higher helpful ratio i.e.678481.9 ,hence Movies and TV is likely to be purchased heavily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13A2E6-BE5A-438F-85D5-2D425CFEE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18143"/>
              </p:ext>
            </p:extLst>
          </p:nvPr>
        </p:nvGraphicFramePr>
        <p:xfrm>
          <a:off x="1007163" y="2404124"/>
          <a:ext cx="9263272" cy="238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6">
                  <a:extLst>
                    <a:ext uri="{9D8B030D-6E8A-4147-A177-3AD203B41FA5}">
                      <a16:colId xmlns:a16="http://schemas.microsoft.com/office/drawing/2014/main" val="2360849065"/>
                    </a:ext>
                  </a:extLst>
                </a:gridCol>
                <a:gridCol w="4631636">
                  <a:extLst>
                    <a:ext uri="{9D8B030D-6E8A-4147-A177-3AD203B41FA5}">
                      <a16:colId xmlns:a16="http://schemas.microsoft.com/office/drawing/2014/main" val="4191004068"/>
                    </a:ext>
                  </a:extLst>
                </a:gridCol>
              </a:tblGrid>
              <a:tr h="432781">
                <a:tc>
                  <a:txBody>
                    <a:bodyPr/>
                    <a:lstStyle/>
                    <a:p>
                      <a:r>
                        <a:rPr lang="en-US" dirty="0"/>
                        <a:t>Helpful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1586"/>
                  </a:ext>
                </a:extLst>
              </a:tr>
              <a:tr h="651082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Movies_and_TV_helpful_r_total_help_ratio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678481.9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62017"/>
                  </a:ext>
                </a:extLst>
              </a:tr>
              <a:tr h="65108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CDs_and_Vinyl_helpful_r_total_help_ratio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566979.2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9688"/>
                  </a:ext>
                </a:extLst>
              </a:tr>
              <a:tr h="65108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Kindle_Store_helpful_r_total_help_ratio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367361.5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8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5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86282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Which product category is likely to be purchased heavily based on average help ratio?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Helpful ratio = number of people who found the review helpful/ total number of people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,which is an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 package(installation needed)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working with structured data both in and outside of R.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Perform Select, filter, and aggregate data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aggregator to perform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mean/average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 the input R data frame for each of the product.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66067-CE0D-428C-8464-4E2EE87938C2}"/>
              </a:ext>
            </a:extLst>
          </p:cNvPr>
          <p:cNvSpPr/>
          <p:nvPr/>
        </p:nvSpPr>
        <p:spPr>
          <a:xfrm>
            <a:off x="662609" y="2981739"/>
            <a:ext cx="10952922" cy="239864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Which product category is likely to be purchased heavily based on average help ratio?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0" indent="0" algn="l" fontAlgn="base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4942E85-9380-4EA5-933C-6CB20BEA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65" y="6354025"/>
            <a:ext cx="10519765" cy="51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: kindle store is famous product line based on average helpful ratio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13A2E6-BE5A-438F-85D5-2D425CFEE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253"/>
              </p:ext>
            </p:extLst>
          </p:nvPr>
        </p:nvGraphicFramePr>
        <p:xfrm>
          <a:off x="907456" y="2165947"/>
          <a:ext cx="10820782" cy="383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2148">
                  <a:extLst>
                    <a:ext uri="{9D8B030D-6E8A-4147-A177-3AD203B41FA5}">
                      <a16:colId xmlns:a16="http://schemas.microsoft.com/office/drawing/2014/main" val="2360849065"/>
                    </a:ext>
                  </a:extLst>
                </a:gridCol>
                <a:gridCol w="1208634">
                  <a:extLst>
                    <a:ext uri="{9D8B030D-6E8A-4147-A177-3AD203B41FA5}">
                      <a16:colId xmlns:a16="http://schemas.microsoft.com/office/drawing/2014/main" val="4191004068"/>
                    </a:ext>
                  </a:extLst>
                </a:gridCol>
              </a:tblGrid>
              <a:tr h="763670">
                <a:tc>
                  <a:txBody>
                    <a:bodyPr/>
                    <a:lstStyle/>
                    <a:p>
                      <a:r>
                        <a:rPr lang="en-US" dirty="0"/>
                        <a:t>Help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1586"/>
                  </a:ext>
                </a:extLst>
              </a:tr>
              <a:tr h="106388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CDs_and_Vinyl_helpful_r_avg_help_ratio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dplyr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::summarize(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temp_CDs_and_Vinyl_helpful_r_df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mean (temp_CDs_and_Vinyl_helpful_r_df$helpful_ratio,na.rm = TRUE))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0.7073386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62017"/>
                  </a:ext>
                </a:extLst>
              </a:tr>
              <a:tr h="124019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Movies_and_TV_helpful_r_avg_help_ratio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dplyr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::summarize(temp_Movies_and_TV_helpful_r_df,mean(temp_Movies_and_TV_helpful_r_df$helpful_ratio,na.rm = TRUE))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0.6231739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9688"/>
                  </a:ext>
                </a:extLst>
              </a:tr>
              <a:tr h="76367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Kindle_Store_helpful_r_avg_help_ratio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&lt;-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dplyr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::summarize(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temp_Kindle_Store_helpful_r_df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mean(temp_Kindle_Store_helpful_r_df$helpful_ratio,na.rm = TRUE))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0.8122255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8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1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Which product category is famous across reviewers based on length of the review text?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Assumption : If length of the review text is more, then customers are happy.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length of the review text as a new column to the for each review in each product category data frame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Aggregate the review text length column with sum function to get the total length of review text for each product   category. 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fontAlgn="base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1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62000" y="1292087"/>
            <a:ext cx="10820782" cy="522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Which product category is famous across reviewers based on length of the review text?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Assumption : If length of the review text is more, then customers are happy.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ar_Movies_and_TV$reviewtext_length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&lt;-length(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ar_Movies_and_TV$reviewText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 (Example with Movies &amp; TV)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B70C4-2DC6-463A-8DAD-4AB48400CF62}"/>
              </a:ext>
            </a:extLst>
          </p:cNvPr>
          <p:cNvSpPr txBox="1"/>
          <p:nvPr/>
        </p:nvSpPr>
        <p:spPr>
          <a:xfrm>
            <a:off x="879060" y="6016487"/>
            <a:ext cx="972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: As per the output of review length ,Movies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 is the product is famous across reviewers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56AE4D-242F-4D1A-808F-C09FFD01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77932"/>
              </p:ext>
            </p:extLst>
          </p:nvPr>
        </p:nvGraphicFramePr>
        <p:xfrm>
          <a:off x="879060" y="3428999"/>
          <a:ext cx="11021391" cy="22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062">
                  <a:extLst>
                    <a:ext uri="{9D8B030D-6E8A-4147-A177-3AD203B41FA5}">
                      <a16:colId xmlns:a16="http://schemas.microsoft.com/office/drawing/2014/main" val="1629846751"/>
                    </a:ext>
                  </a:extLst>
                </a:gridCol>
                <a:gridCol w="2014329">
                  <a:extLst>
                    <a:ext uri="{9D8B030D-6E8A-4147-A177-3AD203B41FA5}">
                      <a16:colId xmlns:a16="http://schemas.microsoft.com/office/drawing/2014/main" val="1646053534"/>
                    </a:ext>
                  </a:extLst>
                </a:gridCol>
              </a:tblGrid>
              <a:tr h="564046">
                <a:tc>
                  <a:txBody>
                    <a:bodyPr/>
                    <a:lstStyle/>
                    <a:p>
                      <a:r>
                        <a:rPr lang="en-US" dirty="0"/>
                        <a:t>Total length of review text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92829"/>
                  </a:ext>
                </a:extLst>
              </a:tr>
              <a:tr h="564046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ar_Movies_and_TV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length_tol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sum(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ar_Movies_and_TV$reviewtext_length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)))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1565297599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30704"/>
                  </a:ext>
                </a:extLst>
              </a:tr>
              <a:tr h="5640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ar_Kindle_Store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length_tol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sum(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ar_Kindle_Store$reviewtext_length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593450774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69237"/>
                  </a:ext>
                </a:extLst>
              </a:tr>
              <a:tr h="56404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ar_CDs_and_Vinyl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length_tol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sum(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ar_CDs_and_Vinyl$reviewtext_length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)))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1089459822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2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8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55374" y="1292087"/>
            <a:ext cx="10827408" cy="402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 Which product category is famous across high rated reviewers based on length of the review text?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Assumption : If length of the review text is more &amp; rating is 5, then customers are happy.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total length of the review text for reviews got 5 ratings for each product by using filter.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Aggregate the review text length column with sum function to get the total length of review text for each product   category.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55374" y="1292087"/>
            <a:ext cx="10827408" cy="402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 Which product category is famous across high rated reviewers based on length of the review text?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Assumption : If length of the review text is more &amp; rating is 5, then customers are happy.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Filter the total length of the review text for reviews got 5 ratings (Example of Movies &amp; TV)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high_rating_movies_TV_rev_txt_tol_len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&lt;- filter(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ar_Movies_and_TV$overall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==5 )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5CE7A-EED0-4A85-ABD8-9019740E490A}"/>
              </a:ext>
            </a:extLst>
          </p:cNvPr>
          <p:cNvSpPr txBox="1"/>
          <p:nvPr/>
        </p:nvSpPr>
        <p:spPr>
          <a:xfrm>
            <a:off x="761999" y="6143586"/>
            <a:ext cx="9839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: Movies 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 is the product is famous across top rated reviews.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58B7672-6918-468E-BD33-5C73DC12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17025"/>
              </p:ext>
            </p:extLst>
          </p:nvPr>
        </p:nvGraphicFramePr>
        <p:xfrm>
          <a:off x="866190" y="3429000"/>
          <a:ext cx="10716592" cy="248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862">
                  <a:extLst>
                    <a:ext uri="{9D8B030D-6E8A-4147-A177-3AD203B41FA5}">
                      <a16:colId xmlns:a16="http://schemas.microsoft.com/office/drawing/2014/main" val="621870147"/>
                    </a:ext>
                  </a:extLst>
                </a:gridCol>
                <a:gridCol w="2120730">
                  <a:extLst>
                    <a:ext uri="{9D8B030D-6E8A-4147-A177-3AD203B41FA5}">
                      <a16:colId xmlns:a16="http://schemas.microsoft.com/office/drawing/2014/main" val="1651429684"/>
                    </a:ext>
                  </a:extLst>
                </a:gridCol>
              </a:tblGrid>
              <a:tr h="560622">
                <a:tc>
                  <a:txBody>
                    <a:bodyPr/>
                    <a:lstStyle/>
                    <a:p>
                      <a:r>
                        <a:rPr lang="en-US" dirty="0"/>
                        <a:t>Total length of review text for high rating reviews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592740"/>
                  </a:ext>
                </a:extLst>
              </a:tr>
              <a:tr h="560622">
                <a:tc>
                  <a:txBody>
                    <a:bodyPr/>
                    <a:lstStyle/>
                    <a:p>
                      <a:r>
                        <a:rPr lang="en-US" dirty="0" err="1"/>
                        <a:t>showDF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agg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high_rating_Kindle_Store_rev_txt_tol_len</a:t>
                      </a:r>
                      <a:r>
                        <a:rPr lang="en-US" dirty="0"/>
                        <a:t>, tot = sum(</a:t>
                      </a:r>
                      <a:r>
                        <a:rPr lang="en-US" dirty="0" err="1"/>
                        <a:t>high_rating_Kindle_Store_rev_txt_tol_len$reviewtext_length</a:t>
                      </a:r>
                      <a:r>
                        <a:rPr lang="en-US" dirty="0"/>
                        <a:t>)))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319591343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548402"/>
                  </a:ext>
                </a:extLst>
              </a:tr>
              <a:tr h="560622">
                <a:tc>
                  <a:txBody>
                    <a:bodyPr/>
                    <a:lstStyle/>
                    <a:p>
                      <a:r>
                        <a:rPr lang="en-US" b="1" dirty="0" err="1"/>
                        <a:t>showDF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agg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high_rating_movies_TV_rev_txt_tol_len</a:t>
                      </a:r>
                      <a:r>
                        <a:rPr lang="en-US" b="1" dirty="0"/>
                        <a:t>, tot = sum(</a:t>
                      </a:r>
                      <a:r>
                        <a:rPr lang="en-US" b="1" dirty="0" err="1"/>
                        <a:t>high_rating_movies_TV_rev_txt_tol_len$reviewtext_length</a:t>
                      </a:r>
                      <a:r>
                        <a:rPr lang="en-US" b="1" dirty="0"/>
                        <a:t>)))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712575303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896501"/>
                  </a:ext>
                </a:extLst>
              </a:tr>
              <a:tr h="560622">
                <a:tc>
                  <a:txBody>
                    <a:bodyPr/>
                    <a:lstStyle/>
                    <a:p>
                      <a:r>
                        <a:rPr lang="en-US" dirty="0" err="1"/>
                        <a:t>showDF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agg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high_rating_CDs_Vinyl_rev_txt_tol_len</a:t>
                      </a:r>
                      <a:r>
                        <a:rPr lang="en-US" dirty="0"/>
                        <a:t>, tot = sum(</a:t>
                      </a:r>
                      <a:r>
                        <a:rPr lang="en-US" dirty="0" err="1"/>
                        <a:t>high_rating_CDs_Vinyl_rev_txt_tol_len$reviewtext_length</a:t>
                      </a:r>
                      <a:r>
                        <a:rPr lang="en-US" dirty="0"/>
                        <a:t>)))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622567752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2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7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D9D-1246-447C-BFA8-8AA3F77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pic>
        <p:nvPicPr>
          <p:cNvPr id="16" name="Graphic 15" descr="Marketing">
            <a:extLst>
              <a:ext uri="{FF2B5EF4-FFF2-40B4-BE49-F238E27FC236}">
                <a16:creationId xmlns:a16="http://schemas.microsoft.com/office/drawing/2014/main" id="{6660BFFD-4872-4926-B7E0-485B3FEE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002F-1DE4-4732-807C-E9FDCC72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Instance, A media company  wants to start a new product   line to boost the revenue of the  company.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Since starting a new product line, they want to be sure about the choice of products that they buy (and sell).among  CDs and Vinyl, Movies and eBooks (Kindle).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use data about reviews to estimate some key metrics.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5146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identify the product category that is correct for investing.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709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  </a:t>
            </a:r>
            <a:r>
              <a:rPr lang="en-US" sz="6000" b="1" dirty="0">
                <a:solidFill>
                  <a:srgbClr val="FFFFFF"/>
                </a:solidFill>
              </a:rPr>
              <a:t>Data Analysis</a:t>
            </a:r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5360595" y="1073426"/>
            <a:ext cx="6069785" cy="505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7. Which product category is famous based on +</a:t>
            </a:r>
            <a:r>
              <a:rPr lang="en-US" b="1" dirty="0" err="1"/>
              <a:t>ve</a:t>
            </a:r>
            <a:r>
              <a:rPr lang="en-US" b="1" dirty="0"/>
              <a:t> key words in summary </a:t>
            </a:r>
            <a:r>
              <a:rPr lang="en-US" b="1"/>
              <a:t>text ?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Assumption :  If summary text contains below keywords, then it is assumed customers are happy </a:t>
            </a:r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Positive Keywords:</a:t>
            </a:r>
          </a:p>
          <a:p>
            <a:endParaRPr lang="en-US" b="1" dirty="0"/>
          </a:p>
          <a:p>
            <a:pPr marL="0" indent="0"/>
            <a:endParaRPr lang="en-US" b="1" u="sng" dirty="0"/>
          </a:p>
          <a:p>
            <a:pPr lvl="1"/>
            <a:r>
              <a:rPr lang="en-US" b="1" dirty="0"/>
              <a:t>Good</a:t>
            </a:r>
          </a:p>
          <a:p>
            <a:pPr lvl="1"/>
            <a:r>
              <a:rPr lang="en-US" b="1" dirty="0"/>
              <a:t>Nice</a:t>
            </a:r>
          </a:p>
          <a:p>
            <a:pPr lvl="1"/>
            <a:r>
              <a:rPr lang="en-US" b="1" dirty="0"/>
              <a:t>Excellent</a:t>
            </a:r>
          </a:p>
          <a:p>
            <a:pPr lvl="1"/>
            <a:r>
              <a:rPr lang="en-US" b="1" dirty="0"/>
              <a:t>Happy</a:t>
            </a:r>
          </a:p>
          <a:p>
            <a:pPr lvl="1"/>
            <a:r>
              <a:rPr lang="en-US" b="1" dirty="0"/>
              <a:t>Satisfied</a:t>
            </a:r>
          </a:p>
          <a:p>
            <a:pPr lvl="1"/>
            <a:r>
              <a:rPr lang="en-US" b="1" dirty="0"/>
              <a:t>worth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1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695E46"/>
                </a:solidFill>
              </a:rPr>
              <a:t>Data Analysis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71DF1C7-7BD3-4738-9F82-C072574D4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64" r="9605"/>
          <a:stretch/>
        </p:blipFill>
        <p:spPr>
          <a:xfrm>
            <a:off x="1469319" y="2076150"/>
            <a:ext cx="2043400" cy="3440068"/>
          </a:xfrm>
          <a:prstGeom prst="rect">
            <a:avLst/>
          </a:pr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4324814" y="614364"/>
            <a:ext cx="7105566" cy="516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7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Which product category is famous based on +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key words in summary text ??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RDD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API to filter the data using positive keywords (good/nice/excellent/happy/satisfied/worth).</a:t>
            </a:r>
            <a:endParaRPr lang="en-US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RDD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count positive reviews received for each of the product category.</a:t>
            </a:r>
          </a:p>
          <a:p>
            <a:pPr marL="0" inden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(Example of Movies &amp; TV)</a:t>
            </a:r>
          </a:p>
          <a:p>
            <a:pPr marL="0" indent="0"/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ar_Movies_and_TV.rdd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SparkR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:::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toRDD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ar_Movies_and_TV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/>
            <a:endParaRPr lang="en-US" sz="2000" dirty="0"/>
          </a:p>
          <a:p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22517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   RDD Vs </a:t>
            </a:r>
            <a:r>
              <a:rPr lang="en-US" sz="4400" dirty="0" err="1"/>
              <a:t>DataFrame</a:t>
            </a:r>
            <a:endParaRPr lang="en-US" sz="4400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840A14D-DA26-4F9C-B2C3-01F4FE958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474631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291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4B4E-80F5-4D41-B2BC-D59B743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499534"/>
            <a:ext cx="10952922" cy="5148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/>
              <a:t>Data Analysis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BC12F-60ED-490B-BE1C-4CDF43227099}"/>
              </a:ext>
            </a:extLst>
          </p:cNvPr>
          <p:cNvSpPr txBox="1">
            <a:spLocks/>
          </p:cNvSpPr>
          <p:nvPr/>
        </p:nvSpPr>
        <p:spPr>
          <a:xfrm>
            <a:off x="755374" y="1292087"/>
            <a:ext cx="10827408" cy="402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7. Which product category is famous based on +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key words in summary text ??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3F3BE-820E-43B3-B5B1-232764FC4D36}"/>
              </a:ext>
            </a:extLst>
          </p:cNvPr>
          <p:cNvSpPr txBox="1"/>
          <p:nvPr/>
        </p:nvSpPr>
        <p:spPr>
          <a:xfrm>
            <a:off x="755374" y="6173800"/>
            <a:ext cx="9839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: Movies and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 have got more positive reviews.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1B63455-AC13-492B-930B-4184916C3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7671"/>
              </p:ext>
            </p:extLst>
          </p:nvPr>
        </p:nvGraphicFramePr>
        <p:xfrm>
          <a:off x="1130851" y="1874091"/>
          <a:ext cx="10690087" cy="360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079">
                  <a:extLst>
                    <a:ext uri="{9D8B030D-6E8A-4147-A177-3AD203B41FA5}">
                      <a16:colId xmlns:a16="http://schemas.microsoft.com/office/drawing/2014/main" val="1181709144"/>
                    </a:ext>
                  </a:extLst>
                </a:gridCol>
                <a:gridCol w="1498008">
                  <a:extLst>
                    <a:ext uri="{9D8B030D-6E8A-4147-A177-3AD203B41FA5}">
                      <a16:colId xmlns:a16="http://schemas.microsoft.com/office/drawing/2014/main" val="3588533805"/>
                    </a:ext>
                  </a:extLst>
                </a:gridCol>
              </a:tblGrid>
              <a:tr h="860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13497"/>
                  </a:ext>
                </a:extLst>
              </a:tr>
              <a:tr h="860008">
                <a:tc>
                  <a:txBody>
                    <a:bodyPr/>
                    <a:lstStyle/>
                    <a:p>
                      <a:r>
                        <a:rPr lang="en-US" b="1" dirty="0" err="1"/>
                        <a:t>ar_Movies_and_TV.rdd.filtered</a:t>
                      </a:r>
                      <a:r>
                        <a:rPr lang="en-US" b="1" dirty="0"/>
                        <a:t> &lt;- </a:t>
                      </a:r>
                      <a:r>
                        <a:rPr lang="en-US" b="1" dirty="0" err="1"/>
                        <a:t>SparkR</a:t>
                      </a:r>
                      <a:r>
                        <a:rPr lang="en-US" b="1" dirty="0"/>
                        <a:t>:::</a:t>
                      </a:r>
                      <a:r>
                        <a:rPr lang="en-US" b="1" dirty="0" err="1"/>
                        <a:t>filterRDD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ar_Movies_and_TV.rdd</a:t>
                      </a:r>
                      <a:r>
                        <a:rPr lang="en-US" b="1" dirty="0"/>
                        <a:t>, function(s) </a:t>
                      </a:r>
                    </a:p>
                    <a:p>
                      <a:r>
                        <a:rPr lang="en-US" b="1" dirty="0"/>
                        <a:t>{ </a:t>
                      </a:r>
                      <a:r>
                        <a:rPr lang="en-US" b="1" dirty="0" err="1"/>
                        <a:t>grepl</a:t>
                      </a:r>
                      <a:r>
                        <a:rPr lang="en-US" b="1" dirty="0"/>
                        <a:t>("</a:t>
                      </a:r>
                      <a:r>
                        <a:rPr lang="en-US" b="1" dirty="0" err="1"/>
                        <a:t>good|nice|excellent|happy|satisfied|worth</a:t>
                      </a:r>
                      <a:r>
                        <a:rPr lang="en-US" b="1" dirty="0"/>
                        <a:t>", </a:t>
                      </a:r>
                      <a:r>
                        <a:rPr lang="en-US" b="1" dirty="0" err="1"/>
                        <a:t>s$summary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ignore.case</a:t>
                      </a:r>
                      <a:r>
                        <a:rPr lang="en-US" b="1" dirty="0"/>
                        <a:t> = TRUE, </a:t>
                      </a:r>
                      <a:r>
                        <a:rPr lang="en-US" b="1" dirty="0" err="1"/>
                        <a:t>perl</a:t>
                      </a:r>
                      <a:r>
                        <a:rPr lang="en-US" b="1" dirty="0"/>
                        <a:t> = TRUE)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164546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94498"/>
                  </a:ext>
                </a:extLst>
              </a:tr>
              <a:tr h="860008">
                <a:tc>
                  <a:txBody>
                    <a:bodyPr/>
                    <a:lstStyle/>
                    <a:p>
                      <a:r>
                        <a:rPr lang="en-US" dirty="0" err="1"/>
                        <a:t>ar_CDs_and_Vinyl.rdd.filtered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SparkR</a:t>
                      </a:r>
                      <a:r>
                        <a:rPr lang="en-US" dirty="0"/>
                        <a:t>:::</a:t>
                      </a:r>
                      <a:r>
                        <a:rPr lang="en-US" dirty="0" err="1"/>
                        <a:t>filterRDD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CDs_and_Vinyl.rdd</a:t>
                      </a:r>
                      <a:r>
                        <a:rPr lang="en-US" dirty="0"/>
                        <a:t>, function(s)</a:t>
                      </a:r>
                    </a:p>
                    <a:p>
                      <a:r>
                        <a:rPr lang="en-US" dirty="0"/>
                        <a:t>{ </a:t>
                      </a:r>
                      <a:r>
                        <a:rPr lang="en-US" dirty="0" err="1"/>
                        <a:t>grepl</a:t>
                      </a:r>
                      <a:r>
                        <a:rPr lang="en-US" dirty="0"/>
                        <a:t>("</a:t>
                      </a:r>
                      <a:r>
                        <a:rPr lang="en-US" dirty="0" err="1"/>
                        <a:t>good|nice|excellent|happy|satisfied|worth</a:t>
                      </a:r>
                      <a:r>
                        <a:rPr lang="en-US" dirty="0"/>
                        <a:t>", </a:t>
                      </a:r>
                      <a:r>
                        <a:rPr lang="en-US" dirty="0" err="1"/>
                        <a:t>s$summary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ignore.case</a:t>
                      </a:r>
                      <a:r>
                        <a:rPr lang="en-US" dirty="0"/>
                        <a:t> = TRUE, </a:t>
                      </a:r>
                      <a:r>
                        <a:rPr lang="en-US" dirty="0" err="1"/>
                        <a:t>perl</a:t>
                      </a:r>
                      <a:r>
                        <a:rPr lang="en-US" dirty="0"/>
                        <a:t> = TRUE)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88582"/>
                  </a:ext>
                </a:extLst>
              </a:tr>
              <a:tr h="860008">
                <a:tc>
                  <a:txBody>
                    <a:bodyPr/>
                    <a:lstStyle/>
                    <a:p>
                      <a:r>
                        <a:rPr lang="en-US" dirty="0" err="1"/>
                        <a:t>ar_Kindle_Store.rdd.filtered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SparkR</a:t>
                      </a:r>
                      <a:r>
                        <a:rPr lang="en-US" dirty="0"/>
                        <a:t>:::</a:t>
                      </a:r>
                      <a:r>
                        <a:rPr lang="en-US" dirty="0" err="1"/>
                        <a:t>filterRDD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ar_Kindle_Store.rdd</a:t>
                      </a:r>
                      <a:r>
                        <a:rPr lang="en-US" dirty="0"/>
                        <a:t>, function(s) </a:t>
                      </a:r>
                    </a:p>
                    <a:p>
                      <a:r>
                        <a:rPr lang="en-US" dirty="0"/>
                        <a:t>{ </a:t>
                      </a:r>
                      <a:r>
                        <a:rPr lang="en-US" dirty="0" err="1"/>
                        <a:t>grepl</a:t>
                      </a:r>
                      <a:r>
                        <a:rPr lang="en-US" dirty="0"/>
                        <a:t>("</a:t>
                      </a:r>
                      <a:r>
                        <a:rPr lang="en-US" dirty="0" err="1"/>
                        <a:t>good|nice|excellent|happy|satisfied|worth</a:t>
                      </a:r>
                      <a:r>
                        <a:rPr lang="en-US" dirty="0"/>
                        <a:t>", </a:t>
                      </a:r>
                      <a:r>
                        <a:rPr lang="en-US" dirty="0" err="1"/>
                        <a:t>s$summary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ignore.case</a:t>
                      </a:r>
                      <a:r>
                        <a:rPr lang="en-US" dirty="0"/>
                        <a:t> = TRUE, </a:t>
                      </a:r>
                      <a:r>
                        <a:rPr lang="en-US" dirty="0" err="1"/>
                        <a:t>perl</a:t>
                      </a:r>
                      <a:r>
                        <a:rPr lang="en-US" dirty="0"/>
                        <a:t> = TRUE)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9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4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A961-088E-4E1C-8F7A-0488F782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498B-DF70-4C52-AE91-51DDB50A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MOVIES and TV product line is recommended to invest.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This product line scores high in all the metrics except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Hence, movies and TV has been selected.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Since MOVIES and TV product line is famous product,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 this could be the reason why Amazon has launched Amazon Prime video streaming product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9602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6EF89-AF07-4185-B463-B7F68516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896684"/>
            <a:ext cx="3171824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03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6725-E25F-4DBC-9019-2E49B49A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1" y="896684"/>
            <a:ext cx="6762749" cy="5630057"/>
          </a:xfrm>
        </p:spPr>
        <p:txBody>
          <a:bodyPr anchor="ctr"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Amazon Data: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http://jmcauley.ucsd.edu/data/amazon/</a:t>
            </a:r>
            <a:endParaRPr lang="en-US" sz="1800" u="none" strike="noStrik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 System Concepts (7th ed.),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Silberschatz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Sudarshan, McGraw-Hill 2011.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Book: Learning Spark -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Damji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Jules S ;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Wenig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Brooke ; Das, Tathagata ; Lee, Denny 2020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PySpark:https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://www.datacamp.com/community/tutorials/apache-spark-tutorial-machine-learning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Book: Hadoop: The Definitive Guide-Storage and Analysis at Internet Scale - White, Tom 2015</a:t>
            </a:r>
          </a:p>
          <a:p>
            <a:pPr algn="l"/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Some useful links </a:t>
            </a:r>
          </a:p>
          <a:p>
            <a:pPr algn="l"/>
            <a:r>
              <a:rPr lang="en-US" sz="1400" b="0" i="0" u="none" strike="noStrike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https://www.youtube.com/watch?v=T_P-AXR-YCk</a:t>
            </a:r>
            <a:endParaRPr lang="en-US" sz="1400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i="0" u="none" strike="noStrike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https://aws.amazon.com/blogs/big-data/running-sparklyr-rstudios-r-interface-to-spark-on-amazon-emr/</a:t>
            </a:r>
            <a:endParaRPr lang="en-US" sz="1400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i="0" u="none" strike="noStrike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https://docs.aws.amazon.com/emr/latest/ReleaseGuide/emr-spark-configure.html</a:t>
            </a:r>
            <a:endParaRPr lang="en-US" sz="1400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i="0" u="none" strike="noStrike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https://gist.github.com/cosmincatalin/a2e2b63fcb6ca6e3aaac71717669ab7f/eefdb19af6d3afdcb0506a797c2a5927fac72d5f#file-install-rstudio-server-sh</a:t>
            </a:r>
            <a:endParaRPr lang="en-US" sz="1400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i="0" u="none" strike="noStrike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https://gist.github.com/cosmincatalin/a2e2b63fcb6ca6e3aaac71717669ab7f/eefdb19af6d3afdcb0506a797c2a5927fac72d5f</a:t>
            </a:r>
            <a:endParaRPr lang="en-US" sz="1400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E8FD8C8-C900-4A32-A393-D2FBDA808BB1}"/>
              </a:ext>
            </a:extLst>
          </p:cNvPr>
          <p:cNvSpPr txBox="1">
            <a:spLocks/>
          </p:cNvSpPr>
          <p:nvPr/>
        </p:nvSpPr>
        <p:spPr>
          <a:xfrm>
            <a:off x="838200" y="331259"/>
            <a:ext cx="10515600" cy="458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84CA-4F73-41F1-A462-E14772443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59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6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2C5C-3146-4553-A83A-5F2E33F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ngel Face with Solid Fill">
            <a:extLst>
              <a:ext uri="{FF2B5EF4-FFF2-40B4-BE49-F238E27FC236}">
                <a16:creationId xmlns:a16="http://schemas.microsoft.com/office/drawing/2014/main" id="{DB0CC4D4-A51D-4791-8C3F-BDE51BC8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955" y="629266"/>
            <a:ext cx="5247146" cy="52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B63-77CA-4CEC-89F0-85B33841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b="1" dirty="0"/>
              <a:t>Key Points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CFC2E0-0B2D-45F5-A6BE-C7658391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C739-5B99-4568-BFD3-3AE064C0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Specifically, the company manager use the gigantic amazon dataset to identify: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product category has a larger market size?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product category is likely to be purchased heavily?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product category is likely to make the customers happy after the purchase?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CD81-1488-462D-ABC1-0B65CB95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99533"/>
            <a:ext cx="10909072" cy="3434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dirty="0"/>
              <a:t>Amazon Datasets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61A273B3-F308-4764-8FDF-EC0177EC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01375"/>
            <a:ext cx="8109951" cy="5239285"/>
          </a:xfrm>
          <a:prstGeom prst="rect">
            <a:avLst/>
          </a:prstGeom>
        </p:spPr>
      </p:pic>
      <p:pic>
        <p:nvPicPr>
          <p:cNvPr id="16" name="Content Placeholder 15" descr="A picture containing indoor, table, cup, sitting&#10;&#10;Description automatically generated">
            <a:extLst>
              <a:ext uri="{FF2B5EF4-FFF2-40B4-BE49-F238E27FC236}">
                <a16:creationId xmlns:a16="http://schemas.microsoft.com/office/drawing/2014/main" id="{23934350-32E9-466D-853E-C3540DD7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12" y="1945816"/>
            <a:ext cx="2246759" cy="2711910"/>
          </a:xfrm>
        </p:spPr>
      </p:pic>
    </p:spTree>
    <p:extLst>
      <p:ext uri="{BB962C8B-B14F-4D97-AF65-F5344CB8AC3E}">
        <p14:creationId xmlns:p14="http://schemas.microsoft.com/office/powerpoint/2010/main" val="191819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44F-7A0E-4172-B1F6-3547CE8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3"/>
            <a:ext cx="10753725" cy="944954"/>
          </a:xfrm>
        </p:spPr>
        <p:txBody>
          <a:bodyPr/>
          <a:lstStyle/>
          <a:p>
            <a:r>
              <a:rPr lang="en-US" b="1" dirty="0"/>
              <a:t>Sample Review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6646D2-96F9-4ABA-9936-1CE5002C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05" y="1671638"/>
            <a:ext cx="10067408" cy="41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CA9C-D7C6-4A99-AF08-B2674A4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86281"/>
            <a:ext cx="7095745" cy="757767"/>
          </a:xfrm>
        </p:spPr>
        <p:txBody>
          <a:bodyPr>
            <a:normAutofit/>
          </a:bodyPr>
          <a:lstStyle/>
          <a:p>
            <a:r>
              <a:rPr lang="en-US" sz="4900" b="1" dirty="0"/>
              <a:t>Solution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F6944B42-C8D0-4052-BB28-8725CBCBF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222628"/>
              </p:ext>
            </p:extLst>
          </p:nvPr>
        </p:nvGraphicFramePr>
        <p:xfrm>
          <a:off x="676656" y="1428750"/>
          <a:ext cx="1085812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42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1721-D20A-4918-B7F8-ED40865A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3"/>
            <a:ext cx="10753725" cy="5806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2D1131-78D8-4E44-A296-8D37E20F93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57400"/>
            <a:ext cx="27813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DC70D-1909-4461-90AC-FA5FE9B967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4843" y="1692343"/>
            <a:ext cx="2209798" cy="2908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5C75B-A843-42A4-A3CA-3CA1FF06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1606618"/>
            <a:ext cx="2209798" cy="29082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54F149-D933-4FE4-8EB3-0AEF31637DC7}"/>
              </a:ext>
            </a:extLst>
          </p:cNvPr>
          <p:cNvSpPr/>
          <p:nvPr/>
        </p:nvSpPr>
        <p:spPr>
          <a:xfrm>
            <a:off x="2895601" y="2695575"/>
            <a:ext cx="14859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804667-8114-4B3E-B9DF-42919BA3D670}"/>
              </a:ext>
            </a:extLst>
          </p:cNvPr>
          <p:cNvSpPr/>
          <p:nvPr/>
        </p:nvSpPr>
        <p:spPr>
          <a:xfrm>
            <a:off x="6574625" y="2695575"/>
            <a:ext cx="1388275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A5348-E8A0-4B22-B96E-67EA7630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8096-7639-40D9-9CC9-29816725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S3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Simple Storage Service (Amazon S3) is an object storage service that offers industry-leading scalability.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it to store and protect any amount of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EMR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Industry-leading cloud big data platform for processing vast amounts of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 open-source tools such as Apache Spark, Apache Hive, Apache HBase,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EC2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Amazon Elastic Compute Cloud provides secure, resizable compute capacity in the cloud.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SparkR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 on Spark)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R package that provides a light-weight frontend to use Apache Spark from 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45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B0422E04FB94DBB6111EFC6D1444D" ma:contentTypeVersion="10" ma:contentTypeDescription="Create a new document." ma:contentTypeScope="" ma:versionID="e4456d2e65ea8a0cc2d9de799f43da10">
  <xsd:schema xmlns:xsd="http://www.w3.org/2001/XMLSchema" xmlns:xs="http://www.w3.org/2001/XMLSchema" xmlns:p="http://schemas.microsoft.com/office/2006/metadata/properties" xmlns:ns3="236555af-b692-4a60-9450-178fbcc0ac06" targetNamespace="http://schemas.microsoft.com/office/2006/metadata/properties" ma:root="true" ma:fieldsID="88437122bba06ecf64db14f4196e86b1" ns3:_="">
    <xsd:import namespace="236555af-b692-4a60-9450-178fbcc0ac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555af-b692-4a60-9450-178fbcc0a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A386E9-5568-489A-9873-8BAC1167D7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EEAA9E-F579-476A-82C0-89D4DA80F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6555af-b692-4a60-9450-178fbcc0ac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DB9149-2CEB-415B-B3A1-FA8320144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3333</Words>
  <Application>Microsoft Office PowerPoint</Application>
  <PresentationFormat>Widescreen</PresentationFormat>
  <Paragraphs>362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Wingdings</vt:lpstr>
      <vt:lpstr>Metropolitan</vt:lpstr>
      <vt:lpstr>AMAZON REVIEW ANALYTICS</vt:lpstr>
      <vt:lpstr>Team Members</vt:lpstr>
      <vt:lpstr>Problem Statement</vt:lpstr>
      <vt:lpstr>Key Points </vt:lpstr>
      <vt:lpstr>Amazon Datasets</vt:lpstr>
      <vt:lpstr>Sample Review Data</vt:lpstr>
      <vt:lpstr>Solution</vt:lpstr>
      <vt:lpstr>Architecture</vt:lpstr>
      <vt:lpstr>Technologies</vt:lpstr>
      <vt:lpstr>Simple Storage Solution(S3)</vt:lpstr>
      <vt:lpstr>Amazon EMR</vt:lpstr>
      <vt:lpstr> Amazon EMR</vt:lpstr>
      <vt:lpstr> Amazon EC2</vt:lpstr>
      <vt:lpstr> Add Rule &amp; Run RStudio in Chrome  </vt:lpstr>
      <vt:lpstr>Load Datasets</vt:lpstr>
      <vt:lpstr>Data Analysis</vt:lpstr>
      <vt:lpstr>Data Analysis</vt:lpstr>
      <vt:lpstr>  Data Analysis</vt:lpstr>
      <vt:lpstr>  Data Analysis</vt:lpstr>
      <vt:lpstr>   Data Analysis</vt:lpstr>
      <vt:lpstr>  Data Analysis</vt:lpstr>
      <vt:lpstr>  Data Analysis</vt:lpstr>
      <vt:lpstr>  Data Analysis</vt:lpstr>
      <vt:lpstr>  Data Analysis</vt:lpstr>
      <vt:lpstr>  Data Analysis</vt:lpstr>
      <vt:lpstr>  Data Analysis</vt:lpstr>
      <vt:lpstr>  Data Analysis</vt:lpstr>
      <vt:lpstr>  Data Analysis</vt:lpstr>
      <vt:lpstr>  Data Analysis</vt:lpstr>
      <vt:lpstr>  Data Analysis</vt:lpstr>
      <vt:lpstr>Data Analysis</vt:lpstr>
      <vt:lpstr>   RDD Vs DataFrame</vt:lpstr>
      <vt:lpstr>  Data Analysis</vt:lpstr>
      <vt:lpstr>Conclusion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ANALYTICS</dc:title>
  <dc:creator>Rima Halder</dc:creator>
  <cp:lastModifiedBy>Rima Halder</cp:lastModifiedBy>
  <cp:revision>29</cp:revision>
  <dcterms:created xsi:type="dcterms:W3CDTF">2020-11-26T04:47:01Z</dcterms:created>
  <dcterms:modified xsi:type="dcterms:W3CDTF">2020-11-28T04:45:53Z</dcterms:modified>
</cp:coreProperties>
</file>