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sldIdLst>
    <p:sldId id="256" r:id="rId2"/>
    <p:sldId id="262" r:id="rId3"/>
    <p:sldId id="257" r:id="rId4"/>
    <p:sldId id="342" r:id="rId5"/>
    <p:sldId id="332" r:id="rId6"/>
    <p:sldId id="354" r:id="rId7"/>
    <p:sldId id="335" r:id="rId8"/>
    <p:sldId id="263" r:id="rId9"/>
    <p:sldId id="337" r:id="rId10"/>
    <p:sldId id="343" r:id="rId11"/>
    <p:sldId id="341" r:id="rId12"/>
    <p:sldId id="344" r:id="rId13"/>
    <p:sldId id="338" r:id="rId14"/>
    <p:sldId id="339" r:id="rId15"/>
    <p:sldId id="350" r:id="rId16"/>
    <p:sldId id="345" r:id="rId17"/>
    <p:sldId id="346" r:id="rId18"/>
    <p:sldId id="347" r:id="rId19"/>
    <p:sldId id="349" r:id="rId20"/>
    <p:sldId id="348" r:id="rId21"/>
    <p:sldId id="351" r:id="rId22"/>
    <p:sldId id="340" r:id="rId23"/>
    <p:sldId id="352" r:id="rId24"/>
    <p:sldId id="353" r:id="rId25"/>
  </p:sldIdLst>
  <p:sldSz cx="9144000" cy="6858000" type="screen4x3"/>
  <p:notesSz cx="7559675" cy="10691813"/>
  <p:defaultTextStyle>
    <a:defPPr>
      <a:defRPr lang="en-US"/>
    </a:defPPr>
    <a:lvl1pPr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1pPr>
    <a:lvl2pPr marL="742950" indent="-28575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2pPr>
    <a:lvl3pPr marL="11430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3pPr>
    <a:lvl4pPr marL="16002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4pPr>
    <a:lvl5pPr marL="20574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5pPr>
    <a:lvl6pPr marL="2286000" algn="l" defTabSz="914400" rtl="0" eaLnBrk="1" latinLnBrk="0" hangingPunct="1">
      <a:defRPr kern="1200">
        <a:solidFill>
          <a:schemeClr val="tx1"/>
        </a:solidFill>
        <a:latin typeface="Arial" charset="0"/>
        <a:ea typeface="+mn-ea"/>
        <a:cs typeface="DejaVu Sans" charset="0"/>
      </a:defRPr>
    </a:lvl6pPr>
    <a:lvl7pPr marL="2743200" algn="l" defTabSz="914400" rtl="0" eaLnBrk="1" latinLnBrk="0" hangingPunct="1">
      <a:defRPr kern="1200">
        <a:solidFill>
          <a:schemeClr val="tx1"/>
        </a:solidFill>
        <a:latin typeface="Arial" charset="0"/>
        <a:ea typeface="+mn-ea"/>
        <a:cs typeface="DejaVu Sans" charset="0"/>
      </a:defRPr>
    </a:lvl7pPr>
    <a:lvl8pPr marL="3200400" algn="l" defTabSz="914400" rtl="0" eaLnBrk="1" latinLnBrk="0" hangingPunct="1">
      <a:defRPr kern="1200">
        <a:solidFill>
          <a:schemeClr val="tx1"/>
        </a:solidFill>
        <a:latin typeface="Arial" charset="0"/>
        <a:ea typeface="+mn-ea"/>
        <a:cs typeface="DejaVu Sans" charset="0"/>
      </a:defRPr>
    </a:lvl8pPr>
    <a:lvl9pPr marL="3657600" algn="l" defTabSz="914400" rtl="0" eaLnBrk="1" latinLnBrk="0" hangingPunct="1">
      <a:defRPr kern="1200">
        <a:solidFill>
          <a:schemeClr val="tx1"/>
        </a:solidFill>
        <a:latin typeface="Arial"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1" clrIdx="0">
    <p:extLst>
      <p:ext uri="{19B8F6BF-5375-455C-9EA6-DF929625EA0E}">
        <p15:presenceInfo xmlns:p15="http://schemas.microsoft.com/office/powerpoint/2012/main"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p:cViewPr varScale="1">
        <p:scale>
          <a:sx n="81" d="100"/>
          <a:sy n="81" d="100"/>
        </p:scale>
        <p:origin x="1498" y="6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9T11:10:39.63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2" name="Rectangle 4"/>
          <p:cNvSpPr>
            <a:spLocks noGrp="1" noChangeArrowheads="1"/>
          </p:cNvSpPr>
          <p:nvPr>
            <p:ph type="dt"/>
          </p:nvPr>
        </p:nvSpPr>
        <p:spPr bwMode="auto">
          <a:xfrm>
            <a:off x="427990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3" name="Rectangle 5"/>
          <p:cNvSpPr>
            <a:spLocks noGrp="1" noChangeArrowheads="1"/>
          </p:cNvSpPr>
          <p:nvPr>
            <p:ph type="ftr"/>
          </p:nvPr>
        </p:nvSpPr>
        <p:spPr bwMode="auto">
          <a:xfrm>
            <a:off x="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4" name="Rectangle 6"/>
          <p:cNvSpPr>
            <a:spLocks noGrp="1" noChangeArrowheads="1"/>
          </p:cNvSpPr>
          <p:nvPr>
            <p:ph type="sldNum"/>
          </p:nvPr>
        </p:nvSpPr>
        <p:spPr bwMode="auto">
          <a:xfrm>
            <a:off x="427990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fld id="{43A6CD20-CA3A-4033-9979-470BBD99ADE8}" type="slidenum">
              <a:rPr lang="en-IN"/>
              <a:pPr>
                <a:defRPr/>
              </a:pPr>
              <a:t>‹#›</a:t>
            </a:fld>
            <a:endParaRPr lang="en-IN" dirty="0"/>
          </a:p>
        </p:txBody>
      </p:sp>
    </p:spTree>
    <p:extLst>
      <p:ext uri="{BB962C8B-B14F-4D97-AF65-F5344CB8AC3E}">
        <p14:creationId xmlns:p14="http://schemas.microsoft.com/office/powerpoint/2010/main" val="145561737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p>
            <a:fld id="{A670E4BD-9031-4CCF-B370-02F09B1EAC32}" type="slidenum">
              <a:rPr lang="en-IN"/>
              <a:pPr/>
              <a:t>1</a:t>
            </a:fld>
            <a:endParaRPr lang="en-IN"/>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17639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p:spPr>
        <p:txBody>
          <a:bodyPr/>
          <a:lstStyle/>
          <a:p>
            <a:fld id="{FE20F711-38EE-4C96-A697-EFA0C12320BD}" type="slidenum">
              <a:rPr lang="en-IN"/>
              <a:pPr/>
              <a:t>2</a:t>
            </a:fld>
            <a:endParaRPr lang="en-IN"/>
          </a:p>
        </p:txBody>
      </p:sp>
      <p:sp>
        <p:nvSpPr>
          <p:cNvPr id="112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1268" name="Rectangle 2"/>
          <p:cNvSpPr txBox="1">
            <a:spLocks noGrp="1" noChangeArrowheads="1"/>
          </p:cNvSpPr>
          <p:nvPr>
            <p:ph type="body" idx="1"/>
          </p:nvPr>
        </p:nvSpPr>
        <p:spPr>
          <a:xfrm>
            <a:off x="755650" y="5078413"/>
            <a:ext cx="6048375" cy="4811712"/>
          </a:xfrm>
          <a:noFill/>
          <a:ln/>
        </p:spPr>
        <p:txBody>
          <a:bodyPr wrap="none" anchor="ctr"/>
          <a:lstStyle/>
          <a:p>
            <a:endParaRPr lang="en-US" dirty="0"/>
          </a:p>
        </p:txBody>
      </p:sp>
    </p:spTree>
    <p:extLst>
      <p:ext uri="{BB962C8B-B14F-4D97-AF65-F5344CB8AC3E}">
        <p14:creationId xmlns:p14="http://schemas.microsoft.com/office/powerpoint/2010/main" val="150212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3</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221019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5</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9844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7</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98447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8</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345983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9</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a:p>
        </p:txBody>
      </p:sp>
    </p:spTree>
    <p:extLst>
      <p:ext uri="{BB962C8B-B14F-4D97-AF65-F5344CB8AC3E}">
        <p14:creationId xmlns:p14="http://schemas.microsoft.com/office/powerpoint/2010/main" val="113894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06F30E3A-75A1-46CD-B431-066FBCA83104}" type="slidenum">
              <a:rPr lang="en-US"/>
              <a:pPr>
                <a:defRPr/>
              </a:pPr>
              <a:t>‹#›</a:t>
            </a:fld>
            <a:endParaRPr lang="en-US"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587EF83E-8BAC-4960-A7B8-BB6D6FB4708D}" type="slidenum">
              <a:rPr lang="en-US"/>
              <a:pPr>
                <a:defRPr/>
              </a:pPr>
              <a:t>‹#›</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1513" cy="350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130425"/>
            <a:ext cx="5676900" cy="350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D66CC3A8-B91E-403D-9D48-3154F065274F}" type="slidenum">
              <a:rPr lang="en-US"/>
              <a:pPr>
                <a:defRPr/>
              </a:pPr>
              <a:t>‹#›</a:t>
            </a:fld>
            <a:endParaRPr 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4"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5" name="Rectangle 5"/>
          <p:cNvSpPr>
            <a:spLocks noGrp="1" noChangeArrowheads="1"/>
          </p:cNvSpPr>
          <p:nvPr>
            <p:ph type="sldNum" idx="12"/>
          </p:nvPr>
        </p:nvSpPr>
        <p:spPr>
          <a:ln/>
        </p:spPr>
        <p:txBody>
          <a:bodyPr/>
          <a:lstStyle>
            <a:lvl1pPr>
              <a:defRPr/>
            </a:lvl1pPr>
          </a:lstStyle>
          <a:p>
            <a:pPr>
              <a:defRPr/>
            </a:pPr>
            <a:fld id="{AA8715BC-4B90-4B97-9640-9282B5078A0C}" type="slidenum">
              <a:rPr lang="en-US"/>
              <a:pPr>
                <a:defRPr/>
              </a:pPr>
              <a:t>‹#›</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6C05805C-019D-4BE9-8175-0A58AEB44733}" type="slidenum">
              <a:rPr lang="en-US"/>
              <a:pPr>
                <a:defRPr/>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2481FA43-8541-4A4B-8892-86D92E04DE30}" type="slidenum">
              <a:rPr lang="en-US"/>
              <a:pPr>
                <a:defRPr/>
              </a:pPr>
              <a:t>‹#›</a:t>
            </a:fld>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3886200"/>
            <a:ext cx="3122613"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3886200"/>
            <a:ext cx="3124200"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B2305942-314B-4DA2-860B-1531CBFA8322}" type="slidenum">
              <a:rPr lang="en-US"/>
              <a:pPr>
                <a:defRPr/>
              </a:pPr>
              <a:t>‹#›</a:t>
            </a:fld>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8"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9" name="Rectangle 5"/>
          <p:cNvSpPr>
            <a:spLocks noGrp="1" noChangeArrowheads="1"/>
          </p:cNvSpPr>
          <p:nvPr>
            <p:ph type="sldNum" idx="12"/>
          </p:nvPr>
        </p:nvSpPr>
        <p:spPr>
          <a:ln/>
        </p:spPr>
        <p:txBody>
          <a:bodyPr/>
          <a:lstStyle>
            <a:lvl1pPr>
              <a:defRPr/>
            </a:lvl1pPr>
          </a:lstStyle>
          <a:p>
            <a:pPr>
              <a:defRPr/>
            </a:pPr>
            <a:fld id="{5106662B-253F-40A2-A811-BBF538F9ED73}" type="slidenum">
              <a:rPr lang="en-US"/>
              <a:pPr>
                <a:defRPr/>
              </a:pPr>
              <a:t>‹#›</a:t>
            </a:fld>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4"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5" name="Rectangle 5"/>
          <p:cNvSpPr>
            <a:spLocks noGrp="1" noChangeArrowheads="1"/>
          </p:cNvSpPr>
          <p:nvPr>
            <p:ph type="sldNum" idx="12"/>
          </p:nvPr>
        </p:nvSpPr>
        <p:spPr>
          <a:ln/>
        </p:spPr>
        <p:txBody>
          <a:bodyPr/>
          <a:lstStyle>
            <a:lvl1pPr>
              <a:defRPr/>
            </a:lvl1pPr>
          </a:lstStyle>
          <a:p>
            <a:pPr>
              <a:defRPr/>
            </a:pPr>
            <a:fld id="{16037A85-D3AF-47CE-81E3-61082A38CF3F}" type="slidenum">
              <a:rPr lang="en-US"/>
              <a:pPr>
                <a:defRPr/>
              </a:pPr>
              <a:t>‹#›</a:t>
            </a:fld>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3"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4" name="Rectangle 5"/>
          <p:cNvSpPr>
            <a:spLocks noGrp="1" noChangeArrowheads="1"/>
          </p:cNvSpPr>
          <p:nvPr>
            <p:ph type="sldNum" idx="12"/>
          </p:nvPr>
        </p:nvSpPr>
        <p:spPr>
          <a:ln/>
        </p:spPr>
        <p:txBody>
          <a:bodyPr/>
          <a:lstStyle>
            <a:lvl1pPr>
              <a:defRPr/>
            </a:lvl1pPr>
          </a:lstStyle>
          <a:p>
            <a:pPr>
              <a:defRPr/>
            </a:pPr>
            <a:fld id="{64F4DE30-3B88-46E7-9645-645F293B2584}" type="slidenum">
              <a:rPr lang="en-US"/>
              <a:pPr>
                <a:defRPr/>
              </a:pPr>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60AE3630-CEA1-4D9D-AD16-E9C7B855BED9}" type="slidenum">
              <a:rPr lang="en-US"/>
              <a:pPr>
                <a:defRPr/>
              </a:pPr>
              <a:t>‹#›</a:t>
            </a:fld>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IN"/>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a:t>Introduction to Data Science  Section: A/D sec</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F6538575-0EB5-433D-8F31-609466684C63}" type="slidenum">
              <a:rPr lang="en-US"/>
              <a:pPr>
                <a:defRPr/>
              </a:pPr>
              <a:t>‹#›</a:t>
            </a:fld>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130425"/>
            <a:ext cx="7770813" cy="1468438"/>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US"/>
              <a:t>Click to edit the title text formatClick to edit Master title style</a:t>
            </a:r>
          </a:p>
        </p:txBody>
      </p:sp>
      <p:sp>
        <p:nvSpPr>
          <p:cNvPr id="1027" name="Rectangle 2"/>
          <p:cNvSpPr>
            <a:spLocks noGrp="1" noChangeArrowheads="1"/>
          </p:cNvSpPr>
          <p:nvPr>
            <p:ph type="body" idx="1"/>
          </p:nvPr>
        </p:nvSpPr>
        <p:spPr bwMode="auto">
          <a:xfrm>
            <a:off x="1371600" y="3886200"/>
            <a:ext cx="6399213" cy="1751013"/>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0"/>
            <a:r>
              <a:rPr lang="en-US"/>
              <a:t>Ninth Outline LevelClick to edit Master subtitle style</a:t>
            </a:r>
          </a:p>
        </p:txBody>
      </p:sp>
      <p:sp>
        <p:nvSpPr>
          <p:cNvPr id="2" name="Rectangle 3"/>
          <p:cNvSpPr>
            <a:spLocks noGrp="1" noChangeArrowheads="1"/>
          </p:cNvSpPr>
          <p:nvPr>
            <p:ph type="dt"/>
          </p:nvPr>
        </p:nvSpPr>
        <p:spPr bwMode="auto">
          <a:xfrm>
            <a:off x="457200" y="6356350"/>
            <a:ext cx="2132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sz="1200" smtClean="0">
                <a:solidFill>
                  <a:srgbClr val="8B8B8B"/>
                </a:solidFill>
                <a:latin typeface="+mn-lt"/>
                <a:ea typeface="+mn-ea"/>
                <a:cs typeface="+mn-cs"/>
              </a:defRPr>
            </a:lvl1pPr>
          </a:lstStyle>
          <a:p>
            <a:pPr>
              <a:defRPr/>
            </a:pPr>
            <a:r>
              <a:rPr lang="en-IN"/>
              <a:t>12/07/12</a:t>
            </a:r>
            <a:endParaRPr lang="en-US" dirty="0"/>
          </a:p>
        </p:txBody>
      </p:sp>
      <p:sp>
        <p:nvSpPr>
          <p:cNvPr id="1028" name="Rectangle 4"/>
          <p:cNvSpPr>
            <a:spLocks noGrp="1" noChangeArrowheads="1"/>
          </p:cNvSpPr>
          <p:nvPr>
            <p:ph type="ftr"/>
          </p:nvPr>
        </p:nvSpPr>
        <p:spPr bwMode="auto">
          <a:xfrm>
            <a:off x="3124200" y="6356350"/>
            <a:ext cx="2894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 pos="2895600" algn="l"/>
              </a:tabLst>
              <a:defRPr sz="1200" smtClean="0">
                <a:solidFill>
                  <a:srgbClr val="8B8B8B"/>
                </a:solidFill>
                <a:latin typeface="+mn-lt"/>
                <a:ea typeface="+mn-ea"/>
                <a:cs typeface="+mn-cs"/>
              </a:defRPr>
            </a:lvl1pPr>
          </a:lstStyle>
          <a:p>
            <a:pPr>
              <a:defRPr/>
            </a:pPr>
            <a:r>
              <a:rPr lang="en-US"/>
              <a:t>Introduction to Data Science  Section: A/D sec</a:t>
            </a:r>
            <a:endParaRPr lang="en-US" dirty="0"/>
          </a:p>
        </p:txBody>
      </p:sp>
      <p:sp>
        <p:nvSpPr>
          <p:cNvPr id="1029" name="Rectangle 5"/>
          <p:cNvSpPr>
            <a:spLocks noGrp="1" noChangeArrowheads="1"/>
          </p:cNvSpPr>
          <p:nvPr>
            <p:ph type="sldNum"/>
          </p:nvPr>
        </p:nvSpPr>
        <p:spPr bwMode="auto">
          <a:xfrm>
            <a:off x="6553200" y="6356350"/>
            <a:ext cx="2132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sz="1200" smtClean="0">
                <a:solidFill>
                  <a:srgbClr val="8B8B8B"/>
                </a:solidFill>
                <a:latin typeface="+mn-lt"/>
                <a:ea typeface="+mn-ea"/>
                <a:cs typeface="+mn-cs"/>
              </a:defRPr>
            </a:lvl1pPr>
          </a:lstStyle>
          <a:p>
            <a:pPr>
              <a:defRPr/>
            </a:pPr>
            <a:fld id="{FBBC9AB7-932B-4FCF-A3B2-4BB671DB10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2pPr>
      <a:lvl3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3pPr>
      <a:lvl4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4pPr>
      <a:lvl5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5pPr>
      <a:lvl6pPr marL="25146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6pPr>
      <a:lvl7pPr marL="29718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7pPr>
      <a:lvl8pPr marL="34290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8pPr>
      <a:lvl9pPr marL="38862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9pPr>
    </p:titleStyle>
    <p:bodyStyle>
      <a:lvl1pPr marL="342900" indent="-342900" algn="l" defTabSz="449263" rtl="0" fontAlgn="base">
        <a:lnSpc>
          <a:spcPct val="97000"/>
        </a:lnSpc>
        <a:spcBef>
          <a:spcPct val="0"/>
        </a:spcBef>
        <a:spcAft>
          <a:spcPts val="1425"/>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fontAlgn="base">
        <a:lnSpc>
          <a:spcPct val="97000"/>
        </a:lnSpc>
        <a:spcBef>
          <a:spcPct val="0"/>
        </a:spcBef>
        <a:spcAft>
          <a:spcPts val="1138"/>
        </a:spcAft>
        <a:buClr>
          <a:srgbClr val="000000"/>
        </a:buClr>
        <a:buSzPct val="100000"/>
        <a:buFont typeface="Times New Roman" pitchFamily="16" charset="0"/>
        <a:buChar char="–"/>
        <a:defRPr sz="2400">
          <a:solidFill>
            <a:srgbClr val="000000"/>
          </a:solidFill>
          <a:latin typeface="+mn-lt"/>
          <a:ea typeface="+mn-ea"/>
          <a:cs typeface="+mn-cs"/>
        </a:defRPr>
      </a:lvl2pPr>
      <a:lvl3pPr marL="1143000" indent="-228600" algn="l" defTabSz="449263" rtl="0" fontAlgn="base">
        <a:lnSpc>
          <a:spcPct val="97000"/>
        </a:lnSpc>
        <a:spcBef>
          <a:spcPct val="0"/>
        </a:spcBef>
        <a:spcAft>
          <a:spcPts val="850"/>
        </a:spcAft>
        <a:buClr>
          <a:srgbClr val="000000"/>
        </a:buClr>
        <a:buSzPct val="100000"/>
        <a:buFont typeface="Times New Roman" pitchFamily="16" charset="0"/>
        <a:buChar char="•"/>
        <a:defRPr sz="2000">
          <a:solidFill>
            <a:srgbClr val="000000"/>
          </a:solidFill>
          <a:latin typeface="+mn-lt"/>
          <a:ea typeface="+mn-ea"/>
          <a:cs typeface="+mn-cs"/>
        </a:defRPr>
      </a:lvl3pPr>
      <a:lvl4pPr marL="1600200" indent="-228600" algn="l" defTabSz="449263" rtl="0" fontAlgn="base">
        <a:lnSpc>
          <a:spcPct val="97000"/>
        </a:lnSpc>
        <a:spcBef>
          <a:spcPct val="0"/>
        </a:spcBef>
        <a:spcAft>
          <a:spcPts val="575"/>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fontAlgn="base">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685800" y="1676400"/>
            <a:ext cx="7772400" cy="765175"/>
          </a:xfrm>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92D050"/>
                </a:solidFill>
              </a:rPr>
              <a:t>Schengen state visa stats 2018</a:t>
            </a:r>
            <a:endParaRPr lang="en-IN" dirty="0">
              <a:solidFill>
                <a:srgbClr val="92D050"/>
              </a:solidFill>
            </a:endParaRPr>
          </a:p>
        </p:txBody>
      </p:sp>
      <p:sp>
        <p:nvSpPr>
          <p:cNvPr id="2051" name="Rectangle 2"/>
          <p:cNvSpPr>
            <a:spLocks noGrp="1" noChangeArrowheads="1"/>
          </p:cNvSpPr>
          <p:nvPr>
            <p:ph type="subTitle" idx="4294967295"/>
          </p:nvPr>
        </p:nvSpPr>
        <p:spPr>
          <a:xfrm>
            <a:off x="1371600" y="2161828"/>
            <a:ext cx="6400800" cy="1401688"/>
          </a:xfrm>
        </p:spPr>
        <p:txBody>
          <a:bodyPr/>
          <a:lstStyle/>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a:solidFill>
                <a:srgbClr val="8B8B8B"/>
              </a:solidFill>
            </a:endParaRPr>
          </a:p>
          <a:p>
            <a:r>
              <a:rPr lang="en-US" sz="2400" dirty="0"/>
              <a:t>SRN                            Name</a:t>
            </a:r>
          </a:p>
          <a:p>
            <a:r>
              <a:rPr lang="en-US" sz="2400" dirty="0"/>
              <a:t>PES2201800371             </a:t>
            </a:r>
            <a:r>
              <a:rPr lang="en-US" sz="2400" dirty="0" err="1"/>
              <a:t>Charan</a:t>
            </a:r>
            <a:r>
              <a:rPr lang="en-US" sz="2400" dirty="0"/>
              <a:t>  raj</a:t>
            </a:r>
          </a:p>
          <a:p>
            <a:r>
              <a:rPr lang="en-US" sz="2400" dirty="0"/>
              <a:t>PES2201800570              M Rajesh</a:t>
            </a:r>
          </a:p>
          <a:p>
            <a:r>
              <a:rPr lang="en-US" sz="2400" dirty="0"/>
              <a:t>PES2201800378              </a:t>
            </a:r>
            <a:r>
              <a:rPr lang="en-US" sz="2400" dirty="0" err="1"/>
              <a:t>Tejas</a:t>
            </a:r>
            <a:r>
              <a:rPr lang="en-US" sz="2400" dirty="0"/>
              <a:t> v</a:t>
            </a: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a:solidFill>
                <a:srgbClr val="8B8B8B"/>
              </a:solidFill>
            </a:endParaRPr>
          </a:p>
        </p:txBody>
      </p:sp>
      <p:pic>
        <p:nvPicPr>
          <p:cNvPr id="2052" name="Picture 3"/>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2054" name="Text Box 5"/>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64D8D069-45B2-40EE-AD2D-C08A719D560D}" type="slidenum">
              <a:rPr lang="en-IN" sz="1400" b="1">
                <a:solidFill>
                  <a:srgbClr val="002060"/>
                </a:solidFill>
                <a:latin typeface="Times New Roman" pitchFamily="16" charset="0"/>
              </a:rPr>
              <a:pPr algn="r" hangingPunct="0">
                <a:lnSpc>
                  <a:spcPct val="100000"/>
                </a:lnSpc>
                <a:tabLst>
                  <a:tab pos="723900" algn="l"/>
                  <a:tab pos="1447800" algn="l"/>
                </a:tabLst>
              </a:pPr>
              <a:t>1</a:t>
            </a:fld>
            <a:endParaRPr lang="en-IN" sz="1400" b="1" dirty="0">
              <a:solidFill>
                <a:srgbClr val="002060"/>
              </a:solidFill>
              <a:latin typeface="Times New Roman" pitchFamily="16" charset="0"/>
            </a:endParaRPr>
          </a:p>
        </p:txBody>
      </p:sp>
      <p:sp>
        <p:nvSpPr>
          <p:cNvPr id="8" name="Text Box 4"/>
          <p:cNvSpPr txBox="1">
            <a:spLocks noChangeArrowheads="1"/>
          </p:cNvSpPr>
          <p:nvPr/>
        </p:nvSpPr>
        <p:spPr bwMode="auto">
          <a:xfrm>
            <a:off x="457200" y="6248400"/>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D5EBD101-7421-4BDE-A1A5-62DB40112627}"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a:xfrm>
            <a:off x="3124200" y="6356350"/>
            <a:ext cx="3752056" cy="363538"/>
          </a:xfrm>
        </p:spPr>
        <p:txBody>
          <a:bodyPr/>
          <a:lstStyle/>
          <a:p>
            <a:pPr>
              <a:defRPr/>
            </a:pPr>
            <a:r>
              <a:rPr lang="en-US" b="1" dirty="0"/>
              <a:t>Introduction to Data Science  Section: A/D sec</a:t>
            </a:r>
          </a:p>
        </p:txBody>
      </p:sp>
      <p:pic>
        <p:nvPicPr>
          <p:cNvPr id="10" name="Picture 9">
            <a:extLst>
              <a:ext uri="{FF2B5EF4-FFF2-40B4-BE49-F238E27FC236}">
                <a16:creationId xmlns:a16="http://schemas.microsoft.com/office/drawing/2014/main" id="{F655B727-33EF-2447-AF34-246B9215E1B3}"/>
              </a:ext>
            </a:extLst>
          </p:cNvPr>
          <p:cNvPicPr>
            <a:picLocks noChangeAspect="1"/>
          </p:cNvPicPr>
          <p:nvPr/>
        </p:nvPicPr>
        <p:blipFill>
          <a:blip r:embed="rId4"/>
          <a:stretch>
            <a:fillRect/>
          </a:stretch>
        </p:blipFill>
        <p:spPr>
          <a:xfrm>
            <a:off x="395536" y="116632"/>
            <a:ext cx="3416300" cy="7620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B2D3F-125B-437E-AE84-3850E56B43D8}"/>
              </a:ext>
            </a:extLst>
          </p:cNvPr>
          <p:cNvSpPr>
            <a:spLocks noGrp="1"/>
          </p:cNvSpPr>
          <p:nvPr>
            <p:ph type="ctrTitle"/>
          </p:nvPr>
        </p:nvSpPr>
        <p:spPr>
          <a:xfrm>
            <a:off x="467544" y="188640"/>
            <a:ext cx="7772400" cy="1470025"/>
          </a:xfrm>
        </p:spPr>
        <p:txBody>
          <a:bodyPr/>
          <a:lstStyle/>
          <a:p>
            <a:pPr algn="ctr"/>
            <a:r>
              <a:rPr lang="en-US" dirty="0"/>
              <a:t>Visualization</a:t>
            </a:r>
            <a:endParaRPr lang="en-IN" dirty="0"/>
          </a:p>
        </p:txBody>
      </p:sp>
      <p:sp>
        <p:nvSpPr>
          <p:cNvPr id="6" name="Subtitle 5">
            <a:extLst>
              <a:ext uri="{FF2B5EF4-FFF2-40B4-BE49-F238E27FC236}">
                <a16:creationId xmlns:a16="http://schemas.microsoft.com/office/drawing/2014/main" id="{94B0CDB3-2E3A-4972-B61F-DAEFF49CA79C}"/>
              </a:ext>
            </a:extLst>
          </p:cNvPr>
          <p:cNvSpPr>
            <a:spLocks noGrp="1"/>
          </p:cNvSpPr>
          <p:nvPr>
            <p:ph type="subTitle" idx="1"/>
          </p:nvPr>
        </p:nvSpPr>
        <p:spPr>
          <a:xfrm>
            <a:off x="179512" y="5229200"/>
            <a:ext cx="8712968" cy="1490688"/>
          </a:xfrm>
        </p:spPr>
        <p:txBody>
          <a:bodyPr/>
          <a:lstStyle/>
          <a:p>
            <a:pPr algn="l"/>
            <a:r>
              <a:rPr lang="en-US" sz="2000" dirty="0"/>
              <a:t>A bar graph which shows visas applied to different Schengen countries</a:t>
            </a:r>
          </a:p>
          <a:p>
            <a:pPr algn="l"/>
            <a:r>
              <a:rPr lang="en-US" sz="2000" dirty="0"/>
              <a:t>The above graph gives the information on visas applied to different Schengen countries.</a:t>
            </a:r>
          </a:p>
          <a:p>
            <a:pPr algn="l"/>
            <a:endParaRPr lang="en-IN" sz="2400" dirty="0"/>
          </a:p>
        </p:txBody>
      </p:sp>
      <p:sp>
        <p:nvSpPr>
          <p:cNvPr id="2" name="Footer Placeholder 1">
            <a:extLst>
              <a:ext uri="{FF2B5EF4-FFF2-40B4-BE49-F238E27FC236}">
                <a16:creationId xmlns:a16="http://schemas.microsoft.com/office/drawing/2014/main" id="{68144232-81D2-4AE8-9A6D-85647EC91E3C}"/>
              </a:ext>
            </a:extLst>
          </p:cNvPr>
          <p:cNvSpPr>
            <a:spLocks noGrp="1"/>
          </p:cNvSpPr>
          <p:nvPr>
            <p:ph type="ftr" idx="11"/>
          </p:nvPr>
        </p:nvSpPr>
        <p:spPr/>
        <p:txBody>
          <a:bodyPr/>
          <a:lstStyle/>
          <a:p>
            <a:pPr>
              <a:defRPr/>
            </a:pPr>
            <a:r>
              <a:rPr lang="en-US"/>
              <a:t>Introduction to Data Science  Section: A/D sec</a:t>
            </a:r>
            <a:endParaRPr lang="en-US" dirty="0"/>
          </a:p>
        </p:txBody>
      </p:sp>
      <p:pic>
        <p:nvPicPr>
          <p:cNvPr id="8" name="Picture 7">
            <a:extLst>
              <a:ext uri="{FF2B5EF4-FFF2-40B4-BE49-F238E27FC236}">
                <a16:creationId xmlns:a16="http://schemas.microsoft.com/office/drawing/2014/main" id="{2CCE9949-0E8A-4830-BD35-F574C2411CCE}"/>
              </a:ext>
            </a:extLst>
          </p:cNvPr>
          <p:cNvPicPr>
            <a:picLocks noChangeAspect="1"/>
          </p:cNvPicPr>
          <p:nvPr/>
        </p:nvPicPr>
        <p:blipFill>
          <a:blip r:embed="rId2"/>
          <a:stretch>
            <a:fillRect/>
          </a:stretch>
        </p:blipFill>
        <p:spPr>
          <a:xfrm>
            <a:off x="521010" y="923652"/>
            <a:ext cx="7579382" cy="4151793"/>
          </a:xfrm>
          <a:prstGeom prst="rect">
            <a:avLst/>
          </a:prstGeom>
        </p:spPr>
      </p:pic>
    </p:spTree>
    <p:extLst>
      <p:ext uri="{BB962C8B-B14F-4D97-AF65-F5344CB8AC3E}">
        <p14:creationId xmlns:p14="http://schemas.microsoft.com/office/powerpoint/2010/main" val="33981498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2">
            <a:extLst>
              <a:ext uri="{FF2B5EF4-FFF2-40B4-BE49-F238E27FC236}">
                <a16:creationId xmlns:a16="http://schemas.microsoft.com/office/drawing/2014/main" id="{F6FEF300-8A7E-454F-BF09-ECDCC80B1573}"/>
              </a:ext>
            </a:extLst>
          </p:cNvPr>
          <p:cNvPicPr/>
          <p:nvPr/>
        </p:nvPicPr>
        <p:blipFill>
          <a:blip r:embed="rId2"/>
          <a:srcRect/>
          <a:stretch>
            <a:fillRect/>
          </a:stretch>
        </p:blipFill>
        <p:spPr bwMode="auto">
          <a:xfrm>
            <a:off x="228600" y="0"/>
            <a:ext cx="914400" cy="990600"/>
          </a:xfrm>
          <a:prstGeom prst="rect">
            <a:avLst/>
          </a:prstGeom>
          <a:noFill/>
          <a:ln w="9525">
            <a:noFill/>
            <a:miter lim="800000"/>
            <a:headEnd/>
            <a:tailEnd/>
          </a:ln>
        </p:spPr>
      </p:pic>
      <p:pic>
        <p:nvPicPr>
          <p:cNvPr id="4" name="Picture 1">
            <a:extLst>
              <a:ext uri="{FF2B5EF4-FFF2-40B4-BE49-F238E27FC236}">
                <a16:creationId xmlns:a16="http://schemas.microsoft.com/office/drawing/2014/main" id="{E4B3BDFE-EE70-4C59-9CA3-A29AB7BBBAE4}"/>
              </a:ext>
            </a:extLst>
          </p:cNvPr>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pic>
        <p:nvPicPr>
          <p:cNvPr id="7" name="Picture 6">
            <a:extLst>
              <a:ext uri="{FF2B5EF4-FFF2-40B4-BE49-F238E27FC236}">
                <a16:creationId xmlns:a16="http://schemas.microsoft.com/office/drawing/2014/main" id="{F1D2A3B7-32F2-49BC-869E-5B8BCCA2ACD3}"/>
              </a:ext>
            </a:extLst>
          </p:cNvPr>
          <p:cNvPicPr>
            <a:picLocks noChangeAspect="1"/>
          </p:cNvPicPr>
          <p:nvPr/>
        </p:nvPicPr>
        <p:blipFill>
          <a:blip r:embed="rId4"/>
          <a:stretch>
            <a:fillRect/>
          </a:stretch>
        </p:blipFill>
        <p:spPr>
          <a:xfrm>
            <a:off x="212360" y="820789"/>
            <a:ext cx="8352928" cy="3503091"/>
          </a:xfrm>
          <a:prstGeom prst="rect">
            <a:avLst/>
          </a:prstGeom>
        </p:spPr>
      </p:pic>
      <p:sp>
        <p:nvSpPr>
          <p:cNvPr id="9" name="Title 8">
            <a:extLst>
              <a:ext uri="{FF2B5EF4-FFF2-40B4-BE49-F238E27FC236}">
                <a16:creationId xmlns:a16="http://schemas.microsoft.com/office/drawing/2014/main" id="{6857E69E-1571-4C07-BC41-C76041225703}"/>
              </a:ext>
            </a:extLst>
          </p:cNvPr>
          <p:cNvSpPr>
            <a:spLocks noGrp="1"/>
          </p:cNvSpPr>
          <p:nvPr>
            <p:ph type="title"/>
          </p:nvPr>
        </p:nvSpPr>
        <p:spPr>
          <a:xfrm>
            <a:off x="503417" y="4725144"/>
            <a:ext cx="7770813" cy="1682031"/>
          </a:xfrm>
        </p:spPr>
        <p:txBody>
          <a:bodyPr/>
          <a:lstStyle/>
          <a:p>
            <a:r>
              <a:rPr lang="en-US" sz="2400" dirty="0"/>
              <a:t>Same as before graph but it is horizontal bar graph</a:t>
            </a:r>
            <a:endParaRPr lang="en-IN" sz="2400" dirty="0"/>
          </a:p>
        </p:txBody>
      </p:sp>
    </p:spTree>
    <p:extLst>
      <p:ext uri="{BB962C8B-B14F-4D97-AF65-F5344CB8AC3E}">
        <p14:creationId xmlns:p14="http://schemas.microsoft.com/office/powerpoint/2010/main" val="16109903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365051-8042-49C8-9D5B-4A2A623CA25F}"/>
              </a:ext>
            </a:extLst>
          </p:cNvPr>
          <p:cNvSpPr>
            <a:spLocks noGrp="1"/>
          </p:cNvSpPr>
          <p:nvPr>
            <p:ph type="ftr" idx="11"/>
          </p:nvPr>
        </p:nvSpPr>
        <p:spPr/>
        <p:txBody>
          <a:bodyPr/>
          <a:lstStyle/>
          <a:p>
            <a:pPr>
              <a:defRPr/>
            </a:pPr>
            <a:r>
              <a:rPr lang="en-US"/>
              <a:t>Introduction to Data Science  Section: A/D sec</a:t>
            </a:r>
            <a:endParaRPr lang="en-US" dirty="0"/>
          </a:p>
        </p:txBody>
      </p:sp>
      <p:pic>
        <p:nvPicPr>
          <p:cNvPr id="3" name="Picture 2">
            <a:extLst>
              <a:ext uri="{FF2B5EF4-FFF2-40B4-BE49-F238E27FC236}">
                <a16:creationId xmlns:a16="http://schemas.microsoft.com/office/drawing/2014/main" id="{3148E2FC-53AB-4199-95C9-138D1BEA58B6}"/>
              </a:ext>
            </a:extLst>
          </p:cNvPr>
          <p:cNvPicPr>
            <a:picLocks noChangeAspect="1"/>
          </p:cNvPicPr>
          <p:nvPr/>
        </p:nvPicPr>
        <p:blipFill>
          <a:blip r:embed="rId2"/>
          <a:stretch>
            <a:fillRect/>
          </a:stretch>
        </p:blipFill>
        <p:spPr>
          <a:xfrm>
            <a:off x="683568" y="1052736"/>
            <a:ext cx="5585944" cy="1806097"/>
          </a:xfrm>
          <a:prstGeom prst="rect">
            <a:avLst/>
          </a:prstGeom>
        </p:spPr>
      </p:pic>
      <p:pic>
        <p:nvPicPr>
          <p:cNvPr id="4" name="Picture 3">
            <a:extLst>
              <a:ext uri="{FF2B5EF4-FFF2-40B4-BE49-F238E27FC236}">
                <a16:creationId xmlns:a16="http://schemas.microsoft.com/office/drawing/2014/main" id="{D03EE23A-A31E-468D-9416-FDE5A978B7AC}"/>
              </a:ext>
            </a:extLst>
          </p:cNvPr>
          <p:cNvPicPr>
            <a:picLocks noChangeAspect="1"/>
          </p:cNvPicPr>
          <p:nvPr/>
        </p:nvPicPr>
        <p:blipFill>
          <a:blip r:embed="rId3"/>
          <a:stretch>
            <a:fillRect/>
          </a:stretch>
        </p:blipFill>
        <p:spPr>
          <a:xfrm>
            <a:off x="508293" y="3429000"/>
            <a:ext cx="5936494" cy="2019475"/>
          </a:xfrm>
          <a:prstGeom prst="rect">
            <a:avLst/>
          </a:prstGeom>
        </p:spPr>
      </p:pic>
    </p:spTree>
    <p:extLst>
      <p:ext uri="{BB962C8B-B14F-4D97-AF65-F5344CB8AC3E}">
        <p14:creationId xmlns:p14="http://schemas.microsoft.com/office/powerpoint/2010/main" val="41635836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6ADA4A-9F72-431D-9CB8-B15658B9B154}"/>
              </a:ext>
            </a:extLst>
          </p:cNvPr>
          <p:cNvSpPr>
            <a:spLocks noGrp="1"/>
          </p:cNvSpPr>
          <p:nvPr>
            <p:ph type="title"/>
          </p:nvPr>
        </p:nvSpPr>
        <p:spPr>
          <a:xfrm>
            <a:off x="306387" y="4700914"/>
            <a:ext cx="7938021" cy="1928486"/>
          </a:xfrm>
        </p:spPr>
        <p:txBody>
          <a:bodyPr/>
          <a:lstStyle/>
          <a:p>
            <a:r>
              <a:rPr lang="en-US" sz="2400" dirty="0"/>
              <a:t>The above graph shows the visas applied from different consulate’s of </a:t>
            </a:r>
            <a:r>
              <a:rPr lang="en-US" sz="2400" dirty="0" err="1"/>
              <a:t>india</a:t>
            </a:r>
            <a:r>
              <a:rPr lang="en-US" sz="2400" dirty="0"/>
              <a:t> to all Schengen states.</a:t>
            </a:r>
            <a:br>
              <a:rPr lang="en-US" sz="2400" dirty="0"/>
            </a:br>
            <a:br>
              <a:rPr lang="en-US" sz="2400" dirty="0"/>
            </a:br>
            <a:r>
              <a:rPr lang="en-US" sz="2400" dirty="0"/>
              <a:t>The above graph tells us that most of the visas applicants</a:t>
            </a:r>
            <a:br>
              <a:rPr lang="en-US" sz="2400" dirty="0"/>
            </a:br>
            <a:r>
              <a:rPr lang="en-US" sz="2400" dirty="0"/>
              <a:t>are from New Delhi and then Mumbai.</a:t>
            </a:r>
            <a:br>
              <a:rPr lang="en-US" sz="2800" dirty="0"/>
            </a:br>
            <a:endParaRPr lang="en-IN" sz="2800" dirty="0"/>
          </a:p>
        </p:txBody>
      </p:sp>
      <p:pic>
        <p:nvPicPr>
          <p:cNvPr id="3" name="Picture 2" descr="logo2">
            <a:extLst>
              <a:ext uri="{FF2B5EF4-FFF2-40B4-BE49-F238E27FC236}">
                <a16:creationId xmlns:a16="http://schemas.microsoft.com/office/drawing/2014/main" id="{41A6437C-831C-4FAB-8F3C-B4D387A6E861}"/>
              </a:ext>
            </a:extLst>
          </p:cNvPr>
          <p:cNvPicPr/>
          <p:nvPr/>
        </p:nvPicPr>
        <p:blipFill>
          <a:blip r:embed="rId2"/>
          <a:srcRect/>
          <a:stretch>
            <a:fillRect/>
          </a:stretch>
        </p:blipFill>
        <p:spPr bwMode="auto">
          <a:xfrm>
            <a:off x="228600" y="0"/>
            <a:ext cx="914400" cy="990600"/>
          </a:xfrm>
          <a:prstGeom prst="rect">
            <a:avLst/>
          </a:prstGeom>
          <a:noFill/>
          <a:ln w="9525">
            <a:noFill/>
            <a:miter lim="800000"/>
            <a:headEnd/>
            <a:tailEnd/>
          </a:ln>
        </p:spPr>
      </p:pic>
      <p:pic>
        <p:nvPicPr>
          <p:cNvPr id="4" name="Picture 1">
            <a:extLst>
              <a:ext uri="{FF2B5EF4-FFF2-40B4-BE49-F238E27FC236}">
                <a16:creationId xmlns:a16="http://schemas.microsoft.com/office/drawing/2014/main" id="{129E6B57-A5A7-4795-B542-352E5D2F7F22}"/>
              </a:ext>
            </a:extLst>
          </p:cNvPr>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pic>
        <p:nvPicPr>
          <p:cNvPr id="5" name="Picture 4">
            <a:extLst>
              <a:ext uri="{FF2B5EF4-FFF2-40B4-BE49-F238E27FC236}">
                <a16:creationId xmlns:a16="http://schemas.microsoft.com/office/drawing/2014/main" id="{19019A77-183C-46D8-B635-4938CA0BE2F7}"/>
              </a:ext>
            </a:extLst>
          </p:cNvPr>
          <p:cNvPicPr>
            <a:picLocks noChangeAspect="1"/>
          </p:cNvPicPr>
          <p:nvPr/>
        </p:nvPicPr>
        <p:blipFill>
          <a:blip r:embed="rId4"/>
          <a:stretch>
            <a:fillRect/>
          </a:stretch>
        </p:blipFill>
        <p:spPr>
          <a:xfrm>
            <a:off x="1357466" y="620689"/>
            <a:ext cx="5593565" cy="3888432"/>
          </a:xfrm>
          <a:prstGeom prst="rect">
            <a:avLst/>
          </a:prstGeom>
        </p:spPr>
      </p:pic>
    </p:spTree>
    <p:extLst>
      <p:ext uri="{BB962C8B-B14F-4D97-AF65-F5344CB8AC3E}">
        <p14:creationId xmlns:p14="http://schemas.microsoft.com/office/powerpoint/2010/main" val="13603010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2">
            <a:extLst>
              <a:ext uri="{FF2B5EF4-FFF2-40B4-BE49-F238E27FC236}">
                <a16:creationId xmlns:a16="http://schemas.microsoft.com/office/drawing/2014/main" id="{E6E3257D-219B-4F11-8752-21F4309F1C5A}"/>
              </a:ext>
            </a:extLst>
          </p:cNvPr>
          <p:cNvPicPr/>
          <p:nvPr/>
        </p:nvPicPr>
        <p:blipFill>
          <a:blip r:embed="rId2"/>
          <a:srcRect/>
          <a:stretch>
            <a:fillRect/>
          </a:stretch>
        </p:blipFill>
        <p:spPr bwMode="auto">
          <a:xfrm>
            <a:off x="228600" y="0"/>
            <a:ext cx="914400" cy="990600"/>
          </a:xfrm>
          <a:prstGeom prst="rect">
            <a:avLst/>
          </a:prstGeom>
          <a:noFill/>
          <a:ln w="9525">
            <a:noFill/>
            <a:miter lim="800000"/>
            <a:headEnd/>
            <a:tailEnd/>
          </a:ln>
        </p:spPr>
      </p:pic>
      <p:pic>
        <p:nvPicPr>
          <p:cNvPr id="4" name="Picture 1">
            <a:extLst>
              <a:ext uri="{FF2B5EF4-FFF2-40B4-BE49-F238E27FC236}">
                <a16:creationId xmlns:a16="http://schemas.microsoft.com/office/drawing/2014/main" id="{8E630D4F-5DAC-4150-8D53-35C28C006900}"/>
              </a:ext>
            </a:extLst>
          </p:cNvPr>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pic>
        <p:nvPicPr>
          <p:cNvPr id="6" name="Picture 5">
            <a:extLst>
              <a:ext uri="{FF2B5EF4-FFF2-40B4-BE49-F238E27FC236}">
                <a16:creationId xmlns:a16="http://schemas.microsoft.com/office/drawing/2014/main" id="{0F8A1711-BB8F-4273-B184-4FE63ACD7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130" y="620688"/>
            <a:ext cx="6583647" cy="4032448"/>
          </a:xfrm>
          <a:prstGeom prst="rect">
            <a:avLst/>
          </a:prstGeom>
        </p:spPr>
      </p:pic>
      <p:sp>
        <p:nvSpPr>
          <p:cNvPr id="2" name="Title 1">
            <a:extLst>
              <a:ext uri="{FF2B5EF4-FFF2-40B4-BE49-F238E27FC236}">
                <a16:creationId xmlns:a16="http://schemas.microsoft.com/office/drawing/2014/main" id="{8B5EAC58-F16A-479B-BE2D-D7B5438C43F3}"/>
              </a:ext>
            </a:extLst>
          </p:cNvPr>
          <p:cNvSpPr>
            <a:spLocks noGrp="1"/>
          </p:cNvSpPr>
          <p:nvPr>
            <p:ph type="title"/>
          </p:nvPr>
        </p:nvSpPr>
        <p:spPr>
          <a:xfrm>
            <a:off x="465365" y="4768874"/>
            <a:ext cx="7770813" cy="1468438"/>
          </a:xfrm>
        </p:spPr>
        <p:txBody>
          <a:bodyPr/>
          <a:lstStyle/>
          <a:p>
            <a:r>
              <a:rPr lang="en-US" sz="2800" dirty="0"/>
              <a:t>Same as before graph but for the graph is for United states. </a:t>
            </a:r>
            <a:endParaRPr lang="en-IN" sz="2800" dirty="0"/>
          </a:p>
        </p:txBody>
      </p:sp>
    </p:spTree>
    <p:extLst>
      <p:ext uri="{BB962C8B-B14F-4D97-AF65-F5344CB8AC3E}">
        <p14:creationId xmlns:p14="http://schemas.microsoft.com/office/powerpoint/2010/main" val="34304637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2CB16-2C82-4EEF-B122-039F005CDA59}"/>
              </a:ext>
            </a:extLst>
          </p:cNvPr>
          <p:cNvSpPr>
            <a:spLocks noGrp="1"/>
          </p:cNvSpPr>
          <p:nvPr>
            <p:ph idx="1"/>
          </p:nvPr>
        </p:nvSpPr>
        <p:spPr>
          <a:xfrm>
            <a:off x="215516" y="3655708"/>
            <a:ext cx="8712968" cy="2941644"/>
          </a:xfrm>
        </p:spPr>
        <p:txBody>
          <a:bodyPr/>
          <a:lstStyle/>
          <a:p>
            <a:pPr marL="0" indent="0">
              <a:buNone/>
            </a:pPr>
            <a:r>
              <a:rPr lang="en-US" sz="2400" dirty="0"/>
              <a:t>Above graph gives information about visas applied, visas issued and visas not issued.</a:t>
            </a:r>
          </a:p>
          <a:p>
            <a:pPr marL="0" indent="0">
              <a:buNone/>
            </a:pPr>
            <a:r>
              <a:rPr lang="en-US" sz="2400" dirty="0"/>
              <a:t>From the above box plot we can find many outliers In visas applied and visas issued. </a:t>
            </a:r>
          </a:p>
          <a:p>
            <a:pPr marL="0" indent="0">
              <a:buNone/>
            </a:pPr>
            <a:r>
              <a:rPr lang="en-US" sz="2400" dirty="0"/>
              <a:t>From above data we can conclude visas applied and issued doesn’t lie in particular range.</a:t>
            </a:r>
          </a:p>
          <a:p>
            <a:pPr marL="0" indent="0">
              <a:buNone/>
            </a:pPr>
            <a:endParaRPr lang="en-IN" dirty="0"/>
          </a:p>
        </p:txBody>
      </p:sp>
      <p:pic>
        <p:nvPicPr>
          <p:cNvPr id="5" name="Picture 4">
            <a:extLst>
              <a:ext uri="{FF2B5EF4-FFF2-40B4-BE49-F238E27FC236}">
                <a16:creationId xmlns:a16="http://schemas.microsoft.com/office/drawing/2014/main" id="{CCAD481F-DAE2-45AC-8C49-540E5DA85959}"/>
              </a:ext>
            </a:extLst>
          </p:cNvPr>
          <p:cNvPicPr>
            <a:picLocks noChangeAspect="1"/>
          </p:cNvPicPr>
          <p:nvPr/>
        </p:nvPicPr>
        <p:blipFill>
          <a:blip r:embed="rId2"/>
          <a:stretch>
            <a:fillRect/>
          </a:stretch>
        </p:blipFill>
        <p:spPr>
          <a:xfrm>
            <a:off x="899592" y="404665"/>
            <a:ext cx="6624736" cy="3013652"/>
          </a:xfrm>
          <a:prstGeom prst="rect">
            <a:avLst/>
          </a:prstGeom>
        </p:spPr>
      </p:pic>
    </p:spTree>
    <p:extLst>
      <p:ext uri="{BB962C8B-B14F-4D97-AF65-F5344CB8AC3E}">
        <p14:creationId xmlns:p14="http://schemas.microsoft.com/office/powerpoint/2010/main" val="422568677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BFC0-37A2-4FD7-A36F-4628ECE9C732}"/>
              </a:ext>
            </a:extLst>
          </p:cNvPr>
          <p:cNvSpPr>
            <a:spLocks noGrp="1"/>
          </p:cNvSpPr>
          <p:nvPr>
            <p:ph type="ctrTitle"/>
          </p:nvPr>
        </p:nvSpPr>
        <p:spPr>
          <a:xfrm>
            <a:off x="685006" y="620688"/>
            <a:ext cx="7772400" cy="1470025"/>
          </a:xfrm>
        </p:spPr>
        <p:txBody>
          <a:bodyPr/>
          <a:lstStyle/>
          <a:p>
            <a:pPr algn="ctr"/>
            <a:r>
              <a:rPr lang="en-US" dirty="0"/>
              <a:t>Hypothesis Testing</a:t>
            </a:r>
            <a:endParaRPr lang="en-IN" dirty="0"/>
          </a:p>
        </p:txBody>
      </p:sp>
      <p:sp>
        <p:nvSpPr>
          <p:cNvPr id="4" name="Subtitle 3">
            <a:extLst>
              <a:ext uri="{FF2B5EF4-FFF2-40B4-BE49-F238E27FC236}">
                <a16:creationId xmlns:a16="http://schemas.microsoft.com/office/drawing/2014/main" id="{7CF443A5-C35E-4C6D-A832-432E098DC497}"/>
              </a:ext>
            </a:extLst>
          </p:cNvPr>
          <p:cNvSpPr>
            <a:spLocks noGrp="1"/>
          </p:cNvSpPr>
          <p:nvPr>
            <p:ph type="subTitle" idx="1"/>
          </p:nvPr>
        </p:nvSpPr>
        <p:spPr>
          <a:xfrm>
            <a:off x="179512" y="1484784"/>
            <a:ext cx="8424936" cy="3528392"/>
          </a:xfrm>
        </p:spPr>
        <p:txBody>
          <a:bodyPr/>
          <a:lstStyle/>
          <a:p>
            <a:pPr algn="l"/>
            <a:r>
              <a:rPr lang="en-US" sz="2400" dirty="0"/>
              <a:t>we will be proving that issue rate of visa doesn’t depend on consulate applied  from.</a:t>
            </a:r>
          </a:p>
          <a:p>
            <a:pPr algn="l"/>
            <a:r>
              <a:rPr lang="en-IN" sz="2400" dirty="0"/>
              <a:t>Hypothesis test will help us to prove.</a:t>
            </a:r>
          </a:p>
          <a:p>
            <a:pPr algn="l"/>
            <a:r>
              <a:rPr lang="en-IN" dirty="0"/>
              <a:t>Hypothesis test:</a:t>
            </a:r>
          </a:p>
          <a:p>
            <a:pPr algn="l"/>
            <a:r>
              <a:rPr lang="en-US" sz="2400" dirty="0"/>
              <a:t>Hypothesis testing is a statistical procedure that uses sample data to determine, whether a statement about the value of a population parameter should or should not be rejected.</a:t>
            </a:r>
            <a:endParaRPr lang="en-IN" sz="2400" dirty="0"/>
          </a:p>
        </p:txBody>
      </p:sp>
      <p:sp>
        <p:nvSpPr>
          <p:cNvPr id="3" name="Footer Placeholder 2">
            <a:extLst>
              <a:ext uri="{FF2B5EF4-FFF2-40B4-BE49-F238E27FC236}">
                <a16:creationId xmlns:a16="http://schemas.microsoft.com/office/drawing/2014/main" id="{D536D1AB-A6F7-45D9-BD33-E2922C41A1E6}"/>
              </a:ext>
            </a:extLst>
          </p:cNvPr>
          <p:cNvSpPr>
            <a:spLocks noGrp="1"/>
          </p:cNvSpPr>
          <p:nvPr>
            <p:ph type="ftr" idx="11"/>
          </p:nvPr>
        </p:nvSpPr>
        <p:spPr/>
        <p:txBody>
          <a:bodyPr/>
          <a:lstStyle/>
          <a:p>
            <a:pPr>
              <a:defRPr/>
            </a:pPr>
            <a:r>
              <a:rPr lang="en-US"/>
              <a:t>Introduction to Data Science  Section: A/D sec</a:t>
            </a:r>
            <a:endParaRPr lang="en-US" dirty="0"/>
          </a:p>
        </p:txBody>
      </p:sp>
    </p:spTree>
    <p:extLst>
      <p:ext uri="{BB962C8B-B14F-4D97-AF65-F5344CB8AC3E}">
        <p14:creationId xmlns:p14="http://schemas.microsoft.com/office/powerpoint/2010/main" val="11266328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720A3-136D-4FFD-9E98-80D212DF5AB0}"/>
              </a:ext>
            </a:extLst>
          </p:cNvPr>
          <p:cNvSpPr>
            <a:spLocks noGrp="1"/>
          </p:cNvSpPr>
          <p:nvPr>
            <p:ph idx="1"/>
          </p:nvPr>
        </p:nvSpPr>
        <p:spPr>
          <a:xfrm>
            <a:off x="574762" y="620688"/>
            <a:ext cx="7992888" cy="5400600"/>
          </a:xfrm>
        </p:spPr>
        <p:txBody>
          <a:bodyPr/>
          <a:lstStyle/>
          <a:p>
            <a:r>
              <a:rPr lang="en-US" dirty="0"/>
              <a:t>In the hypothesis testing a sample data is taken .Here data of USA country is used as sample data in hypothesis test</a:t>
            </a:r>
          </a:p>
          <a:p>
            <a:pPr marL="0" indent="0">
              <a:buNone/>
            </a:pPr>
            <a:r>
              <a:rPr lang="en-US" dirty="0"/>
              <a:t>Procedure:</a:t>
            </a:r>
            <a:endParaRPr lang="en-IN" dirty="0"/>
          </a:p>
          <a:p>
            <a:r>
              <a:rPr lang="en-IN" dirty="0"/>
              <a:t>Visa issued rate is calculated for every consulate in USA</a:t>
            </a:r>
          </a:p>
          <a:p>
            <a:r>
              <a:rPr lang="en-IN" dirty="0"/>
              <a:t>Here Sample is divided into two parts .The First part is consulate’s with high applications and second part is list of consulates with less visa’s applications</a:t>
            </a:r>
          </a:p>
          <a:p>
            <a:endParaRPr lang="en-IN" dirty="0"/>
          </a:p>
          <a:p>
            <a:pPr marL="0" indent="0">
              <a:buNone/>
            </a:pPr>
            <a:endParaRPr lang="en-US" dirty="0"/>
          </a:p>
        </p:txBody>
      </p:sp>
      <p:sp>
        <p:nvSpPr>
          <p:cNvPr id="4" name="Footer Placeholder 3">
            <a:extLst>
              <a:ext uri="{FF2B5EF4-FFF2-40B4-BE49-F238E27FC236}">
                <a16:creationId xmlns:a16="http://schemas.microsoft.com/office/drawing/2014/main" id="{0594B6B6-C8D0-4C99-B68F-902807591752}"/>
              </a:ext>
            </a:extLst>
          </p:cNvPr>
          <p:cNvSpPr>
            <a:spLocks noGrp="1"/>
          </p:cNvSpPr>
          <p:nvPr>
            <p:ph type="ftr" idx="11"/>
          </p:nvPr>
        </p:nvSpPr>
        <p:spPr/>
        <p:txBody>
          <a:bodyPr/>
          <a:lstStyle/>
          <a:p>
            <a:pPr>
              <a:defRPr/>
            </a:pPr>
            <a:r>
              <a:rPr lang="en-US"/>
              <a:t>Introduction to Data Science  Section: A/D sec</a:t>
            </a:r>
            <a:endParaRPr lang="en-US" dirty="0"/>
          </a:p>
        </p:txBody>
      </p:sp>
    </p:spTree>
    <p:extLst>
      <p:ext uri="{BB962C8B-B14F-4D97-AF65-F5344CB8AC3E}">
        <p14:creationId xmlns:p14="http://schemas.microsoft.com/office/powerpoint/2010/main" val="27358514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ED28E-469C-4ED9-8B48-092C9F944F0D}"/>
              </a:ext>
            </a:extLst>
          </p:cNvPr>
          <p:cNvSpPr>
            <a:spLocks noGrp="1"/>
          </p:cNvSpPr>
          <p:nvPr>
            <p:ph idx="1"/>
          </p:nvPr>
        </p:nvSpPr>
        <p:spPr>
          <a:xfrm>
            <a:off x="467544" y="375103"/>
            <a:ext cx="7920880" cy="6294257"/>
          </a:xfrm>
        </p:spPr>
        <p:txBody>
          <a:bodyPr/>
          <a:lstStyle/>
          <a:p>
            <a:pPr marL="0" lvl="0" indent="0" defTabSz="914400" eaLnBrk="0" hangingPunct="0">
              <a:lnSpc>
                <a:spcPct val="100000"/>
              </a:lnSpc>
              <a:spcAft>
                <a:spcPct val="0"/>
              </a:spcAft>
              <a:buClrTx/>
              <a:buSzTx/>
              <a:buNone/>
            </a:pPr>
            <a:r>
              <a:rPr lang="en-US" sz="2000" b="1" dirty="0"/>
              <a:t>The following are the all consulates in USA </a:t>
            </a:r>
            <a:r>
              <a:rPr lang="en-US" sz="1600" b="1" dirty="0"/>
              <a:t>.</a:t>
            </a:r>
          </a:p>
          <a:p>
            <a:pPr marL="0" lvl="0" indent="0" defTabSz="914400" eaLnBrk="0" hangingPunct="0">
              <a:lnSpc>
                <a:spcPct val="100000"/>
              </a:lnSpc>
              <a:spcAft>
                <a:spcPct val="0"/>
              </a:spcAft>
              <a:buClrTx/>
              <a:buSzTx/>
              <a:buNone/>
            </a:pPr>
            <a:endParaRPr lang="en-US" sz="1600" b="1" dirty="0"/>
          </a:p>
          <a:p>
            <a:pPr marL="0" lvl="0" indent="0" defTabSz="914400" eaLnBrk="0" hangingPunct="0">
              <a:lnSpc>
                <a:spcPct val="100000"/>
              </a:lnSpc>
              <a:spcAft>
                <a:spcPct val="0"/>
              </a:spcAft>
              <a:buClrTx/>
              <a:buSzTx/>
              <a:buNone/>
            </a:pPr>
            <a:r>
              <a:rPr lang="en-US" sz="1600" b="1" dirty="0"/>
              <a:t>'LOS ANGELES, CA', 'NEW YORK, NY', 'WASHINGTON, DC','CHICAGO, IL', 'BOSTON, MA', 'HOUSTON, TX','SAN FRANCISCO, CA’,</a:t>
            </a:r>
            <a:r>
              <a:rPr lang="en-US" altLang="en-US" sz="1600" b="1" dirty="0">
                <a:latin typeface="Courier New" panose="02070309020205020404" pitchFamily="49" charset="0"/>
              </a:rPr>
              <a:t> 'NEWARK, NJ', 'PHILADELPHIA, PA','TAMPA, FL', 'MIAMI, FL’, 'ATLANTA, GA', 'DETROIT, MI', 'NEW BEDFORD, MA’</a:t>
            </a:r>
            <a:r>
              <a:rPr lang="en-US" altLang="en-US" sz="1600" b="1" dirty="0">
                <a:solidFill>
                  <a:schemeClr val="tx1"/>
                </a:solidFill>
              </a:rPr>
              <a:t> </a:t>
            </a:r>
          </a:p>
          <a:p>
            <a:pPr marL="0" lvl="0" indent="0" defTabSz="914400" eaLnBrk="0" hangingPunct="0">
              <a:lnSpc>
                <a:spcPct val="100000"/>
              </a:lnSpc>
              <a:spcAft>
                <a:spcPct val="0"/>
              </a:spcAft>
              <a:buClrTx/>
              <a:buSzTx/>
              <a:buNone/>
            </a:pPr>
            <a:endParaRPr lang="en-US" altLang="en-US" sz="1600" b="1" dirty="0">
              <a:solidFill>
                <a:schemeClr val="tx1"/>
              </a:solidFill>
            </a:endParaRPr>
          </a:p>
          <a:p>
            <a:pPr marL="0" lvl="0" indent="0" defTabSz="914400" eaLnBrk="0" hangingPunct="0">
              <a:lnSpc>
                <a:spcPct val="100000"/>
              </a:lnSpc>
              <a:spcAft>
                <a:spcPct val="0"/>
              </a:spcAft>
              <a:buClrTx/>
              <a:buSzTx/>
              <a:buNone/>
            </a:pPr>
            <a:endParaRPr lang="en-US" altLang="en-US" sz="1600" b="1" dirty="0">
              <a:solidFill>
                <a:schemeClr val="tx1"/>
              </a:solidFill>
            </a:endParaRPr>
          </a:p>
          <a:p>
            <a:pPr defTabSz="914400" eaLnBrk="0" hangingPunct="0">
              <a:lnSpc>
                <a:spcPct val="100000"/>
              </a:lnSpc>
              <a:spcAft>
                <a:spcPct val="0"/>
              </a:spcAft>
              <a:buClrTx/>
              <a:buSzTx/>
            </a:pPr>
            <a:r>
              <a:rPr lang="en-US" altLang="en-US" sz="1600" b="1" dirty="0">
                <a:solidFill>
                  <a:schemeClr val="tx1"/>
                </a:solidFill>
              </a:rPr>
              <a:t>The above list of consulates are divided into two lists one list with the consulates with more Visa’s application’s and the another is list of consulates with less number of applications.</a:t>
            </a:r>
          </a:p>
          <a:p>
            <a:pPr defTabSz="914400" eaLnBrk="0" hangingPunct="0">
              <a:lnSpc>
                <a:spcPct val="100000"/>
              </a:lnSpc>
              <a:spcAft>
                <a:spcPct val="0"/>
              </a:spcAft>
              <a:buClrTx/>
              <a:buSzTx/>
            </a:pPr>
            <a:r>
              <a:rPr lang="en-US" altLang="en-US" sz="1600" b="1" dirty="0">
                <a:solidFill>
                  <a:schemeClr val="tx1"/>
                </a:solidFill>
              </a:rPr>
              <a:t>Then issued rate is calculated for each consulate.</a:t>
            </a:r>
          </a:p>
          <a:p>
            <a:pPr marL="0" indent="0" defTabSz="914400" eaLnBrk="0" hangingPunct="0">
              <a:lnSpc>
                <a:spcPct val="100000"/>
              </a:lnSpc>
              <a:spcAft>
                <a:spcPct val="0"/>
              </a:spcAft>
              <a:buClrTx/>
              <a:buSzTx/>
              <a:buNone/>
            </a:pPr>
            <a:endParaRPr lang="en-US" altLang="en-US" sz="1600" b="1" dirty="0">
              <a:solidFill>
                <a:schemeClr val="tx1"/>
              </a:solidFill>
            </a:endParaRPr>
          </a:p>
          <a:p>
            <a:pPr marL="0" indent="0" defTabSz="914400" eaLnBrk="0" hangingPunct="0">
              <a:lnSpc>
                <a:spcPct val="100000"/>
              </a:lnSpc>
              <a:spcAft>
                <a:spcPct val="0"/>
              </a:spcAft>
              <a:buClrTx/>
              <a:buSzTx/>
              <a:buNone/>
            </a:pPr>
            <a:endParaRPr lang="en-US" altLang="en-US" sz="1600" b="1" dirty="0">
              <a:solidFill>
                <a:schemeClr val="tx1"/>
              </a:solidFill>
            </a:endParaRPr>
          </a:p>
          <a:p>
            <a:pPr marL="0" indent="0" defTabSz="914400" eaLnBrk="0" hangingPunct="0">
              <a:lnSpc>
                <a:spcPct val="100000"/>
              </a:lnSpc>
              <a:spcAft>
                <a:spcPct val="0"/>
              </a:spcAft>
              <a:buClrTx/>
              <a:buSzTx/>
              <a:buNone/>
            </a:pPr>
            <a:r>
              <a:rPr lang="en-US" altLang="en-US" sz="2400" b="1" dirty="0">
                <a:solidFill>
                  <a:schemeClr val="tx1"/>
                </a:solidFill>
              </a:rPr>
              <a:t>Hypothesis Testing:</a:t>
            </a:r>
          </a:p>
          <a:p>
            <a:pPr marL="0" indent="0" defTabSz="914400" eaLnBrk="0" hangingPunct="0">
              <a:lnSpc>
                <a:spcPct val="100000"/>
              </a:lnSpc>
              <a:spcAft>
                <a:spcPct val="0"/>
              </a:spcAft>
              <a:buClrTx/>
              <a:buSzTx/>
              <a:buNone/>
            </a:pPr>
            <a:r>
              <a:rPr lang="en-US" altLang="en-US" sz="2400" b="1" dirty="0">
                <a:solidFill>
                  <a:schemeClr val="tx1"/>
                </a:solidFill>
              </a:rPr>
              <a:t>H0:Both the lists are identical are dependent</a:t>
            </a:r>
          </a:p>
          <a:p>
            <a:pPr marL="0" indent="0" defTabSz="914400" eaLnBrk="0" hangingPunct="0">
              <a:lnSpc>
                <a:spcPct val="100000"/>
              </a:lnSpc>
              <a:spcAft>
                <a:spcPct val="0"/>
              </a:spcAft>
              <a:buClrTx/>
              <a:buSzTx/>
              <a:buNone/>
            </a:pPr>
            <a:r>
              <a:rPr lang="en-US" altLang="en-US" sz="2400" b="1" dirty="0">
                <a:solidFill>
                  <a:schemeClr val="tx1"/>
                </a:solidFill>
              </a:rPr>
              <a:t>H1:Both the lists are not identical and independent</a:t>
            </a:r>
          </a:p>
          <a:p>
            <a:pPr marL="0" indent="0" defTabSz="914400" eaLnBrk="0" hangingPunct="0">
              <a:lnSpc>
                <a:spcPct val="100000"/>
              </a:lnSpc>
              <a:spcAft>
                <a:spcPct val="0"/>
              </a:spcAft>
              <a:buClrTx/>
              <a:buSzTx/>
              <a:buNone/>
            </a:pPr>
            <a:r>
              <a:rPr lang="en-US" altLang="en-US" sz="2400" b="1" dirty="0">
                <a:solidFill>
                  <a:schemeClr val="tx1"/>
                </a:solidFill>
              </a:rPr>
              <a:t>We can use TWO sampled T-test.</a:t>
            </a:r>
          </a:p>
          <a:p>
            <a:pPr marL="0" indent="0" defTabSz="914400" eaLnBrk="0" hangingPunct="0">
              <a:lnSpc>
                <a:spcPct val="100000"/>
              </a:lnSpc>
              <a:spcAft>
                <a:spcPct val="0"/>
              </a:spcAft>
              <a:buClrTx/>
              <a:buSzTx/>
              <a:buNone/>
            </a:pPr>
            <a:r>
              <a:rPr lang="en-US" b="1" dirty="0"/>
              <a:t>Two sampled T-test :-</a:t>
            </a:r>
            <a:r>
              <a:rPr lang="en-US" sz="2000" dirty="0"/>
              <a:t>The Independent </a:t>
            </a:r>
            <a:r>
              <a:rPr lang="en-US" sz="2000" b="1" dirty="0"/>
              <a:t>Samples t Test</a:t>
            </a:r>
            <a:r>
              <a:rPr lang="en-US" sz="2000" dirty="0"/>
              <a:t> or 2-sample t-test compares the means of two independent groups in order to determine whether there is statistical evidence that the associated population means are significantly different. </a:t>
            </a:r>
            <a:endParaRPr lang="en-US" altLang="en-US" sz="2000" b="1" dirty="0">
              <a:solidFill>
                <a:schemeClr val="tx1"/>
              </a:solidFill>
            </a:endParaRPr>
          </a:p>
          <a:p>
            <a:pPr marL="0" lvl="0" indent="0" defTabSz="914400" eaLnBrk="0" hangingPunct="0">
              <a:lnSpc>
                <a:spcPct val="100000"/>
              </a:lnSpc>
              <a:spcAft>
                <a:spcPct val="0"/>
              </a:spcAft>
              <a:buClrTx/>
              <a:buSzTx/>
              <a:buNone/>
            </a:pPr>
            <a:endParaRPr lang="en-US" altLang="en-US" sz="1600" b="1" dirty="0">
              <a:solidFill>
                <a:schemeClr val="tx1"/>
              </a:solidFill>
            </a:endParaRPr>
          </a:p>
          <a:p>
            <a:pPr marL="0" lvl="0" indent="0" defTabSz="914400" eaLnBrk="0" hangingPunct="0">
              <a:lnSpc>
                <a:spcPct val="100000"/>
              </a:lnSpc>
              <a:spcAft>
                <a:spcPct val="0"/>
              </a:spcAft>
              <a:buClrTx/>
              <a:buSzTx/>
              <a:buNone/>
            </a:pPr>
            <a:endParaRPr lang="en-US" altLang="en-US" sz="1600" b="1" dirty="0">
              <a:solidFill>
                <a:schemeClr val="tx1"/>
              </a:solidFill>
              <a:latin typeface="Arial" panose="020B0604020202020204" pitchFamily="34" charset="0"/>
            </a:endParaRPr>
          </a:p>
          <a:p>
            <a:endParaRPr lang="en-IN" sz="1600" b="1" dirty="0"/>
          </a:p>
        </p:txBody>
      </p:sp>
      <p:sp>
        <p:nvSpPr>
          <p:cNvPr id="5" name="Rectangle 1">
            <a:extLst>
              <a:ext uri="{FF2B5EF4-FFF2-40B4-BE49-F238E27FC236}">
                <a16:creationId xmlns:a16="http://schemas.microsoft.com/office/drawing/2014/main" id="{DD05FD04-2F72-4E7E-9EB2-82CE273B9FA9}"/>
              </a:ext>
            </a:extLst>
          </p:cNvPr>
          <p:cNvSpPr>
            <a:spLocks noChangeArrowheads="1"/>
          </p:cNvSpPr>
          <p:nvPr/>
        </p:nvSpPr>
        <p:spPr bwMode="auto">
          <a:xfrm>
            <a:off x="0" y="105489"/>
            <a:ext cx="6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221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246B0F-BCA0-45D2-BE7B-5424C0572959}"/>
              </a:ext>
            </a:extLst>
          </p:cNvPr>
          <p:cNvPicPr>
            <a:picLocks noChangeAspect="1"/>
          </p:cNvPicPr>
          <p:nvPr/>
        </p:nvPicPr>
        <p:blipFill>
          <a:blip r:embed="rId2"/>
          <a:stretch>
            <a:fillRect/>
          </a:stretch>
        </p:blipFill>
        <p:spPr>
          <a:xfrm>
            <a:off x="147412" y="3839509"/>
            <a:ext cx="8424936" cy="558145"/>
          </a:xfrm>
          <a:prstGeom prst="rect">
            <a:avLst/>
          </a:prstGeom>
        </p:spPr>
      </p:pic>
      <p:pic>
        <p:nvPicPr>
          <p:cNvPr id="6" name="Picture 5">
            <a:extLst>
              <a:ext uri="{FF2B5EF4-FFF2-40B4-BE49-F238E27FC236}">
                <a16:creationId xmlns:a16="http://schemas.microsoft.com/office/drawing/2014/main" id="{C066AB0C-DB9E-430C-9619-9FF1EED20AE8}"/>
              </a:ext>
            </a:extLst>
          </p:cNvPr>
          <p:cNvPicPr>
            <a:picLocks noChangeAspect="1"/>
          </p:cNvPicPr>
          <p:nvPr/>
        </p:nvPicPr>
        <p:blipFill>
          <a:blip r:embed="rId3"/>
          <a:stretch>
            <a:fillRect/>
          </a:stretch>
        </p:blipFill>
        <p:spPr>
          <a:xfrm>
            <a:off x="467544" y="138112"/>
            <a:ext cx="4267570" cy="3428924"/>
          </a:xfrm>
          <a:prstGeom prst="rect">
            <a:avLst/>
          </a:prstGeom>
        </p:spPr>
      </p:pic>
      <p:pic>
        <p:nvPicPr>
          <p:cNvPr id="8" name="Picture 7">
            <a:extLst>
              <a:ext uri="{FF2B5EF4-FFF2-40B4-BE49-F238E27FC236}">
                <a16:creationId xmlns:a16="http://schemas.microsoft.com/office/drawing/2014/main" id="{FEF6AD09-34CE-4951-8DB6-2EBBFCBF19A2}"/>
              </a:ext>
            </a:extLst>
          </p:cNvPr>
          <p:cNvPicPr>
            <a:picLocks noChangeAspect="1"/>
          </p:cNvPicPr>
          <p:nvPr/>
        </p:nvPicPr>
        <p:blipFill>
          <a:blip r:embed="rId4"/>
          <a:stretch>
            <a:fillRect/>
          </a:stretch>
        </p:blipFill>
        <p:spPr>
          <a:xfrm>
            <a:off x="427306" y="5215384"/>
            <a:ext cx="7313046" cy="325292"/>
          </a:xfrm>
          <a:prstGeom prst="rect">
            <a:avLst/>
          </a:prstGeom>
        </p:spPr>
      </p:pic>
      <p:pic>
        <p:nvPicPr>
          <p:cNvPr id="9" name="Picture 8">
            <a:extLst>
              <a:ext uri="{FF2B5EF4-FFF2-40B4-BE49-F238E27FC236}">
                <a16:creationId xmlns:a16="http://schemas.microsoft.com/office/drawing/2014/main" id="{D29A0F18-0365-428F-BA02-45ECFF572095}"/>
              </a:ext>
            </a:extLst>
          </p:cNvPr>
          <p:cNvPicPr>
            <a:picLocks noChangeAspect="1"/>
          </p:cNvPicPr>
          <p:nvPr/>
        </p:nvPicPr>
        <p:blipFill>
          <a:blip r:embed="rId5"/>
          <a:stretch>
            <a:fillRect/>
          </a:stretch>
        </p:blipFill>
        <p:spPr>
          <a:xfrm>
            <a:off x="305129" y="5733256"/>
            <a:ext cx="8532154" cy="363538"/>
          </a:xfrm>
          <a:prstGeom prst="rect">
            <a:avLst/>
          </a:prstGeom>
        </p:spPr>
      </p:pic>
      <p:pic>
        <p:nvPicPr>
          <p:cNvPr id="10" name="Picture 9">
            <a:extLst>
              <a:ext uri="{FF2B5EF4-FFF2-40B4-BE49-F238E27FC236}">
                <a16:creationId xmlns:a16="http://schemas.microsoft.com/office/drawing/2014/main" id="{F133BD2D-2D83-4716-AA02-90EB5D035ADF}"/>
              </a:ext>
            </a:extLst>
          </p:cNvPr>
          <p:cNvPicPr>
            <a:picLocks noChangeAspect="1"/>
          </p:cNvPicPr>
          <p:nvPr/>
        </p:nvPicPr>
        <p:blipFill>
          <a:blip r:embed="rId6"/>
          <a:stretch>
            <a:fillRect/>
          </a:stretch>
        </p:blipFill>
        <p:spPr>
          <a:xfrm>
            <a:off x="147412" y="4580659"/>
            <a:ext cx="8847587" cy="363538"/>
          </a:xfrm>
          <a:prstGeom prst="rect">
            <a:avLst/>
          </a:prstGeom>
        </p:spPr>
      </p:pic>
    </p:spTree>
    <p:extLst>
      <p:ext uri="{BB962C8B-B14F-4D97-AF65-F5344CB8AC3E}">
        <p14:creationId xmlns:p14="http://schemas.microsoft.com/office/powerpoint/2010/main" val="34030102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3076"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1FC87B65-3878-4FF3-8FA4-A2FF3711126A}" type="slidenum">
              <a:rPr lang="en-IN" sz="1400" b="1">
                <a:solidFill>
                  <a:srgbClr val="002060"/>
                </a:solidFill>
                <a:latin typeface="Times New Roman" pitchFamily="16" charset="0"/>
              </a:rPr>
              <a:pPr algn="r" hangingPunct="0">
                <a:lnSpc>
                  <a:spcPct val="100000"/>
                </a:lnSpc>
                <a:tabLst>
                  <a:tab pos="723900" algn="l"/>
                  <a:tab pos="1447800" algn="l"/>
                </a:tabLst>
              </a:pPr>
              <a:t>2</a:t>
            </a:fld>
            <a:endParaRPr lang="en-IN" sz="1400" b="1">
              <a:solidFill>
                <a:srgbClr val="002060"/>
              </a:solidFill>
              <a:latin typeface="Times New Roman" pitchFamily="16" charset="0"/>
            </a:endParaRPr>
          </a:p>
        </p:txBody>
      </p:sp>
      <p:sp>
        <p:nvSpPr>
          <p:cNvPr id="3077" name="Rectangle 4"/>
          <p:cNvSpPr>
            <a:spLocks noChangeArrowheads="1"/>
          </p:cNvSpPr>
          <p:nvPr/>
        </p:nvSpPr>
        <p:spPr bwMode="auto">
          <a:xfrm>
            <a:off x="683568" y="1052736"/>
            <a:ext cx="7696200" cy="1629762"/>
          </a:xfrm>
          <a:prstGeom prst="rect">
            <a:avLst/>
          </a:prstGeom>
          <a:noFill/>
          <a:ln w="9525">
            <a:noFill/>
            <a:round/>
            <a:headEnd/>
            <a:tailEnd/>
          </a:ln>
        </p:spPr>
        <p:txBody>
          <a:bodyPr wrap="square" lIns="90000" tIns="45000" rIns="90000" bIns="4500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dirty="0">
              <a:solidFill>
                <a:srgbClr val="000000"/>
              </a:solidFill>
            </a:endParaRPr>
          </a:p>
        </p:txBody>
      </p:sp>
      <p:sp>
        <p:nvSpPr>
          <p:cNvPr id="6" name="Text Box 2"/>
          <p:cNvSpPr txBox="1">
            <a:spLocks noChangeArrowheads="1"/>
          </p:cNvSpPr>
          <p:nvPr/>
        </p:nvSpPr>
        <p:spPr bwMode="auto">
          <a:xfrm>
            <a:off x="381000" y="6248400"/>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a:xfrm>
            <a:off x="3124200" y="6356350"/>
            <a:ext cx="3896072" cy="363538"/>
          </a:xfrm>
        </p:spPr>
        <p:txBody>
          <a:bodyPr/>
          <a:lstStyle/>
          <a:p>
            <a:pPr>
              <a:defRPr/>
            </a:pPr>
            <a:r>
              <a:rPr lang="en-US" sz="1400" b="1" dirty="0"/>
              <a:t>Introduction to Data Science  Section: A/D sec</a:t>
            </a: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8301F8AE-777C-4CDE-BC10-97DA0A3E9402}"/>
              </a:ext>
            </a:extLst>
          </p:cNvPr>
          <p:cNvSpPr/>
          <p:nvPr/>
        </p:nvSpPr>
        <p:spPr>
          <a:xfrm>
            <a:off x="1316948" y="302254"/>
            <a:ext cx="5607968" cy="493084"/>
          </a:xfrm>
          <a:prstGeom prst="rect">
            <a:avLst/>
          </a:prstGeom>
        </p:spPr>
        <p:txBody>
          <a:bodyPr wrap="square">
            <a:spAutoFit/>
          </a:bodyPr>
          <a:lstStyle/>
          <a:p>
            <a:r>
              <a:rPr lang="en-US" sz="2800" dirty="0">
                <a:solidFill>
                  <a:srgbClr val="92D050"/>
                </a:solidFill>
              </a:rPr>
              <a:t>Schengen state visa stats 2018</a:t>
            </a:r>
            <a:endParaRPr lang="en-IN" sz="2800" dirty="0">
              <a:solidFill>
                <a:srgbClr val="92D050"/>
              </a:solidFill>
            </a:endParaRPr>
          </a:p>
        </p:txBody>
      </p:sp>
      <p:sp>
        <p:nvSpPr>
          <p:cNvPr id="4" name="Rectangle 3">
            <a:extLst>
              <a:ext uri="{FF2B5EF4-FFF2-40B4-BE49-F238E27FC236}">
                <a16:creationId xmlns:a16="http://schemas.microsoft.com/office/drawing/2014/main" id="{F079A302-9317-4204-BBE6-70202C0EF8E2}"/>
              </a:ext>
            </a:extLst>
          </p:cNvPr>
          <p:cNvSpPr/>
          <p:nvPr/>
        </p:nvSpPr>
        <p:spPr>
          <a:xfrm>
            <a:off x="311852" y="1867617"/>
            <a:ext cx="7696200" cy="3441391"/>
          </a:xfrm>
          <a:prstGeom prst="rect">
            <a:avLst/>
          </a:prstGeom>
        </p:spPr>
        <p:txBody>
          <a:bodyPr wrap="square">
            <a:spAutoFit/>
          </a:bodyPr>
          <a:lstStyle/>
          <a:p>
            <a:pPr marL="0" indent="0">
              <a:buNone/>
            </a:pPr>
            <a:r>
              <a:rPr lang="en-US" sz="2400" b="1" dirty="0"/>
              <a:t>Description</a:t>
            </a:r>
            <a:r>
              <a:rPr lang="en-US" sz="2400" dirty="0"/>
              <a:t>:</a:t>
            </a:r>
          </a:p>
          <a:p>
            <a:endParaRPr lang="en-US" sz="2400" dirty="0"/>
          </a:p>
          <a:p>
            <a:pPr marL="342900" indent="-342900">
              <a:buFont typeface="Wingdings" panose="05000000000000000000" pitchFamily="2" charset="2"/>
              <a:buChar char="v"/>
            </a:pPr>
            <a:r>
              <a:rPr lang="en-US" sz="2400" dirty="0"/>
              <a:t>Data set contains a complete set of visa statistics for all states fully applying the Schengen acquis and  their consulates in third Countries.</a:t>
            </a:r>
          </a:p>
          <a:p>
            <a:pPr marL="342900" indent="-342900">
              <a:buFont typeface="Wingdings" panose="05000000000000000000" pitchFamily="2" charset="2"/>
              <a:buChar char="§"/>
            </a:pPr>
            <a:r>
              <a:rPr lang="en-US" sz="2400" dirty="0"/>
              <a:t>Number of columns=19</a:t>
            </a:r>
          </a:p>
          <a:p>
            <a:pPr marL="342900" indent="-342900">
              <a:buFont typeface="Wingdings" panose="05000000000000000000" pitchFamily="2" charset="2"/>
              <a:buChar char="§"/>
            </a:pPr>
            <a:r>
              <a:rPr lang="en-US" sz="2400" dirty="0"/>
              <a:t>Number of rows=1900</a:t>
            </a:r>
          </a:p>
          <a:p>
            <a:pPr marL="0" indent="0">
              <a:buNone/>
            </a:pPr>
            <a:r>
              <a:rPr lang="en-US" sz="2400" dirty="0"/>
              <a:t>Out of 19 columns 3 are categorical data and remaining 16 are numeric columns.</a:t>
            </a:r>
          </a:p>
          <a:p>
            <a:pPr marL="0" indent="0">
              <a:buNone/>
            </a:pP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E6E9B-CB67-46BD-A6DC-9EC0F98125FF}"/>
              </a:ext>
            </a:extLst>
          </p:cNvPr>
          <p:cNvSpPr>
            <a:spLocks noGrp="1"/>
          </p:cNvSpPr>
          <p:nvPr>
            <p:ph idx="1"/>
          </p:nvPr>
        </p:nvSpPr>
        <p:spPr>
          <a:xfrm>
            <a:off x="323528" y="3861048"/>
            <a:ext cx="8024936" cy="2448272"/>
          </a:xfrm>
        </p:spPr>
        <p:txBody>
          <a:bodyPr/>
          <a:lstStyle/>
          <a:p>
            <a:pPr marL="0" indent="0">
              <a:buNone/>
            </a:pPr>
            <a:r>
              <a:rPr lang="en-IN" dirty="0"/>
              <a:t>The above code snippet shows us that list1_2 and list2_2 are identical. Which means that visa issue rate doesn’t depend on consulate applied from. Here list1_2 is visa issued rate of list1 and list2 visa issued rate of list2.</a:t>
            </a:r>
          </a:p>
        </p:txBody>
      </p:sp>
      <p:pic>
        <p:nvPicPr>
          <p:cNvPr id="2" name="Picture 1">
            <a:extLst>
              <a:ext uri="{FF2B5EF4-FFF2-40B4-BE49-F238E27FC236}">
                <a16:creationId xmlns:a16="http://schemas.microsoft.com/office/drawing/2014/main" id="{3A77A3C3-4D8B-4AE3-AA4B-1839600F7F22}"/>
              </a:ext>
            </a:extLst>
          </p:cNvPr>
          <p:cNvPicPr>
            <a:picLocks noChangeAspect="1"/>
          </p:cNvPicPr>
          <p:nvPr/>
        </p:nvPicPr>
        <p:blipFill>
          <a:blip r:embed="rId2"/>
          <a:stretch>
            <a:fillRect/>
          </a:stretch>
        </p:blipFill>
        <p:spPr>
          <a:xfrm>
            <a:off x="827584" y="764704"/>
            <a:ext cx="5112568" cy="2376264"/>
          </a:xfrm>
          <a:prstGeom prst="rect">
            <a:avLst/>
          </a:prstGeom>
        </p:spPr>
      </p:pic>
    </p:spTree>
    <p:extLst>
      <p:ext uri="{BB962C8B-B14F-4D97-AF65-F5344CB8AC3E}">
        <p14:creationId xmlns:p14="http://schemas.microsoft.com/office/powerpoint/2010/main" val="20953124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9E0D-7317-4EC2-83AC-E89077DD1901}"/>
              </a:ext>
            </a:extLst>
          </p:cNvPr>
          <p:cNvSpPr>
            <a:spLocks noGrp="1"/>
          </p:cNvSpPr>
          <p:nvPr>
            <p:ph type="title"/>
          </p:nvPr>
        </p:nvSpPr>
        <p:spPr>
          <a:xfrm>
            <a:off x="395536" y="467245"/>
            <a:ext cx="7770813" cy="1468438"/>
          </a:xfrm>
        </p:spPr>
        <p:txBody>
          <a:bodyPr/>
          <a:lstStyle/>
          <a:p>
            <a:pPr algn="ctr"/>
            <a:r>
              <a:rPr lang="en-US" sz="4000" dirty="0"/>
              <a:t>Correlation</a:t>
            </a:r>
            <a:br>
              <a:rPr lang="en-US" sz="4000" dirty="0"/>
            </a:br>
            <a:endParaRPr lang="en-IN" sz="4000" dirty="0"/>
          </a:p>
        </p:txBody>
      </p:sp>
      <p:pic>
        <p:nvPicPr>
          <p:cNvPr id="4" name="Picture 3">
            <a:extLst>
              <a:ext uri="{FF2B5EF4-FFF2-40B4-BE49-F238E27FC236}">
                <a16:creationId xmlns:a16="http://schemas.microsoft.com/office/drawing/2014/main" id="{820AF570-7C88-4E19-A4AC-123106665787}"/>
              </a:ext>
            </a:extLst>
          </p:cNvPr>
          <p:cNvPicPr>
            <a:picLocks noChangeAspect="1"/>
          </p:cNvPicPr>
          <p:nvPr/>
        </p:nvPicPr>
        <p:blipFill>
          <a:blip r:embed="rId2"/>
          <a:stretch>
            <a:fillRect/>
          </a:stretch>
        </p:blipFill>
        <p:spPr>
          <a:xfrm>
            <a:off x="1143000" y="1236625"/>
            <a:ext cx="6019800" cy="2911092"/>
          </a:xfrm>
          <a:prstGeom prst="rect">
            <a:avLst/>
          </a:prstGeom>
        </p:spPr>
      </p:pic>
      <p:sp>
        <p:nvSpPr>
          <p:cNvPr id="5" name="Title 6">
            <a:extLst>
              <a:ext uri="{FF2B5EF4-FFF2-40B4-BE49-F238E27FC236}">
                <a16:creationId xmlns:a16="http://schemas.microsoft.com/office/drawing/2014/main" id="{C9EF0CD7-90EE-401C-830B-430CE1D33745}"/>
              </a:ext>
            </a:extLst>
          </p:cNvPr>
          <p:cNvSpPr txBox="1">
            <a:spLocks/>
          </p:cNvSpPr>
          <p:nvPr/>
        </p:nvSpPr>
        <p:spPr bwMode="auto">
          <a:xfrm>
            <a:off x="395535" y="4405724"/>
            <a:ext cx="7770813" cy="1982014"/>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lvl1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2pPr>
            <a:lvl3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3pPr>
            <a:lvl4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4pPr>
            <a:lvl5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5pPr>
            <a:lvl6pPr marL="25146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6pPr>
            <a:lvl7pPr marL="29718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7pPr>
            <a:lvl8pPr marL="34290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8pPr>
            <a:lvl9pPr marL="38862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9pPr>
          </a:lstStyle>
          <a:p>
            <a:r>
              <a:rPr lang="en-US" sz="1800" kern="0" dirty="0"/>
              <a:t>The above scatter plot is uniform visas applied vs uniform visas issued for Austria country.</a:t>
            </a:r>
            <a:br>
              <a:rPr lang="en-US" sz="1800" kern="0" dirty="0"/>
            </a:br>
            <a:br>
              <a:rPr lang="en-US" sz="1800" kern="0" dirty="0"/>
            </a:br>
            <a:r>
              <a:rPr lang="en-US" sz="1800" kern="0" dirty="0"/>
              <a:t>It shows linear relationship between them which means that almost all visas which are applied are issued</a:t>
            </a:r>
          </a:p>
          <a:p>
            <a:r>
              <a:rPr lang="en-US" sz="2000" kern="0" dirty="0"/>
              <a:t>The value correlation coefficient is 0.9897 which depicts us that uniform visas applied is strongly related to uniform visas issued.</a:t>
            </a:r>
            <a:br>
              <a:rPr lang="en-US" sz="2800" kern="0" dirty="0"/>
            </a:br>
            <a:r>
              <a:rPr lang="en-US" sz="2800" kern="0" dirty="0"/>
              <a:t> </a:t>
            </a:r>
            <a:endParaRPr lang="en-IN" sz="2800" kern="0" dirty="0"/>
          </a:p>
        </p:txBody>
      </p:sp>
    </p:spTree>
    <p:extLst>
      <p:ext uri="{BB962C8B-B14F-4D97-AF65-F5344CB8AC3E}">
        <p14:creationId xmlns:p14="http://schemas.microsoft.com/office/powerpoint/2010/main" val="143022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58536F-64B7-4255-8E22-C37013C4BCBE}"/>
              </a:ext>
            </a:extLst>
          </p:cNvPr>
          <p:cNvSpPr>
            <a:spLocks noGrp="1"/>
          </p:cNvSpPr>
          <p:nvPr>
            <p:ph type="ftr" idx="11"/>
          </p:nvPr>
        </p:nvSpPr>
        <p:spPr/>
        <p:txBody>
          <a:bodyPr/>
          <a:lstStyle/>
          <a:p>
            <a:pPr>
              <a:defRPr/>
            </a:pPr>
            <a:r>
              <a:rPr lang="en-US"/>
              <a:t>Introduction to Data Science  Section: A/D sec</a:t>
            </a:r>
            <a:endParaRPr lang="en-US" dirty="0"/>
          </a:p>
        </p:txBody>
      </p:sp>
      <p:pic>
        <p:nvPicPr>
          <p:cNvPr id="3" name="Picture 2" descr="logo2">
            <a:extLst>
              <a:ext uri="{FF2B5EF4-FFF2-40B4-BE49-F238E27FC236}">
                <a16:creationId xmlns:a16="http://schemas.microsoft.com/office/drawing/2014/main" id="{DDCEC444-F060-48E5-805F-25CE95B0938C}"/>
              </a:ext>
            </a:extLst>
          </p:cNvPr>
          <p:cNvPicPr/>
          <p:nvPr/>
        </p:nvPicPr>
        <p:blipFill>
          <a:blip r:embed="rId2"/>
          <a:srcRect/>
          <a:stretch>
            <a:fillRect/>
          </a:stretch>
        </p:blipFill>
        <p:spPr bwMode="auto">
          <a:xfrm>
            <a:off x="228600" y="0"/>
            <a:ext cx="914400" cy="990600"/>
          </a:xfrm>
          <a:prstGeom prst="rect">
            <a:avLst/>
          </a:prstGeom>
          <a:noFill/>
          <a:ln w="9525">
            <a:noFill/>
            <a:miter lim="800000"/>
            <a:headEnd/>
            <a:tailEnd/>
          </a:ln>
        </p:spPr>
      </p:pic>
      <p:pic>
        <p:nvPicPr>
          <p:cNvPr id="4" name="Picture 1">
            <a:extLst>
              <a:ext uri="{FF2B5EF4-FFF2-40B4-BE49-F238E27FC236}">
                <a16:creationId xmlns:a16="http://schemas.microsoft.com/office/drawing/2014/main" id="{8619F1B4-D129-49DF-966B-800597CFB9F7}"/>
              </a:ext>
            </a:extLst>
          </p:cNvPr>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pic>
        <p:nvPicPr>
          <p:cNvPr id="6" name="Picture 5">
            <a:extLst>
              <a:ext uri="{FF2B5EF4-FFF2-40B4-BE49-F238E27FC236}">
                <a16:creationId xmlns:a16="http://schemas.microsoft.com/office/drawing/2014/main" id="{3482D271-9FCB-4B8D-A1E5-8C22C67C1C82}"/>
              </a:ext>
            </a:extLst>
          </p:cNvPr>
          <p:cNvPicPr>
            <a:picLocks noChangeAspect="1"/>
          </p:cNvPicPr>
          <p:nvPr/>
        </p:nvPicPr>
        <p:blipFill>
          <a:blip r:embed="rId4"/>
          <a:stretch>
            <a:fillRect/>
          </a:stretch>
        </p:blipFill>
        <p:spPr>
          <a:xfrm>
            <a:off x="1403648" y="275701"/>
            <a:ext cx="4762913" cy="3055885"/>
          </a:xfrm>
          <a:prstGeom prst="rect">
            <a:avLst/>
          </a:prstGeom>
        </p:spPr>
      </p:pic>
      <p:sp>
        <p:nvSpPr>
          <p:cNvPr id="8" name="Title 7">
            <a:extLst>
              <a:ext uri="{FF2B5EF4-FFF2-40B4-BE49-F238E27FC236}">
                <a16:creationId xmlns:a16="http://schemas.microsoft.com/office/drawing/2014/main" id="{5BC003E5-C488-4B28-80C6-A0B3058A9466}"/>
              </a:ext>
            </a:extLst>
          </p:cNvPr>
          <p:cNvSpPr>
            <a:spLocks noGrp="1"/>
          </p:cNvSpPr>
          <p:nvPr>
            <p:ph type="title"/>
          </p:nvPr>
        </p:nvSpPr>
        <p:spPr>
          <a:xfrm>
            <a:off x="686593" y="3429000"/>
            <a:ext cx="7770813" cy="2810743"/>
          </a:xfrm>
        </p:spPr>
        <p:txBody>
          <a:bodyPr/>
          <a:lstStyle/>
          <a:p>
            <a:r>
              <a:rPr lang="en-US" sz="2800" dirty="0"/>
              <a:t>For the above graph the correlation coefficient is 0.001 approximately </a:t>
            </a:r>
            <a:r>
              <a:rPr lang="en-US" sz="2800"/>
              <a:t>0 which </a:t>
            </a:r>
            <a:r>
              <a:rPr lang="en-US" sz="2800" dirty="0"/>
              <a:t>shows us that </a:t>
            </a:r>
            <a:br>
              <a:rPr lang="en-US" sz="2800" dirty="0"/>
            </a:br>
            <a:r>
              <a:rPr lang="en-US" sz="2800" dirty="0"/>
              <a:t>visas issued doesn’t depend on the consulate applied from.</a:t>
            </a:r>
            <a:endParaRPr lang="en-IN" sz="2800" dirty="0"/>
          </a:p>
        </p:txBody>
      </p:sp>
    </p:spTree>
    <p:extLst>
      <p:ext uri="{BB962C8B-B14F-4D97-AF65-F5344CB8AC3E}">
        <p14:creationId xmlns:p14="http://schemas.microsoft.com/office/powerpoint/2010/main" val="24301024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D615406-5487-4E86-B600-BAF2EB2C05B4}"/>
              </a:ext>
            </a:extLst>
          </p:cNvPr>
          <p:cNvSpPr>
            <a:spLocks noGrp="1"/>
          </p:cNvSpPr>
          <p:nvPr>
            <p:ph type="ftr" idx="11"/>
          </p:nvPr>
        </p:nvSpPr>
        <p:spPr/>
        <p:txBody>
          <a:bodyPr/>
          <a:lstStyle/>
          <a:p>
            <a:pPr>
              <a:defRPr/>
            </a:pPr>
            <a:r>
              <a:rPr lang="en-US"/>
              <a:t>Introduction to Data Science  Section: A/D sec</a:t>
            </a:r>
            <a:endParaRPr lang="en-US" dirty="0"/>
          </a:p>
        </p:txBody>
      </p:sp>
      <p:pic>
        <p:nvPicPr>
          <p:cNvPr id="6" name="Picture 5">
            <a:extLst>
              <a:ext uri="{FF2B5EF4-FFF2-40B4-BE49-F238E27FC236}">
                <a16:creationId xmlns:a16="http://schemas.microsoft.com/office/drawing/2014/main" id="{32B95E99-C2E5-40CA-86EF-5290D49F2EB5}"/>
              </a:ext>
            </a:extLst>
          </p:cNvPr>
          <p:cNvPicPr>
            <a:picLocks noChangeAspect="1"/>
          </p:cNvPicPr>
          <p:nvPr/>
        </p:nvPicPr>
        <p:blipFill>
          <a:blip r:embed="rId2"/>
          <a:stretch>
            <a:fillRect/>
          </a:stretch>
        </p:blipFill>
        <p:spPr>
          <a:xfrm>
            <a:off x="4755" y="2276872"/>
            <a:ext cx="6408712" cy="3249363"/>
          </a:xfrm>
          <a:prstGeom prst="rect">
            <a:avLst/>
          </a:prstGeom>
        </p:spPr>
      </p:pic>
      <p:pic>
        <p:nvPicPr>
          <p:cNvPr id="7" name="Picture 6">
            <a:extLst>
              <a:ext uri="{FF2B5EF4-FFF2-40B4-BE49-F238E27FC236}">
                <a16:creationId xmlns:a16="http://schemas.microsoft.com/office/drawing/2014/main" id="{D2EE83AA-8F2B-483B-94EE-9E44AF4B77A0}"/>
              </a:ext>
            </a:extLst>
          </p:cNvPr>
          <p:cNvPicPr>
            <a:picLocks noChangeAspect="1"/>
          </p:cNvPicPr>
          <p:nvPr/>
        </p:nvPicPr>
        <p:blipFill>
          <a:blip r:embed="rId3"/>
          <a:stretch>
            <a:fillRect/>
          </a:stretch>
        </p:blipFill>
        <p:spPr>
          <a:xfrm>
            <a:off x="0" y="816555"/>
            <a:ext cx="4895570" cy="1030420"/>
          </a:xfrm>
          <a:prstGeom prst="rect">
            <a:avLst/>
          </a:prstGeom>
        </p:spPr>
      </p:pic>
    </p:spTree>
    <p:extLst>
      <p:ext uri="{BB962C8B-B14F-4D97-AF65-F5344CB8AC3E}">
        <p14:creationId xmlns:p14="http://schemas.microsoft.com/office/powerpoint/2010/main" val="11173755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49AE-B386-475D-8949-A8E567E0F73A}"/>
              </a:ext>
            </a:extLst>
          </p:cNvPr>
          <p:cNvSpPr>
            <a:spLocks noGrp="1"/>
          </p:cNvSpPr>
          <p:nvPr>
            <p:ph type="title"/>
          </p:nvPr>
        </p:nvSpPr>
        <p:spPr/>
        <p:txBody>
          <a:bodyPr/>
          <a:lstStyle/>
          <a:p>
            <a:pPr algn="ctr"/>
            <a:r>
              <a:rPr lang="en-US" dirty="0"/>
              <a:t>Thank you</a:t>
            </a:r>
            <a:endParaRPr lang="en-IN" dirty="0"/>
          </a:p>
        </p:txBody>
      </p:sp>
      <p:sp>
        <p:nvSpPr>
          <p:cNvPr id="3" name="Footer Placeholder 2">
            <a:extLst>
              <a:ext uri="{FF2B5EF4-FFF2-40B4-BE49-F238E27FC236}">
                <a16:creationId xmlns:a16="http://schemas.microsoft.com/office/drawing/2014/main" id="{72428EF0-A904-4F6B-8866-05590B22F753}"/>
              </a:ext>
            </a:extLst>
          </p:cNvPr>
          <p:cNvSpPr>
            <a:spLocks noGrp="1"/>
          </p:cNvSpPr>
          <p:nvPr>
            <p:ph type="ftr" idx="11"/>
          </p:nvPr>
        </p:nvSpPr>
        <p:spPr/>
        <p:txBody>
          <a:bodyPr/>
          <a:lstStyle/>
          <a:p>
            <a:pPr>
              <a:defRPr/>
            </a:pPr>
            <a:r>
              <a:rPr lang="en-US"/>
              <a:t>Introduction to Data Science  Section: A/D sec</a:t>
            </a:r>
            <a:endParaRPr lang="en-US" dirty="0"/>
          </a:p>
        </p:txBody>
      </p:sp>
    </p:spTree>
    <p:extLst>
      <p:ext uri="{BB962C8B-B14F-4D97-AF65-F5344CB8AC3E}">
        <p14:creationId xmlns:p14="http://schemas.microsoft.com/office/powerpoint/2010/main" val="6394684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3</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491630"/>
          </a:xfrm>
          <a:prstGeom prst="rect">
            <a:avLst/>
          </a:prstGeom>
          <a:noFill/>
          <a:ln w="9525">
            <a:noFill/>
            <a:round/>
            <a:headEnd/>
            <a:tailEnd/>
          </a:ln>
        </p:spPr>
        <p:txBody>
          <a:bodyPr wrap="square" lIns="90000" tIns="45000" rIns="90000" bIns="45000">
            <a:spAutoFit/>
          </a:bodyPr>
          <a:lstStyle/>
          <a:p>
            <a:pPr marL="0" indent="0">
              <a:buNone/>
            </a:pPr>
            <a:r>
              <a:rPr lang="en-US" sz="2800" dirty="0"/>
              <a:t>                    </a:t>
            </a:r>
            <a:r>
              <a:rPr lang="en-US" sz="2800" dirty="0">
                <a:solidFill>
                  <a:srgbClr val="92D050"/>
                </a:solidFill>
              </a:rPr>
              <a:t>Data Cleaning</a:t>
            </a: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a:t>Introduction to Data Science  Section: A/D sec</a:t>
            </a:r>
            <a:endParaRPr lang="en-US"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
        <p:nvSpPr>
          <p:cNvPr id="2" name="Rectangle 1">
            <a:extLst>
              <a:ext uri="{FF2B5EF4-FFF2-40B4-BE49-F238E27FC236}">
                <a16:creationId xmlns:a16="http://schemas.microsoft.com/office/drawing/2014/main" id="{66D2CB61-0544-4058-A544-FAD1C922F411}"/>
              </a:ext>
            </a:extLst>
          </p:cNvPr>
          <p:cNvSpPr/>
          <p:nvPr/>
        </p:nvSpPr>
        <p:spPr>
          <a:xfrm>
            <a:off x="838200" y="2299094"/>
            <a:ext cx="8414320" cy="2668679"/>
          </a:xfrm>
          <a:prstGeom prst="rect">
            <a:avLst/>
          </a:prstGeom>
        </p:spPr>
        <p:txBody>
          <a:bodyPr wrap="square">
            <a:spAutoFit/>
          </a:bodyPr>
          <a:lstStyle/>
          <a:p>
            <a:r>
              <a:rPr lang="en-US" dirty="0"/>
              <a:t>1. All NAN’S are for numeric columns is replaced with mean of column</a:t>
            </a:r>
          </a:p>
          <a:p>
            <a:pPr marL="0" indent="0">
              <a:buNone/>
            </a:pPr>
            <a:r>
              <a:rPr lang="en-US" dirty="0"/>
              <a:t>  If there is relation between columns then replace NAN’s with the relation</a:t>
            </a:r>
          </a:p>
          <a:p>
            <a:pPr marL="0" indent="0">
              <a:buNone/>
            </a:pPr>
            <a:r>
              <a:rPr lang="en-US" dirty="0"/>
              <a:t>  For example:</a:t>
            </a:r>
          </a:p>
          <a:p>
            <a:pPr marL="0" indent="0">
              <a:buNone/>
            </a:pPr>
            <a:r>
              <a:rPr lang="en-US" dirty="0"/>
              <a:t>  In visa stats ‘visas not issued’ column depends on column ‘visas applied’                 and  The column ‘visas issued’.</a:t>
            </a:r>
          </a:p>
          <a:p>
            <a:pPr marL="0" indent="0">
              <a:buNone/>
            </a:pPr>
            <a:endParaRPr lang="en-IN" dirty="0"/>
          </a:p>
          <a:p>
            <a:pPr marL="0" indent="0">
              <a:buNone/>
            </a:pPr>
            <a:r>
              <a:rPr lang="en-IN" dirty="0"/>
              <a:t> Visas not issued=visas applied-visas issued.</a:t>
            </a:r>
          </a:p>
          <a:p>
            <a:pPr>
              <a:buFont typeface="Wingdings" panose="05000000000000000000" pitchFamily="2" charset="2"/>
              <a:buChar char="Ø"/>
            </a:pPr>
            <a:r>
              <a:rPr lang="en-IN" dirty="0"/>
              <a:t>All NAN’S of categorical columns are replaced with its previous row values</a:t>
            </a:r>
          </a:p>
          <a:p>
            <a:pPr>
              <a:buFont typeface="Wingdings" panose="05000000000000000000" pitchFamily="2" charset="2"/>
              <a:buChar char="Ø"/>
            </a:pPr>
            <a:r>
              <a:rPr lang="en-IN" dirty="0"/>
              <a:t>If a column contains NAN’S more 90% we can drop the column that contains</a:t>
            </a:r>
          </a:p>
          <a:p>
            <a:pPr marL="0" indent="0">
              <a:buNone/>
            </a:pPr>
            <a:r>
              <a:rPr lang="en-IN" dirty="0"/>
              <a:t>NAN’S more than 90%.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F6AE4-75E3-4A86-8FC4-EF11AEFC3665}"/>
              </a:ext>
            </a:extLst>
          </p:cNvPr>
          <p:cNvSpPr>
            <a:spLocks noGrp="1"/>
          </p:cNvSpPr>
          <p:nvPr>
            <p:ph type="ftr" idx="11"/>
          </p:nvPr>
        </p:nvSpPr>
        <p:spPr/>
        <p:txBody>
          <a:bodyPr/>
          <a:lstStyle/>
          <a:p>
            <a:r>
              <a:rPr lang="en-US"/>
              <a:t>Introduction to Data Science  Section: A/D sec</a:t>
            </a:r>
            <a:endParaRPr lang="en-US" dirty="0"/>
          </a:p>
        </p:txBody>
      </p:sp>
      <p:pic>
        <p:nvPicPr>
          <p:cNvPr id="3" name="Picture 2">
            <a:extLst>
              <a:ext uri="{FF2B5EF4-FFF2-40B4-BE49-F238E27FC236}">
                <a16:creationId xmlns:a16="http://schemas.microsoft.com/office/drawing/2014/main" id="{DA17E800-B31E-40FE-8B27-C93F43F143EE}"/>
              </a:ext>
            </a:extLst>
          </p:cNvPr>
          <p:cNvPicPr>
            <a:picLocks noChangeAspect="1"/>
          </p:cNvPicPr>
          <p:nvPr/>
        </p:nvPicPr>
        <p:blipFill>
          <a:blip r:embed="rId2"/>
          <a:stretch>
            <a:fillRect/>
          </a:stretch>
        </p:blipFill>
        <p:spPr>
          <a:xfrm>
            <a:off x="179512" y="620688"/>
            <a:ext cx="8568952" cy="2133828"/>
          </a:xfrm>
          <a:prstGeom prst="rect">
            <a:avLst/>
          </a:prstGeom>
        </p:spPr>
      </p:pic>
      <p:pic>
        <p:nvPicPr>
          <p:cNvPr id="6" name="Picture 5">
            <a:extLst>
              <a:ext uri="{FF2B5EF4-FFF2-40B4-BE49-F238E27FC236}">
                <a16:creationId xmlns:a16="http://schemas.microsoft.com/office/drawing/2014/main" id="{D7BF19DD-C9A6-4CCA-A049-C0A968ED8C3E}"/>
              </a:ext>
            </a:extLst>
          </p:cNvPr>
          <p:cNvPicPr>
            <a:picLocks noChangeAspect="1"/>
          </p:cNvPicPr>
          <p:nvPr/>
        </p:nvPicPr>
        <p:blipFill>
          <a:blip r:embed="rId3"/>
          <a:stretch>
            <a:fillRect/>
          </a:stretch>
        </p:blipFill>
        <p:spPr>
          <a:xfrm>
            <a:off x="99420" y="3018771"/>
            <a:ext cx="8568952" cy="3073323"/>
          </a:xfrm>
          <a:prstGeom prst="rect">
            <a:avLst/>
          </a:prstGeom>
        </p:spPr>
      </p:pic>
    </p:spTree>
    <p:extLst>
      <p:ext uri="{BB962C8B-B14F-4D97-AF65-F5344CB8AC3E}">
        <p14:creationId xmlns:p14="http://schemas.microsoft.com/office/powerpoint/2010/main" val="8717662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5</a:t>
            </a:fld>
            <a:endParaRPr lang="en-IN" sz="1400" b="1" dirty="0">
              <a:solidFill>
                <a:srgbClr val="002060"/>
              </a:solidFill>
              <a:latin typeface="Times New Roman" pitchFamily="16" charset="0"/>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a:t>Introduction to Data Science  Section: A/D sec</a:t>
            </a:r>
            <a:endParaRPr lang="en-US"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1A308886-8C83-4ED2-A884-7EA47FBD4D44}"/>
              </a:ext>
            </a:extLst>
          </p:cNvPr>
          <p:cNvSpPr/>
          <p:nvPr/>
        </p:nvSpPr>
        <p:spPr>
          <a:xfrm>
            <a:off x="1891330" y="248758"/>
            <a:ext cx="2465740" cy="493084"/>
          </a:xfrm>
          <a:prstGeom prst="rect">
            <a:avLst/>
          </a:prstGeom>
        </p:spPr>
        <p:txBody>
          <a:bodyPr wrap="none">
            <a:spAutoFit/>
          </a:bodyPr>
          <a:lstStyle/>
          <a:p>
            <a:r>
              <a:rPr lang="en-US" sz="2800" dirty="0">
                <a:solidFill>
                  <a:srgbClr val="92D050"/>
                </a:solidFill>
              </a:rPr>
              <a:t>Data Cleaning</a:t>
            </a:r>
            <a:endParaRPr lang="en-IN" sz="2800" dirty="0">
              <a:solidFill>
                <a:srgbClr val="92D050"/>
              </a:solidFill>
            </a:endParaRPr>
          </a:p>
        </p:txBody>
      </p:sp>
      <p:pic>
        <p:nvPicPr>
          <p:cNvPr id="5" name="Picture 4">
            <a:extLst>
              <a:ext uri="{FF2B5EF4-FFF2-40B4-BE49-F238E27FC236}">
                <a16:creationId xmlns:a16="http://schemas.microsoft.com/office/drawing/2014/main" id="{BDFE2FC1-E5BA-43D0-AFE9-EF1A9C6B3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70" y="1822831"/>
            <a:ext cx="8686800" cy="1390589"/>
          </a:xfrm>
          <a:prstGeom prst="rect">
            <a:avLst/>
          </a:prstGeom>
        </p:spPr>
      </p:pic>
      <p:sp>
        <p:nvSpPr>
          <p:cNvPr id="12" name="TextBox 11">
            <a:extLst>
              <a:ext uri="{FF2B5EF4-FFF2-40B4-BE49-F238E27FC236}">
                <a16:creationId xmlns:a16="http://schemas.microsoft.com/office/drawing/2014/main" id="{5BDBA562-B7DC-4949-A611-8834E1F14CD9}"/>
              </a:ext>
            </a:extLst>
          </p:cNvPr>
          <p:cNvSpPr txBox="1"/>
          <p:nvPr/>
        </p:nvSpPr>
        <p:spPr>
          <a:xfrm>
            <a:off x="296741" y="938706"/>
            <a:ext cx="2454518" cy="349968"/>
          </a:xfrm>
          <a:prstGeom prst="rect">
            <a:avLst/>
          </a:prstGeom>
          <a:noFill/>
        </p:spPr>
        <p:txBody>
          <a:bodyPr wrap="none" rtlCol="0">
            <a:spAutoFit/>
          </a:bodyPr>
          <a:lstStyle/>
          <a:p>
            <a:r>
              <a:rPr lang="en-US" b="1" dirty="0"/>
              <a:t>Before data cleaning</a:t>
            </a:r>
            <a:endParaRPr lang="en-IN" b="1" dirty="0"/>
          </a:p>
        </p:txBody>
      </p:sp>
      <p:sp>
        <p:nvSpPr>
          <p:cNvPr id="13" name="TextBox 12">
            <a:extLst>
              <a:ext uri="{FF2B5EF4-FFF2-40B4-BE49-F238E27FC236}">
                <a16:creationId xmlns:a16="http://schemas.microsoft.com/office/drawing/2014/main" id="{0A5B704A-E654-4878-859B-FA18E8A3B774}"/>
              </a:ext>
            </a:extLst>
          </p:cNvPr>
          <p:cNvSpPr txBox="1"/>
          <p:nvPr/>
        </p:nvSpPr>
        <p:spPr>
          <a:xfrm>
            <a:off x="179512" y="3514181"/>
            <a:ext cx="2326278" cy="349968"/>
          </a:xfrm>
          <a:prstGeom prst="rect">
            <a:avLst/>
          </a:prstGeom>
          <a:noFill/>
        </p:spPr>
        <p:txBody>
          <a:bodyPr wrap="none" rtlCol="0">
            <a:spAutoFit/>
          </a:bodyPr>
          <a:lstStyle/>
          <a:p>
            <a:r>
              <a:rPr lang="en-US" b="1" dirty="0"/>
              <a:t>After data cleaning</a:t>
            </a:r>
            <a:endParaRPr lang="en-IN" b="1" dirty="0"/>
          </a:p>
        </p:txBody>
      </p:sp>
      <p:pic>
        <p:nvPicPr>
          <p:cNvPr id="15" name="Picture 14">
            <a:extLst>
              <a:ext uri="{FF2B5EF4-FFF2-40B4-BE49-F238E27FC236}">
                <a16:creationId xmlns:a16="http://schemas.microsoft.com/office/drawing/2014/main" id="{74107ECD-B2E7-48D8-A92F-3A89A29E31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4327418"/>
            <a:ext cx="8686800" cy="1565663"/>
          </a:xfrm>
          <a:prstGeom prst="rect">
            <a:avLst/>
          </a:prstGeom>
        </p:spPr>
      </p:pic>
      <p:pic>
        <p:nvPicPr>
          <p:cNvPr id="2" name="Picture 1">
            <a:extLst>
              <a:ext uri="{FF2B5EF4-FFF2-40B4-BE49-F238E27FC236}">
                <a16:creationId xmlns:a16="http://schemas.microsoft.com/office/drawing/2014/main" id="{441E0BE0-D3D3-4E78-87DA-5087B9AA5856}"/>
              </a:ext>
            </a:extLst>
          </p:cNvPr>
          <p:cNvPicPr>
            <a:picLocks noChangeAspect="1"/>
          </p:cNvPicPr>
          <p:nvPr/>
        </p:nvPicPr>
        <p:blipFill>
          <a:blip r:embed="rId7"/>
          <a:stretch>
            <a:fillRect/>
          </a:stretch>
        </p:blipFill>
        <p:spPr>
          <a:xfrm>
            <a:off x="0" y="1395132"/>
            <a:ext cx="9144000" cy="319876"/>
          </a:xfrm>
          <a:prstGeom prst="rect">
            <a:avLst/>
          </a:prstGeom>
        </p:spPr>
      </p:pic>
      <p:pic>
        <p:nvPicPr>
          <p:cNvPr id="14" name="Picture 13">
            <a:extLst>
              <a:ext uri="{FF2B5EF4-FFF2-40B4-BE49-F238E27FC236}">
                <a16:creationId xmlns:a16="http://schemas.microsoft.com/office/drawing/2014/main" id="{28DD8C15-5D79-4F57-BB07-78BC036885EB}"/>
              </a:ext>
            </a:extLst>
          </p:cNvPr>
          <p:cNvPicPr>
            <a:picLocks noChangeAspect="1"/>
          </p:cNvPicPr>
          <p:nvPr/>
        </p:nvPicPr>
        <p:blipFill>
          <a:blip r:embed="rId7"/>
          <a:stretch>
            <a:fillRect/>
          </a:stretch>
        </p:blipFill>
        <p:spPr>
          <a:xfrm>
            <a:off x="35649" y="3930044"/>
            <a:ext cx="9144000" cy="319876"/>
          </a:xfrm>
          <a:prstGeom prst="rect">
            <a:avLst/>
          </a:prstGeom>
        </p:spPr>
      </p:pic>
    </p:spTree>
    <p:extLst>
      <p:ext uri="{BB962C8B-B14F-4D97-AF65-F5344CB8AC3E}">
        <p14:creationId xmlns:p14="http://schemas.microsoft.com/office/powerpoint/2010/main" val="11755100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AFF9E9-791B-4EE3-967A-8D1B34C738B9}"/>
              </a:ext>
            </a:extLst>
          </p:cNvPr>
          <p:cNvSpPr>
            <a:spLocks noGrp="1"/>
          </p:cNvSpPr>
          <p:nvPr>
            <p:ph type="title"/>
          </p:nvPr>
        </p:nvSpPr>
        <p:spPr>
          <a:xfrm>
            <a:off x="465251" y="4158456"/>
            <a:ext cx="7770813" cy="2438896"/>
          </a:xfrm>
        </p:spPr>
        <p:txBody>
          <a:bodyPr/>
          <a:lstStyle/>
          <a:p>
            <a:r>
              <a:rPr lang="en-US" sz="2800" dirty="0"/>
              <a:t>Data cleansing columns:</a:t>
            </a:r>
            <a:br>
              <a:rPr lang="en-US" sz="2800" dirty="0"/>
            </a:br>
            <a:r>
              <a:rPr lang="en-US" sz="2800" dirty="0"/>
              <a:t>1)Total LTVs issued</a:t>
            </a:r>
            <a:br>
              <a:rPr lang="en-US" sz="2800" dirty="0"/>
            </a:br>
            <a:r>
              <a:rPr lang="en-US" sz="2800" dirty="0"/>
              <a:t>2)Multiple entry uniform visas issued</a:t>
            </a:r>
            <a:br>
              <a:rPr lang="en-US" sz="2800" dirty="0"/>
            </a:br>
            <a:r>
              <a:rPr lang="en-US" sz="2800" dirty="0"/>
              <a:t>3)Uniform visas not issued</a:t>
            </a:r>
            <a:endParaRPr lang="en-IN" sz="2800" dirty="0"/>
          </a:p>
        </p:txBody>
      </p:sp>
      <p:sp>
        <p:nvSpPr>
          <p:cNvPr id="3" name="Footer Placeholder 2">
            <a:extLst>
              <a:ext uri="{FF2B5EF4-FFF2-40B4-BE49-F238E27FC236}">
                <a16:creationId xmlns:a16="http://schemas.microsoft.com/office/drawing/2014/main" id="{F2F55290-F80C-40C0-9A67-6F0122B616E2}"/>
              </a:ext>
            </a:extLst>
          </p:cNvPr>
          <p:cNvSpPr>
            <a:spLocks noGrp="1"/>
          </p:cNvSpPr>
          <p:nvPr>
            <p:ph type="ftr" idx="11"/>
          </p:nvPr>
        </p:nvSpPr>
        <p:spPr/>
        <p:txBody>
          <a:bodyPr/>
          <a:lstStyle/>
          <a:p>
            <a:pPr>
              <a:defRPr/>
            </a:pPr>
            <a:r>
              <a:rPr lang="en-US"/>
              <a:t>Introduction to Data Science  Section: A/D sec</a:t>
            </a:r>
            <a:endParaRPr lang="en-US" dirty="0"/>
          </a:p>
        </p:txBody>
      </p:sp>
      <p:pic>
        <p:nvPicPr>
          <p:cNvPr id="4" name="Picture 3">
            <a:extLst>
              <a:ext uri="{FF2B5EF4-FFF2-40B4-BE49-F238E27FC236}">
                <a16:creationId xmlns:a16="http://schemas.microsoft.com/office/drawing/2014/main" id="{789202A9-72F0-461B-BD64-8FC5DCCECEB7}"/>
              </a:ext>
            </a:extLst>
          </p:cNvPr>
          <p:cNvPicPr>
            <a:picLocks noChangeAspect="1"/>
          </p:cNvPicPr>
          <p:nvPr/>
        </p:nvPicPr>
        <p:blipFill>
          <a:blip r:embed="rId2"/>
          <a:stretch>
            <a:fillRect/>
          </a:stretch>
        </p:blipFill>
        <p:spPr>
          <a:xfrm>
            <a:off x="395536" y="769390"/>
            <a:ext cx="7910245" cy="2659610"/>
          </a:xfrm>
          <a:prstGeom prst="rect">
            <a:avLst/>
          </a:prstGeom>
        </p:spPr>
      </p:pic>
    </p:spTree>
    <p:extLst>
      <p:ext uri="{BB962C8B-B14F-4D97-AF65-F5344CB8AC3E}">
        <p14:creationId xmlns:p14="http://schemas.microsoft.com/office/powerpoint/2010/main" val="26736467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7</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260312" y="1124744"/>
            <a:ext cx="7696200" cy="491630"/>
          </a:xfrm>
          <a:prstGeom prst="rect">
            <a:avLst/>
          </a:prstGeom>
          <a:noFill/>
          <a:ln w="9525">
            <a:noFill/>
            <a:round/>
            <a:headEnd/>
            <a:tailEnd/>
          </a:ln>
        </p:spPr>
        <p:txBody>
          <a:bodyPr lIns="90000" tIns="45000" rIns="90000" bIns="45000">
            <a:spAutoFit/>
          </a:bodyPr>
          <a:lstStyle/>
          <a:p>
            <a:r>
              <a:rPr lang="en-US" sz="2800" dirty="0">
                <a:solidFill>
                  <a:srgbClr val="92D050"/>
                </a:solidFill>
              </a:rPr>
              <a:t>Normalization and standardization</a:t>
            </a: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a:xfrm>
            <a:off x="3124200" y="6356350"/>
            <a:ext cx="3248000" cy="363538"/>
          </a:xfrm>
        </p:spPr>
        <p:txBody>
          <a:bodyPr/>
          <a:lstStyle/>
          <a:p>
            <a:pPr>
              <a:defRPr/>
            </a:pPr>
            <a:r>
              <a:rPr lang="en-US" dirty="0"/>
              <a:t>Introduction to Data Science  Section: A/D sec</a:t>
            </a:r>
          </a:p>
        </p:txBody>
      </p:sp>
      <p:pic>
        <p:nvPicPr>
          <p:cNvPr id="10" name="Picture 9" descr="logo2"/>
          <p:cNvPicPr/>
          <p:nvPr/>
        </p:nvPicPr>
        <p:blipFill>
          <a:blip r:embed="rId4"/>
          <a:srcRect/>
          <a:stretch>
            <a:fillRect/>
          </a:stretch>
        </p:blipFill>
        <p:spPr bwMode="auto">
          <a:xfrm>
            <a:off x="251520" y="18804"/>
            <a:ext cx="914400" cy="990600"/>
          </a:xfrm>
          <a:prstGeom prst="rect">
            <a:avLst/>
          </a:prstGeom>
          <a:noFill/>
          <a:ln w="9525">
            <a:noFill/>
            <a:miter lim="800000"/>
            <a:headEnd/>
            <a:tailEnd/>
          </a:ln>
        </p:spPr>
      </p:pic>
      <p:sp>
        <p:nvSpPr>
          <p:cNvPr id="2" name="Rectangle 1">
            <a:extLst>
              <a:ext uri="{FF2B5EF4-FFF2-40B4-BE49-F238E27FC236}">
                <a16:creationId xmlns:a16="http://schemas.microsoft.com/office/drawing/2014/main" id="{016C836A-DB61-4D5E-B1E4-70EE528C3AD0}"/>
              </a:ext>
            </a:extLst>
          </p:cNvPr>
          <p:cNvSpPr/>
          <p:nvPr/>
        </p:nvSpPr>
        <p:spPr>
          <a:xfrm>
            <a:off x="509464" y="1713156"/>
            <a:ext cx="6942856" cy="4643194"/>
          </a:xfrm>
          <a:prstGeom prst="rect">
            <a:avLst/>
          </a:prstGeom>
        </p:spPr>
        <p:txBody>
          <a:bodyPr wrap="square">
            <a:spAutoFit/>
          </a:bodyPr>
          <a:lstStyle/>
          <a:p>
            <a:r>
              <a:rPr lang="en-US" sz="1600" b="1" i="1" dirty="0"/>
              <a:t>Importance</a:t>
            </a:r>
          </a:p>
          <a:p>
            <a:pPr marL="285750" indent="-285750">
              <a:buFont typeface="Wingdings" panose="05000000000000000000" pitchFamily="2" charset="2"/>
              <a:buChar char="Ø"/>
            </a:pPr>
            <a:r>
              <a:rPr lang="en-US" sz="1600" dirty="0"/>
              <a:t>Normalization helps to reduce data redundancy and complexity of data</a:t>
            </a:r>
          </a:p>
          <a:p>
            <a:pPr marL="285750" indent="-285750">
              <a:buFont typeface="Wingdings" panose="05000000000000000000" pitchFamily="2" charset="2"/>
              <a:buChar char="Ø"/>
            </a:pPr>
            <a:r>
              <a:rPr lang="en-US" sz="1600" dirty="0"/>
              <a:t>In machine learning Normalization makes training less sensitive to scale of features</a:t>
            </a:r>
          </a:p>
          <a:p>
            <a:pPr marL="285750" indent="-285750">
              <a:buFont typeface="Wingdings" panose="05000000000000000000" pitchFamily="2" charset="2"/>
              <a:buChar char="Ø"/>
            </a:pPr>
            <a:r>
              <a:rPr lang="en-US" sz="1600" dirty="0"/>
              <a:t>The use of a normalization method will improve analysis from multiple models</a:t>
            </a:r>
          </a:p>
          <a:p>
            <a:pPr marL="285750" indent="-285750">
              <a:buFont typeface="Wingdings" panose="05000000000000000000" pitchFamily="2" charset="2"/>
              <a:buChar char="Ø"/>
            </a:pPr>
            <a:r>
              <a:rPr lang="en-US" sz="1600" dirty="0"/>
              <a:t>Normalization of data will make sure that data doesn’t vary more</a:t>
            </a:r>
          </a:p>
          <a:p>
            <a:pPr marL="285750" indent="-285750">
              <a:buFont typeface="Wingdings" panose="05000000000000000000" pitchFamily="2" charset="2"/>
              <a:buChar char="Ø"/>
            </a:pPr>
            <a:r>
              <a:rPr lang="en-US" sz="1600" dirty="0"/>
              <a:t>A variable is said to be normally distributed or have a </a:t>
            </a:r>
            <a:r>
              <a:rPr lang="en-US" sz="1600" b="1" dirty="0"/>
              <a:t>normal distribution</a:t>
            </a:r>
            <a:r>
              <a:rPr lang="en-US" sz="1600" dirty="0"/>
              <a:t> if </a:t>
            </a:r>
            <a:r>
              <a:rPr lang="en-US" sz="1600" b="1" dirty="0"/>
              <a:t>its distribution</a:t>
            </a:r>
            <a:r>
              <a:rPr lang="en-US" sz="1600" dirty="0"/>
              <a:t> has the shape of a </a:t>
            </a:r>
            <a:r>
              <a:rPr lang="en-US" sz="1600" b="1" dirty="0"/>
              <a:t>normal curve</a:t>
            </a:r>
            <a:r>
              <a:rPr lang="en-US" sz="1600" dirty="0"/>
              <a:t> — a special bell-shaped </a:t>
            </a:r>
            <a:r>
              <a:rPr lang="en-US" sz="1600" b="1" dirty="0"/>
              <a:t>curve</a:t>
            </a:r>
            <a:r>
              <a:rPr lang="en-US" sz="1600" dirty="0"/>
              <a:t>. … </a:t>
            </a:r>
          </a:p>
          <a:p>
            <a:pPr marL="285750" indent="-285750">
              <a:buFont typeface="Wingdings" panose="05000000000000000000" pitchFamily="2" charset="2"/>
              <a:buChar char="Ø"/>
            </a:pPr>
            <a:r>
              <a:rPr lang="en-US" sz="1600" dirty="0"/>
              <a:t>The graph of a </a:t>
            </a:r>
            <a:r>
              <a:rPr lang="en-US" sz="1600" b="1" dirty="0"/>
              <a:t>normal distribution</a:t>
            </a:r>
            <a:r>
              <a:rPr lang="en-US" sz="1600" dirty="0"/>
              <a:t> is called the </a:t>
            </a:r>
            <a:r>
              <a:rPr lang="en-US" sz="1600" b="1" dirty="0"/>
              <a:t>normal curve</a:t>
            </a:r>
            <a:r>
              <a:rPr lang="en-US" sz="1600" dirty="0"/>
              <a:t>, which has all of the following </a:t>
            </a:r>
            <a:r>
              <a:rPr lang="en-US" sz="1600" b="1" dirty="0"/>
              <a:t>properties</a:t>
            </a:r>
            <a:r>
              <a:rPr lang="en-US" sz="1600" dirty="0"/>
              <a:t>: 1. The mean, median, and mode are equal</a:t>
            </a:r>
          </a:p>
          <a:p>
            <a:endParaRPr lang="en-US" sz="1600" dirty="0"/>
          </a:p>
          <a:p>
            <a:endParaRPr lang="en-US" sz="1600" dirty="0"/>
          </a:p>
          <a:p>
            <a:r>
              <a:rPr lang="en-US" sz="1600" b="1" dirty="0"/>
              <a:t>Impacts on Dataset</a:t>
            </a:r>
          </a:p>
          <a:p>
            <a:pPr marL="285750" indent="-285750">
              <a:buFont typeface="Wingdings" panose="05000000000000000000" pitchFamily="2" charset="2"/>
              <a:buChar char="Ø"/>
            </a:pPr>
            <a:r>
              <a:rPr lang="en-US" sz="1600" dirty="0"/>
              <a:t>Visualization of data would be difficult without normalization of data</a:t>
            </a:r>
          </a:p>
          <a:p>
            <a:pPr marL="285750" indent="-285750">
              <a:buFont typeface="Wingdings" panose="05000000000000000000" pitchFamily="2" charset="2"/>
              <a:buChar char="Ø"/>
            </a:pPr>
            <a:r>
              <a:rPr lang="en-US" sz="1600" dirty="0"/>
              <a:t>Normalization changes the values of numeric columns in the dataset to a common scale without distorting differences In the ranges of values</a:t>
            </a:r>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14107596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8</a:t>
            </a:fld>
            <a:endParaRPr lang="en-IN" sz="1400" b="1" dirty="0">
              <a:solidFill>
                <a:srgbClr val="002060"/>
              </a:solidFill>
              <a:latin typeface="Times New Roman" pitchFamily="16" charset="0"/>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a:t>Introduction to Data Science  Section: A/D sec</a:t>
            </a:r>
            <a:endParaRPr lang="en-US"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pic>
        <p:nvPicPr>
          <p:cNvPr id="5" name="Picture 4">
            <a:extLst>
              <a:ext uri="{FF2B5EF4-FFF2-40B4-BE49-F238E27FC236}">
                <a16:creationId xmlns:a16="http://schemas.microsoft.com/office/drawing/2014/main" id="{55DEF726-BC1E-4DDE-A5D2-350E0EAF9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1021638"/>
            <a:ext cx="9144000" cy="1529591"/>
          </a:xfrm>
          <a:prstGeom prst="rect">
            <a:avLst/>
          </a:prstGeom>
        </p:spPr>
      </p:pic>
      <p:pic>
        <p:nvPicPr>
          <p:cNvPr id="12" name="Picture 11">
            <a:extLst>
              <a:ext uri="{FF2B5EF4-FFF2-40B4-BE49-F238E27FC236}">
                <a16:creationId xmlns:a16="http://schemas.microsoft.com/office/drawing/2014/main" id="{C5A7F859-D430-4B6C-B95C-6ECAC99FE1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 y="2599633"/>
            <a:ext cx="3845901" cy="3794944"/>
          </a:xfrm>
          <a:prstGeom prst="rect">
            <a:avLst/>
          </a:prstGeom>
        </p:spPr>
      </p:pic>
      <p:pic>
        <p:nvPicPr>
          <p:cNvPr id="16" name="Picture 15">
            <a:extLst>
              <a:ext uri="{FF2B5EF4-FFF2-40B4-BE49-F238E27FC236}">
                <a16:creationId xmlns:a16="http://schemas.microsoft.com/office/drawing/2014/main" id="{A21FAD7F-E7BD-4F52-8E5A-EAB8F5AEFC32}"/>
              </a:ext>
            </a:extLst>
          </p:cNvPr>
          <p:cNvPicPr>
            <a:picLocks noChangeAspect="1"/>
          </p:cNvPicPr>
          <p:nvPr/>
        </p:nvPicPr>
        <p:blipFill>
          <a:blip r:embed="rId7"/>
          <a:stretch>
            <a:fillRect/>
          </a:stretch>
        </p:blipFill>
        <p:spPr>
          <a:xfrm>
            <a:off x="4080361" y="2582267"/>
            <a:ext cx="4606439" cy="348264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9</a:t>
            </a:fld>
            <a:endParaRPr lang="en-IN" sz="1400" b="1" dirty="0">
              <a:solidFill>
                <a:srgbClr val="002060"/>
              </a:solidFill>
              <a:latin typeface="Times New Roman" pitchFamily="16" charset="0"/>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November 22, 2019</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a:t>Introduction to Data Science  Section: A/D sec</a:t>
            </a:r>
            <a:endParaRPr lang="en-US"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pic>
        <p:nvPicPr>
          <p:cNvPr id="3" name="Picture 2">
            <a:extLst>
              <a:ext uri="{FF2B5EF4-FFF2-40B4-BE49-F238E27FC236}">
                <a16:creationId xmlns:a16="http://schemas.microsoft.com/office/drawing/2014/main" id="{CE47FCA9-EA2A-479C-B87B-10657E26471C}"/>
              </a:ext>
            </a:extLst>
          </p:cNvPr>
          <p:cNvPicPr>
            <a:picLocks noChangeAspect="1"/>
          </p:cNvPicPr>
          <p:nvPr/>
        </p:nvPicPr>
        <p:blipFill>
          <a:blip r:embed="rId5"/>
          <a:stretch>
            <a:fillRect/>
          </a:stretch>
        </p:blipFill>
        <p:spPr>
          <a:xfrm>
            <a:off x="107504" y="1484784"/>
            <a:ext cx="3600400" cy="3208298"/>
          </a:xfrm>
          <a:prstGeom prst="rect">
            <a:avLst/>
          </a:prstGeom>
        </p:spPr>
      </p:pic>
      <p:pic>
        <p:nvPicPr>
          <p:cNvPr id="4" name="Picture 3">
            <a:extLst>
              <a:ext uri="{FF2B5EF4-FFF2-40B4-BE49-F238E27FC236}">
                <a16:creationId xmlns:a16="http://schemas.microsoft.com/office/drawing/2014/main" id="{85E40DEC-2779-4C81-A52E-F1ACB1BA8D04}"/>
              </a:ext>
            </a:extLst>
          </p:cNvPr>
          <p:cNvPicPr>
            <a:picLocks noChangeAspect="1"/>
          </p:cNvPicPr>
          <p:nvPr/>
        </p:nvPicPr>
        <p:blipFill>
          <a:blip r:embed="rId6"/>
          <a:stretch>
            <a:fillRect/>
          </a:stretch>
        </p:blipFill>
        <p:spPr>
          <a:xfrm>
            <a:off x="4343208" y="1484784"/>
            <a:ext cx="4419983" cy="3078747"/>
          </a:xfrm>
          <a:prstGeom prst="rect">
            <a:avLst/>
          </a:prstGeom>
        </p:spPr>
      </p:pic>
      <p:pic>
        <p:nvPicPr>
          <p:cNvPr id="5" name="Picture 4">
            <a:extLst>
              <a:ext uri="{FF2B5EF4-FFF2-40B4-BE49-F238E27FC236}">
                <a16:creationId xmlns:a16="http://schemas.microsoft.com/office/drawing/2014/main" id="{2F12EF64-EEDB-4451-8714-4B7BF6EA55E3}"/>
              </a:ext>
            </a:extLst>
          </p:cNvPr>
          <p:cNvPicPr>
            <a:picLocks noChangeAspect="1"/>
          </p:cNvPicPr>
          <p:nvPr/>
        </p:nvPicPr>
        <p:blipFill>
          <a:blip r:embed="rId7"/>
          <a:stretch>
            <a:fillRect/>
          </a:stretch>
        </p:blipFill>
        <p:spPr>
          <a:xfrm>
            <a:off x="430505" y="5733256"/>
            <a:ext cx="2659610" cy="320068"/>
          </a:xfrm>
          <a:prstGeom prst="rect">
            <a:avLst/>
          </a:prstGeom>
        </p:spPr>
      </p:pic>
      <p:sp>
        <p:nvSpPr>
          <p:cNvPr id="8" name="Rectangle 7">
            <a:extLst>
              <a:ext uri="{FF2B5EF4-FFF2-40B4-BE49-F238E27FC236}">
                <a16:creationId xmlns:a16="http://schemas.microsoft.com/office/drawing/2014/main" id="{0A4CF332-6FEE-46AC-B29D-2E46C0AE19CE}"/>
              </a:ext>
            </a:extLst>
          </p:cNvPr>
          <p:cNvSpPr/>
          <p:nvPr/>
        </p:nvSpPr>
        <p:spPr>
          <a:xfrm>
            <a:off x="63540" y="4949176"/>
            <a:ext cx="4572000" cy="664797"/>
          </a:xfrm>
          <a:prstGeom prst="rect">
            <a:avLst/>
          </a:prstGeom>
        </p:spPr>
        <p:txBody>
          <a:bodyPr>
            <a:spAutoFit/>
          </a:bodyPr>
          <a:lstStyle/>
          <a:p>
            <a:r>
              <a:rPr lang="en-US" sz="4000" dirty="0"/>
              <a:t>S</a:t>
            </a:r>
            <a:r>
              <a:rPr lang="en-IN" sz="4000" dirty="0" err="1"/>
              <a:t>tandardization</a:t>
            </a:r>
            <a:r>
              <a:rPr lang="en-IN" sz="4000" dirty="0"/>
              <a:t>:</a:t>
            </a:r>
          </a:p>
        </p:txBody>
      </p:sp>
    </p:spTree>
    <p:extLst>
      <p:ext uri="{BB962C8B-B14F-4D97-AF65-F5344CB8AC3E}">
        <p14:creationId xmlns:p14="http://schemas.microsoft.com/office/powerpoint/2010/main" val="1996683321"/>
      </p:ext>
    </p:extLst>
  </p:cSld>
  <p:clrMapOvr>
    <a:masterClrMapping/>
  </p:clrMapOvr>
  <p:transition spd="med"/>
</p:sld>
</file>

<file path=ppt/theme/theme1.xml><?xml version="1.0" encoding="utf-8"?>
<a:theme xmlns:a="http://schemas.openxmlformats.org/drawingml/2006/main" name="Software Engineering Unit I">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 Engineering Unit I</Template>
  <TotalTime>5556</TotalTime>
  <Words>1097</Words>
  <Application>Microsoft Office PowerPoint</Application>
  <PresentationFormat>On-screen Show (4:3)</PresentationFormat>
  <Paragraphs>120</Paragraphs>
  <Slides>24</Slides>
  <Notes>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Times New Roman</vt:lpstr>
      <vt:lpstr>Wingdings</vt:lpstr>
      <vt:lpstr>Software Engineering Unit I</vt:lpstr>
      <vt:lpstr>Schengen state visa stats 2018</vt:lpstr>
      <vt:lpstr>PowerPoint Presentation</vt:lpstr>
      <vt:lpstr>PowerPoint Presentation</vt:lpstr>
      <vt:lpstr>PowerPoint Presentation</vt:lpstr>
      <vt:lpstr>PowerPoint Presentation</vt:lpstr>
      <vt:lpstr>Data cleansing columns: 1)Total LTVs issued 2)Multiple entry uniform visas issued 3)Uniform visas not issued</vt:lpstr>
      <vt:lpstr>PowerPoint Presentation</vt:lpstr>
      <vt:lpstr>PowerPoint Presentation</vt:lpstr>
      <vt:lpstr>PowerPoint Presentation</vt:lpstr>
      <vt:lpstr>Visualization</vt:lpstr>
      <vt:lpstr>Same as before graph but it is horizontal bar graph</vt:lpstr>
      <vt:lpstr>PowerPoint Presentation</vt:lpstr>
      <vt:lpstr>The above graph shows the visas applied from different consulate’s of india to all Schengen states.  The above graph tells us that most of the visas applicants are from New Delhi and then Mumbai. </vt:lpstr>
      <vt:lpstr>Same as before graph but for the graph is for United states. </vt:lpstr>
      <vt:lpstr>PowerPoint Presentation</vt:lpstr>
      <vt:lpstr>Hypothesis Testing</vt:lpstr>
      <vt:lpstr>PowerPoint Presentation</vt:lpstr>
      <vt:lpstr>PowerPoint Presentation</vt:lpstr>
      <vt:lpstr>PowerPoint Presentation</vt:lpstr>
      <vt:lpstr>PowerPoint Presentation</vt:lpstr>
      <vt:lpstr>Correlation </vt:lpstr>
      <vt:lpstr>For the above graph the correlation coefficient is 0.001 approximately 0 which shows us that  visas issued doesn’t depend on the consulate applied from.</vt:lpstr>
      <vt:lpstr>PowerPoint Presentation</vt:lpstr>
      <vt:lpstr>Thank you</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project review</dc:title>
  <dc:creator>anand</dc:creator>
  <cp:lastModifiedBy>Rajesh</cp:lastModifiedBy>
  <cp:revision>554</cp:revision>
  <cp:lastPrinted>1601-01-01T00:00:00Z</cp:lastPrinted>
  <dcterms:created xsi:type="dcterms:W3CDTF">2012-07-13T05:54:24Z</dcterms:created>
  <dcterms:modified xsi:type="dcterms:W3CDTF">2019-11-21T23:14:57Z</dcterms:modified>
</cp:coreProperties>
</file>