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3"/>
    <p:restoredTop sz="94609"/>
  </p:normalViewPr>
  <p:slideViewPr>
    <p:cSldViewPr snapToGrid="0" snapToObjects="1">
      <p:cViewPr varScale="1">
        <p:scale>
          <a:sx n="151" d="100"/>
          <a:sy n="151" d="100"/>
        </p:scale>
        <p:origin x="266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02291"/>
            <a:ext cx="7772400" cy="1470025"/>
          </a:xfrm>
        </p:spPr>
        <p:txBody>
          <a:bodyPr/>
          <a:lstStyle/>
          <a:p>
            <a:r>
              <a:rPr lang="en-US" dirty="0"/>
              <a:t>Lending Club Case Study</a:t>
            </a:r>
            <a:endParaRPr dirty="0"/>
          </a:p>
        </p:txBody>
      </p:sp>
      <p:sp>
        <p:nvSpPr>
          <p:cNvPr id="3" name="Subtitle 2"/>
          <p:cNvSpPr>
            <a:spLocks noGrp="1"/>
          </p:cNvSpPr>
          <p:nvPr>
            <p:ph type="subTitle" idx="1"/>
          </p:nvPr>
        </p:nvSpPr>
        <p:spPr/>
        <p:txBody>
          <a:bodyPr/>
          <a:lstStyle/>
          <a:p>
            <a:r>
              <a:rPr dirty="0"/>
              <a:t>Identifying Risky Loan Applicants to Reduce Credit Losses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Interest Rate vs Loan Status</a:t>
            </a:r>
          </a:p>
        </p:txBody>
      </p:sp>
      <p:pic>
        <p:nvPicPr>
          <p:cNvPr id="4" name="Picture 3">
            <a:extLst>
              <a:ext uri="{FF2B5EF4-FFF2-40B4-BE49-F238E27FC236}">
                <a16:creationId xmlns:a16="http://schemas.microsoft.com/office/drawing/2014/main" id="{47EB46C5-3BDB-9BF5-A28A-6CF6A9275EF3}"/>
              </a:ext>
            </a:extLst>
          </p:cNvPr>
          <p:cNvPicPr>
            <a:picLocks noChangeAspect="1"/>
          </p:cNvPicPr>
          <p:nvPr/>
        </p:nvPicPr>
        <p:blipFill>
          <a:blip r:embed="rId2"/>
          <a:stretch>
            <a:fillRect/>
          </a:stretch>
        </p:blipFill>
        <p:spPr>
          <a:xfrm>
            <a:off x="685800" y="1195006"/>
            <a:ext cx="7772400" cy="5043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Annual Income vs Loan Status</a:t>
            </a:r>
          </a:p>
        </p:txBody>
      </p:sp>
      <p:pic>
        <p:nvPicPr>
          <p:cNvPr id="4" name="Picture 3">
            <a:extLst>
              <a:ext uri="{FF2B5EF4-FFF2-40B4-BE49-F238E27FC236}">
                <a16:creationId xmlns:a16="http://schemas.microsoft.com/office/drawing/2014/main" id="{1F58873D-8F78-9C60-3619-786134A85A38}"/>
              </a:ext>
            </a:extLst>
          </p:cNvPr>
          <p:cNvPicPr>
            <a:picLocks noChangeAspect="1"/>
          </p:cNvPicPr>
          <p:nvPr/>
        </p:nvPicPr>
        <p:blipFill>
          <a:blip r:embed="rId2"/>
          <a:stretch>
            <a:fillRect/>
          </a:stretch>
        </p:blipFill>
        <p:spPr>
          <a:xfrm>
            <a:off x="685800" y="1296769"/>
            <a:ext cx="7772400" cy="50264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Debt-to-Income Ratio vs Loan Status</a:t>
            </a:r>
          </a:p>
        </p:txBody>
      </p:sp>
      <p:pic>
        <p:nvPicPr>
          <p:cNvPr id="4" name="Picture 3">
            <a:extLst>
              <a:ext uri="{FF2B5EF4-FFF2-40B4-BE49-F238E27FC236}">
                <a16:creationId xmlns:a16="http://schemas.microsoft.com/office/drawing/2014/main" id="{AD9B936D-E4A0-7A19-79A4-0358527013DD}"/>
              </a:ext>
            </a:extLst>
          </p:cNvPr>
          <p:cNvPicPr>
            <a:picLocks noChangeAspect="1"/>
          </p:cNvPicPr>
          <p:nvPr/>
        </p:nvPicPr>
        <p:blipFill>
          <a:blip r:embed="rId2"/>
          <a:stretch>
            <a:fillRect/>
          </a:stretch>
        </p:blipFill>
        <p:spPr>
          <a:xfrm>
            <a:off x="1309623" y="1417638"/>
            <a:ext cx="6524753" cy="4187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Correlation Matrix for Key Variables</a:t>
            </a:r>
          </a:p>
        </p:txBody>
      </p:sp>
      <p:pic>
        <p:nvPicPr>
          <p:cNvPr id="3" name="Picture 2" descr="correlation_matrix.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noAutofit/>
          </a:bodyPr>
          <a:lstStyle/>
          <a:p>
            <a:r>
              <a:rPr sz="2400" dirty="0"/>
              <a:t>Higher interest rates are associated with higher default rates.</a:t>
            </a:r>
          </a:p>
          <a:p>
            <a:r>
              <a:rPr sz="2400" dirty="0"/>
              <a:t>Larger loan amounts are positively correlated with defaults.</a:t>
            </a:r>
          </a:p>
          <a:p>
            <a:r>
              <a:rPr sz="2400" dirty="0"/>
              <a:t>Lower annual incomes are associated with higher default rates.</a:t>
            </a:r>
          </a:p>
          <a:p>
            <a:r>
              <a:rPr sz="2400" dirty="0"/>
              <a:t>Higher debt-to-income ratios are associated with greater risk of default.</a:t>
            </a:r>
          </a:p>
          <a:p>
            <a:r>
              <a:rPr sz="2400" dirty="0"/>
              <a:t>Total received principal and last payment amount are positively correlated with loan status, suggesting lower risk of default.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noAutofit/>
          </a:bodyPr>
          <a:lstStyle/>
          <a:p>
            <a:r>
              <a:rPr sz="2400" dirty="0"/>
              <a:t>Focus on applicants with lower interest rates to reduce the risk of default.</a:t>
            </a:r>
          </a:p>
          <a:p>
            <a:r>
              <a:rPr sz="2400" dirty="0"/>
              <a:t>Consider setting limits on loan amounts based on the applicant's financial stability.</a:t>
            </a:r>
          </a:p>
          <a:p>
            <a:r>
              <a:rPr sz="2400" dirty="0"/>
              <a:t>Prioritize applicants with higher annual incomes to minimize default risk.</a:t>
            </a:r>
          </a:p>
          <a:p>
            <a:r>
              <a:rPr sz="2400" dirty="0"/>
              <a:t>Pay attention to the debt-to-income ratio when evaluating loan applications.</a:t>
            </a:r>
          </a:p>
          <a:p>
            <a:r>
              <a:rPr sz="2400" dirty="0"/>
              <a:t>Utilize machine learning models for better prediction of loan defaults.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Autofit/>
          </a:bodyPr>
          <a:lstStyle/>
          <a:p>
            <a:pPr marL="0" indent="0" algn="just">
              <a:buNone/>
            </a:pPr>
            <a:r>
              <a:rPr sz="2400" dirty="0"/>
              <a:t>The company is the largest online loan marketplace, facilitating personal loans, business loans, and financing of medical procedures. The aim is to identify risky loan applicants to reduce credit loss by understanding the driving factors behind loan default. Specifically, we aim to identify variables that are strong indicators of default, focusing on customers labeled as 'charged-off'.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Approach</a:t>
            </a:r>
          </a:p>
        </p:txBody>
      </p:sp>
      <p:sp>
        <p:nvSpPr>
          <p:cNvPr id="3" name="Content Placeholder 2"/>
          <p:cNvSpPr>
            <a:spLocks noGrp="1"/>
          </p:cNvSpPr>
          <p:nvPr>
            <p:ph idx="1"/>
          </p:nvPr>
        </p:nvSpPr>
        <p:spPr/>
        <p:txBody>
          <a:bodyPr>
            <a:normAutofit/>
          </a:bodyPr>
          <a:lstStyle/>
          <a:p>
            <a:r>
              <a:rPr sz="2400" dirty="0"/>
              <a:t>Load and Prepare Data</a:t>
            </a:r>
          </a:p>
          <a:p>
            <a:r>
              <a:rPr sz="2400" dirty="0"/>
              <a:t>Visualize Key Distributions</a:t>
            </a:r>
          </a:p>
          <a:p>
            <a:r>
              <a:rPr sz="2400" dirty="0"/>
              <a:t>Bivariate Analysis</a:t>
            </a:r>
          </a:p>
          <a:p>
            <a:r>
              <a:rPr sz="2400" dirty="0"/>
              <a:t>Correlation Analysis</a:t>
            </a:r>
          </a:p>
          <a:p>
            <a:r>
              <a:rPr sz="2400" dirty="0"/>
              <a:t>Identify Key Variables Affecting Loan Default</a:t>
            </a:r>
          </a:p>
          <a:p>
            <a:r>
              <a:rPr sz="2400" dirty="0"/>
              <a:t>Summarize Insights and Recommendations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Preparation</a:t>
            </a:r>
          </a:p>
        </p:txBody>
      </p:sp>
      <p:sp>
        <p:nvSpPr>
          <p:cNvPr id="3" name="Content Placeholder 2"/>
          <p:cNvSpPr>
            <a:spLocks noGrp="1"/>
          </p:cNvSpPr>
          <p:nvPr>
            <p:ph idx="1"/>
          </p:nvPr>
        </p:nvSpPr>
        <p:spPr/>
        <p:txBody>
          <a:bodyPr>
            <a:normAutofit/>
          </a:bodyPr>
          <a:lstStyle/>
          <a:p>
            <a:r>
              <a:rPr sz="2400" dirty="0"/>
              <a:t>Loaded the dataset and dropped columns with a high percentage of missing values.</a:t>
            </a:r>
          </a:p>
          <a:p>
            <a:r>
              <a:rPr sz="2400" dirty="0"/>
              <a:t>Filled missing values in '</a:t>
            </a:r>
            <a:r>
              <a:rPr sz="2400" dirty="0" err="1"/>
              <a:t>annual_inc</a:t>
            </a:r>
            <a:r>
              <a:rPr sz="2400" dirty="0"/>
              <a:t>' with the mean of the column.</a:t>
            </a:r>
          </a:p>
          <a:p>
            <a:r>
              <a:rPr sz="2400" dirty="0"/>
              <a:t>Converted 'term' to integer and '</a:t>
            </a:r>
            <a:r>
              <a:rPr sz="2400" dirty="0" err="1"/>
              <a:t>int_rate</a:t>
            </a:r>
            <a:r>
              <a:rPr sz="2400" dirty="0"/>
              <a:t>' to float.</a:t>
            </a:r>
          </a:p>
          <a:p>
            <a:r>
              <a:rPr sz="2400" dirty="0"/>
              <a:t>Removed outliers in '</a:t>
            </a:r>
            <a:r>
              <a:rPr sz="2400" dirty="0" err="1"/>
              <a:t>annual_inc</a:t>
            </a:r>
            <a:r>
              <a:rPr sz="2400" dirty="0"/>
              <a:t>' and '</a:t>
            </a:r>
            <a:r>
              <a:rPr sz="2400" dirty="0" err="1"/>
              <a:t>loan_amnt</a:t>
            </a:r>
            <a:r>
              <a:rPr sz="2400" dirty="0"/>
              <a:t>' using the IQR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Loan Amounts</a:t>
            </a:r>
          </a:p>
        </p:txBody>
      </p:sp>
      <p:pic>
        <p:nvPicPr>
          <p:cNvPr id="4" name="Picture 3">
            <a:extLst>
              <a:ext uri="{FF2B5EF4-FFF2-40B4-BE49-F238E27FC236}">
                <a16:creationId xmlns:a16="http://schemas.microsoft.com/office/drawing/2014/main" id="{30FC6651-4974-F47C-14B5-417F24CA9B8D}"/>
              </a:ext>
            </a:extLst>
          </p:cNvPr>
          <p:cNvPicPr>
            <a:picLocks noChangeAspect="1"/>
          </p:cNvPicPr>
          <p:nvPr/>
        </p:nvPicPr>
        <p:blipFill>
          <a:blip r:embed="rId2"/>
          <a:stretch>
            <a:fillRect/>
          </a:stretch>
        </p:blipFill>
        <p:spPr>
          <a:xfrm>
            <a:off x="457200" y="1132118"/>
            <a:ext cx="7772400" cy="49493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Interest Rates</a:t>
            </a:r>
          </a:p>
        </p:txBody>
      </p:sp>
      <p:pic>
        <p:nvPicPr>
          <p:cNvPr id="4" name="Picture 3">
            <a:extLst>
              <a:ext uri="{FF2B5EF4-FFF2-40B4-BE49-F238E27FC236}">
                <a16:creationId xmlns:a16="http://schemas.microsoft.com/office/drawing/2014/main" id="{F4975BEB-A8D5-EAEE-8AE9-B568E3C6E9E9}"/>
              </a:ext>
            </a:extLst>
          </p:cNvPr>
          <p:cNvPicPr>
            <a:picLocks noChangeAspect="1"/>
          </p:cNvPicPr>
          <p:nvPr/>
        </p:nvPicPr>
        <p:blipFill>
          <a:blip r:embed="rId2"/>
          <a:stretch>
            <a:fillRect/>
          </a:stretch>
        </p:blipFill>
        <p:spPr>
          <a:xfrm>
            <a:off x="685800" y="1171733"/>
            <a:ext cx="7772400" cy="49378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Annual Income</a:t>
            </a:r>
          </a:p>
        </p:txBody>
      </p:sp>
      <p:pic>
        <p:nvPicPr>
          <p:cNvPr id="4" name="Picture 3">
            <a:extLst>
              <a:ext uri="{FF2B5EF4-FFF2-40B4-BE49-F238E27FC236}">
                <a16:creationId xmlns:a16="http://schemas.microsoft.com/office/drawing/2014/main" id="{4D6EEFA8-C710-3335-F07C-B1E1990F2EB2}"/>
              </a:ext>
            </a:extLst>
          </p:cNvPr>
          <p:cNvPicPr>
            <a:picLocks noChangeAspect="1"/>
          </p:cNvPicPr>
          <p:nvPr/>
        </p:nvPicPr>
        <p:blipFill>
          <a:blip r:embed="rId2"/>
          <a:stretch>
            <a:fillRect/>
          </a:stretch>
        </p:blipFill>
        <p:spPr>
          <a:xfrm>
            <a:off x="685800" y="1343784"/>
            <a:ext cx="7772400" cy="49493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Loan Statuses</a:t>
            </a:r>
          </a:p>
        </p:txBody>
      </p:sp>
      <p:pic>
        <p:nvPicPr>
          <p:cNvPr id="4" name="Picture 3">
            <a:extLst>
              <a:ext uri="{FF2B5EF4-FFF2-40B4-BE49-F238E27FC236}">
                <a16:creationId xmlns:a16="http://schemas.microsoft.com/office/drawing/2014/main" id="{AE0B7DA7-91A2-0BB5-2082-2DEC997FE76C}"/>
              </a:ext>
            </a:extLst>
          </p:cNvPr>
          <p:cNvPicPr>
            <a:picLocks noChangeAspect="1"/>
          </p:cNvPicPr>
          <p:nvPr/>
        </p:nvPicPr>
        <p:blipFill>
          <a:blip r:embed="rId2"/>
          <a:stretch>
            <a:fillRect/>
          </a:stretch>
        </p:blipFill>
        <p:spPr>
          <a:xfrm>
            <a:off x="685800" y="1267843"/>
            <a:ext cx="7772400" cy="4898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Loan Amount vs Loan Status</a:t>
            </a:r>
          </a:p>
        </p:txBody>
      </p:sp>
      <p:pic>
        <p:nvPicPr>
          <p:cNvPr id="4" name="Picture 3">
            <a:extLst>
              <a:ext uri="{FF2B5EF4-FFF2-40B4-BE49-F238E27FC236}">
                <a16:creationId xmlns:a16="http://schemas.microsoft.com/office/drawing/2014/main" id="{1A502DEE-423B-CFDB-2D1D-F3C8299756DA}"/>
              </a:ext>
            </a:extLst>
          </p:cNvPr>
          <p:cNvPicPr>
            <a:picLocks noChangeAspect="1"/>
          </p:cNvPicPr>
          <p:nvPr/>
        </p:nvPicPr>
        <p:blipFill>
          <a:blip r:embed="rId2"/>
          <a:stretch>
            <a:fillRect/>
          </a:stretch>
        </p:blipFill>
        <p:spPr>
          <a:xfrm>
            <a:off x="829733" y="1265436"/>
            <a:ext cx="7128933" cy="46261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TotalTime>
  <Words>326</Words>
  <Application>Microsoft Macintosh PowerPoint</Application>
  <PresentationFormat>On-screen Show (4:3)</PresentationFormat>
  <Paragraphs>37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Lending Club Case Study</vt:lpstr>
      <vt:lpstr>Problem Statement</vt:lpstr>
      <vt:lpstr>Analysis Approach</vt:lpstr>
      <vt:lpstr>Data Preparation</vt:lpstr>
      <vt:lpstr>Distribution of Loan Amounts</vt:lpstr>
      <vt:lpstr>Distribution of Interest Rates</vt:lpstr>
      <vt:lpstr>Distribution of Annual Income</vt:lpstr>
      <vt:lpstr>Distribution of Loan Statuses</vt:lpstr>
      <vt:lpstr>Loan Amount vs Loan Status</vt:lpstr>
      <vt:lpstr>Interest Rate vs Loan Status</vt:lpstr>
      <vt:lpstr>Annual Income vs Loan Status</vt:lpstr>
      <vt:lpstr>Debt-to-Income Ratio vs Loan Status</vt:lpstr>
      <vt:lpstr>Correlation Matrix for Key Variables</vt:lpstr>
      <vt:lpstr>Key Insights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Rajesh Mishra</cp:lastModifiedBy>
  <cp:revision>3</cp:revision>
  <dcterms:created xsi:type="dcterms:W3CDTF">2013-01-27T09:14:16Z</dcterms:created>
  <dcterms:modified xsi:type="dcterms:W3CDTF">2024-07-21T15:44:36Z</dcterms:modified>
  <cp:category/>
</cp:coreProperties>
</file>