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052f44ca0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052f44c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56900c8c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56900c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052f44ca0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052f44c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056900c8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056900c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056900c8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056900c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Science With Kedro</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Rajesh More</a:t>
            </a:r>
            <a:endParaRPr/>
          </a:p>
        </p:txBody>
      </p:sp>
      <p:pic>
        <p:nvPicPr>
          <p:cNvPr id="61" name="Google Shape;61;p13"/>
          <p:cNvPicPr preferRelativeResize="0"/>
          <p:nvPr/>
        </p:nvPicPr>
        <p:blipFill>
          <a:blip r:embed="rId3">
            <a:alphaModFix/>
          </a:blip>
          <a:stretch>
            <a:fillRect/>
          </a:stretch>
        </p:blipFill>
        <p:spPr>
          <a:xfrm>
            <a:off x="8260350" y="69775"/>
            <a:ext cx="827825" cy="75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12700" y="909075"/>
            <a:ext cx="8118600" cy="25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t>Kedro is open source python framework used to make end to end data science project.</a:t>
            </a:r>
            <a:endParaRPr sz="2300"/>
          </a:p>
          <a:p>
            <a:pPr indent="-374650" lvl="0" marL="457200" rtl="0" algn="l">
              <a:spcBef>
                <a:spcPts val="0"/>
              </a:spcBef>
              <a:spcAft>
                <a:spcPts val="0"/>
              </a:spcAft>
              <a:buSzPts val="2300"/>
              <a:buChar char="-"/>
            </a:pPr>
            <a:r>
              <a:rPr lang="en" sz="2300"/>
              <a:t>Creates Beautiful Skeleton - Pip Install Kedro command.</a:t>
            </a:r>
            <a:endParaRPr sz="2300"/>
          </a:p>
          <a:p>
            <a:pPr indent="-374650" lvl="0" marL="457200" rtl="0" algn="l">
              <a:spcBef>
                <a:spcPts val="0"/>
              </a:spcBef>
              <a:spcAft>
                <a:spcPts val="0"/>
              </a:spcAft>
              <a:buSzPts val="2300"/>
              <a:buChar char="-"/>
            </a:pPr>
            <a:r>
              <a:rPr lang="en" sz="2300"/>
              <a:t>Install All Dependencies- pip install src/requirement.txt</a:t>
            </a:r>
            <a:endParaRPr/>
          </a:p>
        </p:txBody>
      </p:sp>
      <p:pic>
        <p:nvPicPr>
          <p:cNvPr id="67" name="Google Shape;67;p14"/>
          <p:cNvPicPr preferRelativeResize="0"/>
          <p:nvPr/>
        </p:nvPicPr>
        <p:blipFill>
          <a:blip r:embed="rId3">
            <a:alphaModFix/>
          </a:blip>
          <a:stretch>
            <a:fillRect/>
          </a:stretch>
        </p:blipFill>
        <p:spPr>
          <a:xfrm>
            <a:off x="8260350" y="69775"/>
            <a:ext cx="827825" cy="75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873550" y="227100"/>
            <a:ext cx="4757700" cy="46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Conf:- We can configure the catalog, parameters, credentials, logging. Kedro specific configuration is loaded using the configuration class.</a:t>
            </a:r>
            <a:endParaRPr sz="1800"/>
          </a:p>
          <a:p>
            <a:pPr indent="0" lvl="0" marL="0" rtl="0" algn="l">
              <a:spcBef>
                <a:spcPts val="0"/>
              </a:spcBef>
              <a:spcAft>
                <a:spcPts val="0"/>
              </a:spcAft>
              <a:buNone/>
            </a:pPr>
            <a:r>
              <a:rPr lang="en" sz="1800"/>
              <a:t>Data:- data folder stores the actual data, model outputs and results.</a:t>
            </a:r>
            <a:endParaRPr sz="1800"/>
          </a:p>
          <a:p>
            <a:pPr indent="0" lvl="0" marL="0" rtl="0" algn="l">
              <a:spcBef>
                <a:spcPts val="0"/>
              </a:spcBef>
              <a:spcAft>
                <a:spcPts val="0"/>
              </a:spcAft>
              <a:buNone/>
            </a:pPr>
            <a:r>
              <a:rPr lang="en" sz="1800"/>
              <a:t>Docs:- We can bundle our project using python package.We can generate project specific documentation. “kedro build-docs”  will generate html file.</a:t>
            </a:r>
            <a:endParaRPr sz="1800"/>
          </a:p>
          <a:p>
            <a:pPr indent="0" lvl="0" marL="0" rtl="0" algn="l">
              <a:spcBef>
                <a:spcPts val="0"/>
              </a:spcBef>
              <a:spcAft>
                <a:spcPts val="0"/>
              </a:spcAft>
              <a:buNone/>
            </a:pPr>
            <a:r>
              <a:rPr lang="en" sz="1800"/>
              <a:t>Logs:- we can store logs generated by our logging.yml file.</a:t>
            </a:r>
            <a:endParaRPr sz="1800"/>
          </a:p>
          <a:p>
            <a:pPr indent="0" lvl="0" marL="0" rtl="0" algn="l">
              <a:spcBef>
                <a:spcPts val="0"/>
              </a:spcBef>
              <a:spcAft>
                <a:spcPts val="0"/>
              </a:spcAft>
              <a:buNone/>
            </a:pPr>
            <a:r>
              <a:rPr lang="en" sz="1800"/>
              <a:t>Notebooks: we can use notebooks for EDA, for experimentation of creating new nodes.</a:t>
            </a:r>
            <a:endParaRPr sz="1800"/>
          </a:p>
          <a:p>
            <a:pPr indent="0" lvl="0" marL="0" rtl="0" algn="l">
              <a:spcBef>
                <a:spcPts val="0"/>
              </a:spcBef>
              <a:spcAft>
                <a:spcPts val="0"/>
              </a:spcAft>
              <a:buNone/>
            </a:pPr>
            <a:r>
              <a:rPr lang="en" sz="1800"/>
              <a:t>Src:- Project </a:t>
            </a:r>
            <a:r>
              <a:rPr lang="en" sz="1800"/>
              <a:t>source</a:t>
            </a:r>
            <a:r>
              <a:rPr lang="en" sz="1800"/>
              <a:t> code</a:t>
            </a:r>
            <a:endParaRPr sz="1800"/>
          </a:p>
          <a:p>
            <a:pPr indent="0" lvl="0" marL="0" rtl="0" algn="l">
              <a:spcBef>
                <a:spcPts val="0"/>
              </a:spcBef>
              <a:spcAft>
                <a:spcPts val="0"/>
              </a:spcAft>
              <a:buNone/>
            </a:pPr>
            <a:r>
              <a:t/>
            </a:r>
            <a:endParaRPr sz="1800"/>
          </a:p>
        </p:txBody>
      </p:sp>
      <p:pic>
        <p:nvPicPr>
          <p:cNvPr id="73" name="Google Shape;73;p15"/>
          <p:cNvPicPr preferRelativeResize="0"/>
          <p:nvPr/>
        </p:nvPicPr>
        <p:blipFill>
          <a:blip r:embed="rId3">
            <a:alphaModFix/>
          </a:blip>
          <a:stretch>
            <a:fillRect/>
          </a:stretch>
        </p:blipFill>
        <p:spPr>
          <a:xfrm>
            <a:off x="93125" y="227100"/>
            <a:ext cx="3566400" cy="4689300"/>
          </a:xfrm>
          <a:prstGeom prst="rect">
            <a:avLst/>
          </a:prstGeom>
          <a:noFill/>
          <a:ln>
            <a:noFill/>
          </a:ln>
        </p:spPr>
      </p:pic>
      <p:pic>
        <p:nvPicPr>
          <p:cNvPr id="74" name="Google Shape;74;p15"/>
          <p:cNvPicPr preferRelativeResize="0"/>
          <p:nvPr/>
        </p:nvPicPr>
        <p:blipFill>
          <a:blip r:embed="rId4">
            <a:alphaModFix/>
          </a:blip>
          <a:stretch>
            <a:fillRect/>
          </a:stretch>
        </p:blipFill>
        <p:spPr>
          <a:xfrm>
            <a:off x="8260350" y="69775"/>
            <a:ext cx="827825" cy="75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2700" y="645925"/>
            <a:ext cx="7613100" cy="425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We will cover CONF and SRC folder in detail: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Conf:- We can save project specification files.</a:t>
            </a:r>
            <a:endParaRPr sz="1800"/>
          </a:p>
          <a:p>
            <a:pPr indent="0" lvl="0" marL="0" rtl="0" algn="l">
              <a:spcBef>
                <a:spcPts val="0"/>
              </a:spcBef>
              <a:spcAft>
                <a:spcPts val="0"/>
              </a:spcAft>
              <a:buNone/>
            </a:pPr>
            <a:r>
              <a:rPr lang="en" sz="1800"/>
              <a:t>Two Subfolders:</a:t>
            </a:r>
            <a:endParaRPr sz="1800"/>
          </a:p>
          <a:p>
            <a:pPr indent="-342900" lvl="0" marL="457200" rtl="0" algn="l">
              <a:spcBef>
                <a:spcPts val="0"/>
              </a:spcBef>
              <a:spcAft>
                <a:spcPts val="0"/>
              </a:spcAft>
              <a:buSzPts val="1800"/>
              <a:buAutoNum type="arabicPeriod"/>
            </a:pPr>
            <a:r>
              <a:rPr lang="en" sz="1800"/>
              <a:t>Base: For project specific settings to share across different installations(e.g. with different users). </a:t>
            </a:r>
            <a:endParaRPr sz="1800"/>
          </a:p>
          <a:p>
            <a:pPr indent="0" lvl="0" marL="457200" rtl="0" algn="l">
              <a:spcBef>
                <a:spcPts val="0"/>
              </a:spcBef>
              <a:spcAft>
                <a:spcPts val="0"/>
              </a:spcAft>
              <a:buNone/>
            </a:pPr>
            <a:r>
              <a:rPr lang="en" sz="1800"/>
              <a:t>E.g. - catalog.yml-It’s a kind of Menu card in hotel. We can point out where we stored our input and output data.</a:t>
            </a:r>
            <a:endParaRPr sz="1800"/>
          </a:p>
          <a:p>
            <a:pPr indent="0" lvl="0" marL="457200" rtl="0" algn="l">
              <a:spcBef>
                <a:spcPts val="0"/>
              </a:spcBef>
              <a:spcAft>
                <a:spcPts val="0"/>
              </a:spcAft>
              <a:buNone/>
            </a:pPr>
            <a:r>
              <a:rPr lang="en" sz="1800"/>
              <a:t>E.g. - logging.yml - We can set different logging levels and messages to debugging and tracking purpose.</a:t>
            </a:r>
            <a:endParaRPr sz="1800"/>
          </a:p>
          <a:p>
            <a:pPr indent="0" lvl="0" marL="457200" rtl="0" algn="l">
              <a:spcBef>
                <a:spcPts val="0"/>
              </a:spcBef>
              <a:spcAft>
                <a:spcPts val="0"/>
              </a:spcAft>
              <a:buNone/>
            </a:pPr>
            <a:r>
              <a:rPr lang="en" sz="1800"/>
              <a:t>E.g. parameters.yml - train/test split, hyperparameter tuning.</a:t>
            </a:r>
            <a:endParaRPr sz="1800"/>
          </a:p>
          <a:p>
            <a:pPr indent="-342900" lvl="0" marL="457200" rtl="0" algn="l">
              <a:spcBef>
                <a:spcPts val="0"/>
              </a:spcBef>
              <a:spcAft>
                <a:spcPts val="0"/>
              </a:spcAft>
              <a:buSzPts val="1800"/>
              <a:buAutoNum type="arabicPeriod"/>
            </a:pPr>
            <a:r>
              <a:rPr lang="en" sz="1800"/>
              <a:t>Local: It is used for settings that should not be shared e.g. access credentials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p:txBody>
      </p:sp>
      <p:pic>
        <p:nvPicPr>
          <p:cNvPr id="80" name="Google Shape;80;p16"/>
          <p:cNvPicPr preferRelativeResize="0"/>
          <p:nvPr/>
        </p:nvPicPr>
        <p:blipFill>
          <a:blip r:embed="rId3">
            <a:alphaModFix/>
          </a:blip>
          <a:stretch>
            <a:fillRect/>
          </a:stretch>
        </p:blipFill>
        <p:spPr>
          <a:xfrm>
            <a:off x="8260350" y="69775"/>
            <a:ext cx="827825" cy="75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71175" y="113725"/>
            <a:ext cx="7854600" cy="49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800"/>
              <a:t>SRC Folder:</a:t>
            </a:r>
            <a:endParaRPr sz="1800"/>
          </a:p>
          <a:p>
            <a:pPr indent="0" lvl="0" marL="0" rtl="0" algn="l">
              <a:spcBef>
                <a:spcPts val="0"/>
              </a:spcBef>
              <a:spcAft>
                <a:spcPts val="0"/>
              </a:spcAft>
              <a:buNone/>
            </a:pPr>
            <a:r>
              <a:rPr lang="en" sz="1800"/>
              <a:t>Contains Pipeline.py and Nodes.py files</a:t>
            </a:r>
            <a:endParaRPr sz="1800"/>
          </a:p>
          <a:p>
            <a:pPr indent="-342900" lvl="0" marL="457200" rtl="0" algn="l">
              <a:spcBef>
                <a:spcPts val="0"/>
              </a:spcBef>
              <a:spcAft>
                <a:spcPts val="0"/>
              </a:spcAft>
              <a:buSzPts val="1800"/>
              <a:buAutoNum type="arabicPeriod"/>
            </a:pPr>
            <a:r>
              <a:rPr lang="en" sz="1800"/>
              <a:t>Node.py:- Node is a wrapper function that names the input and output of that function. We need to make python functions for each step e.g. preprocess nodes to preprocess our data or model training node to evaluate our model.</a:t>
            </a:r>
            <a:endParaRPr sz="1800"/>
          </a:p>
          <a:p>
            <a:pPr indent="-342900" lvl="0" marL="457200" rtl="0" algn="l">
              <a:spcBef>
                <a:spcPts val="0"/>
              </a:spcBef>
              <a:spcAft>
                <a:spcPts val="0"/>
              </a:spcAft>
              <a:buSzPts val="1800"/>
              <a:buAutoNum type="arabicPeriod"/>
            </a:pPr>
            <a:r>
              <a:rPr lang="en" sz="1800"/>
              <a:t>Pipeline: Connects the nodes. It’s a ordered execution of node.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86" name="Google Shape;86;p17"/>
          <p:cNvPicPr preferRelativeResize="0"/>
          <p:nvPr/>
        </p:nvPicPr>
        <p:blipFill>
          <a:blip r:embed="rId3">
            <a:alphaModFix/>
          </a:blip>
          <a:stretch>
            <a:fillRect/>
          </a:stretch>
        </p:blipFill>
        <p:spPr>
          <a:xfrm>
            <a:off x="8260350" y="69775"/>
            <a:ext cx="827825" cy="751600"/>
          </a:xfrm>
          <a:prstGeom prst="rect">
            <a:avLst/>
          </a:prstGeom>
          <a:noFill/>
          <a:ln>
            <a:noFill/>
          </a:ln>
        </p:spPr>
      </p:pic>
      <p:sp>
        <p:nvSpPr>
          <p:cNvPr id="87" name="Google Shape;87;p17"/>
          <p:cNvSpPr/>
          <p:nvPr/>
        </p:nvSpPr>
        <p:spPr>
          <a:xfrm>
            <a:off x="1417100" y="2633000"/>
            <a:ext cx="1408325" cy="34115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1</a:t>
            </a:r>
            <a:endParaRPr/>
          </a:p>
        </p:txBody>
      </p:sp>
      <p:sp>
        <p:nvSpPr>
          <p:cNvPr id="88" name="Google Shape;88;p17"/>
          <p:cNvSpPr/>
          <p:nvPr/>
        </p:nvSpPr>
        <p:spPr>
          <a:xfrm>
            <a:off x="4318500" y="2633000"/>
            <a:ext cx="1408325" cy="34115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3</a:t>
            </a:r>
            <a:endParaRPr/>
          </a:p>
        </p:txBody>
      </p:sp>
      <p:sp>
        <p:nvSpPr>
          <p:cNvPr id="89" name="Google Shape;89;p17"/>
          <p:cNvSpPr/>
          <p:nvPr/>
        </p:nvSpPr>
        <p:spPr>
          <a:xfrm>
            <a:off x="2867800" y="2633000"/>
            <a:ext cx="1408325" cy="34115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2</a:t>
            </a:r>
            <a:endParaRPr/>
          </a:p>
        </p:txBody>
      </p:sp>
      <p:sp>
        <p:nvSpPr>
          <p:cNvPr id="90" name="Google Shape;90;p17"/>
          <p:cNvSpPr/>
          <p:nvPr/>
        </p:nvSpPr>
        <p:spPr>
          <a:xfrm>
            <a:off x="1249500" y="2580525"/>
            <a:ext cx="4644900" cy="4461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6210700" y="2598000"/>
            <a:ext cx="1793100" cy="4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Processing Pipeline</a:t>
            </a:r>
            <a:endParaRPr/>
          </a:p>
        </p:txBody>
      </p:sp>
      <p:sp>
        <p:nvSpPr>
          <p:cNvPr id="92" name="Google Shape;92;p17"/>
          <p:cNvSpPr/>
          <p:nvPr/>
        </p:nvSpPr>
        <p:spPr>
          <a:xfrm>
            <a:off x="1298300" y="3380225"/>
            <a:ext cx="4644900" cy="4461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417100" y="3432700"/>
            <a:ext cx="1408325" cy="34115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1</a:t>
            </a:r>
            <a:endParaRPr/>
          </a:p>
        </p:txBody>
      </p:sp>
      <p:sp>
        <p:nvSpPr>
          <p:cNvPr id="94" name="Google Shape;94;p17"/>
          <p:cNvSpPr/>
          <p:nvPr/>
        </p:nvSpPr>
        <p:spPr>
          <a:xfrm>
            <a:off x="2867813" y="3432700"/>
            <a:ext cx="1408325" cy="34115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2</a:t>
            </a:r>
            <a:endParaRPr/>
          </a:p>
        </p:txBody>
      </p:sp>
      <p:sp>
        <p:nvSpPr>
          <p:cNvPr id="95" name="Google Shape;95;p17"/>
          <p:cNvSpPr/>
          <p:nvPr/>
        </p:nvSpPr>
        <p:spPr>
          <a:xfrm>
            <a:off x="4318550" y="3432700"/>
            <a:ext cx="1408325" cy="34115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3</a:t>
            </a:r>
            <a:endParaRPr/>
          </a:p>
        </p:txBody>
      </p:sp>
      <p:sp>
        <p:nvSpPr>
          <p:cNvPr id="96" name="Google Shape;96;p17"/>
          <p:cNvSpPr/>
          <p:nvPr/>
        </p:nvSpPr>
        <p:spPr>
          <a:xfrm>
            <a:off x="6210700" y="3380225"/>
            <a:ext cx="1793100" cy="4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Science Pipeline</a:t>
            </a:r>
            <a:endParaRPr/>
          </a:p>
        </p:txBody>
      </p:sp>
      <p:sp>
        <p:nvSpPr>
          <p:cNvPr id="97" name="Google Shape;97;p17"/>
          <p:cNvSpPr/>
          <p:nvPr/>
        </p:nvSpPr>
        <p:spPr>
          <a:xfrm>
            <a:off x="3315275" y="3074725"/>
            <a:ext cx="551100" cy="3054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3296400" y="3874425"/>
            <a:ext cx="551100" cy="3768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1338350" y="4299325"/>
            <a:ext cx="6613200" cy="6606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 Join two pipelines in </a:t>
            </a:r>
            <a:r>
              <a:rPr lang="en"/>
              <a:t>p</a:t>
            </a:r>
            <a:r>
              <a:rPr lang="en"/>
              <a:t>ipeline_registry.py </a:t>
            </a:r>
            <a:endParaRPr/>
          </a:p>
          <a:p>
            <a:pPr indent="0" lvl="0" marL="0" marR="0" rtl="0" algn="l">
              <a:lnSpc>
                <a:spcPct val="100000"/>
              </a:lnSpc>
              <a:spcBef>
                <a:spcPts val="0"/>
              </a:spcBef>
              <a:spcAft>
                <a:spcPts val="0"/>
              </a:spcAft>
              <a:buNone/>
            </a:pPr>
            <a:r>
              <a:rPr lang="en"/>
              <a:t>"__default__": data_processing_pipeline + data_science_pipeline,</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cxnSp>
        <p:nvCxnSpPr>
          <p:cNvPr id="100" name="Google Shape;100;p17"/>
          <p:cNvCxnSpPr>
            <a:endCxn id="96" idx="0"/>
          </p:cNvCxnSpPr>
          <p:nvPr/>
        </p:nvCxnSpPr>
        <p:spPr>
          <a:xfrm flipH="1" rot="-5400000">
            <a:off x="6823300" y="3096275"/>
            <a:ext cx="318600" cy="249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1" name="Google Shape;101;p17"/>
          <p:cNvCxnSpPr/>
          <p:nvPr/>
        </p:nvCxnSpPr>
        <p:spPr>
          <a:xfrm flipH="1" rot="-5400000">
            <a:off x="6770475" y="3866425"/>
            <a:ext cx="446100" cy="4110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a:blip r:embed="rId3">
            <a:alphaModFix/>
          </a:blip>
          <a:stretch>
            <a:fillRect/>
          </a:stretch>
        </p:blipFill>
        <p:spPr>
          <a:xfrm>
            <a:off x="152400" y="152400"/>
            <a:ext cx="4063876" cy="4838701"/>
          </a:xfrm>
          <a:prstGeom prst="rect">
            <a:avLst/>
          </a:prstGeom>
          <a:noFill/>
          <a:ln>
            <a:noFill/>
          </a:ln>
        </p:spPr>
      </p:pic>
      <p:pic>
        <p:nvPicPr>
          <p:cNvPr id="107" name="Google Shape;107;p18"/>
          <p:cNvPicPr preferRelativeResize="0"/>
          <p:nvPr/>
        </p:nvPicPr>
        <p:blipFill>
          <a:blip r:embed="rId4">
            <a:alphaModFix/>
          </a:blip>
          <a:stretch>
            <a:fillRect/>
          </a:stretch>
        </p:blipFill>
        <p:spPr>
          <a:xfrm>
            <a:off x="4277500" y="152400"/>
            <a:ext cx="4453926" cy="4838701"/>
          </a:xfrm>
          <a:prstGeom prst="rect">
            <a:avLst/>
          </a:prstGeom>
          <a:noFill/>
          <a:ln>
            <a:noFill/>
          </a:ln>
        </p:spPr>
      </p:pic>
      <p:pic>
        <p:nvPicPr>
          <p:cNvPr id="108" name="Google Shape;108;p18"/>
          <p:cNvPicPr preferRelativeResize="0"/>
          <p:nvPr/>
        </p:nvPicPr>
        <p:blipFill>
          <a:blip r:embed="rId5">
            <a:alphaModFix/>
          </a:blip>
          <a:stretch>
            <a:fillRect/>
          </a:stretch>
        </p:blipFill>
        <p:spPr>
          <a:xfrm>
            <a:off x="8277825" y="78500"/>
            <a:ext cx="827825" cy="75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8277825" y="78500"/>
            <a:ext cx="827825" cy="751600"/>
          </a:xfrm>
          <a:prstGeom prst="rect">
            <a:avLst/>
          </a:prstGeom>
          <a:noFill/>
          <a:ln>
            <a:noFill/>
          </a:ln>
        </p:spPr>
      </p:pic>
      <p:sp>
        <p:nvSpPr>
          <p:cNvPr id="114" name="Google Shape;114;p19"/>
          <p:cNvSpPr txBox="1"/>
          <p:nvPr/>
        </p:nvSpPr>
        <p:spPr>
          <a:xfrm>
            <a:off x="524850" y="796025"/>
            <a:ext cx="7645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Precautions:</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a:p>
            <a:pPr indent="-342900" lvl="0" marL="457200" rtl="0" algn="l">
              <a:spcBef>
                <a:spcPts val="0"/>
              </a:spcBef>
              <a:spcAft>
                <a:spcPts val="0"/>
              </a:spcAft>
              <a:buClr>
                <a:schemeClr val="lt1"/>
              </a:buClr>
              <a:buSzPts val="1800"/>
              <a:buFont typeface="Old Standard TT"/>
              <a:buAutoNum type="arabicPeriod"/>
            </a:pPr>
            <a:r>
              <a:rPr lang="en" sz="1800">
                <a:solidFill>
                  <a:schemeClr val="lt1"/>
                </a:solidFill>
                <a:latin typeface="Old Standard TT"/>
                <a:ea typeface="Old Standard TT"/>
                <a:cs typeface="Old Standard TT"/>
                <a:sym typeface="Old Standard TT"/>
              </a:rPr>
              <a:t>We should avoid committing credentials in “Conf”. Best practice is- Use only “conf/local” folder to save sensitive information like access credentials.</a:t>
            </a:r>
            <a:endParaRPr sz="18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a:p>
            <a:pPr indent="-342900" lvl="0" marL="457200" rtl="0" algn="l">
              <a:spcBef>
                <a:spcPts val="0"/>
              </a:spcBef>
              <a:spcAft>
                <a:spcPts val="0"/>
              </a:spcAft>
              <a:buClr>
                <a:schemeClr val="lt1"/>
              </a:buClr>
              <a:buSzPts val="1800"/>
              <a:buFont typeface="Old Standard TT"/>
              <a:buAutoNum type="arabicPeriod"/>
            </a:pPr>
            <a:r>
              <a:rPr lang="en" sz="1800">
                <a:solidFill>
                  <a:schemeClr val="lt1"/>
                </a:solidFill>
                <a:latin typeface="Old Standard TT"/>
                <a:ea typeface="Old Standard TT"/>
                <a:cs typeface="Old Standard TT"/>
                <a:sym typeface="Old Standard TT"/>
              </a:rPr>
              <a:t>Avoid committing notebook output cells(data can easily sneak into notebooks if we don’t delete the output.</a:t>
            </a:r>
            <a:endParaRPr sz="1800">
              <a:solidFill>
                <a:schemeClr val="lt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a:p>
            <a:pPr indent="-342900" lvl="0" marL="457200" rtl="0" algn="l">
              <a:spcBef>
                <a:spcPts val="0"/>
              </a:spcBef>
              <a:spcAft>
                <a:spcPts val="0"/>
              </a:spcAft>
              <a:buClr>
                <a:schemeClr val="lt1"/>
              </a:buClr>
              <a:buSzPts val="1800"/>
              <a:buFont typeface="Old Standard TT"/>
              <a:buAutoNum type="arabicPeriod"/>
            </a:pPr>
            <a:r>
              <a:rPr lang="en" sz="1800">
                <a:solidFill>
                  <a:schemeClr val="lt1"/>
                </a:solidFill>
                <a:latin typeface="Old Standard TT"/>
                <a:ea typeface="Old Standard TT"/>
                <a:cs typeface="Old Standard TT"/>
                <a:sym typeface="Old Standard TT"/>
              </a:rPr>
              <a:t>We should avoid committing data to version control.</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ctrTitle"/>
          </p:nvPr>
        </p:nvSpPr>
        <p:spPr>
          <a:xfrm>
            <a:off x="512700" y="1893300"/>
            <a:ext cx="8118600" cy="1522800"/>
          </a:xfrm>
          <a:prstGeom prst="rect">
            <a:avLst/>
          </a:prstGeom>
          <a:effectLst>
            <a:outerShdw blurRad="57150" rotWithShape="0" algn="bl" dir="1980000" dist="19050">
              <a:srgbClr val="000000">
                <a:alpha val="89000"/>
              </a:srgbClr>
            </a:outerShdw>
            <a:reflection blurRad="0" dir="5400000" dist="38100" endA="0" endPos="41000" fadeDir="5400012" kx="0" rotWithShape="0" algn="bl" stA="95000" stPos="0" sy="-100000" ky="0"/>
          </a:effectLst>
        </p:spPr>
        <p:txBody>
          <a:bodyPr anchorCtr="0" anchor="b" bIns="91425" lIns="91425" spcFirstLastPara="1" rIns="91425" wrap="square" tIns="91425">
            <a:noAutofit/>
          </a:bodyPr>
          <a:lstStyle/>
          <a:p>
            <a:pPr indent="0" lvl="0" marL="0" rtl="0" algn="ctr">
              <a:spcBef>
                <a:spcPts val="0"/>
              </a:spcBef>
              <a:spcAft>
                <a:spcPts val="0"/>
              </a:spcAft>
              <a:buNone/>
            </a:pPr>
            <a:r>
              <a:rPr lang="en"/>
              <a:t>Thank You </a:t>
            </a:r>
            <a:endParaRPr/>
          </a:p>
        </p:txBody>
      </p:sp>
      <p:pic>
        <p:nvPicPr>
          <p:cNvPr id="120" name="Google Shape;120;p20"/>
          <p:cNvPicPr preferRelativeResize="0"/>
          <p:nvPr/>
        </p:nvPicPr>
        <p:blipFill>
          <a:blip r:embed="rId3">
            <a:alphaModFix/>
          </a:blip>
          <a:stretch>
            <a:fillRect/>
          </a:stretch>
        </p:blipFill>
        <p:spPr>
          <a:xfrm>
            <a:off x="8260350" y="69775"/>
            <a:ext cx="827825" cy="75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