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91" r:id="rId1"/>
  </p:sldMasterIdLst>
  <p:notesMasterIdLst>
    <p:notesMasterId r:id="rId44"/>
  </p:notesMasterIdLst>
  <p:sldIdLst>
    <p:sldId id="257" r:id="rId2"/>
    <p:sldId id="303" r:id="rId3"/>
    <p:sldId id="399" r:id="rId4"/>
    <p:sldId id="289" r:id="rId5"/>
    <p:sldId id="260" r:id="rId6"/>
    <p:sldId id="334" r:id="rId7"/>
    <p:sldId id="400" r:id="rId8"/>
    <p:sldId id="282" r:id="rId9"/>
    <p:sldId id="381" r:id="rId10"/>
    <p:sldId id="383" r:id="rId11"/>
    <p:sldId id="402" r:id="rId12"/>
    <p:sldId id="403" r:id="rId13"/>
    <p:sldId id="266" r:id="rId14"/>
    <p:sldId id="391" r:id="rId15"/>
    <p:sldId id="405" r:id="rId16"/>
    <p:sldId id="406" r:id="rId17"/>
    <p:sldId id="408" r:id="rId18"/>
    <p:sldId id="304" r:id="rId19"/>
    <p:sldId id="397" r:id="rId20"/>
    <p:sldId id="475" r:id="rId21"/>
    <p:sldId id="428" r:id="rId22"/>
    <p:sldId id="429" r:id="rId23"/>
    <p:sldId id="460" r:id="rId24"/>
    <p:sldId id="476" r:id="rId25"/>
    <p:sldId id="462" r:id="rId26"/>
    <p:sldId id="463" r:id="rId27"/>
    <p:sldId id="465" r:id="rId28"/>
    <p:sldId id="467" r:id="rId29"/>
    <p:sldId id="468" r:id="rId30"/>
    <p:sldId id="470" r:id="rId31"/>
    <p:sldId id="471" r:id="rId32"/>
    <p:sldId id="472" r:id="rId33"/>
    <p:sldId id="473" r:id="rId34"/>
    <p:sldId id="474" r:id="rId35"/>
    <p:sldId id="452" r:id="rId36"/>
    <p:sldId id="453" r:id="rId37"/>
    <p:sldId id="454" r:id="rId38"/>
    <p:sldId id="455" r:id="rId39"/>
    <p:sldId id="449" r:id="rId40"/>
    <p:sldId id="450" r:id="rId41"/>
    <p:sldId id="298" r:id="rId42"/>
    <p:sldId id="47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2701" autoAdjust="0"/>
  </p:normalViewPr>
  <p:slideViewPr>
    <p:cSldViewPr snapToGrid="0">
      <p:cViewPr varScale="1">
        <p:scale>
          <a:sx n="62" d="100"/>
          <a:sy n="62" d="100"/>
        </p:scale>
        <p:origin x="84" y="10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ECBEDD-D1FD-4334-B2FB-A7B5124EB653}" type="datetimeFigureOut">
              <a:rPr lang="en-IN" smtClean="0"/>
              <a:t>03-06-2025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1B3F53-27D7-4459-A937-C9981913498F}" type="slidenum">
              <a:rPr lang="en-IN" smtClean="0"/>
              <a:t>‹#›</a:t>
            </a:fld>
            <a:endParaRPr lang="en-IN"/>
          </a:p>
        </p:txBody>
      </p:sp>
    </p:spTree>
    <p:extLst>
      <p:ext uri="{BB962C8B-B14F-4D97-AF65-F5344CB8AC3E}">
        <p14:creationId xmlns:p14="http://schemas.microsoft.com/office/powerpoint/2010/main" val="1174196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1b28366aba4_0_1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1b28366aba4_0_1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302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48A87A34-81AB-432B-8DAE-1953F412C126}" type="datetimeFigureOut">
              <a:rPr lang="en-US" smtClean="0"/>
              <a:pPr/>
              <a:t>6/3/2025</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88491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6/3/2025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51342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6/3/2025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532649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6/3/2025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996713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48A87A34-81AB-432B-8DAE-1953F412C126}" type="datetimeFigureOut">
              <a:rPr lang="en-US" smtClean="0"/>
              <a:t>6/3/2025</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18189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6/3/2025</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74281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6/3/2025</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692385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6/3/2025</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643622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6/3/2025</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57273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48A87A34-81AB-432B-8DAE-1953F412C126}" type="datetimeFigureOut">
              <a:rPr lang="en-US" smtClean="0"/>
              <a:t>6/3/2025</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6D22F896-40B5-4ADD-8801-0D06FADFA095}" type="slidenum">
              <a:rPr lang="en-US" smtClean="0"/>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237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48A87A34-81AB-432B-8DAE-1953F412C126}" type="datetimeFigureOut">
              <a:rPr lang="en-US" smtClean="0"/>
              <a:pPr/>
              <a:t>6/3/2025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77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48A87A34-81AB-432B-8DAE-1953F412C126}" type="datetimeFigureOut">
              <a:rPr lang="en-US" smtClean="0"/>
              <a:pPr/>
              <a:t>6/3/2025</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4007660"/>
      </p:ext>
    </p:extLst>
  </p:cSld>
  <p:clrMap bg1="dk1" tx1="lt1" bg2="dk2" tx2="lt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Lst>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8183" y="2532344"/>
            <a:ext cx="10838986" cy="1200329"/>
          </a:xfrm>
          <a:prstGeom prst="rect">
            <a:avLst/>
          </a:prstGeom>
        </p:spPr>
        <p:txBody>
          <a:bodyPr wrap="square">
            <a:spAutoFit/>
          </a:bodyPr>
          <a:lstStyle/>
          <a:p>
            <a:pPr algn="ct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PDF Knowledge Extraction System with RAG and CAG Models</a:t>
            </a:r>
          </a:p>
        </p:txBody>
      </p:sp>
    </p:spTree>
    <p:extLst>
      <p:ext uri="{BB962C8B-B14F-4D97-AF65-F5344CB8AC3E}">
        <p14:creationId xmlns:p14="http://schemas.microsoft.com/office/powerpoint/2010/main" val="3780940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642253-F49B-9814-9AB8-4864E191BFAB}"/>
              </a:ext>
            </a:extLst>
          </p:cNvPr>
          <p:cNvSpPr txBox="1"/>
          <p:nvPr/>
        </p:nvSpPr>
        <p:spPr>
          <a:xfrm>
            <a:off x="4023360" y="275724"/>
            <a:ext cx="6105378" cy="458074"/>
          </a:xfrm>
          <a:prstGeom prst="rect">
            <a:avLst/>
          </a:prstGeom>
          <a:noFill/>
        </p:spPr>
        <p:txBody>
          <a:bodyPr wrap="square">
            <a:spAutoFit/>
          </a:bodyPr>
          <a:lstStyle/>
          <a:p>
            <a:pPr marL="118745" indent="0" algn="just">
              <a:lnSpc>
                <a:spcPct val="150000"/>
              </a:lnSpc>
              <a:buNone/>
            </a:pPr>
            <a:r>
              <a:rPr lang="en-US" sz="1800" b="1" dirty="0">
                <a:solidFill>
                  <a:schemeClr val="accent3">
                    <a:lumMod val="50000"/>
                  </a:schemeClr>
                </a:solidFill>
                <a:latin typeface="Times New Roman" panose="02020603050405020304" pitchFamily="18" charset="0"/>
                <a:cs typeface="Times New Roman" panose="02020603050405020304" pitchFamily="18" charset="0"/>
              </a:rPr>
              <a:t>ARCHITECHTURE DIAGRAM</a:t>
            </a:r>
            <a:endParaRPr lang="en-US" sz="1800"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6913E26-9B4B-7C3A-F048-A382A008029B}"/>
              </a:ext>
            </a:extLst>
          </p:cNvPr>
          <p:cNvPicPr>
            <a:picLocks noChangeAspect="1"/>
          </p:cNvPicPr>
          <p:nvPr/>
        </p:nvPicPr>
        <p:blipFill>
          <a:blip r:embed="rId2"/>
          <a:stretch>
            <a:fillRect/>
          </a:stretch>
        </p:blipFill>
        <p:spPr>
          <a:xfrm>
            <a:off x="2634713" y="936772"/>
            <a:ext cx="6407822" cy="5069197"/>
          </a:xfrm>
          <a:prstGeom prst="rect">
            <a:avLst/>
          </a:prstGeom>
        </p:spPr>
      </p:pic>
    </p:spTree>
    <p:extLst>
      <p:ext uri="{BB962C8B-B14F-4D97-AF65-F5344CB8AC3E}">
        <p14:creationId xmlns:p14="http://schemas.microsoft.com/office/powerpoint/2010/main" val="1037102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32"/>
          <p:cNvSpPr txBox="1">
            <a:spLocks noGrp="1"/>
          </p:cNvSpPr>
          <p:nvPr>
            <p:ph type="title"/>
          </p:nvPr>
        </p:nvSpPr>
        <p:spPr>
          <a:xfrm>
            <a:off x="953467" y="713333"/>
            <a:ext cx="10285200" cy="947600"/>
          </a:xfrm>
          <a:prstGeom prst="rect">
            <a:avLst/>
          </a:prstGeom>
          <a:ln>
            <a:noFill/>
          </a:ln>
        </p:spPr>
        <p:txBody>
          <a:bodyPr spcFirstLastPara="1" vert="horz" wrap="square" lIns="121900" tIns="121900" rIns="121900" bIns="121900" rtlCol="0" anchor="t" anchorCtr="0">
            <a:noAutofit/>
          </a:bodyPr>
          <a:lstStyle/>
          <a:p>
            <a:pPr>
              <a:lnSpc>
                <a:spcPct val="150000"/>
              </a:lnSpc>
            </a:pPr>
            <a:r>
              <a:rPr lang="en-US" sz="3200" b="1" dirty="0">
                <a:solidFill>
                  <a:schemeClr val="tx1"/>
                </a:solidFill>
                <a:latin typeface="Times New Roman" panose="02020603050405020304" pitchFamily="18" charset="0"/>
                <a:cs typeface="Times New Roman" panose="02020603050405020304" pitchFamily="18" charset="0"/>
              </a:rPr>
              <a:t>Resource Requirements</a:t>
            </a:r>
          </a:p>
        </p:txBody>
      </p:sp>
      <p:sp>
        <p:nvSpPr>
          <p:cNvPr id="866" name="Google Shape;866;p32"/>
          <p:cNvSpPr/>
          <p:nvPr/>
        </p:nvSpPr>
        <p:spPr>
          <a:xfrm>
            <a:off x="4729184" y="1960600"/>
            <a:ext cx="1019200" cy="101920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spcFirstLastPara="1" wrap="square" lIns="121900" tIns="121900" rIns="121900" bIns="121900" anchor="ctr" anchorCtr="0">
            <a:noAutofit/>
          </a:bodyPr>
          <a:lstStyle/>
          <a:p>
            <a:pPr algn="ctr"/>
            <a:r>
              <a:rPr lang="en-GB" sz="2667" dirty="0">
                <a:latin typeface="Poppins Black" panose="00000800000000000000"/>
                <a:ea typeface="Poppins Black" panose="00000800000000000000"/>
                <a:cs typeface="Poppins Black" panose="00000800000000000000"/>
                <a:sym typeface="Poppins Black" panose="00000800000000000000"/>
              </a:rPr>
              <a:t>01</a:t>
            </a:r>
            <a:endParaRPr sz="2667" dirty="0">
              <a:latin typeface="Poppins Black" panose="00000800000000000000"/>
              <a:ea typeface="Poppins Black" panose="00000800000000000000"/>
              <a:cs typeface="Poppins Black" panose="00000800000000000000"/>
              <a:sym typeface="Poppins Black" panose="00000800000000000000"/>
            </a:endParaRPr>
          </a:p>
        </p:txBody>
      </p:sp>
      <p:sp>
        <p:nvSpPr>
          <p:cNvPr id="867" name="Google Shape;867;p32"/>
          <p:cNvSpPr txBox="1"/>
          <p:nvPr/>
        </p:nvSpPr>
        <p:spPr>
          <a:xfrm>
            <a:off x="5951584" y="1937300"/>
            <a:ext cx="4564800" cy="694000"/>
          </a:xfrm>
          <a:prstGeom prst="rect">
            <a:avLst/>
          </a:prstGeom>
          <a:noFill/>
          <a:ln>
            <a:noFill/>
          </a:ln>
        </p:spPr>
        <p:txBody>
          <a:bodyPr spcFirstLastPara="1" wrap="square" lIns="121900" tIns="121900" rIns="121900" bIns="121900" anchor="b" anchorCtr="0">
            <a:noAutofit/>
          </a:bodyPr>
          <a:lstStyle/>
          <a:p>
            <a:pPr>
              <a:lnSpc>
                <a:spcPct val="115000"/>
              </a:lnSpc>
            </a:pPr>
            <a:r>
              <a:rPr lang="en-GB" sz="2400" dirty="0">
                <a:latin typeface="Poppins Black" panose="00000800000000000000"/>
                <a:ea typeface="Poppins Black" panose="00000800000000000000"/>
                <a:cs typeface="Poppins Black" panose="00000800000000000000"/>
                <a:sym typeface="Poppins Black" panose="00000800000000000000"/>
              </a:rPr>
              <a:t>Hardware</a:t>
            </a:r>
            <a:endParaRPr sz="2400" dirty="0">
              <a:latin typeface="Poppins Black" panose="00000800000000000000"/>
              <a:ea typeface="Poppins Black" panose="00000800000000000000"/>
              <a:cs typeface="Poppins Black" panose="00000800000000000000"/>
              <a:sym typeface="Poppins Black" panose="00000800000000000000"/>
            </a:endParaRPr>
          </a:p>
        </p:txBody>
      </p:sp>
      <p:sp>
        <p:nvSpPr>
          <p:cNvPr id="868" name="Google Shape;868;p32"/>
          <p:cNvSpPr txBox="1"/>
          <p:nvPr/>
        </p:nvSpPr>
        <p:spPr>
          <a:xfrm>
            <a:off x="5951584" y="2428100"/>
            <a:ext cx="4564800" cy="513200"/>
          </a:xfrm>
          <a:prstGeom prst="rect">
            <a:avLst/>
          </a:prstGeom>
          <a:noFill/>
          <a:ln>
            <a:noFill/>
          </a:ln>
        </p:spPr>
        <p:txBody>
          <a:bodyPr spcFirstLastPara="1" wrap="square" lIns="121900" tIns="121900" rIns="121900" bIns="121900" anchor="t" anchorCtr="0">
            <a:noAutofit/>
          </a:bodyPr>
          <a:lstStyle/>
          <a:p>
            <a:pPr lvl="0"/>
            <a:r>
              <a:rPr lang="en-GB" sz="1067" b="1" dirty="0">
                <a:latin typeface="Times New Roman" panose="02020603050405020304" pitchFamily="18" charset="0"/>
                <a:ea typeface="Poppins" panose="00000500000000000000"/>
                <a:cs typeface="Times New Roman" panose="02020603050405020304" pitchFamily="18" charset="0"/>
                <a:sym typeface="Poppins" panose="00000500000000000000"/>
              </a:rPr>
              <a:t>(Processor: </a:t>
            </a:r>
            <a:r>
              <a:rPr lang="en-US" sz="1067" dirty="0">
                <a:latin typeface="Times New Roman" panose="02020603050405020304" pitchFamily="18" charset="0"/>
                <a:cs typeface="Times New Roman" panose="02020603050405020304" pitchFamily="18" charset="0"/>
              </a:rPr>
              <a:t>I5/Intel Processor, </a:t>
            </a:r>
            <a:r>
              <a:rPr lang="en-IN" sz="1067" b="1" dirty="0">
                <a:latin typeface="Times New Roman" panose="02020603050405020304" pitchFamily="18" charset="0"/>
                <a:cs typeface="Times New Roman" panose="02020603050405020304" pitchFamily="18" charset="0"/>
              </a:rPr>
              <a:t>RAM:</a:t>
            </a:r>
            <a:r>
              <a:rPr lang="en-IN" sz="1067" dirty="0">
                <a:latin typeface="Times New Roman" panose="02020603050405020304" pitchFamily="18" charset="0"/>
                <a:cs typeface="Times New Roman" panose="02020603050405020304" pitchFamily="18" charset="0"/>
              </a:rPr>
              <a:t> 8GB (min), </a:t>
            </a:r>
            <a:r>
              <a:rPr lang="en-IN" sz="1067" b="1" dirty="0">
                <a:latin typeface="Times New Roman" panose="02020603050405020304" pitchFamily="18" charset="0"/>
                <a:cs typeface="Times New Roman" panose="02020603050405020304" pitchFamily="18" charset="0"/>
              </a:rPr>
              <a:t>Hard Disk: </a:t>
            </a:r>
            <a:r>
              <a:rPr lang="en-IN" sz="1067" dirty="0">
                <a:latin typeface="Times New Roman" panose="02020603050405020304" pitchFamily="18" charset="0"/>
                <a:cs typeface="Times New Roman" panose="02020603050405020304" pitchFamily="18" charset="0"/>
              </a:rPr>
              <a:t>128 GB</a:t>
            </a:r>
            <a:r>
              <a:rPr lang="en-IN" sz="1067" b="1" dirty="0">
                <a:latin typeface="Times New Roman" panose="02020603050405020304" pitchFamily="18" charset="0"/>
                <a:cs typeface="Times New Roman" panose="02020603050405020304" pitchFamily="18" charset="0"/>
              </a:rPr>
              <a:t>, Key Board:</a:t>
            </a:r>
            <a:r>
              <a:rPr lang="en-IN" sz="1067" dirty="0">
                <a:latin typeface="Times New Roman" panose="02020603050405020304" pitchFamily="18" charset="0"/>
                <a:cs typeface="Times New Roman" panose="02020603050405020304" pitchFamily="18" charset="0"/>
              </a:rPr>
              <a:t> Standard Windows Keyboard, </a:t>
            </a:r>
            <a:r>
              <a:rPr lang="en-IN" sz="1067" b="1" dirty="0">
                <a:latin typeface="Times New Roman" panose="02020603050405020304" pitchFamily="18" charset="0"/>
                <a:cs typeface="Times New Roman" panose="02020603050405020304" pitchFamily="18" charset="0"/>
              </a:rPr>
              <a:t>Mouse:</a:t>
            </a:r>
            <a:r>
              <a:rPr lang="en-IN" sz="1067" dirty="0">
                <a:latin typeface="Times New Roman" panose="02020603050405020304" pitchFamily="18" charset="0"/>
                <a:cs typeface="Times New Roman" panose="02020603050405020304" pitchFamily="18" charset="0"/>
              </a:rPr>
              <a:t> Two or Three Button Mouse)</a:t>
            </a:r>
          </a:p>
          <a:p>
            <a:pPr>
              <a:lnSpc>
                <a:spcPct val="115000"/>
              </a:lnSpc>
            </a:pPr>
            <a:endParaRPr sz="1067" dirty="0">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869" name="Google Shape;869;p32"/>
          <p:cNvSpPr txBox="1"/>
          <p:nvPr/>
        </p:nvSpPr>
        <p:spPr>
          <a:xfrm>
            <a:off x="1510748" y="3158967"/>
            <a:ext cx="2094469" cy="1178400"/>
          </a:xfrm>
          <a:prstGeom prst="rect">
            <a:avLst/>
          </a:prstGeom>
          <a:noFill/>
          <a:ln>
            <a:noFill/>
          </a:ln>
        </p:spPr>
        <p:txBody>
          <a:bodyPr spcFirstLastPara="1" wrap="square" lIns="121900" tIns="121900" rIns="121900" bIns="121900" anchor="t" anchorCtr="0">
            <a:noAutofit/>
          </a:bodyPr>
          <a:lstStyle/>
          <a:p>
            <a:pPr algn="ctr">
              <a:lnSpc>
                <a:spcPct val="115000"/>
              </a:lnSpc>
            </a:pPr>
            <a:r>
              <a:rPr lang="en-GB" sz="2667" dirty="0">
                <a:latin typeface="Poppins Black" panose="00000800000000000000"/>
                <a:ea typeface="Poppins Black" panose="00000800000000000000"/>
                <a:cs typeface="Poppins Black" panose="00000800000000000000"/>
                <a:sym typeface="Poppins Black" panose="00000800000000000000"/>
              </a:rPr>
              <a:t>Resources</a:t>
            </a:r>
            <a:endParaRPr sz="2667" dirty="0">
              <a:latin typeface="Poppins Black" panose="00000800000000000000"/>
              <a:ea typeface="Poppins Black" panose="00000800000000000000"/>
              <a:cs typeface="Poppins Black" panose="00000800000000000000"/>
              <a:sym typeface="Poppins Black" panose="00000800000000000000"/>
            </a:endParaRPr>
          </a:p>
        </p:txBody>
      </p:sp>
      <p:sp>
        <p:nvSpPr>
          <p:cNvPr id="870" name="Google Shape;870;p32"/>
          <p:cNvSpPr/>
          <p:nvPr/>
        </p:nvSpPr>
        <p:spPr>
          <a:xfrm>
            <a:off x="4729184" y="3238567"/>
            <a:ext cx="1019200" cy="101920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spcFirstLastPara="1" wrap="square" lIns="121900" tIns="121900" rIns="121900" bIns="121900" anchor="ctr" anchorCtr="0">
            <a:noAutofit/>
          </a:bodyPr>
          <a:lstStyle/>
          <a:p>
            <a:pPr algn="ctr"/>
            <a:r>
              <a:rPr lang="en-GB" sz="2667" dirty="0">
                <a:latin typeface="Poppins Black" panose="00000800000000000000"/>
                <a:ea typeface="Poppins Black" panose="00000800000000000000"/>
                <a:cs typeface="Poppins Black" panose="00000800000000000000"/>
                <a:sym typeface="Poppins Black" panose="00000800000000000000"/>
              </a:rPr>
              <a:t>02</a:t>
            </a:r>
            <a:endParaRPr sz="2667" dirty="0">
              <a:latin typeface="Poppins Black" panose="00000800000000000000"/>
              <a:ea typeface="Poppins Black" panose="00000800000000000000"/>
              <a:cs typeface="Poppins Black" panose="00000800000000000000"/>
              <a:sym typeface="Poppins Black" panose="00000800000000000000"/>
            </a:endParaRPr>
          </a:p>
        </p:txBody>
      </p:sp>
      <p:sp>
        <p:nvSpPr>
          <p:cNvPr id="871" name="Google Shape;871;p32"/>
          <p:cNvSpPr txBox="1"/>
          <p:nvPr/>
        </p:nvSpPr>
        <p:spPr>
          <a:xfrm>
            <a:off x="5951584" y="3215267"/>
            <a:ext cx="4564800" cy="694000"/>
          </a:xfrm>
          <a:prstGeom prst="rect">
            <a:avLst/>
          </a:prstGeom>
          <a:noFill/>
          <a:ln>
            <a:noFill/>
          </a:ln>
        </p:spPr>
        <p:txBody>
          <a:bodyPr spcFirstLastPara="1" wrap="square" lIns="121900" tIns="121900" rIns="121900" bIns="121900" anchor="b" anchorCtr="0">
            <a:noAutofit/>
          </a:bodyPr>
          <a:lstStyle/>
          <a:p>
            <a:pPr>
              <a:lnSpc>
                <a:spcPct val="115000"/>
              </a:lnSpc>
            </a:pPr>
            <a:r>
              <a:rPr lang="en-GB" sz="2400" dirty="0">
                <a:latin typeface="Poppins Black" panose="00000800000000000000"/>
                <a:ea typeface="Poppins Black" panose="00000800000000000000"/>
                <a:cs typeface="Poppins Black" panose="00000800000000000000"/>
                <a:sym typeface="Poppins Black" panose="00000800000000000000"/>
              </a:rPr>
              <a:t>Software</a:t>
            </a:r>
            <a:endParaRPr sz="2400" dirty="0">
              <a:latin typeface="Poppins Black" panose="00000800000000000000"/>
              <a:ea typeface="Poppins Black" panose="00000800000000000000"/>
              <a:cs typeface="Poppins Black" panose="00000800000000000000"/>
              <a:sym typeface="Poppins Black" panose="00000800000000000000"/>
            </a:endParaRPr>
          </a:p>
        </p:txBody>
      </p:sp>
      <p:sp>
        <p:nvSpPr>
          <p:cNvPr id="872" name="Google Shape;872;p32"/>
          <p:cNvSpPr txBox="1"/>
          <p:nvPr/>
        </p:nvSpPr>
        <p:spPr>
          <a:xfrm>
            <a:off x="5951584" y="3706067"/>
            <a:ext cx="4564800" cy="513200"/>
          </a:xfrm>
          <a:prstGeom prst="rect">
            <a:avLst/>
          </a:prstGeom>
          <a:noFill/>
          <a:ln>
            <a:noFill/>
          </a:ln>
        </p:spPr>
        <p:txBody>
          <a:bodyPr spcFirstLastPara="1" wrap="square" lIns="121900" tIns="121900" rIns="121900" bIns="121900" anchor="t" anchorCtr="0">
            <a:noAutofit/>
          </a:bodyPr>
          <a:lstStyle/>
          <a:p>
            <a:pPr lvl="0"/>
            <a:r>
              <a:rPr lang="en-US" sz="1067" dirty="0">
                <a:latin typeface="Times New Roman" panose="02020603050405020304" pitchFamily="18" charset="0"/>
                <a:cs typeface="Times New Roman" panose="02020603050405020304" pitchFamily="18" charset="0"/>
              </a:rPr>
              <a:t>(</a:t>
            </a:r>
            <a:r>
              <a:rPr lang="en-US" sz="1067" b="1" dirty="0">
                <a:latin typeface="Times New Roman" panose="02020603050405020304" pitchFamily="18" charset="0"/>
                <a:cs typeface="Times New Roman" panose="02020603050405020304" pitchFamily="18" charset="0"/>
              </a:rPr>
              <a:t>Operating System: </a:t>
            </a:r>
            <a:r>
              <a:rPr lang="en-US" sz="1067" dirty="0">
                <a:latin typeface="Times New Roman" panose="02020603050405020304" pitchFamily="18" charset="0"/>
                <a:cs typeface="Times New Roman" panose="02020603050405020304" pitchFamily="18" charset="0"/>
              </a:rPr>
              <a:t>Windows 10, </a:t>
            </a:r>
            <a:r>
              <a:rPr lang="en-US" sz="1067" b="1" dirty="0">
                <a:latin typeface="Times New Roman" panose="02020603050405020304" pitchFamily="18" charset="0"/>
                <a:cs typeface="Times New Roman" panose="02020603050405020304" pitchFamily="18" charset="0"/>
              </a:rPr>
              <a:t>Programming Language: </a:t>
            </a:r>
            <a:r>
              <a:rPr lang="en-US" sz="1067" dirty="0">
                <a:latin typeface="Times New Roman" panose="02020603050405020304" pitchFamily="18" charset="0"/>
                <a:cs typeface="Times New Roman" panose="02020603050405020304" pitchFamily="18" charset="0"/>
              </a:rPr>
              <a:t>Python 3.10.8, </a:t>
            </a:r>
            <a:r>
              <a:rPr lang="en-US" sz="1067" b="1" dirty="0">
                <a:latin typeface="Times New Roman" panose="02020603050405020304" pitchFamily="18" charset="0"/>
                <a:cs typeface="Times New Roman" panose="02020603050405020304" pitchFamily="18" charset="0"/>
              </a:rPr>
              <a:t>IDE: </a:t>
            </a:r>
            <a:r>
              <a:rPr lang="en-US" sz="1067" dirty="0">
                <a:latin typeface="Times New Roman" panose="02020603050405020304" pitchFamily="18" charset="0"/>
                <a:cs typeface="Times New Roman" panose="02020603050405020304" pitchFamily="18" charset="0"/>
              </a:rPr>
              <a:t>VS Code)</a:t>
            </a:r>
            <a:endParaRPr lang="en-IN" sz="1067" dirty="0">
              <a:latin typeface="Times New Roman" panose="02020603050405020304" pitchFamily="18" charset="0"/>
              <a:cs typeface="Times New Roman" panose="02020603050405020304" pitchFamily="18" charset="0"/>
            </a:endParaRPr>
          </a:p>
        </p:txBody>
      </p:sp>
      <p:sp>
        <p:nvSpPr>
          <p:cNvPr id="873" name="Google Shape;873;p32"/>
          <p:cNvSpPr/>
          <p:nvPr/>
        </p:nvSpPr>
        <p:spPr>
          <a:xfrm>
            <a:off x="4729184" y="4516533"/>
            <a:ext cx="1019200" cy="1019200"/>
          </a:xfrm>
          <a:prstGeom prst="ellips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spcFirstLastPara="1" wrap="square" lIns="121900" tIns="121900" rIns="121900" bIns="121900" anchor="ctr" anchorCtr="0">
            <a:noAutofit/>
          </a:bodyPr>
          <a:lstStyle/>
          <a:p>
            <a:pPr algn="ctr"/>
            <a:r>
              <a:rPr lang="en-GB" sz="2667" dirty="0">
                <a:latin typeface="Poppins Black" panose="00000800000000000000"/>
                <a:ea typeface="Poppins Black" panose="00000800000000000000"/>
                <a:cs typeface="Poppins Black" panose="00000800000000000000"/>
                <a:sym typeface="Poppins Black" panose="00000800000000000000"/>
              </a:rPr>
              <a:t>03</a:t>
            </a:r>
            <a:endParaRPr sz="2667" dirty="0">
              <a:latin typeface="Poppins Black" panose="00000800000000000000"/>
              <a:ea typeface="Poppins Black" panose="00000800000000000000"/>
              <a:cs typeface="Poppins Black" panose="00000800000000000000"/>
              <a:sym typeface="Poppins Black" panose="00000800000000000000"/>
            </a:endParaRPr>
          </a:p>
        </p:txBody>
      </p:sp>
      <p:sp>
        <p:nvSpPr>
          <p:cNvPr id="874" name="Google Shape;874;p32"/>
          <p:cNvSpPr txBox="1"/>
          <p:nvPr/>
        </p:nvSpPr>
        <p:spPr>
          <a:xfrm>
            <a:off x="5951584" y="4493233"/>
            <a:ext cx="4564800" cy="694000"/>
          </a:xfrm>
          <a:prstGeom prst="rect">
            <a:avLst/>
          </a:prstGeom>
          <a:noFill/>
          <a:ln>
            <a:noFill/>
          </a:ln>
        </p:spPr>
        <p:txBody>
          <a:bodyPr spcFirstLastPara="1" wrap="square" lIns="121900" tIns="121900" rIns="121900" bIns="121900" anchor="b" anchorCtr="0">
            <a:noAutofit/>
          </a:bodyPr>
          <a:lstStyle/>
          <a:p>
            <a:pPr>
              <a:lnSpc>
                <a:spcPct val="115000"/>
              </a:lnSpc>
            </a:pPr>
            <a:r>
              <a:rPr lang="en-US" sz="2400" dirty="0">
                <a:latin typeface="Poppins Black" panose="00000800000000000000"/>
                <a:ea typeface="Poppins Black" panose="00000800000000000000"/>
                <a:cs typeface="Poppins Black" panose="00000800000000000000"/>
                <a:sym typeface="Poppins Black" panose="00000800000000000000"/>
              </a:rPr>
              <a:t>Packages/Libraries</a:t>
            </a:r>
            <a:endParaRPr sz="2400" dirty="0">
              <a:latin typeface="Poppins Black" panose="00000800000000000000"/>
              <a:ea typeface="Poppins Black" panose="00000800000000000000"/>
              <a:cs typeface="Poppins Black" panose="00000800000000000000"/>
              <a:sym typeface="Poppins Black" panose="00000800000000000000"/>
            </a:endParaRPr>
          </a:p>
        </p:txBody>
      </p:sp>
      <p:sp>
        <p:nvSpPr>
          <p:cNvPr id="875" name="Google Shape;875;p32"/>
          <p:cNvSpPr txBox="1"/>
          <p:nvPr/>
        </p:nvSpPr>
        <p:spPr>
          <a:xfrm>
            <a:off x="5951584" y="5000845"/>
            <a:ext cx="5022000" cy="513200"/>
          </a:xfrm>
          <a:prstGeom prst="rect">
            <a:avLst/>
          </a:prstGeom>
          <a:noFill/>
          <a:ln>
            <a:noFill/>
          </a:ln>
        </p:spPr>
        <p:txBody>
          <a:bodyPr spcFirstLastPara="1" wrap="square" lIns="121900" tIns="121900" rIns="121900" bIns="121900" anchor="t" anchorCtr="0">
            <a:noAutofit/>
          </a:bodyPr>
          <a:lstStyle/>
          <a:p>
            <a:pPr>
              <a:lnSpc>
                <a:spcPct val="115000"/>
              </a:lnSpc>
            </a:pPr>
            <a:r>
              <a:rPr lang="en-US" sz="1067" dirty="0">
                <a:latin typeface="Times New Roman" panose="02020603050405020304" pitchFamily="18" charset="0"/>
                <a:ea typeface="Poppins" panose="00000500000000000000"/>
                <a:cs typeface="Times New Roman" panose="02020603050405020304" pitchFamily="18" charset="0"/>
                <a:sym typeface="Poppins" panose="00000500000000000000"/>
              </a:rPr>
              <a:t>(</a:t>
            </a:r>
            <a:r>
              <a:rPr lang="en-US" sz="1067" dirty="0" err="1">
                <a:latin typeface="Times New Roman" panose="02020603050405020304" pitchFamily="18" charset="0"/>
                <a:ea typeface="Poppins" panose="00000500000000000000"/>
                <a:cs typeface="Times New Roman" panose="02020603050405020304" pitchFamily="18" charset="0"/>
                <a:sym typeface="Poppins" panose="00000500000000000000"/>
              </a:rPr>
              <a:t>Streamlit</a:t>
            </a:r>
            <a:r>
              <a:rPr lang="en-US" sz="1067" dirty="0">
                <a:latin typeface="Times New Roman" panose="02020603050405020304" pitchFamily="18" charset="0"/>
                <a:ea typeface="Poppins" panose="00000500000000000000"/>
                <a:cs typeface="Times New Roman" panose="02020603050405020304" pitchFamily="18" charset="0"/>
                <a:sym typeface="Poppins" panose="00000500000000000000"/>
              </a:rPr>
              <a:t>, </a:t>
            </a:r>
            <a:r>
              <a:rPr lang="en-US" sz="1067" dirty="0" err="1">
                <a:latin typeface="Times New Roman" panose="02020603050405020304" pitchFamily="18" charset="0"/>
                <a:ea typeface="Poppins" panose="00000500000000000000"/>
                <a:cs typeface="Times New Roman" panose="02020603050405020304" pitchFamily="18" charset="0"/>
                <a:sym typeface="Poppins" panose="00000500000000000000"/>
              </a:rPr>
              <a:t>Sklearn</a:t>
            </a:r>
            <a:r>
              <a:rPr lang="en-US" sz="1067" dirty="0">
                <a:latin typeface="Times New Roman" panose="02020603050405020304" pitchFamily="18" charset="0"/>
                <a:ea typeface="Poppins" panose="00000500000000000000"/>
                <a:cs typeface="Times New Roman" panose="02020603050405020304" pitchFamily="18" charset="0"/>
                <a:sym typeface="Poppins" panose="00000500000000000000"/>
              </a:rPr>
              <a:t>, Transformers, </a:t>
            </a:r>
            <a:r>
              <a:rPr lang="en-US" sz="1067" dirty="0" err="1">
                <a:latin typeface="Times New Roman" panose="02020603050405020304" pitchFamily="18" charset="0"/>
                <a:ea typeface="Poppins" panose="00000500000000000000"/>
                <a:cs typeface="Times New Roman" panose="02020603050405020304" pitchFamily="18" charset="0"/>
                <a:sym typeface="Poppins" panose="00000500000000000000"/>
              </a:rPr>
              <a:t>Tensorflow</a:t>
            </a:r>
            <a:r>
              <a:rPr lang="en-US" sz="1067" dirty="0">
                <a:latin typeface="Times New Roman" panose="02020603050405020304" pitchFamily="18" charset="0"/>
                <a:ea typeface="Poppins" panose="00000500000000000000"/>
                <a:cs typeface="Times New Roman" panose="02020603050405020304" pitchFamily="18" charset="0"/>
                <a:sym typeface="Poppins" panose="00000500000000000000"/>
              </a:rPr>
              <a:t>, Pandas, </a:t>
            </a:r>
            <a:r>
              <a:rPr lang="en-US" sz="1067" dirty="0" err="1">
                <a:latin typeface="Times New Roman" panose="02020603050405020304" pitchFamily="18" charset="0"/>
                <a:ea typeface="Poppins" panose="00000500000000000000"/>
                <a:cs typeface="Times New Roman" panose="02020603050405020304" pitchFamily="18" charset="0"/>
                <a:sym typeface="Poppins" panose="00000500000000000000"/>
              </a:rPr>
              <a:t>Seaborn</a:t>
            </a:r>
            <a:r>
              <a:rPr lang="en-US" sz="1067" dirty="0">
                <a:latin typeface="Times New Roman" panose="02020603050405020304" pitchFamily="18" charset="0"/>
                <a:ea typeface="Poppins" panose="00000500000000000000"/>
                <a:cs typeface="Times New Roman" panose="02020603050405020304" pitchFamily="18" charset="0"/>
                <a:sym typeface="Poppins" panose="00000500000000000000"/>
              </a:rPr>
              <a:t>, Speech Recognition</a:t>
            </a:r>
            <a:endParaRPr sz="1067" dirty="0">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876" name="Google Shape;876;p32"/>
          <p:cNvSpPr/>
          <p:nvPr/>
        </p:nvSpPr>
        <p:spPr>
          <a:xfrm>
            <a:off x="953458" y="5308091"/>
            <a:ext cx="356873" cy="349332"/>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cxnSp>
        <p:nvCxnSpPr>
          <p:cNvPr id="878" name="Google Shape;878;p32"/>
          <p:cNvCxnSpPr>
            <a:stCxn id="869" idx="3"/>
            <a:endCxn id="866" idx="2"/>
          </p:cNvCxnSpPr>
          <p:nvPr/>
        </p:nvCxnSpPr>
        <p:spPr>
          <a:xfrm flipV="1">
            <a:off x="3605218" y="2470201"/>
            <a:ext cx="1123967" cy="1277967"/>
          </a:xfrm>
          <a:prstGeom prst="curvedConnector3">
            <a:avLst>
              <a:gd name="adj1" fmla="val 50000"/>
            </a:avLst>
          </a:prstGeom>
          <a:noFill/>
          <a:ln w="19050" cap="flat" cmpd="sng">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prstDash val="dot"/>
            <a:round/>
            <a:headEnd type="none" w="med" len="med"/>
            <a:tailEnd type="none" w="med" len="med"/>
          </a:ln>
        </p:spPr>
      </p:cxnSp>
      <p:cxnSp>
        <p:nvCxnSpPr>
          <p:cNvPr id="879" name="Google Shape;879;p32"/>
          <p:cNvCxnSpPr>
            <a:stCxn id="869" idx="3"/>
            <a:endCxn id="870" idx="2"/>
          </p:cNvCxnSpPr>
          <p:nvPr/>
        </p:nvCxnSpPr>
        <p:spPr>
          <a:xfrm>
            <a:off x="3605218" y="3748167"/>
            <a:ext cx="1123967" cy="16933"/>
          </a:xfrm>
          <a:prstGeom prst="curvedConnector3">
            <a:avLst>
              <a:gd name="adj1" fmla="val 50000"/>
            </a:avLst>
          </a:prstGeom>
          <a:noFill/>
          <a:ln w="19050" cap="flat" cmpd="sng">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prstDash val="dot"/>
            <a:round/>
            <a:headEnd type="none" w="med" len="med"/>
            <a:tailEnd type="none" w="med" len="med"/>
          </a:ln>
        </p:spPr>
      </p:cxnSp>
      <p:cxnSp>
        <p:nvCxnSpPr>
          <p:cNvPr id="880" name="Google Shape;880;p32"/>
          <p:cNvCxnSpPr/>
          <p:nvPr/>
        </p:nvCxnSpPr>
        <p:spPr>
          <a:xfrm>
            <a:off x="3703649" y="3789068"/>
            <a:ext cx="1123967" cy="1277967"/>
          </a:xfrm>
          <a:prstGeom prst="curvedConnector3">
            <a:avLst>
              <a:gd name="adj1" fmla="val 50000"/>
            </a:avLst>
          </a:prstGeom>
          <a:noFill/>
          <a:ln w="19050" cap="flat" cmpd="sng">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prstDash val="dot"/>
            <a:round/>
            <a:headEnd type="none" w="med" len="med"/>
            <a:tailEnd type="none" w="med" len="med"/>
          </a:ln>
        </p:spPr>
      </p:cxnSp>
      <p:sp>
        <p:nvSpPr>
          <p:cNvPr id="22" name="Google Shape;894;p34"/>
          <p:cNvSpPr txBox="1"/>
          <p:nvPr/>
        </p:nvSpPr>
        <p:spPr>
          <a:xfrm>
            <a:off x="10320983" y="1166719"/>
            <a:ext cx="859477" cy="1253944"/>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US" sz="4267" b="1" dirty="0">
              <a:solidFill>
                <a:schemeClr val="tx1"/>
              </a:solidFill>
            </a:endParaRPr>
          </a:p>
        </p:txBody>
      </p:sp>
    </p:spTree>
    <p:extLst>
      <p:ext uri="{BB962C8B-B14F-4D97-AF65-F5344CB8AC3E}">
        <p14:creationId xmlns:p14="http://schemas.microsoft.com/office/powerpoint/2010/main" val="1804652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3151" y="483198"/>
            <a:ext cx="5587049" cy="659802"/>
          </a:xfrm>
        </p:spPr>
        <p:txBody>
          <a:bodyPr/>
          <a:lstStyle/>
          <a:p>
            <a:pPr algn="ctr"/>
            <a:r>
              <a:rPr lang="en-IN" sz="2800" b="1" dirty="0">
                <a:latin typeface="Times New Roman" panose="02020603050405020304" pitchFamily="18" charset="0"/>
                <a:cs typeface="Times New Roman" panose="02020603050405020304" pitchFamily="18" charset="0"/>
              </a:rPr>
              <a:t>RESEARCH GAP ANALYSIS</a:t>
            </a:r>
          </a:p>
        </p:txBody>
      </p:sp>
      <p:sp>
        <p:nvSpPr>
          <p:cNvPr id="3" name="Rectangle 2"/>
          <p:cNvSpPr/>
          <p:nvPr/>
        </p:nvSpPr>
        <p:spPr>
          <a:xfrm>
            <a:off x="868680" y="1143000"/>
            <a:ext cx="10668000" cy="4613058"/>
          </a:xfrm>
          <a:prstGeom prst="rect">
            <a:avLst/>
          </a:prstGeom>
        </p:spPr>
        <p:txBody>
          <a:bodyPr wrap="square">
            <a:spAutoFit/>
          </a:bodyPr>
          <a:lstStyle/>
          <a:p>
            <a:pPr marL="285750" lvl="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Multi-Modal Integration: Most of the systems are still text-based extraction systems and cannot handle multi-modal documents where one can have a mixture of text, images, and tables. This is especially pertinent in scientific research, healthcare, and law situations where other more complex documents require a further level of integration between various data types.</a:t>
            </a:r>
          </a:p>
          <a:p>
            <a:pPr marL="285750" lvl="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Efficient Real-Time Knowledge Extraction: Models like BERT and GPT excel at document retrieval but are very resource heavy, thus discouraging, to say the least, their application in real-time for large-scale settings. Efficient models are those expected to work well under real-time conditions.</a:t>
            </a:r>
          </a:p>
          <a:p>
            <a:pPr marL="285750" lvl="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Application-Specific Solutions: Another less explored area in the field of knowledge extraction systems is application-specific domain use cases. In fact, adapting such models for the peculiarities of legal documents, medical documents, or scientific documents greatly increases the possibility of extracting much finer actionable knowledge.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8848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66683046"/>
              </p:ext>
            </p:extLst>
          </p:nvPr>
        </p:nvGraphicFramePr>
        <p:xfrm>
          <a:off x="822640" y="1143152"/>
          <a:ext cx="10415204" cy="4677229"/>
        </p:xfrm>
        <a:graphic>
          <a:graphicData uri="http://schemas.openxmlformats.org/drawingml/2006/table">
            <a:tbl>
              <a:tblPr firstRow="1" bandRow="1">
                <a:tableStyleId>{5C22544A-7EE6-4342-B048-85BDC9FD1C3A}</a:tableStyleId>
              </a:tblPr>
              <a:tblGrid>
                <a:gridCol w="833882">
                  <a:extLst>
                    <a:ext uri="{9D8B030D-6E8A-4147-A177-3AD203B41FA5}">
                      <a16:colId xmlns:a16="http://schemas.microsoft.com/office/drawing/2014/main" val="20000"/>
                    </a:ext>
                  </a:extLst>
                </a:gridCol>
                <a:gridCol w="887895">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2266626">
                  <a:extLst>
                    <a:ext uri="{9D8B030D-6E8A-4147-A177-3AD203B41FA5}">
                      <a16:colId xmlns:a16="http://schemas.microsoft.com/office/drawing/2014/main" val="20003"/>
                    </a:ext>
                  </a:extLst>
                </a:gridCol>
                <a:gridCol w="5207601">
                  <a:extLst>
                    <a:ext uri="{9D8B030D-6E8A-4147-A177-3AD203B41FA5}">
                      <a16:colId xmlns:a16="http://schemas.microsoft.com/office/drawing/2014/main" val="20004"/>
                    </a:ext>
                  </a:extLst>
                </a:gridCol>
              </a:tblGrid>
              <a:tr h="671657">
                <a:tc>
                  <a:txBody>
                    <a:bodyPr/>
                    <a:lstStyle/>
                    <a:p>
                      <a:pPr>
                        <a:lnSpc>
                          <a:spcPct val="150000"/>
                        </a:lnSpc>
                      </a:pPr>
                      <a:r>
                        <a:rPr lang="en-US" sz="1600" dirty="0"/>
                        <a:t>S.NO</a:t>
                      </a:r>
                    </a:p>
                  </a:txBody>
                  <a:tcPr/>
                </a:tc>
                <a:tc>
                  <a:txBody>
                    <a:bodyPr/>
                    <a:lstStyle/>
                    <a:p>
                      <a:pPr>
                        <a:lnSpc>
                          <a:spcPct val="150000"/>
                        </a:lnSpc>
                      </a:pPr>
                      <a:r>
                        <a:rPr lang="en-US" sz="1600" dirty="0"/>
                        <a:t>YEAR</a:t>
                      </a:r>
                    </a:p>
                  </a:txBody>
                  <a:tcPr/>
                </a:tc>
                <a:tc>
                  <a:txBody>
                    <a:bodyPr/>
                    <a:lstStyle/>
                    <a:p>
                      <a:pPr>
                        <a:lnSpc>
                          <a:spcPct val="150000"/>
                        </a:lnSpc>
                      </a:pPr>
                      <a:r>
                        <a:rPr lang="en-US" sz="1600" dirty="0"/>
                        <a:t>AUTHORS</a:t>
                      </a:r>
                    </a:p>
                  </a:txBody>
                  <a:tcPr/>
                </a:tc>
                <a:tc>
                  <a:txBody>
                    <a:bodyPr/>
                    <a:lstStyle/>
                    <a:p>
                      <a:pPr>
                        <a:lnSpc>
                          <a:spcPct val="150000"/>
                        </a:lnSpc>
                      </a:pPr>
                      <a:r>
                        <a:rPr lang="en-US" sz="1600" dirty="0"/>
                        <a:t>TITLE</a:t>
                      </a:r>
                    </a:p>
                  </a:txBody>
                  <a:tcPr/>
                </a:tc>
                <a:tc>
                  <a:txBody>
                    <a:bodyPr/>
                    <a:lstStyle/>
                    <a:p>
                      <a:pPr>
                        <a:lnSpc>
                          <a:spcPct val="150000"/>
                        </a:lnSpc>
                      </a:pPr>
                      <a:r>
                        <a:rPr lang="en-US" sz="1600" dirty="0"/>
                        <a:t>OUT COMES</a:t>
                      </a:r>
                    </a:p>
                  </a:txBody>
                  <a:tcPr/>
                </a:tc>
                <a:extLst>
                  <a:ext uri="{0D108BD9-81ED-4DB2-BD59-A6C34878D82A}">
                    <a16:rowId xmlns:a16="http://schemas.microsoft.com/office/drawing/2014/main" val="10000"/>
                  </a:ext>
                </a:extLst>
              </a:tr>
              <a:tr h="1664356">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algn="just" defTabSz="457200" rtl="0" eaLnBrk="1" latinLnBrk="0" hangingPunct="1">
                        <a:lnSpc>
                          <a:spcPct val="150000"/>
                        </a:lnSpc>
                      </a:pPr>
                      <a:r>
                        <a:rPr lang="en-IN" sz="1600" dirty="0"/>
                        <a:t>2025</a:t>
                      </a:r>
                      <a:endParaRPr lang="en-IN"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da-DK" sz="1600" b="0" kern="1200" dirty="0">
                          <a:solidFill>
                            <a:schemeClr val="dk1"/>
                          </a:solidFill>
                          <a:effectLst/>
                          <a:latin typeface="Times New Roman" panose="02020603050405020304" pitchFamily="18" charset="0"/>
                          <a:ea typeface="+mn-ea"/>
                          <a:cs typeface="Times New Roman" panose="02020603050405020304" pitchFamily="18" charset="0"/>
                        </a:rPr>
                        <a:t>Constantino et al.</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Representing the Disciplinary Structure of Physics: A Comparative Evaluation of Graph and Text Embedding Methods</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Evaluated graph and text embeddings for representing the disciplinary structure of physics, highlighting the effectiveness of neural network-based methods over traditional ones.</a:t>
                      </a:r>
                    </a:p>
                  </a:txBody>
                  <a:tcPr/>
                </a:tc>
                <a:extLst>
                  <a:ext uri="{0D108BD9-81ED-4DB2-BD59-A6C34878D82A}">
                    <a16:rowId xmlns:a16="http://schemas.microsoft.com/office/drawing/2014/main" val="10001"/>
                  </a:ext>
                </a:extLst>
              </a:tr>
              <a:tr h="1763387">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2014</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fi-FI" sz="1600" b="0" kern="1200" dirty="0">
                          <a:solidFill>
                            <a:schemeClr val="dk1"/>
                          </a:solidFill>
                          <a:effectLst/>
                          <a:latin typeface="Times New Roman" panose="02020603050405020304" pitchFamily="18" charset="0"/>
                          <a:ea typeface="+mn-ea"/>
                          <a:cs typeface="Times New Roman" panose="02020603050405020304" pitchFamily="18" charset="0"/>
                        </a:rPr>
                        <a:t>Pennington et al.</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dirty="0" err="1">
                          <a:latin typeface="Times New Roman" panose="02020603050405020304" pitchFamily="18" charset="0"/>
                          <a:cs typeface="Times New Roman" panose="02020603050405020304" pitchFamily="18" charset="0"/>
                        </a:rPr>
                        <a:t>GloVe</a:t>
                      </a:r>
                      <a:r>
                        <a:rPr lang="en-US" sz="1600" b="0" dirty="0">
                          <a:latin typeface="Times New Roman" panose="02020603050405020304" pitchFamily="18" charset="0"/>
                          <a:cs typeface="Times New Roman" panose="02020603050405020304" pitchFamily="18" charset="0"/>
                        </a:rPr>
                        <a:t>: Global Vectors for Word Representation</a:t>
                      </a:r>
                    </a:p>
                  </a:txBody>
                  <a:tcPr/>
                </a:tc>
                <a:tc>
                  <a:txBody>
                    <a:bodyPr/>
                    <a:lstStyle/>
                    <a:p>
                      <a:pPr algn="just">
                        <a:lnSpc>
                          <a:spcPct val="150000"/>
                        </a:lnSpc>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Introduced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GloVe</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an unsupervised learning algorithm for obtaining vector representations for words, capturing global word-word co-occurrence statistics from a corpus.</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15704"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07619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27354494"/>
              </p:ext>
            </p:extLst>
          </p:nvPr>
        </p:nvGraphicFramePr>
        <p:xfrm>
          <a:off x="822640" y="1143152"/>
          <a:ext cx="10415204" cy="4424507"/>
        </p:xfrm>
        <a:graphic>
          <a:graphicData uri="http://schemas.openxmlformats.org/drawingml/2006/table">
            <a:tbl>
              <a:tblPr firstRow="1" bandRow="1">
                <a:tableStyleId>{5C22544A-7EE6-4342-B048-85BDC9FD1C3A}</a:tableStyleId>
              </a:tblPr>
              <a:tblGrid>
                <a:gridCol w="833882">
                  <a:extLst>
                    <a:ext uri="{9D8B030D-6E8A-4147-A177-3AD203B41FA5}">
                      <a16:colId xmlns:a16="http://schemas.microsoft.com/office/drawing/2014/main" val="20000"/>
                    </a:ext>
                  </a:extLst>
                </a:gridCol>
                <a:gridCol w="823207">
                  <a:extLst>
                    <a:ext uri="{9D8B030D-6E8A-4147-A177-3AD203B41FA5}">
                      <a16:colId xmlns:a16="http://schemas.microsoft.com/office/drawing/2014/main" val="20001"/>
                    </a:ext>
                  </a:extLst>
                </a:gridCol>
                <a:gridCol w="1317356">
                  <a:extLst>
                    <a:ext uri="{9D8B030D-6E8A-4147-A177-3AD203B41FA5}">
                      <a16:colId xmlns:a16="http://schemas.microsoft.com/office/drawing/2014/main" val="20002"/>
                    </a:ext>
                  </a:extLst>
                </a:gridCol>
                <a:gridCol w="2233158">
                  <a:extLst>
                    <a:ext uri="{9D8B030D-6E8A-4147-A177-3AD203B41FA5}">
                      <a16:colId xmlns:a16="http://schemas.microsoft.com/office/drawing/2014/main" val="20003"/>
                    </a:ext>
                  </a:extLst>
                </a:gridCol>
                <a:gridCol w="5207601">
                  <a:extLst>
                    <a:ext uri="{9D8B030D-6E8A-4147-A177-3AD203B41FA5}">
                      <a16:colId xmlns:a16="http://schemas.microsoft.com/office/drawing/2014/main" val="20004"/>
                    </a:ext>
                  </a:extLst>
                </a:gridCol>
              </a:tblGrid>
              <a:tr h="671657">
                <a:tc>
                  <a:txBody>
                    <a:bodyPr/>
                    <a:lstStyle/>
                    <a:p>
                      <a:pPr>
                        <a:lnSpc>
                          <a:spcPct val="150000"/>
                        </a:lnSpc>
                      </a:pPr>
                      <a:r>
                        <a:rPr lang="en-US" sz="1600" dirty="0"/>
                        <a:t>S.NO</a:t>
                      </a:r>
                    </a:p>
                  </a:txBody>
                  <a:tcPr/>
                </a:tc>
                <a:tc>
                  <a:txBody>
                    <a:bodyPr/>
                    <a:lstStyle/>
                    <a:p>
                      <a:pPr>
                        <a:lnSpc>
                          <a:spcPct val="150000"/>
                        </a:lnSpc>
                      </a:pPr>
                      <a:r>
                        <a:rPr lang="en-US" sz="1600" dirty="0"/>
                        <a:t>YEAR</a:t>
                      </a:r>
                    </a:p>
                  </a:txBody>
                  <a:tcPr/>
                </a:tc>
                <a:tc>
                  <a:txBody>
                    <a:bodyPr/>
                    <a:lstStyle/>
                    <a:p>
                      <a:pPr>
                        <a:lnSpc>
                          <a:spcPct val="150000"/>
                        </a:lnSpc>
                      </a:pPr>
                      <a:r>
                        <a:rPr lang="en-US" sz="1600" dirty="0"/>
                        <a:t>AUTHORS</a:t>
                      </a:r>
                    </a:p>
                  </a:txBody>
                  <a:tcPr/>
                </a:tc>
                <a:tc>
                  <a:txBody>
                    <a:bodyPr/>
                    <a:lstStyle/>
                    <a:p>
                      <a:pPr>
                        <a:lnSpc>
                          <a:spcPct val="150000"/>
                        </a:lnSpc>
                      </a:pPr>
                      <a:r>
                        <a:rPr lang="en-US" sz="1600" dirty="0"/>
                        <a:t>TITLE</a:t>
                      </a:r>
                    </a:p>
                  </a:txBody>
                  <a:tcPr/>
                </a:tc>
                <a:tc>
                  <a:txBody>
                    <a:bodyPr/>
                    <a:lstStyle/>
                    <a:p>
                      <a:pPr>
                        <a:lnSpc>
                          <a:spcPct val="150000"/>
                        </a:lnSpc>
                      </a:pPr>
                      <a:r>
                        <a:rPr lang="en-US" sz="1600" dirty="0"/>
                        <a:t>OUT COMES</a:t>
                      </a:r>
                    </a:p>
                  </a:txBody>
                  <a:tcPr/>
                </a:tc>
                <a:extLst>
                  <a:ext uri="{0D108BD9-81ED-4DB2-BD59-A6C34878D82A}">
                    <a16:rowId xmlns:a16="http://schemas.microsoft.com/office/drawing/2014/main" val="10000"/>
                  </a:ext>
                </a:extLst>
              </a:tr>
              <a:tr h="1664356">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3</a:t>
                      </a:r>
                    </a:p>
                  </a:txBody>
                  <a:tcPr/>
                </a:tc>
                <a:tc>
                  <a:txBody>
                    <a:bodyPr/>
                    <a:lstStyle/>
                    <a:p>
                      <a:pPr marL="0" algn="just" defTabSz="457200" rtl="0" eaLnBrk="1" latinLnBrk="0" hangingPunct="1">
                        <a:lnSpc>
                          <a:spcPct val="150000"/>
                        </a:lnSpc>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2017</a:t>
                      </a:r>
                    </a:p>
                  </a:txBody>
                  <a:tcPr anchor="ct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fi-FI" sz="1600" b="0" kern="1200" dirty="0">
                          <a:solidFill>
                            <a:schemeClr val="dk1"/>
                          </a:solidFill>
                          <a:effectLst/>
                          <a:latin typeface="Times New Roman" panose="02020603050405020304" pitchFamily="18" charset="0"/>
                          <a:ea typeface="+mn-ea"/>
                          <a:cs typeface="Times New Roman" panose="02020603050405020304" pitchFamily="18" charset="0"/>
                        </a:rPr>
                        <a:t>Cer et al.</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SemEval-2017 Task 1: Semantic Textual Similarity Multilingual and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Crosslingual</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Focused Evaluation</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Assessed semantic textual similarity across multiple languages, providing insights into multilingual and cross-lingual semantic understanding.</a:t>
                      </a:r>
                    </a:p>
                  </a:txBody>
                  <a:tcPr/>
                </a:tc>
                <a:extLst>
                  <a:ext uri="{0D108BD9-81ED-4DB2-BD59-A6C34878D82A}">
                    <a16:rowId xmlns:a16="http://schemas.microsoft.com/office/drawing/2014/main" val="10001"/>
                  </a:ext>
                </a:extLst>
              </a:tr>
              <a:tr h="1763387">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2025</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IN" sz="1600" b="0" kern="1200" dirty="0" err="1">
                          <a:solidFill>
                            <a:schemeClr val="dk1"/>
                          </a:solidFill>
                          <a:effectLst/>
                          <a:latin typeface="Times New Roman" panose="02020603050405020304" pitchFamily="18" charset="0"/>
                          <a:ea typeface="+mn-ea"/>
                          <a:cs typeface="Times New Roman" panose="02020603050405020304" pitchFamily="18" charset="0"/>
                        </a:rPr>
                        <a:t>Moskvoretskii</a:t>
                      </a:r>
                      <a:r>
                        <a:rPr lang="en-IN" sz="1600" b="0" kern="1200" dirty="0">
                          <a:solidFill>
                            <a:schemeClr val="dk1"/>
                          </a:solidFill>
                          <a:effectLst/>
                          <a:latin typeface="Times New Roman" panose="02020603050405020304" pitchFamily="18" charset="0"/>
                          <a:ea typeface="+mn-ea"/>
                          <a:cs typeface="Times New Roman" panose="02020603050405020304" pitchFamily="18" charset="0"/>
                        </a:rPr>
                        <a:t> et al.</a:t>
                      </a:r>
                    </a:p>
                  </a:txBody>
                  <a:tcPr anchor="ct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dirty="0">
                          <a:latin typeface="Times New Roman" panose="02020603050405020304" pitchFamily="18" charset="0"/>
                          <a:cs typeface="Times New Roman" panose="02020603050405020304" pitchFamily="18" charset="0"/>
                        </a:rPr>
                        <a:t>Adaptive Retrieval Without Self-Knowledge? Bringing Uncertainty Back Home</a:t>
                      </a:r>
                    </a:p>
                  </a:txBody>
                  <a:tcPr/>
                </a:tc>
                <a:tc>
                  <a:txBody>
                    <a:bodyPr/>
                    <a:lstStyle/>
                    <a:p>
                      <a:pPr algn="just">
                        <a:lnSpc>
                          <a:spcPct val="150000"/>
                        </a:lnSpc>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Analyzed 35 adaptive retrieval methods and 27 uncertainty estimation techniques, showing that uncertainty estimation often outperforms complex pipelines in terms of efficiency and self-knowledge, while maintaining comparable QA performance.</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15704"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565191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9391" y="376518"/>
            <a:ext cx="3986849" cy="705522"/>
          </a:xfrm>
        </p:spPr>
        <p:txBody>
          <a:bodyPr/>
          <a:lstStyle/>
          <a:p>
            <a:r>
              <a:rPr lang="en-IN" sz="2800" b="1" dirty="0">
                <a:latin typeface="Times New Roman" panose="02020603050405020304" pitchFamily="18" charset="0"/>
                <a:cs typeface="Times New Roman" panose="02020603050405020304" pitchFamily="18" charset="0"/>
              </a:rPr>
              <a:t>IMPLEMENTATION</a:t>
            </a:r>
            <a:endParaRPr lang="en-IN" sz="2800" dirty="0"/>
          </a:p>
        </p:txBody>
      </p:sp>
      <p:sp>
        <p:nvSpPr>
          <p:cNvPr id="3" name="Regular Pentagon 2"/>
          <p:cNvSpPr/>
          <p:nvPr/>
        </p:nvSpPr>
        <p:spPr>
          <a:xfrm>
            <a:off x="1264725" y="1310640"/>
            <a:ext cx="1203960" cy="1173480"/>
          </a:xfrm>
          <a:prstGeom prst="pentag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spcFirstLastPara="1" wrap="square" lIns="121900" tIns="121900" rIns="121900" bIns="121900" anchor="ctr" anchorCtr="0">
            <a:noAutofit/>
          </a:bodyPr>
          <a:lstStyle/>
          <a:p>
            <a:pPr algn="ctr"/>
            <a:r>
              <a:rPr lang="en-IN" sz="2667">
                <a:latin typeface="Poppins Black" panose="00000800000000000000"/>
                <a:ea typeface="Poppins Black" panose="00000800000000000000"/>
                <a:cs typeface="Poppins Black" panose="00000800000000000000"/>
              </a:rPr>
              <a:t>01</a:t>
            </a:r>
            <a:endParaRPr lang="en-IN" sz="2667">
              <a:solidFill>
                <a:schemeClr val="tx1"/>
              </a:solidFill>
              <a:latin typeface="Poppins Black" panose="00000800000000000000"/>
              <a:ea typeface="Poppins Black" panose="00000800000000000000"/>
              <a:cs typeface="Poppins Black" panose="00000800000000000000"/>
            </a:endParaRPr>
          </a:p>
        </p:txBody>
      </p:sp>
      <p:sp>
        <p:nvSpPr>
          <p:cNvPr id="6" name="Regular Pentagon 5"/>
          <p:cNvSpPr/>
          <p:nvPr/>
        </p:nvSpPr>
        <p:spPr>
          <a:xfrm>
            <a:off x="8654731" y="4396736"/>
            <a:ext cx="1203960" cy="1173480"/>
          </a:xfrm>
          <a:prstGeom prst="pentag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spcFirstLastPara="1" wrap="square" lIns="121900" tIns="121900" rIns="121900" bIns="121900" anchor="ctr" anchorCtr="0">
            <a:noAutofit/>
          </a:bodyPr>
          <a:lstStyle/>
          <a:p>
            <a:pPr algn="ctr"/>
            <a:r>
              <a:rPr lang="en-IN" sz="2667" dirty="0">
                <a:latin typeface="Poppins Black" panose="00000800000000000000"/>
                <a:ea typeface="Poppins Black" panose="00000800000000000000"/>
                <a:cs typeface="Poppins Black" panose="00000800000000000000"/>
              </a:rPr>
              <a:t>05</a:t>
            </a:r>
            <a:endParaRPr lang="en-IN" sz="2667" dirty="0">
              <a:solidFill>
                <a:schemeClr val="tx1"/>
              </a:solidFill>
              <a:latin typeface="Poppins Black" panose="00000800000000000000"/>
              <a:ea typeface="Poppins Black" panose="00000800000000000000"/>
              <a:cs typeface="Poppins Black" panose="00000800000000000000"/>
            </a:endParaRPr>
          </a:p>
        </p:txBody>
      </p:sp>
      <p:sp>
        <p:nvSpPr>
          <p:cNvPr id="7" name="Regular Pentagon 6"/>
          <p:cNvSpPr/>
          <p:nvPr/>
        </p:nvSpPr>
        <p:spPr>
          <a:xfrm>
            <a:off x="5240971" y="2664041"/>
            <a:ext cx="1203960" cy="1173480"/>
          </a:xfrm>
          <a:prstGeom prst="pentag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spcFirstLastPara="1" wrap="square" lIns="121900" tIns="121900" rIns="121900" bIns="121900" anchor="ctr" anchorCtr="0">
            <a:noAutofit/>
          </a:bodyPr>
          <a:lstStyle/>
          <a:p>
            <a:pPr algn="ctr"/>
            <a:r>
              <a:rPr lang="en-IN" sz="2667" dirty="0">
                <a:latin typeface="Poppins Black" panose="00000800000000000000"/>
                <a:ea typeface="Poppins Black" panose="00000800000000000000"/>
                <a:cs typeface="Poppins Black" panose="00000800000000000000"/>
              </a:rPr>
              <a:t>02</a:t>
            </a:r>
            <a:endParaRPr lang="en-IN" sz="2667" dirty="0">
              <a:solidFill>
                <a:schemeClr val="tx1"/>
              </a:solidFill>
              <a:latin typeface="Poppins Black" panose="00000800000000000000"/>
              <a:ea typeface="Poppins Black" panose="00000800000000000000"/>
              <a:cs typeface="Poppins Black" panose="00000800000000000000"/>
            </a:endParaRPr>
          </a:p>
        </p:txBody>
      </p:sp>
      <p:sp>
        <p:nvSpPr>
          <p:cNvPr id="8" name="Regular Pentagon 7"/>
          <p:cNvSpPr/>
          <p:nvPr/>
        </p:nvSpPr>
        <p:spPr>
          <a:xfrm>
            <a:off x="1379122" y="4445417"/>
            <a:ext cx="1203960" cy="1219198"/>
          </a:xfrm>
          <a:prstGeom prst="pentag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spcFirstLastPara="1" wrap="square" lIns="121900" tIns="121900" rIns="121900" bIns="121900" anchor="ctr" anchorCtr="0">
            <a:noAutofit/>
          </a:bodyPr>
          <a:lstStyle/>
          <a:p>
            <a:pPr algn="ctr"/>
            <a:r>
              <a:rPr lang="en-IN" sz="2667" dirty="0">
                <a:latin typeface="Poppins Black" panose="00000800000000000000"/>
                <a:ea typeface="Poppins Black" panose="00000800000000000000"/>
                <a:cs typeface="Poppins Black" panose="00000800000000000000"/>
              </a:rPr>
              <a:t>03</a:t>
            </a:r>
            <a:endParaRPr lang="en-IN" sz="2667" dirty="0">
              <a:solidFill>
                <a:schemeClr val="tx1"/>
              </a:solidFill>
              <a:latin typeface="Poppins Black" panose="00000800000000000000"/>
              <a:ea typeface="Poppins Black" panose="00000800000000000000"/>
              <a:cs typeface="Poppins Black" panose="00000800000000000000"/>
            </a:endParaRPr>
          </a:p>
        </p:txBody>
      </p:sp>
      <p:sp>
        <p:nvSpPr>
          <p:cNvPr id="9" name="Regular Pentagon 8"/>
          <p:cNvSpPr/>
          <p:nvPr/>
        </p:nvSpPr>
        <p:spPr>
          <a:xfrm>
            <a:off x="8654731" y="1208858"/>
            <a:ext cx="1203960" cy="1173480"/>
          </a:xfrm>
          <a:prstGeom prst="pentag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p:spPr>
        <p:txBody>
          <a:bodyPr spcFirstLastPara="1" wrap="square" lIns="121900" tIns="121900" rIns="121900" bIns="121900" anchor="ctr" anchorCtr="0">
            <a:noAutofit/>
          </a:bodyPr>
          <a:lstStyle/>
          <a:p>
            <a:pPr algn="ctr"/>
            <a:r>
              <a:rPr lang="en-IN" sz="2667" dirty="0">
                <a:latin typeface="Poppins Black" panose="00000800000000000000"/>
                <a:ea typeface="Poppins Black" panose="00000800000000000000"/>
                <a:cs typeface="Poppins Black" panose="00000800000000000000"/>
              </a:rPr>
              <a:t>04</a:t>
            </a:r>
            <a:endParaRPr lang="en-IN" sz="2667" dirty="0">
              <a:solidFill>
                <a:schemeClr val="tx1"/>
              </a:solidFill>
              <a:latin typeface="Poppins Black" panose="00000800000000000000"/>
              <a:ea typeface="Poppins Black" panose="00000800000000000000"/>
              <a:cs typeface="Poppins Black" panose="00000800000000000000"/>
            </a:endParaRPr>
          </a:p>
        </p:txBody>
      </p:sp>
      <p:sp>
        <p:nvSpPr>
          <p:cNvPr id="10" name="Rectangle 9"/>
          <p:cNvSpPr/>
          <p:nvPr/>
        </p:nvSpPr>
        <p:spPr>
          <a:xfrm>
            <a:off x="842810" y="2633561"/>
            <a:ext cx="2276585" cy="483017"/>
          </a:xfrm>
          <a:prstGeom prst="rect">
            <a:avLst/>
          </a:prstGeom>
        </p:spPr>
        <p:txBody>
          <a:bodyPr wrap="none">
            <a:spAutoFit/>
          </a:bodyPr>
          <a:lstStyle/>
          <a:p>
            <a:pPr>
              <a:lnSpc>
                <a:spcPct val="115000"/>
              </a:lnSpc>
            </a:pPr>
            <a:r>
              <a:rPr lang="en-GB" sz="2400" dirty="0">
                <a:latin typeface="Times New Roman" panose="02020603050405020304" pitchFamily="18" charset="0"/>
                <a:ea typeface="Poppins" panose="00000500000000000000"/>
                <a:cs typeface="Times New Roman" panose="02020603050405020304" pitchFamily="18" charset="0"/>
                <a:sym typeface="Poppins" panose="00000500000000000000"/>
              </a:rPr>
              <a:t>Data Description</a:t>
            </a:r>
          </a:p>
        </p:txBody>
      </p:sp>
      <p:sp>
        <p:nvSpPr>
          <p:cNvPr id="11" name="Rectangle 10"/>
          <p:cNvSpPr/>
          <p:nvPr/>
        </p:nvSpPr>
        <p:spPr>
          <a:xfrm>
            <a:off x="4541152" y="3962400"/>
            <a:ext cx="2603598" cy="483017"/>
          </a:xfrm>
          <a:prstGeom prst="rect">
            <a:avLst/>
          </a:prstGeom>
        </p:spPr>
        <p:txBody>
          <a:bodyPr wrap="none">
            <a:spAutoFit/>
          </a:bodyPr>
          <a:lstStyle/>
          <a:p>
            <a:pPr>
              <a:lnSpc>
                <a:spcPct val="115000"/>
              </a:lnSpc>
            </a:pPr>
            <a:r>
              <a:rPr lang="en-GB" sz="2400" dirty="0" err="1">
                <a:latin typeface="Times New Roman" panose="02020603050405020304" pitchFamily="18" charset="0"/>
                <a:ea typeface="Poppins" panose="00000500000000000000"/>
                <a:cs typeface="Times New Roman" panose="02020603050405020304" pitchFamily="18" charset="0"/>
                <a:sym typeface="Poppins" panose="00000500000000000000"/>
              </a:rPr>
              <a:t>Preprocessing</a:t>
            </a:r>
            <a:r>
              <a:rPr lang="en-GB" sz="2400" dirty="0">
                <a:latin typeface="Times New Roman" panose="02020603050405020304" pitchFamily="18" charset="0"/>
                <a:ea typeface="Poppins" panose="00000500000000000000"/>
                <a:cs typeface="Times New Roman" panose="02020603050405020304" pitchFamily="18" charset="0"/>
                <a:sym typeface="Poppins" panose="00000500000000000000"/>
              </a:rPr>
              <a:t> steps</a:t>
            </a:r>
          </a:p>
        </p:txBody>
      </p:sp>
      <p:sp>
        <p:nvSpPr>
          <p:cNvPr id="12" name="Rectangle 11"/>
          <p:cNvSpPr/>
          <p:nvPr/>
        </p:nvSpPr>
        <p:spPr>
          <a:xfrm>
            <a:off x="578314" y="5821678"/>
            <a:ext cx="2805576" cy="483017"/>
          </a:xfrm>
          <a:prstGeom prst="rect">
            <a:avLst/>
          </a:prstGeom>
        </p:spPr>
        <p:txBody>
          <a:bodyPr wrap="none">
            <a:spAutoFit/>
          </a:bodyPr>
          <a:lstStyle/>
          <a:p>
            <a:pPr>
              <a:lnSpc>
                <a:spcPct val="115000"/>
              </a:lnSpc>
            </a:pPr>
            <a:r>
              <a:rPr lang="en-GB" sz="2400" dirty="0">
                <a:latin typeface="Times New Roman" panose="02020603050405020304" pitchFamily="18" charset="0"/>
                <a:ea typeface="Poppins" panose="00000500000000000000"/>
                <a:cs typeface="Times New Roman" panose="02020603050405020304" pitchFamily="18" charset="0"/>
                <a:sym typeface="Poppins" panose="00000500000000000000"/>
              </a:rPr>
              <a:t>Algorithm Definition</a:t>
            </a:r>
          </a:p>
        </p:txBody>
      </p:sp>
      <p:sp>
        <p:nvSpPr>
          <p:cNvPr id="13" name="Rectangle 12"/>
          <p:cNvSpPr/>
          <p:nvPr/>
        </p:nvSpPr>
        <p:spPr>
          <a:xfrm>
            <a:off x="8082639" y="2525335"/>
            <a:ext cx="2348143" cy="517065"/>
          </a:xfrm>
          <a:prstGeom prst="rect">
            <a:avLst/>
          </a:prstGeom>
        </p:spPr>
        <p:txBody>
          <a:bodyPr wrap="none">
            <a:spAutoFit/>
          </a:bodyPr>
          <a:lstStyle/>
          <a:p>
            <a:pPr>
              <a:lnSpc>
                <a:spcPct val="115000"/>
              </a:lnSpc>
            </a:pPr>
            <a:r>
              <a:rPr lang="en-US" sz="2400" dirty="0">
                <a:latin typeface="Times New Roman" panose="02020603050405020304" pitchFamily="18" charset="0"/>
                <a:ea typeface="Poppins" panose="00000500000000000000"/>
                <a:cs typeface="Times New Roman" panose="02020603050405020304" pitchFamily="18" charset="0"/>
                <a:sym typeface="Poppins" panose="00000500000000000000"/>
              </a:rPr>
              <a:t>Working Process </a:t>
            </a:r>
          </a:p>
        </p:txBody>
      </p:sp>
      <p:sp>
        <p:nvSpPr>
          <p:cNvPr id="14" name="Rectangle 13"/>
          <p:cNvSpPr/>
          <p:nvPr/>
        </p:nvSpPr>
        <p:spPr>
          <a:xfrm>
            <a:off x="7703722" y="5804653"/>
            <a:ext cx="3105978" cy="517065"/>
          </a:xfrm>
          <a:prstGeom prst="rect">
            <a:avLst/>
          </a:prstGeom>
        </p:spPr>
        <p:txBody>
          <a:bodyPr wrap="none">
            <a:spAutoFit/>
          </a:bodyPr>
          <a:lstStyle/>
          <a:p>
            <a:pPr>
              <a:lnSpc>
                <a:spcPct val="115000"/>
              </a:lnSpc>
            </a:pPr>
            <a:r>
              <a:rPr lang="en-GB" sz="2400" dirty="0">
                <a:latin typeface="Times New Roman" panose="02020603050405020304" pitchFamily="18" charset="0"/>
                <a:ea typeface="Poppins" panose="00000500000000000000"/>
                <a:cs typeface="Times New Roman" panose="02020603050405020304" pitchFamily="18" charset="0"/>
                <a:sym typeface="Poppins" panose="00000500000000000000"/>
              </a:rPr>
              <a:t>Results from Algorithm</a:t>
            </a:r>
          </a:p>
        </p:txBody>
      </p:sp>
    </p:spTree>
    <p:extLst>
      <p:ext uri="{BB962C8B-B14F-4D97-AF65-F5344CB8AC3E}">
        <p14:creationId xmlns:p14="http://schemas.microsoft.com/office/powerpoint/2010/main" val="222141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1671" y="269838"/>
            <a:ext cx="5754689" cy="949362"/>
          </a:xfrm>
        </p:spPr>
        <p:txBody>
          <a:bodyPr>
            <a:normAutofit fontScale="90000"/>
          </a:bodyPr>
          <a:lstStyle/>
          <a:p>
            <a:r>
              <a:rPr lang="en-US" b="1" dirty="0">
                <a:latin typeface="Times New Roman" panose="02020603050405020304" pitchFamily="18" charset="0"/>
                <a:cs typeface="Times New Roman" panose="02020603050405020304" pitchFamily="18" charset="0"/>
              </a:rPr>
              <a:t>DATA DESCRIPTION: </a:t>
            </a:r>
            <a:endParaRPr lang="en-IN" b="1" dirty="0">
              <a:latin typeface="Times New Roman" panose="02020603050405020304" pitchFamily="18" charset="0"/>
              <a:cs typeface="Times New Roman" panose="02020603050405020304" pitchFamily="18" charset="0"/>
            </a:endParaRPr>
          </a:p>
        </p:txBody>
      </p:sp>
      <p:sp>
        <p:nvSpPr>
          <p:cNvPr id="3" name="Rectangle 2"/>
          <p:cNvSpPr/>
          <p:nvPr/>
        </p:nvSpPr>
        <p:spPr>
          <a:xfrm>
            <a:off x="1571960" y="1219200"/>
            <a:ext cx="10789920" cy="378206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 Sources</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Public PDFs from ResearchGate, </a:t>
            </a:r>
            <a:r>
              <a:rPr lang="en-IN" dirty="0" err="1">
                <a:latin typeface="Times New Roman" panose="02020603050405020304" pitchFamily="18" charset="0"/>
                <a:cs typeface="Times New Roman" panose="02020603050405020304" pitchFamily="18" charset="0"/>
              </a:rPr>
              <a:t>arXiv</a:t>
            </a:r>
            <a:r>
              <a:rPr lang="en-IN" dirty="0">
                <a:latin typeface="Times New Roman" panose="02020603050405020304" pitchFamily="18" charset="0"/>
                <a:cs typeface="Times New Roman" panose="02020603050405020304" pitchFamily="18" charset="0"/>
              </a:rPr>
              <a:t>, Project Gutenberg, and government sites.</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Covers various domains: research, legal, business, and literature.</a:t>
            </a:r>
          </a:p>
          <a:p>
            <a:pPr marL="285750"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Tools Used</a:t>
            </a:r>
          </a:p>
          <a:p>
            <a:pPr marL="742950" lvl="1"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PDF Parsing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PyMuPDF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pdfplumber</a:t>
            </a:r>
            <a:endParaRPr lang="en-IN"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Embeddings</a:t>
            </a:r>
            <a:r>
              <a:rPr lang="en-IN" dirty="0">
                <a:latin typeface="Times New Roman" panose="02020603050405020304" pitchFamily="18" charset="0"/>
                <a:cs typeface="Times New Roman" panose="02020603050405020304" pitchFamily="18" charset="0"/>
              </a:rPr>
              <a:t>: Gemini 1.5 Flash, </a:t>
            </a:r>
            <a:r>
              <a:rPr lang="en-IN" dirty="0" err="1">
                <a:latin typeface="Times New Roman" panose="02020603050405020304" pitchFamily="18" charset="0"/>
                <a:cs typeface="Times New Roman" panose="02020603050405020304" pitchFamily="18" charset="0"/>
              </a:rPr>
              <a:t>HuggingFace</a:t>
            </a:r>
            <a:endParaRPr lang="en-IN"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Storage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ChromaDB</a:t>
            </a:r>
            <a:endParaRPr lang="en-IN"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Querying</a:t>
            </a:r>
            <a:r>
              <a:rPr lang="en-IN" dirty="0">
                <a:latin typeface="Times New Roman" panose="02020603050405020304" pitchFamily="18" charset="0"/>
                <a:cs typeface="Times New Roman" panose="02020603050405020304" pitchFamily="18" charset="0"/>
              </a:rPr>
              <a:t>: RAG-based models</a:t>
            </a:r>
          </a:p>
          <a:p>
            <a:pPr marL="742950" lvl="1"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Testing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Pytest</a:t>
            </a:r>
            <a:r>
              <a:rPr lang="en-IN" dirty="0">
                <a:latin typeface="Times New Roman" panose="02020603050405020304" pitchFamily="18" charset="0"/>
                <a:cs typeface="Times New Roman" panose="02020603050405020304" pitchFamily="18" charset="0"/>
              </a:rPr>
              <a:t> for performance metrics</a:t>
            </a:r>
          </a:p>
        </p:txBody>
      </p:sp>
    </p:spTree>
    <p:extLst>
      <p:ext uri="{BB962C8B-B14F-4D97-AF65-F5344CB8AC3E}">
        <p14:creationId xmlns:p14="http://schemas.microsoft.com/office/powerpoint/2010/main" val="429802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191" y="452718"/>
            <a:ext cx="9404723" cy="631499"/>
          </a:xfrm>
        </p:spPr>
        <p:txBody>
          <a:bodyPr/>
          <a:lstStyle/>
          <a:p>
            <a:pPr algn="ctr"/>
            <a:r>
              <a:rPr lang="en-IN" sz="2800" dirty="0">
                <a:latin typeface="Times New Roman" panose="02020603050405020304" pitchFamily="18" charset="0"/>
                <a:cs typeface="Times New Roman" panose="02020603050405020304" pitchFamily="18" charset="0"/>
              </a:rPr>
              <a:t>PRE-PROCESSING STEPS</a:t>
            </a:r>
          </a:p>
        </p:txBody>
      </p:sp>
      <p:sp>
        <p:nvSpPr>
          <p:cNvPr id="3" name="Rectangle 1">
            <a:extLst>
              <a:ext uri="{FF2B5EF4-FFF2-40B4-BE49-F238E27FC236}">
                <a16:creationId xmlns:a16="http://schemas.microsoft.com/office/drawing/2014/main" id="{98C8915D-3B19-944E-E640-D5C1F7E2F17A}"/>
              </a:ext>
            </a:extLst>
          </p:cNvPr>
          <p:cNvSpPr>
            <a:spLocks noChangeArrowheads="1"/>
          </p:cNvSpPr>
          <p:nvPr/>
        </p:nvSpPr>
        <p:spPr bwMode="auto">
          <a:xfrm>
            <a:off x="1286191" y="1084217"/>
            <a:ext cx="9020418" cy="5444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PDF Text Extraction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lvl="1" indent="-285750" algn="just" defTabSz="914400" eaLnBrk="0" fontAlgn="base" hangingPunct="0">
              <a:lnSpc>
                <a:spcPct val="150000"/>
              </a:lnSpc>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 raw text from PDFs using libraries like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PyMuPDF</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pdfplumber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Cleaning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lvl="1" indent="-285750" algn="just" defTabSz="914400" eaLnBrk="0" fontAlgn="base" hangingPunct="0">
              <a:lnSpc>
                <a:spcPct val="150000"/>
              </a:lnSpc>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Remove unwanted characters, headers, footers, and irrelevant metadata.</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Segmentation &amp; Chunking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lvl="1" indent="-285750" algn="just" defTabSz="914400" eaLnBrk="0" fontAlgn="base" hangingPunct="0">
              <a:lnSpc>
                <a:spcPct val="150000"/>
              </a:lnSpc>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Break text into meaningful chunks or sections for better embedding.</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Normalization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lvl="1" indent="-285750" algn="just" defTabSz="914400" eaLnBrk="0" fontAlgn="base" hangingPunct="0">
              <a:lnSpc>
                <a:spcPct val="150000"/>
              </a:lnSpc>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 text to lowercase, remove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stopwords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perform stemming or lemmatization.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Embedding Preparation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lvl="1" indent="-285750" algn="just" defTabSz="914400" eaLnBrk="0" fontAlgn="base" hangingPunct="0">
              <a:lnSpc>
                <a:spcPct val="150000"/>
              </a:lnSpc>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Prepare cleaned chunks for embedding generation (e.g., vectorization).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Indexing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lvl="1" indent="-285750" algn="just" defTabSz="914400" eaLnBrk="0" fontAlgn="base" hangingPunct="0">
              <a:lnSpc>
                <a:spcPct val="150000"/>
              </a:lnSpc>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 embeddings in a vector database like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ChromaDB</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efficient retrieval.</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895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72025-3A8B-4739-C3CE-DEFA7FFED9A7}"/>
              </a:ext>
            </a:extLst>
          </p:cNvPr>
          <p:cNvSpPr txBox="1"/>
          <p:nvPr/>
        </p:nvSpPr>
        <p:spPr>
          <a:xfrm>
            <a:off x="4496346" y="257885"/>
            <a:ext cx="3199307" cy="579967"/>
          </a:xfrm>
          <a:prstGeom prst="rect">
            <a:avLst/>
          </a:prstGeom>
          <a:noFill/>
        </p:spPr>
        <p:txBody>
          <a:bodyPr wrap="square">
            <a:spAutoFit/>
          </a:bodyPr>
          <a:lstStyle/>
          <a:p>
            <a:pPr marL="0" marR="0" algn="ctr">
              <a:lnSpc>
                <a:spcPct val="150000"/>
              </a:lnSpc>
              <a:spcBef>
                <a:spcPts val="0"/>
              </a:spcBef>
              <a:spcAft>
                <a:spcPts val="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4AEBA0A-5671-1AD3-8B30-C48DF6A17BD6}"/>
              </a:ext>
            </a:extLst>
          </p:cNvPr>
          <p:cNvSpPr txBox="1"/>
          <p:nvPr/>
        </p:nvSpPr>
        <p:spPr>
          <a:xfrm>
            <a:off x="682486" y="837852"/>
            <a:ext cx="10827026" cy="502855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Overview of Models Employed</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Development of an </a:t>
            </a:r>
            <a:r>
              <a:rPr lang="en-IN" b="1" dirty="0">
                <a:latin typeface="Times New Roman" panose="02020603050405020304" pitchFamily="18" charset="0"/>
                <a:cs typeface="Times New Roman" panose="02020603050405020304" pitchFamily="18" charset="0"/>
              </a:rPr>
              <a:t>Intelligent PDF Knowledge Extraction System</a:t>
            </a:r>
            <a:r>
              <a:rPr lang="en-IN" dirty="0">
                <a:latin typeface="Times New Roman" panose="02020603050405020304" pitchFamily="18" charset="0"/>
                <a:cs typeface="Times New Roman" panose="02020603050405020304" pitchFamily="18" charset="0"/>
              </a:rPr>
              <a:t> using two advanced models:</a:t>
            </a:r>
          </a:p>
          <a:p>
            <a:pPr marL="742950" lvl="1"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Retrieval-Augmented Generation (RAG)</a:t>
            </a:r>
            <a:endParaRPr lang="en-IN"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Cache-Augmented Generation (CAG)</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Aim: Extract contextually relevant information and optimize querying for large document sets.</a:t>
            </a:r>
          </a:p>
          <a:p>
            <a:pPr marL="285750"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Key Components</a:t>
            </a:r>
          </a:p>
          <a:p>
            <a:pPr marL="285750"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RAG Model</a:t>
            </a:r>
            <a:endParaRPr lang="en-IN"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Retrieves relevant documents or chunks via embedding search in </a:t>
            </a:r>
            <a:r>
              <a:rPr lang="en-IN" dirty="0" err="1">
                <a:latin typeface="Times New Roman" panose="02020603050405020304" pitchFamily="18" charset="0"/>
                <a:cs typeface="Times New Roman" panose="02020603050405020304" pitchFamily="18" charset="0"/>
              </a:rPr>
              <a:t>ChromaDB</a:t>
            </a:r>
            <a:r>
              <a:rPr lang="en-IN" dirty="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Uses a generative model to produce contextually coherent answers from retrieved data.</a:t>
            </a:r>
          </a:p>
          <a:p>
            <a:pPr marL="285750"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CAG Model</a:t>
            </a:r>
            <a:endParaRPr lang="en-IN"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Enhances RAG by caching answers for frequent queries.</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Returns cached answers immediately to reduce latency and avoid repeated retrieval.</a:t>
            </a:r>
          </a:p>
        </p:txBody>
      </p:sp>
    </p:spTree>
    <p:extLst>
      <p:ext uri="{BB962C8B-B14F-4D97-AF65-F5344CB8AC3E}">
        <p14:creationId xmlns:p14="http://schemas.microsoft.com/office/powerpoint/2010/main" val="1841293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72025-3A8B-4739-C3CE-DEFA7FFED9A7}"/>
              </a:ext>
            </a:extLst>
          </p:cNvPr>
          <p:cNvSpPr txBox="1"/>
          <p:nvPr/>
        </p:nvSpPr>
        <p:spPr>
          <a:xfrm>
            <a:off x="4496346" y="257885"/>
            <a:ext cx="3199307" cy="579967"/>
          </a:xfrm>
          <a:prstGeom prst="rect">
            <a:avLst/>
          </a:prstGeom>
          <a:noFill/>
        </p:spPr>
        <p:txBody>
          <a:bodyPr wrap="square">
            <a:spAutoFit/>
          </a:bodyPr>
          <a:lstStyle/>
          <a:p>
            <a:pPr marL="0" marR="0" algn="ctr">
              <a:lnSpc>
                <a:spcPct val="150000"/>
              </a:lnSpc>
              <a:spcBef>
                <a:spcPts val="0"/>
              </a:spcBef>
              <a:spcAft>
                <a:spcPts val="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4AEBA0A-5671-1AD3-8B30-C48DF6A17BD6}"/>
              </a:ext>
            </a:extLst>
          </p:cNvPr>
          <p:cNvSpPr txBox="1"/>
          <p:nvPr/>
        </p:nvSpPr>
        <p:spPr>
          <a:xfrm>
            <a:off x="776679" y="626303"/>
            <a:ext cx="11145078" cy="585955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Embedding Generation</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Utilizes </a:t>
            </a:r>
            <a:r>
              <a:rPr lang="en-IN" b="1" dirty="0">
                <a:latin typeface="Times New Roman" panose="02020603050405020304" pitchFamily="18" charset="0"/>
                <a:cs typeface="Times New Roman" panose="02020603050405020304" pitchFamily="18" charset="0"/>
              </a:rPr>
              <a:t>Google Gemini 1.5 Flash API</a:t>
            </a:r>
            <a:r>
              <a:rPr lang="en-IN" dirty="0">
                <a:latin typeface="Times New Roman" panose="02020603050405020304" pitchFamily="18" charset="0"/>
                <a:cs typeface="Times New Roman" panose="02020603050405020304" pitchFamily="18" charset="0"/>
              </a:rPr>
              <a:t> and </a:t>
            </a:r>
            <a:r>
              <a:rPr lang="en-IN" b="1" dirty="0" err="1">
                <a:latin typeface="Times New Roman" panose="02020603050405020304" pitchFamily="18" charset="0"/>
                <a:cs typeface="Times New Roman" panose="02020603050405020304" pitchFamily="18" charset="0"/>
              </a:rPr>
              <a:t>HuggingFace</a:t>
            </a:r>
            <a:r>
              <a:rPr lang="en-IN" b="1" dirty="0">
                <a:latin typeface="Times New Roman" panose="02020603050405020304" pitchFamily="18" charset="0"/>
                <a:cs typeface="Times New Roman" panose="02020603050405020304" pitchFamily="18" charset="0"/>
              </a:rPr>
              <a:t> pre-trained models</a:t>
            </a:r>
            <a:r>
              <a:rPr lang="en-IN"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Generates high-quality vector embeddings of document content.</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Embeddings stored in </a:t>
            </a:r>
            <a:r>
              <a:rPr lang="en-IN" b="1" dirty="0" err="1">
                <a:latin typeface="Times New Roman" panose="02020603050405020304" pitchFamily="18" charset="0"/>
                <a:cs typeface="Times New Roman" panose="02020603050405020304" pitchFamily="18" charset="0"/>
              </a:rPr>
              <a:t>ChromaDB</a:t>
            </a:r>
            <a:r>
              <a:rPr lang="en-IN" dirty="0">
                <a:latin typeface="Times New Roman" panose="02020603050405020304" pitchFamily="18" charset="0"/>
                <a:cs typeface="Times New Roman" panose="02020603050405020304" pitchFamily="18" charset="0"/>
              </a:rPr>
              <a:t> for fast access by RAG and CAG.</a:t>
            </a:r>
          </a:p>
          <a:p>
            <a:pPr marL="285750"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Algorithms and Systems Used</a:t>
            </a:r>
          </a:p>
          <a:p>
            <a:pPr marL="285750"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RAG Model:</a:t>
            </a:r>
            <a:endParaRPr lang="en-IN"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Uses nearest </a:t>
            </a:r>
            <a:r>
              <a:rPr lang="en-IN" dirty="0" err="1">
                <a:latin typeface="Times New Roman" panose="02020603050405020304" pitchFamily="18" charset="0"/>
                <a:cs typeface="Times New Roman" panose="02020603050405020304" pitchFamily="18" charset="0"/>
              </a:rPr>
              <a:t>neighbor</a:t>
            </a:r>
            <a:r>
              <a:rPr lang="en-IN" dirty="0">
                <a:latin typeface="Times New Roman" panose="02020603050405020304" pitchFamily="18" charset="0"/>
                <a:cs typeface="Times New Roman" panose="02020603050405020304" pitchFamily="18" charset="0"/>
              </a:rPr>
              <a:t> search (cosine similarity or similar) in embedding space for retrieval.</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Employs transformer-based models (e.g., GPT-3) for answer generation.</a:t>
            </a:r>
          </a:p>
          <a:p>
            <a:pPr marL="285750"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CAG Model:</a:t>
            </a:r>
            <a:endParaRPr lang="en-IN"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Implements </a:t>
            </a:r>
            <a:r>
              <a:rPr lang="en-IN" b="1" dirty="0">
                <a:latin typeface="Times New Roman" panose="02020603050405020304" pitchFamily="18" charset="0"/>
                <a:cs typeface="Times New Roman" panose="02020603050405020304" pitchFamily="18" charset="0"/>
              </a:rPr>
              <a:t>Least Recently Used (LRU)</a:t>
            </a:r>
            <a:r>
              <a:rPr lang="en-IN" dirty="0">
                <a:latin typeface="Times New Roman" panose="02020603050405020304" pitchFamily="18" charset="0"/>
                <a:cs typeface="Times New Roman" panose="02020603050405020304" pitchFamily="18" charset="0"/>
              </a:rPr>
              <a:t> cache eviction to keep frequently accessed results.</a:t>
            </a:r>
          </a:p>
          <a:p>
            <a:pPr marL="285750"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Embedding Generation:</a:t>
            </a:r>
            <a:endParaRPr lang="en-IN"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Semantic vectors created via Google Gemini API.</a:t>
            </a:r>
          </a:p>
          <a:p>
            <a:pPr marL="742950" lvl="1" indent="-285750" algn="just">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HuggingFace</a:t>
            </a:r>
            <a:r>
              <a:rPr lang="en-IN" dirty="0">
                <a:latin typeface="Times New Roman" panose="02020603050405020304" pitchFamily="18" charset="0"/>
                <a:cs typeface="Times New Roman" panose="02020603050405020304" pitchFamily="18" charset="0"/>
              </a:rPr>
              <a:t> models accelerate caching and context analysis.</a:t>
            </a:r>
          </a:p>
          <a:p>
            <a:pPr marL="742950" lvl="1" indent="-285750" algn="just">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ChromaDB</a:t>
            </a:r>
            <a:r>
              <a:rPr lang="en-IN" dirty="0">
                <a:latin typeface="Times New Roman" panose="02020603050405020304" pitchFamily="18" charset="0"/>
                <a:cs typeface="Times New Roman" panose="02020603050405020304" pitchFamily="18" charset="0"/>
              </a:rPr>
              <a:t> indexes and stores embeddings for optimized retrieval speed.</a:t>
            </a:r>
          </a:p>
        </p:txBody>
      </p:sp>
    </p:spTree>
    <p:extLst>
      <p:ext uri="{BB962C8B-B14F-4D97-AF65-F5344CB8AC3E}">
        <p14:creationId xmlns:p14="http://schemas.microsoft.com/office/powerpoint/2010/main" val="1024568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7D6F-FBC0-0AE2-734A-39B5AE210BD2}"/>
              </a:ext>
            </a:extLst>
          </p:cNvPr>
          <p:cNvSpPr txBox="1"/>
          <p:nvPr/>
        </p:nvSpPr>
        <p:spPr>
          <a:xfrm>
            <a:off x="5233182" y="383163"/>
            <a:ext cx="1209821" cy="352686"/>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a:t>
            </a:r>
            <a:r>
              <a:rPr lang="en-US" sz="9600" b="1" dirty="0">
                <a:solidFill>
                  <a:schemeClr val="tx1"/>
                </a:solidFill>
                <a:latin typeface="Times New Roman" panose="02020603050405020304" pitchFamily="18" charset="0"/>
                <a:cs typeface="Times New Roman" panose="02020603050405020304" pitchFamily="18" charset="0"/>
              </a:rPr>
              <a:t>INDEX</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666356" y="1415408"/>
            <a:ext cx="3392557" cy="4480073"/>
          </a:xfrm>
          <a:prstGeom prst="rect">
            <a:avLst/>
          </a:prstGeom>
          <a:noFill/>
        </p:spPr>
        <p:txBody>
          <a:bodyPr wrap="square" rtlCol="0">
            <a:spAutoFit/>
          </a:bodyPr>
          <a:lstStyle/>
          <a:p>
            <a:pPr marL="457189" indent="-457189"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Project Description</a:t>
            </a:r>
          </a:p>
          <a:p>
            <a:pPr marL="457189" indent="-457189"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Problem Statement</a:t>
            </a:r>
          </a:p>
          <a:p>
            <a:pPr marL="457189" indent="-457189"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Objective</a:t>
            </a:r>
          </a:p>
          <a:p>
            <a:pPr marL="457189" indent="-457189"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Scope</a:t>
            </a:r>
          </a:p>
          <a:p>
            <a:pPr marL="457189" indent="-457189"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Significant</a:t>
            </a:r>
          </a:p>
          <a:p>
            <a:pPr marL="457189" indent="-457189"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Proposed System</a:t>
            </a:r>
          </a:p>
          <a:p>
            <a:pPr marL="457189" indent="-457189"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Architecture</a:t>
            </a:r>
          </a:p>
          <a:p>
            <a:pPr marL="457189" indent="-457189"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Resource Requirements</a:t>
            </a:r>
          </a:p>
          <a:p>
            <a:pPr marL="457189" indent="-457189"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Research Gap analysis</a:t>
            </a:r>
          </a:p>
          <a:p>
            <a:pPr marL="457189" indent="-457189"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Literature Review</a:t>
            </a:r>
          </a:p>
          <a:p>
            <a:pPr marL="457189" indent="-457189" algn="just">
              <a:lnSpc>
                <a:spcPct val="150000"/>
              </a:lnSpc>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marL="457189" indent="-457189" algn="just">
              <a:lnSpc>
                <a:spcPct val="150000"/>
              </a:lnSpc>
              <a:buFont typeface="Wingdings" panose="05000000000000000000" pitchFamily="2" charset="2"/>
              <a:buChar char="v"/>
            </a:pPr>
            <a:endParaRPr lang="en-IN" sz="16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443003" y="1246595"/>
            <a:ext cx="4970896" cy="4524315"/>
          </a:xfrm>
          <a:prstGeom prst="rect">
            <a:avLst/>
          </a:prstGeom>
          <a:noFill/>
        </p:spPr>
        <p:txBody>
          <a:bodyPr wrap="square" rtlCol="0">
            <a:spAutoFit/>
          </a:bodyPr>
          <a:lstStyle/>
          <a:p>
            <a:pPr marL="457189" indent="-457189"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Implementation</a:t>
            </a:r>
          </a:p>
          <a:p>
            <a:pPr algn="just">
              <a:lnSpc>
                <a:spcPct val="150000"/>
              </a:lnSpc>
            </a:pPr>
            <a:r>
              <a:rPr lang="en-US" sz="1600" dirty="0">
                <a:latin typeface="Times New Roman" panose="02020603050405020304" pitchFamily="18" charset="0"/>
                <a:cs typeface="Times New Roman" panose="02020603050405020304" pitchFamily="18" charset="0"/>
              </a:rPr>
              <a:t>	1. Data Description</a:t>
            </a:r>
          </a:p>
          <a:p>
            <a:pPr algn="just">
              <a:lnSpc>
                <a:spcPct val="150000"/>
              </a:lnSpc>
            </a:pPr>
            <a:r>
              <a:rPr lang="en-US" sz="1600" dirty="0">
                <a:latin typeface="Times New Roman" panose="02020603050405020304" pitchFamily="18" charset="0"/>
                <a:cs typeface="Times New Roman" panose="02020603050405020304" pitchFamily="18" charset="0"/>
              </a:rPr>
              <a:t>	2. Preprocessing steps</a:t>
            </a:r>
          </a:p>
          <a:p>
            <a:pPr marL="457189" lvl="1" indent="-457189"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Model Implementation</a:t>
            </a:r>
          </a:p>
          <a:p>
            <a:pPr algn="just">
              <a:lnSpc>
                <a:spcPct val="150000"/>
              </a:lnSpc>
            </a:pPr>
            <a:r>
              <a:rPr lang="en-US" sz="1600" dirty="0">
                <a:latin typeface="Times New Roman" panose="02020603050405020304" pitchFamily="18" charset="0"/>
                <a:cs typeface="Times New Roman" panose="02020603050405020304" pitchFamily="18" charset="0"/>
              </a:rPr>
              <a:t>	1. Algorithm Definition</a:t>
            </a:r>
          </a:p>
          <a:p>
            <a:pPr algn="just">
              <a:lnSpc>
                <a:spcPct val="150000"/>
              </a:lnSpc>
            </a:pPr>
            <a:r>
              <a:rPr lang="en-US" sz="1600" dirty="0">
                <a:latin typeface="Times New Roman" panose="02020603050405020304" pitchFamily="18" charset="0"/>
                <a:cs typeface="Times New Roman" panose="02020603050405020304" pitchFamily="18" charset="0"/>
              </a:rPr>
              <a:t>	2. working Process</a:t>
            </a:r>
          </a:p>
          <a:p>
            <a:pPr algn="just">
              <a:lnSpc>
                <a:spcPct val="150000"/>
              </a:lnSpc>
            </a:pPr>
            <a:r>
              <a:rPr lang="en-US" sz="1600" dirty="0">
                <a:latin typeface="Times New Roman" panose="02020603050405020304" pitchFamily="18" charset="0"/>
                <a:cs typeface="Times New Roman" panose="02020603050405020304" pitchFamily="18" charset="0"/>
              </a:rPr>
              <a:t>	3. Results from Algorithm</a:t>
            </a:r>
          </a:p>
          <a:p>
            <a:pPr marL="457189" lvl="1" indent="-457189"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UML’s</a:t>
            </a:r>
          </a:p>
          <a:p>
            <a:pPr marL="457189" lvl="1" indent="-457189"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Output Screens</a:t>
            </a:r>
          </a:p>
          <a:p>
            <a:pPr marL="457189" lvl="1" indent="-457189"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Conclusion</a:t>
            </a:r>
          </a:p>
          <a:p>
            <a:pPr marL="457189" lvl="1" indent="-457189"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Future Scope</a:t>
            </a:r>
          </a:p>
          <a:p>
            <a:pPr marL="457189" lvl="1" indent="-457189" algn="just">
              <a:lnSpc>
                <a:spcPct val="150000"/>
              </a:lnSpc>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Conclusion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70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75A88-1EEB-2B82-739B-2830A69848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C5FC45A-69A8-9DF0-4EE9-FF8EF6E2CC68}"/>
              </a:ext>
            </a:extLst>
          </p:cNvPr>
          <p:cNvSpPr txBox="1"/>
          <p:nvPr/>
        </p:nvSpPr>
        <p:spPr>
          <a:xfrm>
            <a:off x="4496346" y="257885"/>
            <a:ext cx="3199307" cy="579967"/>
          </a:xfrm>
          <a:prstGeom prst="rect">
            <a:avLst/>
          </a:prstGeom>
          <a:noFill/>
        </p:spPr>
        <p:txBody>
          <a:bodyPr wrap="square">
            <a:spAutoFit/>
          </a:bodyPr>
          <a:lstStyle/>
          <a:p>
            <a:pPr marL="0" marR="0" algn="ctr">
              <a:lnSpc>
                <a:spcPct val="150000"/>
              </a:lnSpc>
              <a:spcBef>
                <a:spcPts val="0"/>
              </a:spcBef>
              <a:spcAft>
                <a:spcPts val="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0507AF0D-9DA1-FC7F-C75E-45A38106EA24}"/>
              </a:ext>
            </a:extLst>
          </p:cNvPr>
          <p:cNvSpPr txBox="1"/>
          <p:nvPr/>
        </p:nvSpPr>
        <p:spPr>
          <a:xfrm>
            <a:off x="1003907" y="1122248"/>
            <a:ext cx="10604323" cy="4197559"/>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Interactions Between Components</a:t>
            </a:r>
            <a:endParaRPr lang="en-IN" dirty="0">
              <a:latin typeface="Times New Roman" panose="02020603050405020304" pitchFamily="18" charset="0"/>
              <a:cs typeface="Times New Roman" panose="02020603050405020304" pitchFamily="18" charset="0"/>
            </a:endParaRPr>
          </a:p>
          <a:p>
            <a:pPr lvl="0" algn="just">
              <a:lnSpc>
                <a:spcPct val="150000"/>
              </a:lnSpc>
            </a:pPr>
            <a:r>
              <a:rPr lang="en-IN" b="1" dirty="0">
                <a:latin typeface="Times New Roman" panose="02020603050405020304" pitchFamily="18" charset="0"/>
                <a:cs typeface="Times New Roman" panose="02020603050405020304" pitchFamily="18" charset="0"/>
              </a:rPr>
              <a:t>User Query → Query Preprocessing → Embedding Generation</a:t>
            </a:r>
            <a:r>
              <a:rPr lang="en-IN" dirty="0">
                <a:latin typeface="Times New Roman" panose="02020603050405020304" pitchFamily="18" charset="0"/>
                <a:cs typeface="Times New Roman" panose="02020603050405020304" pitchFamily="18" charset="0"/>
              </a:rPr>
              <a:t>: The user query is </a:t>
            </a:r>
            <a:r>
              <a:rPr lang="en-IN" dirty="0" err="1">
                <a:latin typeface="Times New Roman" panose="02020603050405020304" pitchFamily="18" charset="0"/>
                <a:cs typeface="Times New Roman" panose="02020603050405020304" pitchFamily="18" charset="0"/>
              </a:rPr>
              <a:t>preprocessed</a:t>
            </a:r>
            <a:r>
              <a:rPr lang="en-IN" dirty="0">
                <a:latin typeface="Times New Roman" panose="02020603050405020304" pitchFamily="18" charset="0"/>
                <a:cs typeface="Times New Roman" panose="02020603050405020304" pitchFamily="18" charset="0"/>
              </a:rPr>
              <a:t> and then converted into an embedding.</a:t>
            </a:r>
          </a:p>
          <a:p>
            <a:pPr lvl="0" algn="just">
              <a:lnSpc>
                <a:spcPct val="150000"/>
              </a:lnSpc>
            </a:pPr>
            <a:r>
              <a:rPr lang="en-IN" b="1" dirty="0">
                <a:latin typeface="Times New Roman" panose="02020603050405020304" pitchFamily="18" charset="0"/>
                <a:cs typeface="Times New Roman" panose="02020603050405020304" pitchFamily="18" charset="0"/>
              </a:rPr>
              <a:t>Query Embedding → Document Vector Store (</a:t>
            </a:r>
            <a:r>
              <a:rPr lang="en-IN" b="1" dirty="0" err="1">
                <a:latin typeface="Times New Roman" panose="02020603050405020304" pitchFamily="18" charset="0"/>
                <a:cs typeface="Times New Roman" panose="02020603050405020304" pitchFamily="18" charset="0"/>
              </a:rPr>
              <a:t>ChromaDB</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The query embedding is compared against the stored document embeddings to identify the most relevant sections of the document.</a:t>
            </a:r>
          </a:p>
          <a:p>
            <a:pPr lvl="0" algn="just">
              <a:lnSpc>
                <a:spcPct val="150000"/>
              </a:lnSpc>
            </a:pPr>
            <a:r>
              <a:rPr lang="en-IN" b="1" dirty="0">
                <a:latin typeface="Times New Roman" panose="02020603050405020304" pitchFamily="18" charset="0"/>
                <a:cs typeface="Times New Roman" panose="02020603050405020304" pitchFamily="18" charset="0"/>
              </a:rPr>
              <a:t>Document Retrieval → RAG Model → Answer Generation</a:t>
            </a:r>
            <a:r>
              <a:rPr lang="en-IN" dirty="0">
                <a:latin typeface="Times New Roman" panose="02020603050405020304" pitchFamily="18" charset="0"/>
                <a:cs typeface="Times New Roman" panose="02020603050405020304" pitchFamily="18" charset="0"/>
              </a:rPr>
              <a:t>: The relevant documents are passed to the RAG model, which generates an answer.</a:t>
            </a:r>
          </a:p>
          <a:p>
            <a:pPr lvl="0" algn="just">
              <a:lnSpc>
                <a:spcPct val="150000"/>
              </a:lnSpc>
            </a:pPr>
            <a:r>
              <a:rPr lang="en-IN" b="1" dirty="0">
                <a:latin typeface="Times New Roman" panose="02020603050405020304" pitchFamily="18" charset="0"/>
                <a:cs typeface="Times New Roman" panose="02020603050405020304" pitchFamily="18" charset="0"/>
              </a:rPr>
              <a:t>Cache Lookup → CAG Model</a:t>
            </a:r>
            <a:r>
              <a:rPr lang="en-IN" dirty="0">
                <a:latin typeface="Times New Roman" panose="02020603050405020304" pitchFamily="18" charset="0"/>
                <a:cs typeface="Times New Roman" panose="02020603050405020304" pitchFamily="18" charset="0"/>
              </a:rPr>
              <a:t>: If the query has been made previously, the CAG model checks the cache and retrieves the precomputed answer for faster response time.</a:t>
            </a:r>
          </a:p>
          <a:p>
            <a:pPr lvl="0" algn="just">
              <a:lnSpc>
                <a:spcPct val="150000"/>
              </a:lnSpc>
            </a:pPr>
            <a:r>
              <a:rPr lang="en-IN" b="1" dirty="0">
                <a:latin typeface="Times New Roman" panose="02020603050405020304" pitchFamily="18" charset="0"/>
                <a:cs typeface="Times New Roman" panose="02020603050405020304" pitchFamily="18" charset="0"/>
              </a:rPr>
              <a:t>Answer → Post-Processing → Response Delivery</a:t>
            </a:r>
            <a:r>
              <a:rPr lang="en-IN" dirty="0">
                <a:latin typeface="Times New Roman" panose="02020603050405020304" pitchFamily="18" charset="0"/>
                <a:cs typeface="Times New Roman" panose="02020603050405020304" pitchFamily="18" charset="0"/>
              </a:rPr>
              <a:t>: The answer is processed and delivered back to the user.</a:t>
            </a:r>
          </a:p>
        </p:txBody>
      </p:sp>
    </p:spTree>
    <p:extLst>
      <p:ext uri="{BB962C8B-B14F-4D97-AF65-F5344CB8AC3E}">
        <p14:creationId xmlns:p14="http://schemas.microsoft.com/office/powerpoint/2010/main" val="3768015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7659" y="108329"/>
            <a:ext cx="5505161" cy="661207"/>
          </a:xfrm>
          <a:prstGeom prst="rect">
            <a:avLst/>
          </a:prstGeom>
        </p:spPr>
        <p:txBody>
          <a:bodyPr wrap="none">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	RESULTS FROM ALGORITHM</a:t>
            </a:r>
          </a:p>
        </p:txBody>
      </p:sp>
      <p:sp>
        <p:nvSpPr>
          <p:cNvPr id="8" name="TextBox 7">
            <a:extLst>
              <a:ext uri="{FF2B5EF4-FFF2-40B4-BE49-F238E27FC236}">
                <a16:creationId xmlns:a16="http://schemas.microsoft.com/office/drawing/2014/main" id="{DA797E55-AA3C-EB2B-DF1F-C5E10972257E}"/>
              </a:ext>
            </a:extLst>
          </p:cNvPr>
          <p:cNvSpPr txBox="1"/>
          <p:nvPr/>
        </p:nvSpPr>
        <p:spPr>
          <a:xfrm>
            <a:off x="718088" y="706973"/>
            <a:ext cx="10755823" cy="5444054"/>
          </a:xfrm>
          <a:prstGeom prst="rect">
            <a:avLst/>
          </a:prstGeom>
          <a:noFill/>
        </p:spPr>
        <p:txBody>
          <a:bodyPr wrap="square">
            <a:spAutoFit/>
          </a:bodyPr>
          <a:lstStyle/>
          <a:p>
            <a:pPr algn="just">
              <a:lnSpc>
                <a:spcPct val="150000"/>
              </a:lnSpc>
              <a:buNone/>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 PDF Knowledge Extraction System results have shown that the system optimally faces semantic document retrieval and question answering with little latency. The more meaningful findings included the following:</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CAG Efficiency:</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While ensuring that the CAG mechanism was viable for response time reduction, it particularly excelled with respect to frequently repeated queries, attaining a high cache hit rate of 80% and raising speed in turns of response times by roughly five-fold for cache hits from 800 </a:t>
            </a:r>
            <a:r>
              <a:rPr lang="en-IN" dirty="0" err="1">
                <a:effectLst/>
                <a:latin typeface="Times New Roman" panose="02020603050405020304" pitchFamily="18" charset="0"/>
                <a:ea typeface="Times New Roman" panose="02020603050405020304" pitchFamily="18" charset="0"/>
                <a:cs typeface="Times New Roman" panose="02020603050405020304" pitchFamily="18" charset="0"/>
              </a:rPr>
              <a:t>ms</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to 200 </a:t>
            </a:r>
            <a:r>
              <a:rPr lang="en-IN" dirty="0" err="1">
                <a:effectLst/>
                <a:latin typeface="Times New Roman" panose="02020603050405020304" pitchFamily="18" charset="0"/>
                <a:ea typeface="Times New Roman" panose="02020603050405020304" pitchFamily="18" charset="0"/>
                <a:cs typeface="Times New Roman" panose="02020603050405020304" pitchFamily="18" charset="0"/>
              </a:rPr>
              <a:t>ms</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Hence, it is evident that caching mechanism performs well on queries posed in real-world situations, characterized by high-frequency rates.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Ambiguous Queries Issues: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However, with some difficulty, the system attended to questions that were highly ambiguous and required consideration of context between document sections, as well as those requiring detailed synthesis across various sections of the documents. This will be an area for future improvements through better contextual understanding features or via additional mechanisms to handle query refinement.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3662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7659" y="108329"/>
            <a:ext cx="5505161" cy="661207"/>
          </a:xfrm>
          <a:prstGeom prst="rect">
            <a:avLst/>
          </a:prstGeom>
        </p:spPr>
        <p:txBody>
          <a:bodyPr wrap="none">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	RESULTS FROM ALGORITHM</a:t>
            </a:r>
          </a:p>
        </p:txBody>
      </p:sp>
      <p:sp>
        <p:nvSpPr>
          <p:cNvPr id="8" name="TextBox 7">
            <a:extLst>
              <a:ext uri="{FF2B5EF4-FFF2-40B4-BE49-F238E27FC236}">
                <a16:creationId xmlns:a16="http://schemas.microsoft.com/office/drawing/2014/main" id="{BE5EC2F8-2727-B978-24CD-0C53BF5ADC7C}"/>
              </a:ext>
            </a:extLst>
          </p:cNvPr>
          <p:cNvSpPr txBox="1"/>
          <p:nvPr/>
        </p:nvSpPr>
        <p:spPr>
          <a:xfrm>
            <a:off x="524359" y="914722"/>
            <a:ext cx="11143282" cy="5028556"/>
          </a:xfrm>
          <a:prstGeom prst="rect">
            <a:avLst/>
          </a:prstGeom>
          <a:noFill/>
        </p:spPr>
        <p:txBody>
          <a:bodyPr wrap="square">
            <a:spAutoFit/>
          </a:bodyPr>
          <a:lstStyle/>
          <a:p>
            <a:pPr marL="1191895" algn="just">
              <a:lnSpc>
                <a:spcPct val="150000"/>
              </a:lnSpc>
              <a:spcBef>
                <a:spcPts val="295"/>
              </a:spcBef>
              <a:buNone/>
            </a:pPr>
            <a:r>
              <a:rPr lang="en-IN" b="1" dirty="0">
                <a:effectLst/>
                <a:latin typeface="Times New Roman" panose="02020603050405020304" pitchFamily="18" charset="0"/>
                <a:ea typeface="Times New Roman" panose="02020603050405020304" pitchFamily="18" charset="0"/>
              </a:rPr>
              <a:t>Significance of the Findings</a:t>
            </a:r>
          </a:p>
          <a:p>
            <a:pPr algn="just">
              <a:lnSpc>
                <a:spcPct val="150000"/>
              </a:lnSpc>
              <a:buNone/>
            </a:pPr>
            <a:r>
              <a:rPr lang="en-US" dirty="0">
                <a:effectLst/>
                <a:latin typeface="Times New Roman" panose="02020603050405020304" pitchFamily="18" charset="0"/>
                <a:ea typeface="Times New Roman" panose="02020603050405020304" pitchFamily="18" charset="0"/>
              </a:rPr>
              <a:t>The findings of this study are of vital importance to the ever-expanding body of research on semantic document retrieval and answering questions pertaining to the documents. More specifically:</a:t>
            </a:r>
            <a:endParaRPr lang="en-IN"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dirty="0">
                <a:effectLst/>
                <a:latin typeface="Times New Roman" panose="02020603050405020304" pitchFamily="18" charset="0"/>
                <a:ea typeface="Times New Roman" panose="02020603050405020304" pitchFamily="18" charset="0"/>
              </a:rPr>
              <a:t>Efficiency of Embedding-Based Search:</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This system offers a much more efficient and scalable alternative to traditional keyword-based search methods through the use of embedding-based search and the CAG mechanism, particularly for complex queries demanding deep semantic understanding of the content.</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US" dirty="0">
                <a:effectLst/>
                <a:latin typeface="Times New Roman" panose="02020603050405020304" pitchFamily="18" charset="0"/>
                <a:ea typeface="Times New Roman" panose="02020603050405020304" pitchFamily="18" charset="0"/>
              </a:rPr>
              <a:t>Enhanced User Experience:</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As the user satisfaction ratings indicate, semantic models aided by user-centric design can significantly increase the total quality of knowledge extraction systems. The finding goes with the present literature focusing on user experience in intelligent systems, which insists that technology must not only be made powerful but very simple to use.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510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09971" y="2509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335163" y="942722"/>
            <a:ext cx="11319562" cy="1987082"/>
          </a:xfrm>
          <a:prstGeom prst="rect">
            <a:avLst/>
          </a:prstGeom>
          <a:noFill/>
        </p:spPr>
        <p:txBody>
          <a:bodyPr wrap="square" rtlCol="0">
            <a:spAutoFit/>
          </a:bodyPr>
          <a:lstStyle/>
          <a:p>
            <a:pPr marL="342900" lvl="0" indent="-342900" algn="just">
              <a:lnSpc>
                <a:spcPct val="20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Use Case Diagram: </a:t>
            </a:r>
            <a:r>
              <a:rPr lang="en-US" sz="1600"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p:txBody>
      </p:sp>
    </p:spTree>
    <p:extLst>
      <p:ext uri="{BB962C8B-B14F-4D97-AF65-F5344CB8AC3E}">
        <p14:creationId xmlns:p14="http://schemas.microsoft.com/office/powerpoint/2010/main" val="2496479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49EC9-4370-6398-B0B9-DDA113A3F2D3}"/>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70BD3C2D-3E0F-41B9-9FAD-A11A01D0AA0C}"/>
              </a:ext>
            </a:extLst>
          </p:cNvPr>
          <p:cNvSpPr txBox="1"/>
          <p:nvPr/>
        </p:nvSpPr>
        <p:spPr>
          <a:xfrm>
            <a:off x="1409971" y="2509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pic>
        <p:nvPicPr>
          <p:cNvPr id="7" name="Picture 6">
            <a:extLst>
              <a:ext uri="{FF2B5EF4-FFF2-40B4-BE49-F238E27FC236}">
                <a16:creationId xmlns:a16="http://schemas.microsoft.com/office/drawing/2014/main" id="{2867129F-52A1-AB73-BD8A-F65A68C55037}"/>
              </a:ext>
            </a:extLst>
          </p:cNvPr>
          <p:cNvPicPr>
            <a:picLocks noChangeAspect="1"/>
          </p:cNvPicPr>
          <p:nvPr/>
        </p:nvPicPr>
        <p:blipFill>
          <a:blip r:embed="rId2"/>
          <a:stretch>
            <a:fillRect/>
          </a:stretch>
        </p:blipFill>
        <p:spPr>
          <a:xfrm>
            <a:off x="553272" y="1053885"/>
            <a:ext cx="11085455" cy="5016758"/>
          </a:xfrm>
          <a:prstGeom prst="rect">
            <a:avLst/>
          </a:prstGeom>
        </p:spPr>
      </p:pic>
    </p:spTree>
    <p:extLst>
      <p:ext uri="{BB962C8B-B14F-4D97-AF65-F5344CB8AC3E}">
        <p14:creationId xmlns:p14="http://schemas.microsoft.com/office/powerpoint/2010/main" val="3196654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30436" y="11500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956639" y="580447"/>
            <a:ext cx="10558602" cy="1987082"/>
          </a:xfrm>
          <a:prstGeom prst="rect">
            <a:avLst/>
          </a:prstGeom>
          <a:noFill/>
        </p:spPr>
        <p:txBody>
          <a:bodyPr wrap="square" rtlCol="0">
            <a:spAutoFit/>
          </a:bodyPr>
          <a:lstStyle/>
          <a:p>
            <a:pPr marL="342900" lvl="0" indent="-342900" algn="just">
              <a:lnSpc>
                <a:spcPct val="20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Class Diagram:</a:t>
            </a:r>
          </a:p>
          <a:p>
            <a:pPr algn="just">
              <a:lnSpc>
                <a:spcPct val="200000"/>
              </a:lnSpc>
            </a:pPr>
            <a:r>
              <a:rPr lang="en-US" sz="1600" dirty="0">
                <a:latin typeface="Times New Roman" panose="02020603050405020304" pitchFamily="18"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pic>
        <p:nvPicPr>
          <p:cNvPr id="7" name="Picture 6">
            <a:extLst>
              <a:ext uri="{FF2B5EF4-FFF2-40B4-BE49-F238E27FC236}">
                <a16:creationId xmlns:a16="http://schemas.microsoft.com/office/drawing/2014/main" id="{EEC38621-043A-BBDF-F4C0-05D3978730C0}"/>
              </a:ext>
            </a:extLst>
          </p:cNvPr>
          <p:cNvPicPr>
            <a:picLocks noChangeAspect="1"/>
          </p:cNvPicPr>
          <p:nvPr/>
        </p:nvPicPr>
        <p:blipFill>
          <a:blip r:embed="rId2"/>
          <a:stretch>
            <a:fillRect/>
          </a:stretch>
        </p:blipFill>
        <p:spPr>
          <a:xfrm>
            <a:off x="698735" y="2567529"/>
            <a:ext cx="10794529" cy="3710024"/>
          </a:xfrm>
          <a:prstGeom prst="rect">
            <a:avLst/>
          </a:prstGeom>
        </p:spPr>
      </p:pic>
    </p:spTree>
    <p:extLst>
      <p:ext uri="{BB962C8B-B14F-4D97-AF65-F5344CB8AC3E}">
        <p14:creationId xmlns:p14="http://schemas.microsoft.com/office/powerpoint/2010/main" val="3250084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0519" y="31501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408773" y="958131"/>
            <a:ext cx="3316638" cy="4941737"/>
          </a:xfrm>
          <a:prstGeom prst="rect">
            <a:avLst/>
          </a:prstGeom>
          <a:noFill/>
        </p:spPr>
        <p:txBody>
          <a:bodyPr wrap="square" rtlCol="0">
            <a:spAutoFit/>
          </a:bodyPr>
          <a:lstStyle/>
          <a:p>
            <a:pPr algn="just">
              <a:lnSpc>
                <a:spcPct val="200000"/>
              </a:lnSpc>
            </a:pPr>
            <a:r>
              <a:rPr lang="en-US" sz="1600" b="1" dirty="0">
                <a:latin typeface="Times New Roman" panose="02020603050405020304" pitchFamily="18" charset="0"/>
                <a:cs typeface="Times New Roman" panose="02020603050405020304" pitchFamily="18" charset="0"/>
              </a:rPr>
              <a:t>Sequence Diagram: </a:t>
            </a:r>
            <a:r>
              <a:rPr lang="en-US" sz="1600" dirty="0">
                <a:latin typeface="Times New Roman" panose="02020603050405020304" pitchFamily="18" charset="0"/>
                <a:cs typeface="Times New Roman" panose="02020603050405020304" pitchFamily="18" charset="0"/>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p:txBody>
      </p:sp>
      <p:sp>
        <p:nvSpPr>
          <p:cNvPr id="6" name="TextBox 5">
            <a:extLst>
              <a:ext uri="{FF2B5EF4-FFF2-40B4-BE49-F238E27FC236}">
                <a16:creationId xmlns:a16="http://schemas.microsoft.com/office/drawing/2014/main" id="{2562C76A-D81F-3349-725F-F4AE2E28506F}"/>
              </a:ext>
            </a:extLst>
          </p:cNvPr>
          <p:cNvSpPr txBox="1"/>
          <p:nvPr/>
        </p:nvSpPr>
        <p:spPr>
          <a:xfrm>
            <a:off x="7366867" y="5928425"/>
            <a:ext cx="256032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 Sequence Diagram</a:t>
            </a:r>
            <a:endParaRPr lang="en-IN" dirty="0"/>
          </a:p>
        </p:txBody>
      </p:sp>
      <p:pic>
        <p:nvPicPr>
          <p:cNvPr id="7" name="Picture 6">
            <a:extLst>
              <a:ext uri="{FF2B5EF4-FFF2-40B4-BE49-F238E27FC236}">
                <a16:creationId xmlns:a16="http://schemas.microsoft.com/office/drawing/2014/main" id="{4DFD4D97-9B07-74C5-790C-9FF6092EC7EF}"/>
              </a:ext>
            </a:extLst>
          </p:cNvPr>
          <p:cNvPicPr>
            <a:picLocks noChangeAspect="1"/>
          </p:cNvPicPr>
          <p:nvPr/>
        </p:nvPicPr>
        <p:blipFill>
          <a:blip r:embed="rId2"/>
          <a:stretch>
            <a:fillRect/>
          </a:stretch>
        </p:blipFill>
        <p:spPr>
          <a:xfrm>
            <a:off x="3905573" y="1076200"/>
            <a:ext cx="7864422" cy="4705597"/>
          </a:xfrm>
          <a:prstGeom prst="rect">
            <a:avLst/>
          </a:prstGeom>
        </p:spPr>
      </p:pic>
    </p:spTree>
    <p:extLst>
      <p:ext uri="{BB962C8B-B14F-4D97-AF65-F5344CB8AC3E}">
        <p14:creationId xmlns:p14="http://schemas.microsoft.com/office/powerpoint/2010/main" val="1337644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61756" y="29114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956740" y="756579"/>
            <a:ext cx="10573999" cy="189474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Collaboration Diagram:</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sp>
        <p:nvSpPr>
          <p:cNvPr id="6" name="TextBox 5">
            <a:extLst>
              <a:ext uri="{FF2B5EF4-FFF2-40B4-BE49-F238E27FC236}">
                <a16:creationId xmlns:a16="http://schemas.microsoft.com/office/drawing/2014/main" id="{E1AF7115-AC39-82E7-6D66-E4E2AD1F0A96}"/>
              </a:ext>
            </a:extLst>
          </p:cNvPr>
          <p:cNvSpPr txBox="1"/>
          <p:nvPr/>
        </p:nvSpPr>
        <p:spPr>
          <a:xfrm>
            <a:off x="4205610" y="6101421"/>
            <a:ext cx="310896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 Collaboration Diagram</a:t>
            </a:r>
            <a:endParaRPr lang="en-IN" dirty="0"/>
          </a:p>
        </p:txBody>
      </p:sp>
      <p:pic>
        <p:nvPicPr>
          <p:cNvPr id="7" name="Picture 6">
            <a:extLst>
              <a:ext uri="{FF2B5EF4-FFF2-40B4-BE49-F238E27FC236}">
                <a16:creationId xmlns:a16="http://schemas.microsoft.com/office/drawing/2014/main" id="{4AA3FA53-E2BE-44E8-74B5-EA71D9C20062}"/>
              </a:ext>
            </a:extLst>
          </p:cNvPr>
          <p:cNvPicPr>
            <a:picLocks noChangeAspect="1"/>
          </p:cNvPicPr>
          <p:nvPr/>
        </p:nvPicPr>
        <p:blipFill>
          <a:blip r:embed="rId2"/>
          <a:stretch>
            <a:fillRect/>
          </a:stretch>
        </p:blipFill>
        <p:spPr>
          <a:xfrm>
            <a:off x="956740" y="2651328"/>
            <a:ext cx="10573998" cy="3537785"/>
          </a:xfrm>
          <a:prstGeom prst="rect">
            <a:avLst/>
          </a:prstGeom>
        </p:spPr>
      </p:pic>
    </p:spTree>
    <p:extLst>
      <p:ext uri="{BB962C8B-B14F-4D97-AF65-F5344CB8AC3E}">
        <p14:creationId xmlns:p14="http://schemas.microsoft.com/office/powerpoint/2010/main" val="2586616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15581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083213" y="1086694"/>
            <a:ext cx="5364082" cy="2971967"/>
          </a:xfrm>
          <a:prstGeom prst="rect">
            <a:avLst/>
          </a:prstGeom>
          <a:noFill/>
        </p:spPr>
        <p:txBody>
          <a:bodyPr wrap="square" rtlCol="0">
            <a:spAutoFit/>
          </a:bodyPr>
          <a:lstStyle/>
          <a:p>
            <a:pPr marL="342900" indent="-342900" algn="just">
              <a:lnSpc>
                <a:spcPct val="20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Deployment Diagram</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US" sz="16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pic>
        <p:nvPicPr>
          <p:cNvPr id="5" name="Picture 4">
            <a:extLst>
              <a:ext uri="{FF2B5EF4-FFF2-40B4-BE49-F238E27FC236}">
                <a16:creationId xmlns:a16="http://schemas.microsoft.com/office/drawing/2014/main" id="{9EE533CF-A942-FEDB-98BD-5B41B272B417}"/>
              </a:ext>
            </a:extLst>
          </p:cNvPr>
          <p:cNvPicPr>
            <a:picLocks noChangeAspect="1"/>
          </p:cNvPicPr>
          <p:nvPr/>
        </p:nvPicPr>
        <p:blipFill>
          <a:blip r:embed="rId2"/>
          <a:stretch>
            <a:fillRect/>
          </a:stretch>
        </p:blipFill>
        <p:spPr>
          <a:xfrm>
            <a:off x="7351468" y="1571627"/>
            <a:ext cx="4277322" cy="4085255"/>
          </a:xfrm>
          <a:prstGeom prst="rect">
            <a:avLst/>
          </a:prstGeom>
        </p:spPr>
      </p:pic>
    </p:spTree>
    <p:extLst>
      <p:ext uri="{BB962C8B-B14F-4D97-AF65-F5344CB8AC3E}">
        <p14:creationId xmlns:p14="http://schemas.microsoft.com/office/powerpoint/2010/main" val="4137546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64098" y="31499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097629" y="1661586"/>
            <a:ext cx="5500119" cy="3539430"/>
          </a:xfrm>
          <a:prstGeom prst="rect">
            <a:avLst/>
          </a:prstGeom>
          <a:noFill/>
        </p:spPr>
        <p:txBody>
          <a:bodyPr wrap="square" rtlCol="0">
            <a:spAutoFit/>
          </a:bodyPr>
          <a:lstStyle/>
          <a:p>
            <a:pPr marL="342900" indent="-342900" algn="just">
              <a:lnSpc>
                <a:spcPct val="20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Activity Diagram:</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US" sz="16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
        <p:nvSpPr>
          <p:cNvPr id="6" name="TextBox 5">
            <a:extLst>
              <a:ext uri="{FF2B5EF4-FFF2-40B4-BE49-F238E27FC236}">
                <a16:creationId xmlns:a16="http://schemas.microsoft.com/office/drawing/2014/main" id="{B3813490-685B-C9A5-5A39-6CC2137B09DD}"/>
              </a:ext>
            </a:extLst>
          </p:cNvPr>
          <p:cNvSpPr txBox="1"/>
          <p:nvPr/>
        </p:nvSpPr>
        <p:spPr>
          <a:xfrm>
            <a:off x="8148586" y="5949471"/>
            <a:ext cx="245037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 Activity Diagram</a:t>
            </a:r>
            <a:endParaRPr lang="en-IN" dirty="0"/>
          </a:p>
        </p:txBody>
      </p:sp>
      <p:pic>
        <p:nvPicPr>
          <p:cNvPr id="7" name="Picture 6">
            <a:extLst>
              <a:ext uri="{FF2B5EF4-FFF2-40B4-BE49-F238E27FC236}">
                <a16:creationId xmlns:a16="http://schemas.microsoft.com/office/drawing/2014/main" id="{DB95464E-72E9-5D66-BB6B-320B7656D754}"/>
              </a:ext>
            </a:extLst>
          </p:cNvPr>
          <p:cNvPicPr>
            <a:picLocks noChangeAspect="1"/>
          </p:cNvPicPr>
          <p:nvPr/>
        </p:nvPicPr>
        <p:blipFill>
          <a:blip r:embed="rId2"/>
          <a:stretch>
            <a:fillRect/>
          </a:stretch>
        </p:blipFill>
        <p:spPr>
          <a:xfrm>
            <a:off x="6659951" y="1069381"/>
            <a:ext cx="5041269" cy="4880089"/>
          </a:xfrm>
          <a:prstGeom prst="rect">
            <a:avLst/>
          </a:prstGeom>
        </p:spPr>
      </p:pic>
    </p:spTree>
    <p:extLst>
      <p:ext uri="{BB962C8B-B14F-4D97-AF65-F5344CB8AC3E}">
        <p14:creationId xmlns:p14="http://schemas.microsoft.com/office/powerpoint/2010/main" val="66422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0596" y="967203"/>
            <a:ext cx="10910808" cy="5444054"/>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With the digital transformation of information that happened so quickly, there has been an accumulation of PDF documents through which knowledge flows. In this project, a very sturdy PDF Knowledge Extraction System was presented integrating the RAG and CAG models for intelligent and scalable document querying. It permits users to upload PDF files and then these files will be automatically parsed and segmented into chunks of content. Considered two parallel embedding pipelines: one uses Google Gemini 1.5 Flash API to generate high-quality embeddings for RAG model and the other uses </a:t>
            </a:r>
            <a:r>
              <a:rPr lang="en-US" dirty="0" err="1">
                <a:latin typeface="Times New Roman" panose="02020603050405020304" pitchFamily="18" charset="0"/>
                <a:cs typeface="Times New Roman" panose="02020603050405020304" pitchFamily="18" charset="0"/>
              </a:rPr>
              <a:t>HuggingFace</a:t>
            </a:r>
            <a:r>
              <a:rPr lang="en-US" dirty="0">
                <a:latin typeface="Times New Roman" panose="02020603050405020304" pitchFamily="18" charset="0"/>
                <a:cs typeface="Times New Roman" panose="02020603050405020304" pitchFamily="18" charset="0"/>
              </a:rPr>
              <a:t> models to cache in CAG framework.</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Embeddings from both pipelines are kept in two different vector stores using </a:t>
            </a:r>
            <a:r>
              <a:rPr lang="en-US" dirty="0" err="1">
                <a:latin typeface="Times New Roman" panose="02020603050405020304" pitchFamily="18" charset="0"/>
                <a:cs typeface="Times New Roman" panose="02020603050405020304" pitchFamily="18" charset="0"/>
              </a:rPr>
              <a:t>ChromaDB</a:t>
            </a:r>
            <a:r>
              <a:rPr lang="en-US" dirty="0">
                <a:latin typeface="Times New Roman" panose="02020603050405020304" pitchFamily="18" charset="0"/>
                <a:cs typeface="Times New Roman" panose="02020603050405020304" pitchFamily="18" charset="0"/>
              </a:rPr>
              <a:t>, which guarantees rapid retrieval and response generation. When a query goes in, the system looks into the cache to see if any results are there. In case of a cache hit, an appropriate answer is returned immediately with just some milliseconds of latency. A cache miss presents where the query will be processed via RAG as well as be cached for later requests. This hybridization is mainly for optimized performance since RAG contributes its content awareness while CAG supports excellent efficiency, suitable for knowledge-agent type applications in a wide array of domains.</a:t>
            </a:r>
          </a:p>
        </p:txBody>
      </p:sp>
      <p:sp>
        <p:nvSpPr>
          <p:cNvPr id="3" name="Rectangle 2"/>
          <p:cNvSpPr/>
          <p:nvPr/>
        </p:nvSpPr>
        <p:spPr>
          <a:xfrm>
            <a:off x="4578827" y="443983"/>
            <a:ext cx="3158172" cy="523220"/>
          </a:xfrm>
          <a:prstGeom prst="rect">
            <a:avLst/>
          </a:prstGeom>
        </p:spPr>
        <p:txBody>
          <a:bodyPr wrap="none">
            <a:spAutoFit/>
          </a:bodyPr>
          <a:lstStyle/>
          <a:p>
            <a:r>
              <a:rPr lang="en-GB" sz="2800" b="1" dirty="0">
                <a:latin typeface="Times New Roman" panose="02020603050405020304" pitchFamily="18" charset="0"/>
                <a:cs typeface="Times New Roman" panose="02020603050405020304" pitchFamily="18" charset="0"/>
              </a:rPr>
              <a:t>Project Description</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382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9416" y="26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350846" y="1196249"/>
            <a:ext cx="4383527" cy="3956852"/>
          </a:xfrm>
          <a:prstGeom prst="rect">
            <a:avLst/>
          </a:prstGeom>
          <a:noFill/>
        </p:spPr>
        <p:txBody>
          <a:bodyPr wrap="square" rtlCol="0">
            <a:spAutoFit/>
          </a:bodyPr>
          <a:lstStyle/>
          <a:p>
            <a:pPr marL="342900" indent="-342900" algn="just">
              <a:lnSpc>
                <a:spcPct val="20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Component Diagram</a:t>
            </a:r>
            <a:r>
              <a:rPr lang="en-US" sz="1600" dirty="0">
                <a:latin typeface="Times New Roman" panose="02020603050405020304" pitchFamily="18" charset="0"/>
                <a:cs typeface="Times New Roman" panose="02020603050405020304" pitchFamily="18" charset="0"/>
              </a:rPr>
              <a:t>:</a:t>
            </a:r>
          </a:p>
          <a:p>
            <a:pPr algn="just">
              <a:lnSpc>
                <a:spcPct val="200000"/>
              </a:lnSpc>
            </a:pPr>
            <a:r>
              <a:rPr lang="en-US" sz="16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1600" b="1"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pic>
        <p:nvPicPr>
          <p:cNvPr id="5" name="Picture 4">
            <a:extLst>
              <a:ext uri="{FF2B5EF4-FFF2-40B4-BE49-F238E27FC236}">
                <a16:creationId xmlns:a16="http://schemas.microsoft.com/office/drawing/2014/main" id="{75DC8C46-57AF-12B3-E58D-D57B1B5BC2B7}"/>
              </a:ext>
            </a:extLst>
          </p:cNvPr>
          <p:cNvPicPr>
            <a:picLocks noChangeAspect="1"/>
          </p:cNvPicPr>
          <p:nvPr/>
        </p:nvPicPr>
        <p:blipFill>
          <a:blip r:embed="rId2"/>
          <a:stretch>
            <a:fillRect/>
          </a:stretch>
        </p:blipFill>
        <p:spPr>
          <a:xfrm>
            <a:off x="6096000" y="1037765"/>
            <a:ext cx="5539978" cy="5301042"/>
          </a:xfrm>
          <a:prstGeom prst="rect">
            <a:avLst/>
          </a:prstGeom>
        </p:spPr>
      </p:pic>
    </p:spTree>
    <p:extLst>
      <p:ext uri="{BB962C8B-B14F-4D97-AF65-F5344CB8AC3E}">
        <p14:creationId xmlns:p14="http://schemas.microsoft.com/office/powerpoint/2010/main" val="3151533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11490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604642" y="1045787"/>
            <a:ext cx="7087478" cy="374140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ER Diagram: </a:t>
            </a:r>
            <a:r>
              <a:rPr lang="en-US" sz="16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 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pic>
        <p:nvPicPr>
          <p:cNvPr id="6" name="Picture 5">
            <a:extLst>
              <a:ext uri="{FF2B5EF4-FFF2-40B4-BE49-F238E27FC236}">
                <a16:creationId xmlns:a16="http://schemas.microsoft.com/office/drawing/2014/main" id="{E2FBD644-3A52-E388-8B39-52A026D73012}"/>
              </a:ext>
            </a:extLst>
          </p:cNvPr>
          <p:cNvPicPr>
            <a:picLocks noChangeAspect="1"/>
          </p:cNvPicPr>
          <p:nvPr/>
        </p:nvPicPr>
        <p:blipFill>
          <a:blip r:embed="rId2"/>
          <a:stretch>
            <a:fillRect/>
          </a:stretch>
        </p:blipFill>
        <p:spPr>
          <a:xfrm>
            <a:off x="8043620" y="1045787"/>
            <a:ext cx="3626190" cy="5262023"/>
          </a:xfrm>
          <a:prstGeom prst="rect">
            <a:avLst/>
          </a:prstGeom>
        </p:spPr>
      </p:pic>
    </p:spTree>
    <p:extLst>
      <p:ext uri="{BB962C8B-B14F-4D97-AF65-F5344CB8AC3E}">
        <p14:creationId xmlns:p14="http://schemas.microsoft.com/office/powerpoint/2010/main" val="2422408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82734" y="16049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602672" y="1091377"/>
            <a:ext cx="6023415" cy="374140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DFD Diagram: </a:t>
            </a:r>
            <a:r>
              <a:rPr lang="en-US" sz="1600"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sp>
        <p:nvSpPr>
          <p:cNvPr id="5" name="TextBox 4">
            <a:extLst>
              <a:ext uri="{FF2B5EF4-FFF2-40B4-BE49-F238E27FC236}">
                <a16:creationId xmlns:a16="http://schemas.microsoft.com/office/drawing/2014/main" id="{0E69EC2C-3F7A-5387-260C-AE80B0E67C5E}"/>
              </a:ext>
            </a:extLst>
          </p:cNvPr>
          <p:cNvSpPr txBox="1"/>
          <p:nvPr/>
        </p:nvSpPr>
        <p:spPr>
          <a:xfrm>
            <a:off x="7238228" y="5304334"/>
            <a:ext cx="2921464"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 Context level Diagram</a:t>
            </a:r>
            <a:endParaRPr lang="en-IN" dirty="0"/>
          </a:p>
        </p:txBody>
      </p:sp>
      <p:pic>
        <p:nvPicPr>
          <p:cNvPr id="6" name="Picture 5">
            <a:extLst>
              <a:ext uri="{FF2B5EF4-FFF2-40B4-BE49-F238E27FC236}">
                <a16:creationId xmlns:a16="http://schemas.microsoft.com/office/drawing/2014/main" id="{946BEE2A-386F-5DF6-7C17-33C4395EAF3F}"/>
              </a:ext>
            </a:extLst>
          </p:cNvPr>
          <p:cNvPicPr>
            <a:picLocks noChangeAspect="1"/>
          </p:cNvPicPr>
          <p:nvPr/>
        </p:nvPicPr>
        <p:blipFill>
          <a:blip r:embed="rId2"/>
          <a:stretch>
            <a:fillRect/>
          </a:stretch>
        </p:blipFill>
        <p:spPr>
          <a:xfrm>
            <a:off x="6851374" y="1184334"/>
            <a:ext cx="3308318" cy="3559943"/>
          </a:xfrm>
          <a:prstGeom prst="rect">
            <a:avLst/>
          </a:prstGeom>
        </p:spPr>
      </p:pic>
    </p:spTree>
    <p:extLst>
      <p:ext uri="{BB962C8B-B14F-4D97-AF65-F5344CB8AC3E}">
        <p14:creationId xmlns:p14="http://schemas.microsoft.com/office/powerpoint/2010/main" val="1049557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08384" y="9751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42387" y="6168053"/>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FigureLevel-1 diagram</a:t>
            </a:r>
          </a:p>
        </p:txBody>
      </p:sp>
      <p:pic>
        <p:nvPicPr>
          <p:cNvPr id="6" name="Picture 5">
            <a:extLst>
              <a:ext uri="{FF2B5EF4-FFF2-40B4-BE49-F238E27FC236}">
                <a16:creationId xmlns:a16="http://schemas.microsoft.com/office/drawing/2014/main" id="{5621F2D2-8391-3135-3C20-ECC1306DAACA}"/>
              </a:ext>
            </a:extLst>
          </p:cNvPr>
          <p:cNvPicPr>
            <a:picLocks noChangeAspect="1"/>
          </p:cNvPicPr>
          <p:nvPr/>
        </p:nvPicPr>
        <p:blipFill>
          <a:blip r:embed="rId2"/>
          <a:stretch>
            <a:fillRect/>
          </a:stretch>
        </p:blipFill>
        <p:spPr>
          <a:xfrm>
            <a:off x="3471942" y="859169"/>
            <a:ext cx="5210902" cy="5139661"/>
          </a:xfrm>
          <a:prstGeom prst="rect">
            <a:avLst/>
          </a:prstGeom>
        </p:spPr>
      </p:pic>
    </p:spTree>
    <p:extLst>
      <p:ext uri="{BB962C8B-B14F-4D97-AF65-F5344CB8AC3E}">
        <p14:creationId xmlns:p14="http://schemas.microsoft.com/office/powerpoint/2010/main" val="470801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81169"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0993" y="599151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Figure:Level-2 diagram</a:t>
            </a:r>
          </a:p>
        </p:txBody>
      </p:sp>
      <p:pic>
        <p:nvPicPr>
          <p:cNvPr id="6" name="Picture 5">
            <a:extLst>
              <a:ext uri="{FF2B5EF4-FFF2-40B4-BE49-F238E27FC236}">
                <a16:creationId xmlns:a16="http://schemas.microsoft.com/office/drawing/2014/main" id="{80330853-51C3-5C17-8E52-E049FA739F7F}"/>
              </a:ext>
            </a:extLst>
          </p:cNvPr>
          <p:cNvPicPr>
            <a:picLocks noChangeAspect="1"/>
          </p:cNvPicPr>
          <p:nvPr/>
        </p:nvPicPr>
        <p:blipFill>
          <a:blip r:embed="rId2"/>
          <a:stretch>
            <a:fillRect/>
          </a:stretch>
        </p:blipFill>
        <p:spPr>
          <a:xfrm>
            <a:off x="1830356" y="666426"/>
            <a:ext cx="8330860" cy="5325091"/>
          </a:xfrm>
          <a:prstGeom prst="rect">
            <a:avLst/>
          </a:prstGeom>
        </p:spPr>
      </p:pic>
    </p:spTree>
    <p:extLst>
      <p:ext uri="{BB962C8B-B14F-4D97-AF65-F5344CB8AC3E}">
        <p14:creationId xmlns:p14="http://schemas.microsoft.com/office/powerpoint/2010/main" val="948780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7442" y="192734"/>
            <a:ext cx="5534361" cy="661207"/>
          </a:xfrm>
          <a:prstGeom prst="rect">
            <a:avLst/>
          </a:prstGeom>
        </p:spPr>
        <p:txBody>
          <a:bodyPr wrap="square">
            <a:spAutoFit/>
          </a:bodyPr>
          <a:lstStyle/>
          <a:p>
            <a:pPr marL="1828800" algn="just">
              <a:lnSpc>
                <a:spcPct val="150000"/>
              </a:lnSpc>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OUTPUT SCREENS</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992541" y="669275"/>
            <a:ext cx="1744901" cy="369332"/>
          </a:xfrm>
          <a:prstGeom prst="rect">
            <a:avLst/>
          </a:prstGeom>
        </p:spPr>
        <p:txBody>
          <a:bodyPr wrap="none">
            <a:spAutoFit/>
          </a:bodyPr>
          <a:lstStyle/>
          <a:p>
            <a:r>
              <a:rPr lang="en-IN" b="1" dirty="0">
                <a:latin typeface="Times New Roman" panose="02020603050405020304" pitchFamily="18" charset="0"/>
                <a:ea typeface="Calibri" panose="020F0502020204030204" pitchFamily="34" charset="0"/>
                <a:cs typeface="Times New Roman" panose="02020603050405020304" pitchFamily="18" charset="0"/>
              </a:rPr>
              <a:t>INDEX PAGE: </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748290" y="1223272"/>
            <a:ext cx="4769107" cy="295106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Here appears a minimalistic, dark-themed interface for the PDF Chatbot UI with options to upload and work with PDF documents.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encompasses choosing and uploading a PDF, selecting an uploaded PDF file, and inputting questions related to the document in a chatbot-style manner.</a:t>
            </a:r>
          </a:p>
        </p:txBody>
      </p:sp>
      <p:pic>
        <p:nvPicPr>
          <p:cNvPr id="6" name="Picture 5">
            <a:extLst>
              <a:ext uri="{FF2B5EF4-FFF2-40B4-BE49-F238E27FC236}">
                <a16:creationId xmlns:a16="http://schemas.microsoft.com/office/drawing/2014/main" id="{80B29A6B-CBF3-C9AD-178E-D76F782BD86D}"/>
              </a:ext>
            </a:extLst>
          </p:cNvPr>
          <p:cNvPicPr>
            <a:picLocks noChangeAspect="1"/>
          </p:cNvPicPr>
          <p:nvPr/>
        </p:nvPicPr>
        <p:blipFill>
          <a:blip r:embed="rId2"/>
          <a:stretch>
            <a:fillRect/>
          </a:stretch>
        </p:blipFill>
        <p:spPr>
          <a:xfrm>
            <a:off x="5907578" y="1223272"/>
            <a:ext cx="5734050" cy="4864089"/>
          </a:xfrm>
          <a:prstGeom prst="rect">
            <a:avLst/>
          </a:prstGeom>
        </p:spPr>
      </p:pic>
    </p:spTree>
    <p:extLst>
      <p:ext uri="{BB962C8B-B14F-4D97-AF65-F5344CB8AC3E}">
        <p14:creationId xmlns:p14="http://schemas.microsoft.com/office/powerpoint/2010/main" val="1121730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7442" y="192734"/>
            <a:ext cx="5534361" cy="661207"/>
          </a:xfrm>
          <a:prstGeom prst="rect">
            <a:avLst/>
          </a:prstGeom>
        </p:spPr>
        <p:txBody>
          <a:bodyPr wrap="square">
            <a:spAutoFit/>
          </a:bodyPr>
          <a:lstStyle/>
          <a:p>
            <a:pPr marL="1828800" algn="just">
              <a:lnSpc>
                <a:spcPct val="150000"/>
              </a:lnSpc>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OUTPUT SCREENS</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656493" y="1209033"/>
            <a:ext cx="3859236" cy="4439933"/>
          </a:xfrm>
          <a:prstGeom prst="rect">
            <a:avLst/>
          </a:prstGeom>
        </p:spPr>
        <p:txBody>
          <a:bodyPr wrap="square">
            <a:spAutoFit/>
          </a:bodyPr>
          <a:lstStyle/>
          <a:p>
            <a:pPr algn="just">
              <a:lnSpc>
                <a:spcPct val="200000"/>
              </a:lnSpc>
            </a:pPr>
            <a:r>
              <a:rPr lang="en-US" dirty="0">
                <a:latin typeface="Times New Roman" panose="02020603050405020304" pitchFamily="18" charset="0"/>
                <a:ea typeface="Calibri" panose="020F0502020204030204" pitchFamily="34" charset="0"/>
                <a:cs typeface="Times New Roman" panose="02020603050405020304" pitchFamily="18" charset="0"/>
              </a:rPr>
              <a:t>•	The option is given to the user to select one of the uploaded PDFs and to enter a particular question pertaining to its content.</a:t>
            </a:r>
          </a:p>
          <a:p>
            <a:pPr algn="just">
              <a:lnSpc>
                <a:spcPct val="200000"/>
              </a:lnSpc>
            </a:pPr>
            <a:r>
              <a:rPr lang="en-US" dirty="0">
                <a:latin typeface="Times New Roman" panose="02020603050405020304" pitchFamily="18" charset="0"/>
                <a:ea typeface="Calibri" panose="020F0502020204030204" pitchFamily="34" charset="0"/>
                <a:cs typeface="Times New Roman" panose="02020603050405020304" pitchFamily="18" charset="0"/>
              </a:rPr>
              <a:t>•	A dropdown allows switching between uploaded files. Meanwhile, the question field permits contextual queries, allowing for greater usability.</a:t>
            </a:r>
          </a:p>
        </p:txBody>
      </p:sp>
      <p:pic>
        <p:nvPicPr>
          <p:cNvPr id="3" name="Picture 2">
            <a:extLst>
              <a:ext uri="{FF2B5EF4-FFF2-40B4-BE49-F238E27FC236}">
                <a16:creationId xmlns:a16="http://schemas.microsoft.com/office/drawing/2014/main" id="{E9D7BD8D-5DB5-712C-2003-14181CF9ED4C}"/>
              </a:ext>
            </a:extLst>
          </p:cNvPr>
          <p:cNvPicPr>
            <a:picLocks noChangeAspect="1"/>
          </p:cNvPicPr>
          <p:nvPr/>
        </p:nvPicPr>
        <p:blipFill>
          <a:blip r:embed="rId2"/>
          <a:stretch>
            <a:fillRect/>
          </a:stretch>
        </p:blipFill>
        <p:spPr>
          <a:xfrm>
            <a:off x="4685815" y="1428103"/>
            <a:ext cx="6849692" cy="4439933"/>
          </a:xfrm>
          <a:prstGeom prst="rect">
            <a:avLst/>
          </a:prstGeom>
        </p:spPr>
      </p:pic>
    </p:spTree>
    <p:extLst>
      <p:ext uri="{BB962C8B-B14F-4D97-AF65-F5344CB8AC3E}">
        <p14:creationId xmlns:p14="http://schemas.microsoft.com/office/powerpoint/2010/main" val="1524711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7442" y="192734"/>
            <a:ext cx="5534361" cy="661207"/>
          </a:xfrm>
          <a:prstGeom prst="rect">
            <a:avLst/>
          </a:prstGeom>
        </p:spPr>
        <p:txBody>
          <a:bodyPr wrap="square">
            <a:spAutoFit/>
          </a:bodyPr>
          <a:lstStyle/>
          <a:p>
            <a:pPr marL="1828800" algn="just">
              <a:lnSpc>
                <a:spcPct val="150000"/>
              </a:lnSpc>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OUTPUT SCREENS</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546975" y="962429"/>
            <a:ext cx="4380934" cy="4613058"/>
          </a:xfrm>
          <a:prstGeom prst="rect">
            <a:avLst/>
          </a:prstGeom>
        </p:spPr>
        <p:txBody>
          <a:bodyPr wrap="square">
            <a:spAutoFit/>
          </a:bodyPr>
          <a:lstStyle/>
          <a:p>
            <a:pPr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The PDF Chatbot interface has a dark theme. There is an upload section for PDF files and an area for chatting. The uploaded document bears the title "6-Transmission Failure Prediction using AI and Structural Modeling informed by Distribution Outages_VEER.pdf." A user query on the concept of a paper is posed, while the feedback explains the prediction of transmission failures in power distribution systems using AI and structural modeling.</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AB055B1-D6CA-A602-02AB-9A16604A3F09}"/>
              </a:ext>
            </a:extLst>
          </p:cNvPr>
          <p:cNvPicPr>
            <a:picLocks noChangeAspect="1"/>
          </p:cNvPicPr>
          <p:nvPr/>
        </p:nvPicPr>
        <p:blipFill>
          <a:blip r:embed="rId2"/>
          <a:stretch>
            <a:fillRect/>
          </a:stretch>
        </p:blipFill>
        <p:spPr>
          <a:xfrm>
            <a:off x="5129387" y="1174025"/>
            <a:ext cx="6515638" cy="4401462"/>
          </a:xfrm>
          <a:prstGeom prst="rect">
            <a:avLst/>
          </a:prstGeom>
        </p:spPr>
      </p:pic>
    </p:spTree>
    <p:extLst>
      <p:ext uri="{BB962C8B-B14F-4D97-AF65-F5344CB8AC3E}">
        <p14:creationId xmlns:p14="http://schemas.microsoft.com/office/powerpoint/2010/main" val="3707766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7442" y="192734"/>
            <a:ext cx="5534361" cy="661207"/>
          </a:xfrm>
          <a:prstGeom prst="rect">
            <a:avLst/>
          </a:prstGeom>
        </p:spPr>
        <p:txBody>
          <a:bodyPr wrap="square">
            <a:spAutoFit/>
          </a:bodyPr>
          <a:lstStyle/>
          <a:p>
            <a:pPr marL="1828800" algn="just">
              <a:lnSpc>
                <a:spcPct val="150000"/>
              </a:lnSpc>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OUTPUT SCREENS</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594262" y="1373465"/>
            <a:ext cx="5000626" cy="2951064"/>
          </a:xfrm>
          <a:prstGeom prst="rect">
            <a:avLst/>
          </a:prstGeom>
        </p:spPr>
        <p:txBody>
          <a:bodyPr wrap="square">
            <a:spAutoFit/>
          </a:bodyPr>
          <a:lstStyle/>
          <a:p>
            <a:pPr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There is in the PDF Chatbot interface an uploaded document called "6-Transmission Failure Prediction using AI and Structural Modeling informed by Distribution Outages_VEER.pdf." There is an ongoing conversation with user queries about the paper's concept and the models, which are answered through options of AI and structural modeling.</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0354E03-2F4B-075C-981D-24F9C9BB9098}"/>
              </a:ext>
            </a:extLst>
          </p:cNvPr>
          <p:cNvPicPr>
            <a:picLocks noChangeAspect="1"/>
          </p:cNvPicPr>
          <p:nvPr/>
        </p:nvPicPr>
        <p:blipFill>
          <a:blip r:embed="rId2"/>
          <a:stretch>
            <a:fillRect/>
          </a:stretch>
        </p:blipFill>
        <p:spPr>
          <a:xfrm>
            <a:off x="5863688" y="1233980"/>
            <a:ext cx="5734050" cy="4701871"/>
          </a:xfrm>
          <a:prstGeom prst="rect">
            <a:avLst/>
          </a:prstGeom>
        </p:spPr>
      </p:pic>
    </p:spTree>
    <p:extLst>
      <p:ext uri="{BB962C8B-B14F-4D97-AF65-F5344CB8AC3E}">
        <p14:creationId xmlns:p14="http://schemas.microsoft.com/office/powerpoint/2010/main" val="4492184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3329" y="805713"/>
            <a:ext cx="11085342" cy="585955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This study implemented and then assessed a PDF Knowledge Extraction System that efficiently retrieves semantic content in order to generate precise answers to user queries. The main objectives of the study were:</a:t>
            </a:r>
            <a:endParaRPr lang="en-IN"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design and implementation of a system for knowledge extraction from documents in a structured and semantic way.</a:t>
            </a:r>
            <a:endParaRPr lang="en-IN"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document retrieval and question-answering evaluation of CAG and RAG models.</a:t>
            </a:r>
            <a:endParaRPr lang="en-IN"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experience studies of the system, primarily usability, and accuracy. The findings from the research show that the CAG model increases the efficiency of the system as it reduces the response time for repeated queries.</a:t>
            </a:r>
            <a:endParaRPr lang="en-IN"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real terms, the system accomplished very good cache hit rates, hence making speed and responsiveness of user interaction extremely important for frequent document retrieval. User feedback communes to the usability aspect of the system, with very high satisfaction ratings and positive comments on the accuracy of answers generated. </a:t>
            </a:r>
          </a:p>
          <a:p>
            <a:pPr lvl="0" algn="just">
              <a:lnSpc>
                <a:spcPct val="150000"/>
              </a:lnSpc>
            </a:pPr>
            <a:r>
              <a:rPr lang="en-US" dirty="0">
                <a:latin typeface="Times New Roman" panose="02020603050405020304" pitchFamily="18" charset="0"/>
                <a:cs typeface="Times New Roman" panose="02020603050405020304" pitchFamily="18" charset="0"/>
              </a:rPr>
              <a:t>The study contributes to the current body of knowledge by operationalizing embedding-based semantic retrieval and integration of CAG and RAG models for knowledge extraction from documents. The results also show the growing importance that semantic models will gain in future question-answering systems compared to classical keyword-based approaches</a:t>
            </a:r>
            <a:r>
              <a:rPr lang="en-IN" dirty="0">
                <a:latin typeface="Times New Roman" panose="02020603050405020304" pitchFamily="18" charset="0"/>
                <a:cs typeface="Times New Roman" panose="02020603050405020304" pitchFamily="18" charset="0"/>
              </a:rPr>
              <a:t>.</a:t>
            </a:r>
          </a:p>
        </p:txBody>
      </p:sp>
      <p:sp>
        <p:nvSpPr>
          <p:cNvPr id="3" name="Rectangle 2"/>
          <p:cNvSpPr/>
          <p:nvPr/>
        </p:nvSpPr>
        <p:spPr>
          <a:xfrm>
            <a:off x="2737442" y="192734"/>
            <a:ext cx="5534361" cy="738664"/>
          </a:xfrm>
          <a:prstGeom prst="rect">
            <a:avLst/>
          </a:prstGeom>
        </p:spPr>
        <p:txBody>
          <a:bodyPr wrap="square">
            <a:spAutoFit/>
          </a:bodyPr>
          <a:lstStyle/>
          <a:p>
            <a:pPr marL="1828800" algn="just">
              <a:lnSpc>
                <a:spcPct val="150000"/>
              </a:lnSpc>
              <a:spcAft>
                <a:spcPts val="800"/>
              </a:spcAft>
            </a:pPr>
            <a:r>
              <a:rPr lang="en-IN" sz="2800" b="1" dirty="0">
                <a:latin typeface="Times New Roman" panose="02020603050405020304" pitchFamily="18" charset="0"/>
                <a:ea typeface="Calibri" panose="020F0502020204030204" pitchFamily="34" charset="0"/>
                <a:cs typeface="Times New Roman" panose="02020603050405020304" pitchFamily="18" charset="0"/>
              </a:rPr>
              <a:t>CONCLUSION</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3023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6E96F-BAC6-6AE1-E215-92965F1F2D58}"/>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2598A542-D535-BB7F-737F-7E9B5F5453B7}"/>
              </a:ext>
            </a:extLst>
          </p:cNvPr>
          <p:cNvSpPr txBox="1"/>
          <p:nvPr/>
        </p:nvSpPr>
        <p:spPr>
          <a:xfrm>
            <a:off x="1464936" y="393367"/>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PROBLEM STATEMENT</a:t>
            </a:r>
          </a:p>
        </p:txBody>
      </p:sp>
      <p:sp>
        <p:nvSpPr>
          <p:cNvPr id="5" name="Rectangle 2">
            <a:extLst>
              <a:ext uri="{FF2B5EF4-FFF2-40B4-BE49-F238E27FC236}">
                <a16:creationId xmlns:a16="http://schemas.microsoft.com/office/drawing/2014/main" id="{4A3E63BC-D210-F663-3FE1-5BCAFE9D76E2}"/>
              </a:ext>
            </a:extLst>
          </p:cNvPr>
          <p:cNvSpPr>
            <a:spLocks noChangeArrowheads="1"/>
          </p:cNvSpPr>
          <p:nvPr/>
        </p:nvSpPr>
        <p:spPr bwMode="auto">
          <a:xfrm rot="10800000" flipV="1">
            <a:off x="1022887" y="1542178"/>
            <a:ext cx="10290876" cy="33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Extracting insights from unstructured PDFs remains challenging due to complex structures.</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keyword or rule-based methods fail to capture semantic and contextual meaning.</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systems struggle with scalability, efficiency, and complex domain-specific queries.</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Embedding-based search lacks optimal integration with generative models for dynamic responses.</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efficient caching leads to repeated computations and slower performance.</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unified systems that combine retrieval, generation, and result reuse for improved user experience.</a:t>
            </a:r>
          </a:p>
        </p:txBody>
      </p:sp>
    </p:spTree>
    <p:extLst>
      <p:ext uri="{BB962C8B-B14F-4D97-AF65-F5344CB8AC3E}">
        <p14:creationId xmlns:p14="http://schemas.microsoft.com/office/powerpoint/2010/main" val="33304121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775" y="1032301"/>
            <a:ext cx="11085342" cy="4993931"/>
          </a:xfrm>
          <a:prstGeom prst="rect">
            <a:avLst/>
          </a:prstGeom>
        </p:spPr>
        <p:txBody>
          <a:bodyPr wrap="square">
            <a:spAutoFit/>
          </a:bodyPr>
          <a:lstStyle/>
          <a:p>
            <a:pPr marL="285750" lvl="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Multi-Part and Complex Queries: This study could be extended for multi-turn conversation-based scenarios and for questions/issues for multi-part answering, such that the system should work for queries involving referring to multiple sections of documents or to synthesize information from various sources.</a:t>
            </a:r>
            <a:endParaRPr lang="en-IN" dirty="0">
              <a:latin typeface="Times New Roman" panose="02020603050405020304" pitchFamily="18" charset="0"/>
              <a:cs typeface="Times New Roman" panose="02020603050405020304" pitchFamily="18" charset="0"/>
            </a:endParaRPr>
          </a:p>
          <a:p>
            <a:pPr marL="285750" lvl="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Advanced AI Techniques: The system might use advanced-level AI methods, including query optimization using reinforcement learning, thus rendering it an adaptive system whose performance will be enhanced with time as it starts learning from human interactions and preferences.</a:t>
            </a:r>
            <a:endParaRPr lang="en-IN" dirty="0">
              <a:latin typeface="Times New Roman" panose="02020603050405020304" pitchFamily="18" charset="0"/>
              <a:cs typeface="Times New Roman" panose="02020603050405020304" pitchFamily="18" charset="0"/>
            </a:endParaRPr>
          </a:p>
          <a:p>
            <a:pPr marL="285750" lvl="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Cross-Domain Knowledge Extraction: Vastly more versatile and useful by extending domain coverage (e.g., legal, medical, scientific documents); a domain-adaptive model can be hypothesized to assist in realizing domain-specific vocabulary and query types. </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2737442" y="192734"/>
            <a:ext cx="6468551" cy="661207"/>
          </a:xfrm>
          <a:prstGeom prst="rect">
            <a:avLst/>
          </a:prstGeom>
        </p:spPr>
        <p:txBody>
          <a:bodyPr wrap="square">
            <a:spAutoFit/>
          </a:bodyPr>
          <a:lstStyle/>
          <a:p>
            <a:pPr marL="1828800" algn="just">
              <a:lnSpc>
                <a:spcPct val="150000"/>
              </a:lnSpc>
              <a:spcAft>
                <a:spcPts val="800"/>
              </a:spcAft>
            </a:pPr>
            <a:r>
              <a:rPr lang="en-IN" sz="2800" b="1" dirty="0">
                <a:latin typeface="Times New Roman" panose="02020603050405020304" pitchFamily="18" charset="0"/>
                <a:ea typeface="Calibri" panose="020F0502020204030204" pitchFamily="34" charset="0"/>
                <a:cs typeface="Times New Roman" panose="02020603050405020304" pitchFamily="18" charset="0"/>
              </a:rPr>
              <a:t>FUTURE ENHANCEMENT</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38003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2A568-3EEC-A699-57DC-B9A46D8DF504}"/>
              </a:ext>
            </a:extLst>
          </p:cNvPr>
          <p:cNvSpPr txBox="1"/>
          <p:nvPr/>
        </p:nvSpPr>
        <p:spPr>
          <a:xfrm>
            <a:off x="1797666" y="376199"/>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REFERENCES</a:t>
            </a:r>
            <a:endParaRPr lang="en-US" sz="2800" b="1" dirty="0"/>
          </a:p>
        </p:txBody>
      </p:sp>
      <p:sp>
        <p:nvSpPr>
          <p:cNvPr id="4" name="TextBox 3">
            <a:extLst>
              <a:ext uri="{FF2B5EF4-FFF2-40B4-BE49-F238E27FC236}">
                <a16:creationId xmlns:a16="http://schemas.microsoft.com/office/drawing/2014/main" id="{BD708549-FA4B-64F5-41AA-112AF9A1DE82}"/>
              </a:ext>
            </a:extLst>
          </p:cNvPr>
          <p:cNvSpPr txBox="1"/>
          <p:nvPr/>
        </p:nvSpPr>
        <p:spPr>
          <a:xfrm>
            <a:off x="795078" y="1061100"/>
            <a:ext cx="10601843" cy="5028556"/>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I. Constantino, S. </a:t>
            </a:r>
            <a:r>
              <a:rPr lang="en-US" dirty="0" err="1">
                <a:latin typeface="Times New Roman" panose="02020603050405020304" pitchFamily="18" charset="0"/>
                <a:cs typeface="Times New Roman" panose="02020603050405020304" pitchFamily="18" charset="0"/>
              </a:rPr>
              <a:t>Kojaku</a:t>
            </a:r>
            <a:r>
              <a:rPr lang="en-US" dirty="0">
                <a:latin typeface="Times New Roman" panose="02020603050405020304" pitchFamily="18" charset="0"/>
                <a:cs typeface="Times New Roman" panose="02020603050405020304" pitchFamily="18" charset="0"/>
              </a:rPr>
              <a:t>, S. Fortunato, and Y.-Y. Ahn, “Representing the disciplinary structure of physics: A comparative evaluation of graph and text embedding methods,” </a:t>
            </a:r>
            <a:r>
              <a:rPr lang="en-US" i="1" dirty="0">
                <a:latin typeface="Times New Roman" panose="02020603050405020304" pitchFamily="18" charset="0"/>
                <a:cs typeface="Times New Roman" panose="02020603050405020304" pitchFamily="18" charset="0"/>
              </a:rPr>
              <a:t>Quantitative Science Studies</a:t>
            </a:r>
            <a:r>
              <a:rPr lang="en-US" dirty="0">
                <a:latin typeface="Times New Roman" panose="02020603050405020304" pitchFamily="18" charset="0"/>
                <a:cs typeface="Times New Roman" panose="02020603050405020304" pitchFamily="18" charset="0"/>
              </a:rPr>
              <a:t>, vol. 6, pp. 263–280, Mar. 2025,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10.1162/QSS_A_00349.</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[2]	J. Pennington, R. Socher, and C. D. Manning, “</a:t>
            </a:r>
            <a:r>
              <a:rPr lang="en-US" dirty="0" err="1">
                <a:latin typeface="Times New Roman" panose="02020603050405020304" pitchFamily="18" charset="0"/>
                <a:cs typeface="Times New Roman" panose="02020603050405020304" pitchFamily="18" charset="0"/>
              </a:rPr>
              <a:t>GloVe</a:t>
            </a:r>
            <a:r>
              <a:rPr lang="en-US" dirty="0">
                <a:latin typeface="Times New Roman" panose="02020603050405020304" pitchFamily="18" charset="0"/>
                <a:cs typeface="Times New Roman" panose="02020603050405020304" pitchFamily="18" charset="0"/>
              </a:rPr>
              <a:t>: Global vectors for word representation,” </a:t>
            </a:r>
            <a:r>
              <a:rPr lang="en-US" i="1" dirty="0">
                <a:latin typeface="Times New Roman" panose="02020603050405020304" pitchFamily="18" charset="0"/>
                <a:cs typeface="Times New Roman" panose="02020603050405020304" pitchFamily="18" charset="0"/>
              </a:rPr>
              <a:t>EMNLP 2014 - 2014 Conference on Empirical Methods in Natural Language Processing, Proceedings of the Conference</a:t>
            </a:r>
            <a:r>
              <a:rPr lang="en-US" dirty="0">
                <a:latin typeface="Times New Roman" panose="02020603050405020304" pitchFamily="18" charset="0"/>
                <a:cs typeface="Times New Roman" panose="02020603050405020304" pitchFamily="18" charset="0"/>
              </a:rPr>
              <a:t>, pp. 1532–1543, 2014,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10.3115/V1/D14-1162.</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[3]	D. Cer, M. Diab, E. Agirre, I. Lopez-</a:t>
            </a:r>
            <a:r>
              <a:rPr lang="en-US" dirty="0" err="1">
                <a:latin typeface="Times New Roman" panose="02020603050405020304" pitchFamily="18" charset="0"/>
                <a:cs typeface="Times New Roman" panose="02020603050405020304" pitchFamily="18" charset="0"/>
              </a:rPr>
              <a:t>Gazpio</a:t>
            </a:r>
            <a:r>
              <a:rPr lang="en-US" dirty="0">
                <a:latin typeface="Times New Roman" panose="02020603050405020304" pitchFamily="18" charset="0"/>
                <a:cs typeface="Times New Roman" panose="02020603050405020304" pitchFamily="18" charset="0"/>
              </a:rPr>
              <a:t>, and L. Specia, “SemEval-2017 Task 1: Semantic Textual Similarity Multilingual and Cross-lingual Focused Evaluation,” </a:t>
            </a:r>
            <a:r>
              <a:rPr lang="en-US" i="1" dirty="0">
                <a:latin typeface="Times New Roman" panose="02020603050405020304" pitchFamily="18" charset="0"/>
                <a:cs typeface="Times New Roman" panose="02020603050405020304" pitchFamily="18" charset="0"/>
              </a:rPr>
              <a:t>Proceedings of the Annual Meeting of the Association for Computational Linguistics</a:t>
            </a:r>
            <a:r>
              <a:rPr lang="en-US" dirty="0">
                <a:latin typeface="Times New Roman" panose="02020603050405020304" pitchFamily="18" charset="0"/>
                <a:cs typeface="Times New Roman" panose="02020603050405020304" pitchFamily="18" charset="0"/>
              </a:rPr>
              <a:t>, pp. 1–14, 2017,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10.18653/v1/s17-2001.</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[4]	C. Raffel </a:t>
            </a:r>
            <a:r>
              <a:rPr lang="en-US" i="1"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 “Exploring the Limits of Transfer Learning with a Unified Text-to-Text Transformer,” </a:t>
            </a:r>
            <a:r>
              <a:rPr lang="en-US" i="1" dirty="0">
                <a:latin typeface="Times New Roman" panose="02020603050405020304" pitchFamily="18" charset="0"/>
                <a:cs typeface="Times New Roman" panose="02020603050405020304" pitchFamily="18" charset="0"/>
              </a:rPr>
              <a:t>Journal of Machine Learning Research</a:t>
            </a:r>
            <a:r>
              <a:rPr lang="en-US" dirty="0">
                <a:latin typeface="Times New Roman" panose="02020603050405020304" pitchFamily="18" charset="0"/>
                <a:cs typeface="Times New Roman" panose="02020603050405020304" pitchFamily="18" charset="0"/>
              </a:rPr>
              <a:t>, vol. 21, pp. 1–67, Oct. 2019, Accessed: Jun. 02, 2025. [Online]. Available: https://arxiv.org/abs/1910.10683v4</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0533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B2ACE-66EB-A005-B577-D079EB924E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7C854-611A-A8BF-C027-B26EC7146147}"/>
              </a:ext>
            </a:extLst>
          </p:cNvPr>
          <p:cNvSpPr txBox="1"/>
          <p:nvPr/>
        </p:nvSpPr>
        <p:spPr>
          <a:xfrm>
            <a:off x="1797666" y="376199"/>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REFERENCES</a:t>
            </a:r>
            <a:endParaRPr lang="en-US" sz="2800" b="1" dirty="0"/>
          </a:p>
        </p:txBody>
      </p:sp>
      <p:sp>
        <p:nvSpPr>
          <p:cNvPr id="4" name="TextBox 3">
            <a:extLst>
              <a:ext uri="{FF2B5EF4-FFF2-40B4-BE49-F238E27FC236}">
                <a16:creationId xmlns:a16="http://schemas.microsoft.com/office/drawing/2014/main" id="{12A7C742-D32D-FCF9-A34E-FBC41E28D2E7}"/>
              </a:ext>
            </a:extLst>
          </p:cNvPr>
          <p:cNvSpPr txBox="1"/>
          <p:nvPr/>
        </p:nvSpPr>
        <p:spPr>
          <a:xfrm>
            <a:off x="795078" y="1061100"/>
            <a:ext cx="10601843" cy="5444054"/>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[5]	V. </a:t>
            </a:r>
            <a:r>
              <a:rPr lang="en-US" dirty="0" err="1">
                <a:latin typeface="Times New Roman" panose="02020603050405020304" pitchFamily="18" charset="0"/>
                <a:cs typeface="Times New Roman" panose="02020603050405020304" pitchFamily="18" charset="0"/>
              </a:rPr>
              <a:t>Moskvoretskii</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 “Adaptive Retrieval Without Self-Knowledge? Bringing Uncertainty Back Home,” Jan. 2025, Accessed: Jun. 02, 2025. [Online]. Available: http://arxiv.org/abs/2501.12835</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[6]	G. Salton, A. Wong, and C. S. Yang, “A vector space model for automatic indexing,” </a:t>
            </a:r>
            <a:r>
              <a:rPr lang="en-US" i="1" dirty="0">
                <a:latin typeface="Times New Roman" panose="02020603050405020304" pitchFamily="18" charset="0"/>
                <a:cs typeface="Times New Roman" panose="02020603050405020304" pitchFamily="18" charset="0"/>
              </a:rPr>
              <a:t>Commun ACM</a:t>
            </a:r>
            <a:r>
              <a:rPr lang="en-US" dirty="0">
                <a:latin typeface="Times New Roman" panose="02020603050405020304" pitchFamily="18" charset="0"/>
                <a:cs typeface="Times New Roman" panose="02020603050405020304" pitchFamily="18" charset="0"/>
              </a:rPr>
              <a:t>, vol. 18, no. 11, pp. 613–620, Nov. 1975,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10.1145/361219.361220.</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[7]	Z. Jing, Y. Su, and Y. Han, “When Large Language Models Meet Vector Databases: A Survey,” </a:t>
            </a:r>
            <a:r>
              <a:rPr lang="en-US" i="1" dirty="0">
                <a:latin typeface="Times New Roman" panose="02020603050405020304" pitchFamily="18" charset="0"/>
                <a:cs typeface="Times New Roman" panose="02020603050405020304" pitchFamily="18" charset="0"/>
              </a:rPr>
              <a:t>2025 Conference on Artificial Intelligence x Multimedia (</a:t>
            </a:r>
            <a:r>
              <a:rPr lang="en-US" i="1" dirty="0" err="1">
                <a:latin typeface="Times New Roman" panose="02020603050405020304" pitchFamily="18" charset="0"/>
                <a:cs typeface="Times New Roman" panose="02020603050405020304" pitchFamily="18" charset="0"/>
              </a:rPr>
              <a:t>AIxMM</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pp. 7–13, Feb. 2025,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10.1109/AIXMM62960.2025.00008.</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[8]	V. K. Kommineni, B. König-Ries, and S. Samuel, “Harnessing multiple LLMs for Information Retrieval: A case study on Deep Learning methodologies in Biodiversity publications,” Nov. 2024, Accessed: Jun. 02, 2025. [Online]. Available: http://arxiv.org/abs/2411.09269</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[9]	R. A. Advisor and H. Kumar, “Enhancing Cache-Augmented Generation (CAG) with Adaptive Contextual Compression for Scalable Knowledge Integration,” May 2025, Accessed: Jun. 02, 2025. [Online]. Available: https://arxiv.org/abs/2505.08261v1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70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83291" y="40735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OBJECTIVE OF PROJECT</a:t>
            </a:r>
          </a:p>
        </p:txBody>
      </p:sp>
      <p:sp>
        <p:nvSpPr>
          <p:cNvPr id="5" name="Rectangle 2">
            <a:extLst>
              <a:ext uri="{FF2B5EF4-FFF2-40B4-BE49-F238E27FC236}">
                <a16:creationId xmlns:a16="http://schemas.microsoft.com/office/drawing/2014/main" id="{962981C4-3289-0DCD-0A37-FF302572998B}"/>
              </a:ext>
            </a:extLst>
          </p:cNvPr>
          <p:cNvSpPr>
            <a:spLocks noChangeArrowheads="1"/>
          </p:cNvSpPr>
          <p:nvPr/>
        </p:nvSpPr>
        <p:spPr bwMode="auto">
          <a:xfrm>
            <a:off x="1114265" y="1130480"/>
            <a:ext cx="10385946" cy="461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b="1" dirty="0">
                <a:latin typeface="Times New Roman" panose="02020603050405020304" pitchFamily="18" charset="0"/>
                <a:cs typeface="Times New Roman" panose="02020603050405020304" pitchFamily="18" charset="0"/>
              </a:rPr>
              <a:t>Primary Goals</a:t>
            </a:r>
          </a:p>
          <a:p>
            <a:pPr algn="just">
              <a:lnSpc>
                <a:spcPct val="150000"/>
              </a:lnSpc>
            </a:pPr>
            <a:r>
              <a:rPr lang="en-US" dirty="0">
                <a:latin typeface="Times New Roman" panose="02020603050405020304" pitchFamily="18" charset="0"/>
                <a:cs typeface="Times New Roman" panose="02020603050405020304" pitchFamily="18" charset="0"/>
              </a:rPr>
              <a:t>Build a scalable system for extracting deep knowledge from large PDF sets.</a:t>
            </a:r>
          </a:p>
          <a:p>
            <a:pPr algn="just">
              <a:lnSpc>
                <a:spcPct val="150000"/>
              </a:lnSpc>
            </a:pPr>
            <a:r>
              <a:rPr lang="en-US" dirty="0">
                <a:latin typeface="Times New Roman" panose="02020603050405020304" pitchFamily="18" charset="0"/>
                <a:cs typeface="Times New Roman" panose="02020603050405020304" pitchFamily="18" charset="0"/>
              </a:rPr>
              <a:t>Use RAG for dynamic retrieval and CAG for caching to improve speed, accuracy, and efficiency.</a:t>
            </a:r>
          </a:p>
          <a:p>
            <a:pPr algn="just">
              <a:lnSpc>
                <a:spcPct val="150000"/>
              </a:lnSpc>
            </a:pPr>
            <a:r>
              <a:rPr lang="en-US" dirty="0">
                <a:latin typeface="Times New Roman" panose="02020603050405020304" pitchFamily="18" charset="0"/>
                <a:cs typeface="Times New Roman" panose="02020603050405020304" pitchFamily="18" charset="0"/>
              </a:rPr>
              <a:t>Overcome current limitations like slow response, poor context handling, and high computation costs.</a:t>
            </a:r>
          </a:p>
          <a:p>
            <a:pPr algn="just">
              <a:lnSpc>
                <a:spcPct val="150000"/>
              </a:lnSpc>
            </a:pPr>
            <a:r>
              <a:rPr lang="en-US" b="1" dirty="0">
                <a:latin typeface="Times New Roman" panose="02020603050405020304" pitchFamily="18" charset="0"/>
                <a:cs typeface="Times New Roman" panose="02020603050405020304" pitchFamily="18" charset="0"/>
              </a:rPr>
              <a:t>Specific Aims</a:t>
            </a:r>
          </a:p>
          <a:p>
            <a:pPr algn="just">
              <a:lnSpc>
                <a:spcPct val="150000"/>
              </a:lnSpc>
            </a:pPr>
            <a:r>
              <a:rPr lang="en-US" b="1" dirty="0">
                <a:latin typeface="Times New Roman" panose="02020603050405020304" pitchFamily="18" charset="0"/>
                <a:cs typeface="Times New Roman" panose="02020603050405020304" pitchFamily="18" charset="0"/>
              </a:rPr>
              <a:t>PDF Parsing &amp; Chunking</a:t>
            </a:r>
            <a:endParaRPr lang="en-US"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Develop methods to extract and structure PDF content for embedding and semantic search.</a:t>
            </a:r>
          </a:p>
          <a:p>
            <a:pPr algn="just">
              <a:lnSpc>
                <a:spcPct val="150000"/>
              </a:lnSpc>
            </a:pPr>
            <a:r>
              <a:rPr lang="en-US" b="1" dirty="0">
                <a:latin typeface="Times New Roman" panose="02020603050405020304" pitchFamily="18" charset="0"/>
                <a:cs typeface="Times New Roman" panose="02020603050405020304" pitchFamily="18" charset="0"/>
              </a:rPr>
              <a:t>RAG + CAG Integration</a:t>
            </a:r>
            <a:endParaRPr lang="en-US"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Combine retrieval and caching to boost query speed and reduce resource usage.</a:t>
            </a:r>
          </a:p>
          <a:p>
            <a:pPr algn="just">
              <a:lnSpc>
                <a:spcPct val="150000"/>
              </a:lnSpc>
            </a:pPr>
            <a:r>
              <a:rPr lang="en-US" b="1" dirty="0">
                <a:latin typeface="Times New Roman" panose="02020603050405020304" pitchFamily="18" charset="0"/>
                <a:cs typeface="Times New Roman" panose="02020603050405020304" pitchFamily="18" charset="0"/>
              </a:rPr>
              <a:t>Expected Outcome</a:t>
            </a:r>
          </a:p>
          <a:p>
            <a:pPr algn="just">
              <a:lnSpc>
                <a:spcPct val="150000"/>
              </a:lnSpc>
            </a:pPr>
            <a:r>
              <a:rPr lang="en-US" dirty="0">
                <a:latin typeface="Times New Roman" panose="02020603050405020304" pitchFamily="18" charset="0"/>
                <a:cs typeface="Times New Roman" panose="02020603050405020304" pitchFamily="18" charset="0"/>
              </a:rPr>
              <a:t>A high-performance, low-overhead framework for knowledge extraction from unstructured PDFs.</a:t>
            </a:r>
          </a:p>
        </p:txBody>
      </p:sp>
    </p:spTree>
    <p:extLst>
      <p:ext uri="{BB962C8B-B14F-4D97-AF65-F5344CB8AC3E}">
        <p14:creationId xmlns:p14="http://schemas.microsoft.com/office/powerpoint/2010/main" val="271804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13FB8-2596-7773-87BB-A9E8EE619E4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389D618-AD01-D562-FAFC-45225F71F13A}"/>
              </a:ext>
            </a:extLst>
          </p:cNvPr>
          <p:cNvSpPr/>
          <p:nvPr/>
        </p:nvSpPr>
        <p:spPr>
          <a:xfrm>
            <a:off x="747822" y="1067886"/>
            <a:ext cx="10696355" cy="4197559"/>
          </a:xfrm>
          <a:prstGeom prst="rect">
            <a:avLst/>
          </a:prstGeom>
        </p:spPr>
        <p:txBody>
          <a:bodyPr wrap="square">
            <a:spAutoFit/>
          </a:bodyPr>
          <a:lstStyle/>
          <a:p>
            <a:pPr marL="285750" lvl="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PDF Document Processing: The study will concern itself with the extraction of text from PDFs and subsequent segmentation of that text into smaller chunks for embedding generation.</a:t>
            </a:r>
          </a:p>
          <a:p>
            <a:pPr marL="285750" lvl="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Embedding Generation: The study will implement and compare embedding-generating practices using the Gemini 1.5 Flash API of Google and </a:t>
            </a:r>
            <a:r>
              <a:rPr lang="en-IN" dirty="0" err="1">
                <a:latin typeface="Times New Roman" panose="02020603050405020304" pitchFamily="18" charset="0"/>
                <a:cs typeface="Times New Roman" panose="02020603050405020304" pitchFamily="18" charset="0"/>
              </a:rPr>
              <a:t>HuggingFace</a:t>
            </a:r>
            <a:r>
              <a:rPr lang="en-IN" dirty="0">
                <a:latin typeface="Times New Roman" panose="02020603050405020304" pitchFamily="18" charset="0"/>
                <a:cs typeface="Times New Roman" panose="02020603050405020304" pitchFamily="18" charset="0"/>
              </a:rPr>
              <a:t> models for further contextual analysis.</a:t>
            </a:r>
          </a:p>
          <a:p>
            <a:pPr marL="285750" lvl="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RAG and CAG Integration: The system will use RAG for document retrieval and CAG to cache results for frequently retrieved documents to minimize retrieval time and resource consumption.</a:t>
            </a:r>
          </a:p>
          <a:p>
            <a:pPr marL="285750" lvl="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Query Handling: The framework handles user queries by searching through embedded documents and providing answers contextual to the query.</a:t>
            </a:r>
          </a:p>
          <a:p>
            <a:pPr marL="285750" lvl="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System Performance: The study will measure the framework's performance with regard to accuracy, response time, and scalability.</a:t>
            </a:r>
          </a:p>
        </p:txBody>
      </p:sp>
      <p:sp>
        <p:nvSpPr>
          <p:cNvPr id="3" name="Title 1">
            <a:extLst>
              <a:ext uri="{FF2B5EF4-FFF2-40B4-BE49-F238E27FC236}">
                <a16:creationId xmlns:a16="http://schemas.microsoft.com/office/drawing/2014/main" id="{5760BD58-A571-04E9-796B-FA359361B4F2}"/>
              </a:ext>
            </a:extLst>
          </p:cNvPr>
          <p:cNvSpPr txBox="1"/>
          <p:nvPr/>
        </p:nvSpPr>
        <p:spPr>
          <a:xfrm>
            <a:off x="1153162" y="13700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SCOPE</a:t>
            </a:r>
          </a:p>
        </p:txBody>
      </p:sp>
    </p:spTree>
    <p:extLst>
      <p:ext uri="{BB962C8B-B14F-4D97-AF65-F5344CB8AC3E}">
        <p14:creationId xmlns:p14="http://schemas.microsoft.com/office/powerpoint/2010/main" val="961955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1727" y="315396"/>
            <a:ext cx="2686310" cy="523220"/>
          </a:xfrm>
          <a:prstGeom prst="rect">
            <a:avLst/>
          </a:prstGeom>
        </p:spPr>
        <p:txBody>
          <a:bodyPr wrap="square">
            <a:spAutoFit/>
          </a:bodyPr>
          <a:lstStyle/>
          <a:p>
            <a:r>
              <a:rPr lang="en-GB" sz="2800" b="1" dirty="0">
                <a:latin typeface="Times New Roman" panose="02020603050405020304" pitchFamily="18" charset="0"/>
                <a:cs typeface="Times New Roman" panose="02020603050405020304" pitchFamily="18" charset="0"/>
              </a:rPr>
              <a:t>SIGNIFICANT</a:t>
            </a:r>
            <a:endParaRPr lang="en-IN" sz="2800" b="1" dirty="0">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43FEC77E-3F4F-8B57-1F77-86BBB0713FC6}"/>
              </a:ext>
            </a:extLst>
          </p:cNvPr>
          <p:cNvSpPr>
            <a:spLocks noChangeArrowheads="1"/>
          </p:cNvSpPr>
          <p:nvPr/>
        </p:nvSpPr>
        <p:spPr bwMode="auto">
          <a:xfrm>
            <a:off x="1244158" y="1122471"/>
            <a:ext cx="10169772" cy="461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Knowledge Extraction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Enhances the ability to extract meaningful insights from complex, unstructured PDF documents.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Efficiency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processing time through caching and optimized retrieval techniques.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Better Accuracy in Responses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Combines retrieval and generation models (RAG + CAG) to deliver more contextually accurate answers.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for Large Document Sets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Enables handling of vast PDF collections with minimal computational overhead.</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Cross-Industry Applicability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 reusable framework for sectors like legal, healthcare, research, and finance.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676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597" y="1478932"/>
            <a:ext cx="10104799" cy="2530436"/>
          </a:xfrm>
          <a:prstGeom prst="rect">
            <a:avLst/>
          </a:prstGeom>
        </p:spPr>
        <p:txBody>
          <a:bodyPr wrap="square">
            <a:spAutoFit/>
          </a:bodyPr>
          <a:lstStyle/>
          <a:p>
            <a:pPr marL="285750" indent="-285750" algn="just">
              <a:lnSpc>
                <a:spcPct val="150000"/>
              </a:lnSpc>
              <a:spcAft>
                <a:spcPts val="8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Keyword-based and rule-based methods dominate current PDF processing tools.</a:t>
            </a:r>
          </a:p>
          <a:p>
            <a:pPr marL="285750" indent="-285750" algn="just">
              <a:lnSpc>
                <a:spcPct val="150000"/>
              </a:lnSpc>
              <a:spcAft>
                <a:spcPts val="8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These systems lack semantic understanding and often miss contextual information.</a:t>
            </a:r>
          </a:p>
          <a:p>
            <a:pPr marL="285750" indent="-285750" algn="just">
              <a:lnSpc>
                <a:spcPct val="150000"/>
              </a:lnSpc>
              <a:spcAft>
                <a:spcPts val="8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Embedding-based retrieval is emerging but struggles with complex, domain-specific queries.</a:t>
            </a:r>
          </a:p>
          <a:p>
            <a:pPr marL="285750" indent="-285750" algn="just">
              <a:lnSpc>
                <a:spcPct val="150000"/>
              </a:lnSpc>
              <a:spcAft>
                <a:spcPts val="8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Most systems do not integrate advanced generative models like RAG or CAG.</a:t>
            </a:r>
          </a:p>
          <a:p>
            <a:pPr marL="285750" indent="-285750" algn="just">
              <a:lnSpc>
                <a:spcPct val="150000"/>
              </a:lnSpc>
              <a:spcAft>
                <a:spcPts val="8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No efficient caching, leading to repeated processing and slower performance.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4342953" y="134030"/>
            <a:ext cx="3506088" cy="661207"/>
          </a:xfrm>
          <a:prstGeom prst="rect">
            <a:avLst/>
          </a:prstGeom>
        </p:spPr>
        <p:txBody>
          <a:bodyPr wrap="non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EXISTING SYSTEM</a:t>
            </a:r>
          </a:p>
        </p:txBody>
      </p:sp>
    </p:spTree>
    <p:extLst>
      <p:ext uri="{BB962C8B-B14F-4D97-AF65-F5344CB8AC3E}">
        <p14:creationId xmlns:p14="http://schemas.microsoft.com/office/powerpoint/2010/main" val="2142719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42766" y="134030"/>
            <a:ext cx="3706464" cy="661207"/>
          </a:xfrm>
          <a:prstGeom prst="rect">
            <a:avLst/>
          </a:prstGeom>
        </p:spPr>
        <p:txBody>
          <a:bodyPr wrap="non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PROPOSED SYSTEM</a:t>
            </a:r>
          </a:p>
        </p:txBody>
      </p:sp>
      <p:sp>
        <p:nvSpPr>
          <p:cNvPr id="5" name="Rectangle 2">
            <a:extLst>
              <a:ext uri="{FF2B5EF4-FFF2-40B4-BE49-F238E27FC236}">
                <a16:creationId xmlns:a16="http://schemas.microsoft.com/office/drawing/2014/main" id="{795F8D7E-01F9-1374-56D7-07E5215F18A9}"/>
              </a:ext>
            </a:extLst>
          </p:cNvPr>
          <p:cNvSpPr>
            <a:spLocks noChangeArrowheads="1"/>
          </p:cNvSpPr>
          <p:nvPr/>
        </p:nvSpPr>
        <p:spPr bwMode="auto">
          <a:xfrm>
            <a:off x="1089175" y="1061732"/>
            <a:ext cx="10596547" cy="33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RAG (Retrieval-Augmented Generation)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dynamic, context-aware document retrieval.</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CAG (Caching-Augmented Generation)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store and reuse previous query results, improving speed and efficiency.</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Implements a robust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PDF parsing and chunking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framework for better embedding and search.</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semantic search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contextual question answering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across large document sets.</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Designed to be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fast, and accurate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lower computational overhead.</a:t>
            </a:r>
          </a:p>
        </p:txBody>
      </p:sp>
    </p:spTree>
    <p:extLst>
      <p:ext uri="{BB962C8B-B14F-4D97-AF65-F5344CB8AC3E}">
        <p14:creationId xmlns:p14="http://schemas.microsoft.com/office/powerpoint/2010/main" val="465380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1304</TotalTime>
  <Words>3946</Words>
  <Application>Microsoft Office PowerPoint</Application>
  <PresentationFormat>Widescreen</PresentationFormat>
  <Paragraphs>271</Paragraphs>
  <Slides>42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Century Gothic</vt:lpstr>
      <vt:lpstr>Courier New</vt:lpstr>
      <vt:lpstr>Poppins Black</vt:lpstr>
      <vt:lpstr>Symbol</vt:lpstr>
      <vt:lpstr>Times New Roman</vt:lpstr>
      <vt:lpstr>Wingdings</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 Requirements</vt:lpstr>
      <vt:lpstr>RESEARCH GAP ANALYSIS</vt:lpstr>
      <vt:lpstr>PowerPoint Presentation</vt:lpstr>
      <vt:lpstr>PowerPoint Presentation</vt:lpstr>
      <vt:lpstr>IMPLEMENTATION</vt:lpstr>
      <vt:lpstr>DATA DESCRIPTION: </vt:lpstr>
      <vt:lpstr>PRE-PROCESSING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 S Jashvitha Sai</dc:creator>
  <cp:lastModifiedBy>YMTS TECH</cp:lastModifiedBy>
  <cp:revision>759</cp:revision>
  <dcterms:created xsi:type="dcterms:W3CDTF">2023-10-04T10:29:15Z</dcterms:created>
  <dcterms:modified xsi:type="dcterms:W3CDTF">2025-06-03T07:32:35Z</dcterms:modified>
</cp:coreProperties>
</file>