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7"/>
    <p:restoredTop sz="92416"/>
  </p:normalViewPr>
  <p:slideViewPr>
    <p:cSldViewPr snapToGrid="0" snapToObjects="1">
      <p:cViewPr varScale="1">
        <p:scale>
          <a:sx n="89" d="100"/>
          <a:sy n="89" d="100"/>
        </p:scale>
        <p:origin x="8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0E47A-8A6C-6C43-A512-7049209B797A}" type="datetimeFigureOut">
              <a:rPr lang="en-US" smtClean="0"/>
              <a:t>12/14/15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983CC-44FD-8E47-966B-54E30BF3257D}" type="slidenum">
              <a:rPr lang="en-US" smtClean="0"/>
              <a:t>‹#›</a:t>
            </a:fld>
            <a:endParaRPr lang="en-US"/>
          </a:p>
        </p:txBody>
      </p:sp>
    </p:spTree>
    <p:extLst>
      <p:ext uri="{BB962C8B-B14F-4D97-AF65-F5344CB8AC3E}">
        <p14:creationId xmlns:p14="http://schemas.microsoft.com/office/powerpoint/2010/main" val="144371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1983CC-44FD-8E47-966B-54E30BF3257D}" type="slidenum">
              <a:rPr lang="en-US" smtClean="0"/>
              <a:t>20</a:t>
            </a:fld>
            <a:endParaRPr lang="en-US"/>
          </a:p>
        </p:txBody>
      </p:sp>
    </p:spTree>
    <p:extLst>
      <p:ext uri="{BB962C8B-B14F-4D97-AF65-F5344CB8AC3E}">
        <p14:creationId xmlns:p14="http://schemas.microsoft.com/office/powerpoint/2010/main" val="193874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12/14/15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Users\Rajesh\Desktop\lacp13.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23.xml.rels><?xml version="1.0" encoding="UTF-8" standalone="yes"?>
<Relationships xmlns="http://schemas.openxmlformats.org/package/2006/relationships"><Relationship Id="rId3" Type="http://schemas.openxmlformats.org/officeDocument/2006/relationships/hyperlink" Target="https://www.thomas-krenn.com/en/wiki/Link_Aggregation_and_LACP_basics#Static_Link_Aggregation" TargetMode="External"/><Relationship Id="rId4" Type="http://schemas.openxmlformats.org/officeDocument/2006/relationships/hyperlink" Target="http://www.slideshare.net/NetPlus/at8000-s-configurando-trunking?next_slideshow=1" TargetMode="External"/><Relationship Id="rId5" Type="http://schemas.openxmlformats.org/officeDocument/2006/relationships/hyperlink" Target="https://github.com/osrg/ryu/wiki/OpenFlow_Tutorial" TargetMode="External"/><Relationship Id="rId6" Type="http://schemas.openxmlformats.org/officeDocument/2006/relationships/hyperlink" Target="http://mininet.org/walkthrough/" TargetMode="External"/><Relationship Id="rId7" Type="http://schemas.openxmlformats.org/officeDocument/2006/relationships/hyperlink" Target="https://github.com/mininet/mininet/issues/546" TargetMode="External"/><Relationship Id="rId8" Type="http://schemas.openxmlformats.org/officeDocument/2006/relationships/hyperlink" Target="https://osrg.github.io/ryu-book/en/html/link_aggregation.html" TargetMode="External"/><Relationship Id="rId1" Type="http://schemas.openxmlformats.org/officeDocument/2006/relationships/slideLayout" Target="../slideLayouts/slideLayout2.xml"/><Relationship Id="rId2" Type="http://schemas.openxmlformats.org/officeDocument/2006/relationships/hyperlink" Target="https://en.wikipedia.org/wiki/Link_aggregation" TargetMode="Externa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ininet/mininet/wiki/Mininet-VM-Images" TargetMode="External"/><Relationship Id="rId3" Type="http://schemas.openxmlformats.org/officeDocument/2006/relationships/hyperlink" Target="http://webcache.googleusercontent.com/search?q=cache:R4Of7hNEVhoJ:sdnhub.org/tutorials/sdn-tutorial-vm/+&amp;cd=1&amp;hl=en&amp;ct=clnk&amp;gl=us&amp;client=safar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Link Aggregation Control Protocol</a:t>
            </a:r>
            <a:endParaRPr lang="en-US" dirty="0"/>
          </a:p>
        </p:txBody>
      </p:sp>
      <p:sp>
        <p:nvSpPr>
          <p:cNvPr id="3" name="Subtitle 2"/>
          <p:cNvSpPr>
            <a:spLocks noGrp="1"/>
          </p:cNvSpPr>
          <p:nvPr>
            <p:ph type="subTitle" idx="1"/>
          </p:nvPr>
        </p:nvSpPr>
        <p:spPr/>
        <p:txBody>
          <a:bodyPr/>
          <a:lstStyle/>
          <a:p>
            <a:r>
              <a:rPr lang="en-US" dirty="0" smtClean="0"/>
              <a:t>-Rajesh Nadiminti</a:t>
            </a:r>
            <a:endParaRPr lang="en-US" dirty="0"/>
          </a:p>
        </p:txBody>
      </p:sp>
    </p:spTree>
    <p:extLst>
      <p:ext uri="{BB962C8B-B14F-4D97-AF65-F5344CB8AC3E}">
        <p14:creationId xmlns:p14="http://schemas.microsoft.com/office/powerpoint/2010/main" val="421081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RYU Controller</a:t>
            </a:r>
            <a:endParaRPr lang="en-US" dirty="0"/>
          </a:p>
        </p:txBody>
      </p:sp>
      <p:sp>
        <p:nvSpPr>
          <p:cNvPr id="3" name="Content Placeholder 2"/>
          <p:cNvSpPr>
            <a:spLocks noGrp="1"/>
          </p:cNvSpPr>
          <p:nvPr>
            <p:ph idx="1"/>
          </p:nvPr>
        </p:nvSpPr>
        <p:spPr>
          <a:xfrm>
            <a:off x="1484310" y="2438399"/>
            <a:ext cx="10018713" cy="2647949"/>
          </a:xfrm>
        </p:spPr>
        <p:txBody>
          <a:bodyPr/>
          <a:lstStyle/>
          <a:p>
            <a:r>
              <a:rPr lang="en-US" dirty="0" smtClean="0"/>
              <a:t>Open All in One SDN Controller and change the directory to RYU </a:t>
            </a:r>
          </a:p>
          <a:p>
            <a:pPr lvl="1"/>
            <a:r>
              <a:rPr lang="en-US" dirty="0" smtClean="0"/>
              <a:t>Cd /home/ubuntu/ryu</a:t>
            </a:r>
          </a:p>
          <a:p>
            <a:r>
              <a:rPr lang="en-US" dirty="0" smtClean="0"/>
              <a:t>Update the folder to latest version</a:t>
            </a:r>
          </a:p>
          <a:p>
            <a:pPr lvl="1"/>
            <a:r>
              <a:rPr lang="en-US" dirty="0" smtClean="0"/>
              <a:t>Git pull </a:t>
            </a:r>
          </a:p>
        </p:txBody>
      </p:sp>
    </p:spTree>
    <p:extLst>
      <p:ext uri="{BB962C8B-B14F-4D97-AF65-F5344CB8AC3E}">
        <p14:creationId xmlns:p14="http://schemas.microsoft.com/office/powerpoint/2010/main" val="1735185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Mininet</a:t>
            </a:r>
            <a:endParaRPr lang="en-US" dirty="0"/>
          </a:p>
        </p:txBody>
      </p:sp>
      <p:sp>
        <p:nvSpPr>
          <p:cNvPr id="3" name="Content Placeholder 2"/>
          <p:cNvSpPr>
            <a:spLocks noGrp="1"/>
          </p:cNvSpPr>
          <p:nvPr>
            <p:ph idx="1"/>
          </p:nvPr>
        </p:nvSpPr>
        <p:spPr/>
        <p:txBody>
          <a:bodyPr/>
          <a:lstStyle/>
          <a:p>
            <a:r>
              <a:rPr lang="en-US" dirty="0" smtClean="0"/>
              <a:t>Open Mininet and configure the custom configuration file as per requirement.</a:t>
            </a:r>
          </a:p>
          <a:p>
            <a:pPr lvl="1"/>
            <a:r>
              <a:rPr lang="en-US" dirty="0" smtClean="0"/>
              <a:t>Cd mininet/custom</a:t>
            </a:r>
          </a:p>
          <a:p>
            <a:r>
              <a:rPr lang="en-US" dirty="0" smtClean="0"/>
              <a:t>Create a new topology</a:t>
            </a:r>
          </a:p>
          <a:p>
            <a:pPr lvl="1"/>
            <a:r>
              <a:rPr lang="en-US" dirty="0"/>
              <a:t>v</a:t>
            </a:r>
            <a:r>
              <a:rPr lang="en-US" dirty="0" smtClean="0"/>
              <a:t>im lacp.py</a:t>
            </a:r>
            <a:endParaRPr lang="en-US" dirty="0"/>
          </a:p>
        </p:txBody>
      </p:sp>
    </p:spTree>
    <p:extLst>
      <p:ext uri="{BB962C8B-B14F-4D97-AF65-F5344CB8AC3E}">
        <p14:creationId xmlns:p14="http://schemas.microsoft.com/office/powerpoint/2010/main" val="2140559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topology</a:t>
            </a:r>
            <a:endParaRPr lang="en-US" dirty="0"/>
          </a:p>
        </p:txBody>
      </p:sp>
      <p:sp>
        <p:nvSpPr>
          <p:cNvPr id="3" name="Content Placeholder 2"/>
          <p:cNvSpPr>
            <a:spLocks noGrp="1"/>
          </p:cNvSpPr>
          <p:nvPr>
            <p:ph idx="1"/>
          </p:nvPr>
        </p:nvSpPr>
        <p:spPr>
          <a:xfrm>
            <a:off x="1312860" y="1562099"/>
            <a:ext cx="10018713" cy="1900237"/>
          </a:xfrm>
        </p:spPr>
        <p:txBody>
          <a:bodyPr/>
          <a:lstStyle/>
          <a:p>
            <a:r>
              <a:rPr lang="en-US" dirty="0" smtClean="0"/>
              <a:t>I considered 4 hosts and one switch and they are connected as shown below</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8" y="2695573"/>
            <a:ext cx="7829550" cy="3822701"/>
          </a:xfrm>
          <a:prstGeom prst="rect">
            <a:avLst/>
          </a:prstGeom>
        </p:spPr>
      </p:pic>
    </p:spTree>
    <p:extLst>
      <p:ext uri="{BB962C8B-B14F-4D97-AF65-F5344CB8AC3E}">
        <p14:creationId xmlns:p14="http://schemas.microsoft.com/office/powerpoint/2010/main" val="79708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023" y="500063"/>
            <a:ext cx="10018713" cy="1452561"/>
          </a:xfrm>
        </p:spPr>
        <p:txBody>
          <a:bodyPr/>
          <a:lstStyle/>
          <a:p>
            <a:r>
              <a:rPr lang="en-US" dirty="0" smtClean="0"/>
              <a:t>Creating Custom Topology (Cont.)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8963" y="1628775"/>
            <a:ext cx="6257925" cy="5057775"/>
          </a:xfrm>
        </p:spPr>
      </p:pic>
    </p:spTree>
    <p:extLst>
      <p:ext uri="{BB962C8B-B14F-4D97-AF65-F5344CB8AC3E}">
        <p14:creationId xmlns:p14="http://schemas.microsoft.com/office/powerpoint/2010/main" val="467259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RYU Controller and mininet topology</a:t>
            </a:r>
            <a:endParaRPr lang="en-US" dirty="0"/>
          </a:p>
        </p:txBody>
      </p:sp>
      <p:sp>
        <p:nvSpPr>
          <p:cNvPr id="3" name="Content Placeholder 2"/>
          <p:cNvSpPr>
            <a:spLocks noGrp="1"/>
          </p:cNvSpPr>
          <p:nvPr>
            <p:ph idx="1"/>
          </p:nvPr>
        </p:nvSpPr>
        <p:spPr>
          <a:xfrm>
            <a:off x="1484310" y="2438399"/>
            <a:ext cx="10018713" cy="3352801"/>
          </a:xfrm>
        </p:spPr>
        <p:txBody>
          <a:bodyPr>
            <a:normAutofit/>
          </a:bodyPr>
          <a:lstStyle/>
          <a:p>
            <a:pPr marL="285750" lvl="1"/>
            <a:r>
              <a:rPr lang="en-US" dirty="0" smtClean="0"/>
              <a:t>Write a Python Code that uses OpenFlow version 1.3  </a:t>
            </a:r>
            <a:r>
              <a:rPr lang="en-US" dirty="0" smtClean="0">
                <a:hlinkClick r:id="rId2" action="ppaction://hlinkfile"/>
              </a:rPr>
              <a:t>simple_switch_lacp_13.py</a:t>
            </a:r>
            <a:endParaRPr lang="en-US" dirty="0" smtClean="0"/>
          </a:p>
          <a:p>
            <a:r>
              <a:rPr lang="en-US" dirty="0" smtClean="0"/>
              <a:t>Run the controller with modified LACP code using the command below</a:t>
            </a:r>
          </a:p>
          <a:p>
            <a:pPr lvl="1"/>
            <a:r>
              <a:rPr lang="en-US" dirty="0" smtClean="0"/>
              <a:t>Cd ryu</a:t>
            </a:r>
          </a:p>
          <a:p>
            <a:pPr lvl="1"/>
            <a:r>
              <a:rPr lang="en-US" dirty="0" smtClean="0"/>
              <a:t>./</a:t>
            </a:r>
            <a:r>
              <a:rPr lang="en-US" dirty="0"/>
              <a:t>bin/ryu-manager </a:t>
            </a:r>
            <a:r>
              <a:rPr lang="en-US" dirty="0" smtClean="0"/>
              <a:t>ryu/app/</a:t>
            </a:r>
            <a:r>
              <a:rPr lang="en-US" dirty="0" err="1" smtClean="0"/>
              <a:t>simple_switch_lacp.py</a:t>
            </a:r>
            <a:r>
              <a:rPr lang="en-US" dirty="0" smtClean="0"/>
              <a:t> –verbose</a:t>
            </a:r>
          </a:p>
          <a:p>
            <a:r>
              <a:rPr lang="en-US" dirty="0" smtClean="0"/>
              <a:t>Run the mininet topology using following command</a:t>
            </a:r>
          </a:p>
          <a:p>
            <a:pPr lvl="1"/>
            <a:r>
              <a:rPr lang="en-US" dirty="0" smtClean="0"/>
              <a:t>sudo </a:t>
            </a:r>
            <a:r>
              <a:rPr lang="en-US" dirty="0"/>
              <a:t>mn --custom lacp.py --topo mytopo --mac --switch ovsk, </a:t>
            </a:r>
            <a:r>
              <a:rPr lang="en-US" dirty="0" smtClean="0"/>
              <a:t>-- protocol = OpenFlow13, controller=remote,ip=172.16.46.131,port=6633</a:t>
            </a:r>
            <a:endParaRPr lang="en-US" dirty="0"/>
          </a:p>
        </p:txBody>
      </p:sp>
    </p:spTree>
    <p:extLst>
      <p:ext uri="{BB962C8B-B14F-4D97-AF65-F5344CB8AC3E}">
        <p14:creationId xmlns:p14="http://schemas.microsoft.com/office/powerpoint/2010/main" val="145758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nodes (h1)</a:t>
            </a:r>
            <a:endParaRPr lang="en-US" dirty="0"/>
          </a:p>
        </p:txBody>
      </p:sp>
      <p:sp>
        <p:nvSpPr>
          <p:cNvPr id="3" name="Content Placeholder 2"/>
          <p:cNvSpPr>
            <a:spLocks noGrp="1"/>
          </p:cNvSpPr>
          <p:nvPr>
            <p:ph idx="1"/>
          </p:nvPr>
        </p:nvSpPr>
        <p:spPr>
          <a:xfrm>
            <a:off x="1484310" y="2257424"/>
            <a:ext cx="10018713" cy="3714751"/>
          </a:xfrm>
        </p:spPr>
        <p:txBody>
          <a:bodyPr>
            <a:normAutofit fontScale="85000" lnSpcReduction="20000"/>
          </a:bodyPr>
          <a:lstStyle/>
          <a:p>
            <a:r>
              <a:rPr lang="en-US" dirty="0" smtClean="0"/>
              <a:t>Once we run the controller we will be prompted with nodes to configure </a:t>
            </a:r>
          </a:p>
          <a:p>
            <a:r>
              <a:rPr lang="en-US" dirty="0" smtClean="0"/>
              <a:t>The prompted nodes are h1,h2,h3,h4,s1,c0</a:t>
            </a:r>
          </a:p>
          <a:p>
            <a:r>
              <a:rPr lang="en-US" dirty="0" smtClean="0"/>
              <a:t>First we need to load bonding driver inorder to perform link aggregation.</a:t>
            </a:r>
          </a:p>
          <a:p>
            <a:pPr marL="285750" lvl="1"/>
            <a:r>
              <a:rPr lang="en-US" dirty="0"/>
              <a:t>Create the </a:t>
            </a:r>
            <a:r>
              <a:rPr lang="en-US" dirty="0" err="1" smtClean="0"/>
              <a:t>bonding.conf</a:t>
            </a:r>
            <a:r>
              <a:rPr lang="en-US" dirty="0" smtClean="0"/>
              <a:t> file </a:t>
            </a:r>
          </a:p>
          <a:p>
            <a:pPr marL="742950" lvl="2"/>
            <a:r>
              <a:rPr lang="en-US" dirty="0" smtClean="0"/>
              <a:t>/etc/</a:t>
            </a:r>
            <a:r>
              <a:rPr lang="en-US" dirty="0" err="1" smtClean="0"/>
              <a:t>modprobe.d</a:t>
            </a:r>
            <a:r>
              <a:rPr lang="en-US" dirty="0" smtClean="0"/>
              <a:t>/</a:t>
            </a:r>
            <a:r>
              <a:rPr lang="en-US" dirty="0" err="1" smtClean="0"/>
              <a:t>bonding.conf</a:t>
            </a:r>
            <a:r>
              <a:rPr lang="en-US" dirty="0" smtClean="0"/>
              <a:t> </a:t>
            </a:r>
          </a:p>
          <a:p>
            <a:pPr marL="285750" lvl="1"/>
            <a:r>
              <a:rPr lang="en-US" dirty="0" smtClean="0"/>
              <a:t>Bonding.conf : </a:t>
            </a:r>
          </a:p>
          <a:p>
            <a:pPr lvl="2"/>
            <a:r>
              <a:rPr lang="en-US" dirty="0"/>
              <a:t>alias bond0 bonding</a:t>
            </a:r>
          </a:p>
          <a:p>
            <a:pPr lvl="2"/>
            <a:r>
              <a:rPr lang="en-US" dirty="0"/>
              <a:t>options bonding </a:t>
            </a:r>
            <a:r>
              <a:rPr lang="en-US" dirty="0" smtClean="0"/>
              <a:t>mode=4</a:t>
            </a:r>
          </a:p>
          <a:p>
            <a:pPr lvl="3"/>
            <a:r>
              <a:rPr lang="en-US" dirty="0"/>
              <a:t>mode=4 indicates that dynamic link aggregation is performed using </a:t>
            </a:r>
            <a:r>
              <a:rPr lang="en-US" dirty="0" smtClean="0"/>
              <a:t>LACP</a:t>
            </a:r>
            <a:endParaRPr lang="en-US" dirty="0"/>
          </a:p>
          <a:p>
            <a:r>
              <a:rPr lang="en-US" dirty="0" smtClean="0"/>
              <a:t>Load the driver using </a:t>
            </a:r>
          </a:p>
          <a:p>
            <a:pPr lvl="1"/>
            <a:r>
              <a:rPr lang="en-US" dirty="0" err="1" smtClean="0"/>
              <a:t>modprobe</a:t>
            </a:r>
            <a:r>
              <a:rPr lang="en-US" dirty="0" smtClean="0"/>
              <a:t> bonding</a:t>
            </a:r>
          </a:p>
        </p:txBody>
      </p:sp>
    </p:spTree>
    <p:extLst>
      <p:ext uri="{BB962C8B-B14F-4D97-AF65-F5344CB8AC3E}">
        <p14:creationId xmlns:p14="http://schemas.microsoft.com/office/powerpoint/2010/main" val="174646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nodes (h1) (cont.)</a:t>
            </a:r>
            <a:endParaRPr lang="en-US" dirty="0"/>
          </a:p>
        </p:txBody>
      </p:sp>
      <p:sp>
        <p:nvSpPr>
          <p:cNvPr id="3" name="Content Placeholder 2"/>
          <p:cNvSpPr>
            <a:spLocks noGrp="1"/>
          </p:cNvSpPr>
          <p:nvPr>
            <p:ph idx="1"/>
          </p:nvPr>
        </p:nvSpPr>
        <p:spPr>
          <a:xfrm>
            <a:off x="1484310" y="2200275"/>
            <a:ext cx="10018713" cy="4014788"/>
          </a:xfrm>
        </p:spPr>
        <p:txBody>
          <a:bodyPr>
            <a:normAutofit fontScale="85000" lnSpcReduction="10000"/>
          </a:bodyPr>
          <a:lstStyle/>
          <a:p>
            <a:r>
              <a:rPr lang="en-US" dirty="0" smtClean="0"/>
              <a:t>Create a new logical interface named bond0 and set a value for mac address of bond0</a:t>
            </a:r>
          </a:p>
          <a:p>
            <a:pPr lvl="1"/>
            <a:r>
              <a:rPr lang="en-US" dirty="0"/>
              <a:t>ip link add bond0 type </a:t>
            </a:r>
            <a:r>
              <a:rPr lang="en-US" dirty="0" smtClean="0"/>
              <a:t>bond</a:t>
            </a:r>
          </a:p>
          <a:p>
            <a:pPr lvl="1"/>
            <a:r>
              <a:rPr lang="en-US" dirty="0"/>
              <a:t>ip link set bond0 address </a:t>
            </a:r>
            <a:r>
              <a:rPr lang="en-US" dirty="0" smtClean="0"/>
              <a:t>02:01:02:03:04:08</a:t>
            </a:r>
          </a:p>
          <a:p>
            <a:r>
              <a:rPr lang="en-US" dirty="0" smtClean="0"/>
              <a:t>Add physical interfaces h1-eth0 and h1-eth1 to the local interface group.</a:t>
            </a:r>
          </a:p>
          <a:p>
            <a:pPr lvl="1"/>
            <a:r>
              <a:rPr lang="en-US" dirty="0"/>
              <a:t>ip link set h1-eth0 </a:t>
            </a:r>
            <a:r>
              <a:rPr lang="en-US" dirty="0" smtClean="0"/>
              <a:t>down</a:t>
            </a:r>
          </a:p>
          <a:p>
            <a:pPr lvl="1"/>
            <a:r>
              <a:rPr lang="en-US" dirty="0"/>
              <a:t>ip link set h1-eth0 address </a:t>
            </a:r>
            <a:r>
              <a:rPr lang="en-US" dirty="0" smtClean="0"/>
              <a:t>00:00:00:00:00:11</a:t>
            </a:r>
          </a:p>
          <a:p>
            <a:pPr lvl="1"/>
            <a:r>
              <a:rPr lang="en-US" dirty="0"/>
              <a:t>ip link set h1-eth0 master </a:t>
            </a:r>
            <a:r>
              <a:rPr lang="en-US" dirty="0" smtClean="0"/>
              <a:t>bond0</a:t>
            </a:r>
          </a:p>
          <a:p>
            <a:pPr lvl="1"/>
            <a:r>
              <a:rPr lang="en-US" dirty="0"/>
              <a:t>ip link set h1-eth1 </a:t>
            </a:r>
            <a:r>
              <a:rPr lang="en-US" dirty="0" smtClean="0"/>
              <a:t>down</a:t>
            </a:r>
          </a:p>
          <a:p>
            <a:pPr lvl="1"/>
            <a:r>
              <a:rPr lang="en-US" dirty="0"/>
              <a:t>ip link set </a:t>
            </a:r>
            <a:r>
              <a:rPr lang="en-US" dirty="0" smtClean="0"/>
              <a:t>h1-eth1 </a:t>
            </a:r>
            <a:r>
              <a:rPr lang="en-US" dirty="0"/>
              <a:t>address </a:t>
            </a:r>
            <a:r>
              <a:rPr lang="en-US" dirty="0" smtClean="0"/>
              <a:t>00:00:00:00:00:12</a:t>
            </a:r>
            <a:endParaRPr lang="en-US" dirty="0"/>
          </a:p>
          <a:p>
            <a:pPr lvl="1"/>
            <a:r>
              <a:rPr lang="en-US" dirty="0"/>
              <a:t>ip link set </a:t>
            </a:r>
            <a:r>
              <a:rPr lang="en-US" dirty="0" smtClean="0"/>
              <a:t>h1-eth1 </a:t>
            </a:r>
            <a:r>
              <a:rPr lang="en-US" dirty="0"/>
              <a:t>master bond0</a:t>
            </a:r>
          </a:p>
          <a:p>
            <a:pPr lvl="1"/>
            <a:endParaRPr lang="en-US" dirty="0"/>
          </a:p>
        </p:txBody>
      </p:sp>
    </p:spTree>
    <p:extLst>
      <p:ext uri="{BB962C8B-B14F-4D97-AF65-F5344CB8AC3E}">
        <p14:creationId xmlns:p14="http://schemas.microsoft.com/office/powerpoint/2010/main" val="504849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nodes (h1) (cont.)</a:t>
            </a:r>
            <a:endParaRPr lang="en-US" dirty="0"/>
          </a:p>
        </p:txBody>
      </p:sp>
      <p:sp>
        <p:nvSpPr>
          <p:cNvPr id="3" name="Content Placeholder 2"/>
          <p:cNvSpPr>
            <a:spLocks noGrp="1"/>
          </p:cNvSpPr>
          <p:nvPr>
            <p:ph idx="1"/>
          </p:nvPr>
        </p:nvSpPr>
        <p:spPr/>
        <p:txBody>
          <a:bodyPr/>
          <a:lstStyle/>
          <a:p>
            <a:r>
              <a:rPr lang="en-US" dirty="0" smtClean="0"/>
              <a:t>Assign IP address to logical interface and delete IP address assigned for h1-eth0</a:t>
            </a:r>
          </a:p>
          <a:p>
            <a:pPr lvl="1"/>
            <a:r>
              <a:rPr lang="en-US" dirty="0"/>
              <a:t>ip </a:t>
            </a:r>
            <a:r>
              <a:rPr lang="en-US" dirty="0" err="1"/>
              <a:t>addr</a:t>
            </a:r>
            <a:r>
              <a:rPr lang="en-US" dirty="0"/>
              <a:t> add 10.0.0.1/8 </a:t>
            </a:r>
            <a:r>
              <a:rPr lang="en-US" dirty="0" err="1"/>
              <a:t>dev</a:t>
            </a:r>
            <a:r>
              <a:rPr lang="en-US" dirty="0"/>
              <a:t> </a:t>
            </a:r>
            <a:r>
              <a:rPr lang="en-US" dirty="0" smtClean="0"/>
              <a:t>bond0</a:t>
            </a:r>
          </a:p>
          <a:p>
            <a:pPr lvl="1"/>
            <a:r>
              <a:rPr lang="it-IT" dirty="0"/>
              <a:t>ip </a:t>
            </a:r>
            <a:r>
              <a:rPr lang="it-IT" dirty="0" err="1"/>
              <a:t>addr</a:t>
            </a:r>
            <a:r>
              <a:rPr lang="it-IT" dirty="0"/>
              <a:t> del 10.0.0.1/8 </a:t>
            </a:r>
            <a:r>
              <a:rPr lang="it-IT" dirty="0" err="1"/>
              <a:t>dev</a:t>
            </a:r>
            <a:r>
              <a:rPr lang="it-IT" dirty="0"/>
              <a:t> </a:t>
            </a:r>
            <a:r>
              <a:rPr lang="it-IT" dirty="0" smtClean="0"/>
              <a:t>h1-eth0</a:t>
            </a:r>
          </a:p>
          <a:p>
            <a:r>
              <a:rPr lang="en-US" dirty="0" smtClean="0"/>
              <a:t>Now make the logical Interface “UP”</a:t>
            </a:r>
          </a:p>
          <a:p>
            <a:pPr lvl="1"/>
            <a:r>
              <a:rPr lang="en-US" dirty="0"/>
              <a:t>ip link set bond0 </a:t>
            </a:r>
            <a:r>
              <a:rPr lang="en-US" dirty="0" smtClean="0"/>
              <a:t>up</a:t>
            </a:r>
          </a:p>
          <a:p>
            <a:pPr lvl="1"/>
            <a:endParaRPr lang="en-US" dirty="0"/>
          </a:p>
        </p:txBody>
      </p:sp>
    </p:spTree>
    <p:extLst>
      <p:ext uri="{BB962C8B-B14F-4D97-AF65-F5344CB8AC3E}">
        <p14:creationId xmlns:p14="http://schemas.microsoft.com/office/powerpoint/2010/main" val="1289676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nodes (h1) (cont.)</a:t>
            </a:r>
            <a:endParaRPr lang="en-US" dirty="0"/>
          </a:p>
        </p:txBody>
      </p:sp>
      <p:sp>
        <p:nvSpPr>
          <p:cNvPr id="3" name="Content Placeholder 2"/>
          <p:cNvSpPr>
            <a:spLocks noGrp="1"/>
          </p:cNvSpPr>
          <p:nvPr>
            <p:ph idx="1"/>
          </p:nvPr>
        </p:nvSpPr>
        <p:spPr>
          <a:xfrm>
            <a:off x="1484311" y="1885950"/>
            <a:ext cx="10018713" cy="1104897"/>
          </a:xfrm>
        </p:spPr>
        <p:txBody>
          <a:bodyPr/>
          <a:lstStyle/>
          <a:p>
            <a:r>
              <a:rPr lang="en-US" dirty="0" smtClean="0"/>
              <a:t>Check the state of each interface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152" y="2438398"/>
            <a:ext cx="7950997" cy="4198937"/>
          </a:xfrm>
          <a:prstGeom prst="rect">
            <a:avLst/>
          </a:prstGeom>
        </p:spPr>
      </p:pic>
    </p:spTree>
    <p:extLst>
      <p:ext uri="{BB962C8B-B14F-4D97-AF65-F5344CB8AC3E}">
        <p14:creationId xmlns:p14="http://schemas.microsoft.com/office/powerpoint/2010/main" val="1294278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nodes (h1) (cont.)</a:t>
            </a:r>
            <a:endParaRPr lang="en-US" dirty="0"/>
          </a:p>
        </p:txBody>
      </p:sp>
      <p:sp>
        <p:nvSpPr>
          <p:cNvPr id="3" name="Content Placeholder 2"/>
          <p:cNvSpPr>
            <a:spLocks noGrp="1"/>
          </p:cNvSpPr>
          <p:nvPr>
            <p:ph idx="1"/>
          </p:nvPr>
        </p:nvSpPr>
        <p:spPr>
          <a:xfrm>
            <a:off x="1484311" y="1681162"/>
            <a:ext cx="10018713" cy="1004889"/>
          </a:xfrm>
        </p:spPr>
        <p:txBody>
          <a:bodyPr/>
          <a:lstStyle/>
          <a:p>
            <a:r>
              <a:rPr lang="en-US" smtClean="0"/>
              <a:t>Check the state of bonding driver</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474" y="2438398"/>
            <a:ext cx="7731125" cy="4248151"/>
          </a:xfrm>
          <a:prstGeom prst="rect">
            <a:avLst/>
          </a:prstGeom>
        </p:spPr>
      </p:pic>
    </p:spTree>
    <p:extLst>
      <p:ext uri="{BB962C8B-B14F-4D97-AF65-F5344CB8AC3E}">
        <p14:creationId xmlns:p14="http://schemas.microsoft.com/office/powerpoint/2010/main" val="23386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LACP?</a:t>
            </a:r>
            <a:endParaRPr lang="en-US" dirty="0"/>
          </a:p>
        </p:txBody>
      </p:sp>
      <p:sp>
        <p:nvSpPr>
          <p:cNvPr id="3" name="Content Placeholder 2"/>
          <p:cNvSpPr>
            <a:spLocks noGrp="1"/>
          </p:cNvSpPr>
          <p:nvPr>
            <p:ph idx="1"/>
          </p:nvPr>
        </p:nvSpPr>
        <p:spPr>
          <a:xfrm>
            <a:off x="1484310" y="1943101"/>
            <a:ext cx="10018713" cy="4357688"/>
          </a:xfrm>
        </p:spPr>
        <p:txBody>
          <a:bodyPr>
            <a:normAutofit/>
          </a:bodyPr>
          <a:lstStyle/>
          <a:p>
            <a:r>
              <a:rPr lang="is-IS" dirty="0"/>
              <a:t>IEEE802.1AX-2008</a:t>
            </a:r>
            <a:endParaRPr lang="en-US" altLang="he-IL" dirty="0" smtClean="0"/>
          </a:p>
          <a:p>
            <a:r>
              <a:rPr lang="en-US" altLang="he-IL" dirty="0" smtClean="0"/>
              <a:t>Link aggregation, </a:t>
            </a:r>
            <a:r>
              <a:rPr lang="en-US" altLang="he-IL" dirty="0"/>
              <a:t>is a method of combining multiple physical network links into a single logical link for increased performance</a:t>
            </a:r>
            <a:r>
              <a:rPr lang="en-US" altLang="he-IL" dirty="0" smtClean="0"/>
              <a:t>.</a:t>
            </a:r>
          </a:p>
          <a:p>
            <a:r>
              <a:rPr lang="en-US" altLang="he-IL" dirty="0" smtClean="0"/>
              <a:t>LACP provides a standardized means for exchanging information between partner systems on a link to allow their link aggregation control instances to reach agreement on the identity of the LAG to which the link belongs, and then to move the link to that LAG, and to enable the transmission and reception processes for the link to function in an orderly manner.</a:t>
            </a:r>
          </a:p>
          <a:p>
            <a:endParaRPr lang="en-US" altLang="he-IL" dirty="0"/>
          </a:p>
          <a:p>
            <a:endParaRPr lang="en-US" dirty="0"/>
          </a:p>
        </p:txBody>
      </p:sp>
    </p:spTree>
    <p:extLst>
      <p:ext uri="{BB962C8B-B14F-4D97-AF65-F5344CB8AC3E}">
        <p14:creationId xmlns:p14="http://schemas.microsoft.com/office/powerpoint/2010/main" val="1936437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nodes (s1,c0) (cont.)</a:t>
            </a:r>
            <a:endParaRPr lang="en-US" dirty="0"/>
          </a:p>
        </p:txBody>
      </p:sp>
      <p:sp>
        <p:nvSpPr>
          <p:cNvPr id="3" name="Content Placeholder 2"/>
          <p:cNvSpPr>
            <a:spLocks noGrp="1"/>
          </p:cNvSpPr>
          <p:nvPr>
            <p:ph idx="1"/>
          </p:nvPr>
        </p:nvSpPr>
        <p:spPr>
          <a:xfrm>
            <a:off x="1484311" y="1857375"/>
            <a:ext cx="10018713" cy="2762250"/>
          </a:xfrm>
        </p:spPr>
        <p:txBody>
          <a:bodyPr/>
          <a:lstStyle/>
          <a:p>
            <a:r>
              <a:rPr lang="en-US" dirty="0" smtClean="0"/>
              <a:t>Set the OpenFlow version of switch to 1.3 </a:t>
            </a:r>
          </a:p>
          <a:p>
            <a:pPr lvl="1"/>
            <a:r>
              <a:rPr lang="en-US" dirty="0" err="1" smtClean="0"/>
              <a:t>ovs-vsctl</a:t>
            </a:r>
            <a:r>
              <a:rPr lang="en-US" dirty="0" smtClean="0"/>
              <a:t> </a:t>
            </a:r>
            <a:r>
              <a:rPr lang="en-US" dirty="0"/>
              <a:t>set Bridge s1 </a:t>
            </a:r>
            <a:r>
              <a:rPr lang="en-US" dirty="0" smtClean="0"/>
              <a:t>protocols=OpenFlow13</a:t>
            </a:r>
          </a:p>
          <a:p>
            <a:r>
              <a:rPr lang="en-US" dirty="0"/>
              <a:t>Host h1 sends one LACP data unit every 30 </a:t>
            </a:r>
            <a:r>
              <a:rPr lang="en-US" dirty="0" smtClean="0"/>
              <a:t>seconds</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950" y="3609974"/>
            <a:ext cx="7778750" cy="2984500"/>
          </a:xfrm>
          <a:prstGeom prst="rect">
            <a:avLst/>
          </a:prstGeom>
        </p:spPr>
      </p:pic>
    </p:spTree>
    <p:extLst>
      <p:ext uri="{BB962C8B-B14F-4D97-AF65-F5344CB8AC3E}">
        <p14:creationId xmlns:p14="http://schemas.microsoft.com/office/powerpoint/2010/main" val="1561441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the Flow entry</a:t>
            </a:r>
            <a:endParaRPr lang="en-US" dirty="0"/>
          </a:p>
        </p:txBody>
      </p:sp>
      <p:sp>
        <p:nvSpPr>
          <p:cNvPr id="3" name="Content Placeholder 2"/>
          <p:cNvSpPr>
            <a:spLocks noGrp="1"/>
          </p:cNvSpPr>
          <p:nvPr>
            <p:ph idx="1"/>
          </p:nvPr>
        </p:nvSpPr>
        <p:spPr/>
        <p:txBody>
          <a:bodyPr/>
          <a:lstStyle/>
          <a:p>
            <a:r>
              <a:rPr lang="en-US" dirty="0" smtClean="0"/>
              <a:t>In the switch s1 type the following command to check the flow entry</a:t>
            </a:r>
          </a:p>
          <a:p>
            <a:pPr lvl="1"/>
            <a:r>
              <a:rPr lang="en-US" dirty="0" err="1"/>
              <a:t>ovs-ofctl</a:t>
            </a:r>
            <a:r>
              <a:rPr lang="en-US" dirty="0"/>
              <a:t> -O openflow13 dump-flows </a:t>
            </a:r>
            <a:r>
              <a:rPr lang="en-US" dirty="0" smtClean="0"/>
              <a:t>s1</a:t>
            </a:r>
          </a:p>
          <a:p>
            <a:pPr lvl="1"/>
            <a:endParaRPr lang="en-US" dirty="0" smtClean="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4343400"/>
            <a:ext cx="9499600" cy="1143000"/>
          </a:xfrm>
          <a:prstGeom prst="rect">
            <a:avLst/>
          </a:prstGeom>
        </p:spPr>
      </p:pic>
    </p:spTree>
    <p:extLst>
      <p:ext uri="{BB962C8B-B14F-4D97-AF65-F5344CB8AC3E}">
        <p14:creationId xmlns:p14="http://schemas.microsoft.com/office/powerpoint/2010/main" val="1123844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LACP Function</a:t>
            </a:r>
            <a:endParaRPr lang="en-US" dirty="0"/>
          </a:p>
        </p:txBody>
      </p:sp>
      <p:sp>
        <p:nvSpPr>
          <p:cNvPr id="3" name="Content Placeholder 2"/>
          <p:cNvSpPr>
            <a:spLocks noGrp="1"/>
          </p:cNvSpPr>
          <p:nvPr>
            <p:ph idx="1"/>
          </p:nvPr>
        </p:nvSpPr>
        <p:spPr>
          <a:xfrm>
            <a:off x="1327149" y="1828800"/>
            <a:ext cx="10018713" cy="1933575"/>
          </a:xfrm>
        </p:spPr>
        <p:txBody>
          <a:bodyPr>
            <a:normAutofit/>
          </a:bodyPr>
          <a:lstStyle/>
          <a:p>
            <a:r>
              <a:rPr lang="en-US" sz="2000" dirty="0" smtClean="0"/>
              <a:t>Improving Connection Speed:</a:t>
            </a:r>
          </a:p>
          <a:p>
            <a:pPr lvl="1"/>
            <a:r>
              <a:rPr lang="en-US" sz="1600" dirty="0" smtClean="0"/>
              <a:t>Ping h1 from h2/h3/h4 and check the amount of time it took </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588" y="3252787"/>
            <a:ext cx="6400800" cy="1485900"/>
          </a:xfrm>
          <a:prstGeom prst="rect">
            <a:avLst/>
          </a:prstGeom>
        </p:spPr>
      </p:pic>
    </p:spTree>
    <p:extLst>
      <p:ext uri="{BB962C8B-B14F-4D97-AF65-F5344CB8AC3E}">
        <p14:creationId xmlns:p14="http://schemas.microsoft.com/office/powerpoint/2010/main" val="887699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484310" y="2143125"/>
            <a:ext cx="10018713" cy="3648075"/>
          </a:xfrm>
        </p:spPr>
        <p:txBody>
          <a:bodyPr>
            <a:normAutofit fontScale="85000" lnSpcReduction="10000"/>
          </a:bodyPr>
          <a:lstStyle/>
          <a:p>
            <a:r>
              <a:rPr lang="en-US" dirty="0">
                <a:hlinkClick r:id="rId2"/>
              </a:rPr>
              <a:t>https://</a:t>
            </a:r>
            <a:r>
              <a:rPr lang="en-US" dirty="0" smtClean="0">
                <a:hlinkClick r:id="rId2"/>
              </a:rPr>
              <a:t>en.wikipedia.org/wiki/Link_aggregation</a:t>
            </a:r>
            <a:endParaRPr lang="en-US" dirty="0" smtClean="0"/>
          </a:p>
          <a:p>
            <a:r>
              <a:rPr lang="en-US" dirty="0">
                <a:hlinkClick r:id="rId3"/>
              </a:rPr>
              <a:t>https://</a:t>
            </a:r>
            <a:r>
              <a:rPr lang="en-US" dirty="0" smtClean="0">
                <a:hlinkClick r:id="rId3"/>
              </a:rPr>
              <a:t>www.thomas-krenn.com/en/wiki/Link_Aggregation_and_LACP_basics#Static_Link_Aggregation</a:t>
            </a:r>
            <a:endParaRPr lang="en-US" dirty="0" smtClean="0"/>
          </a:p>
          <a:p>
            <a:r>
              <a:rPr lang="en-US" dirty="0">
                <a:hlinkClick r:id="rId4"/>
              </a:rPr>
              <a:t>http://</a:t>
            </a:r>
            <a:r>
              <a:rPr lang="en-US" dirty="0" smtClean="0">
                <a:hlinkClick r:id="rId4"/>
              </a:rPr>
              <a:t>www.slideshare.net/NetPlus/at8000-s-configurando-trunking?next_slideshow=1</a:t>
            </a:r>
            <a:endParaRPr lang="en-US" dirty="0" smtClean="0"/>
          </a:p>
          <a:p>
            <a:r>
              <a:rPr lang="en-US" dirty="0">
                <a:hlinkClick r:id="rId5"/>
              </a:rPr>
              <a:t>https://</a:t>
            </a:r>
            <a:r>
              <a:rPr lang="en-US" dirty="0" smtClean="0">
                <a:hlinkClick r:id="rId5"/>
              </a:rPr>
              <a:t>github.com/osrg/ryu/wiki/OpenFlow_Tutorial</a:t>
            </a:r>
            <a:endParaRPr lang="en-US" dirty="0" smtClean="0"/>
          </a:p>
          <a:p>
            <a:r>
              <a:rPr lang="en-US" dirty="0">
                <a:hlinkClick r:id="rId6"/>
              </a:rPr>
              <a:t>http://mininet.org/walkthrough</a:t>
            </a:r>
            <a:r>
              <a:rPr lang="en-US" dirty="0" smtClean="0">
                <a:hlinkClick r:id="rId6"/>
              </a:rPr>
              <a:t>/</a:t>
            </a:r>
            <a:endParaRPr lang="en-US" dirty="0" smtClean="0"/>
          </a:p>
          <a:p>
            <a:r>
              <a:rPr lang="en-US" dirty="0">
                <a:hlinkClick r:id="rId7"/>
              </a:rPr>
              <a:t>https://</a:t>
            </a:r>
            <a:r>
              <a:rPr lang="en-US" dirty="0" smtClean="0">
                <a:hlinkClick r:id="rId7"/>
              </a:rPr>
              <a:t>github.com/mininet/mininet/issues/546</a:t>
            </a:r>
            <a:endParaRPr lang="en-US" dirty="0" smtClean="0"/>
          </a:p>
          <a:p>
            <a:r>
              <a:rPr lang="en-US" dirty="0">
                <a:hlinkClick r:id="rId8"/>
              </a:rPr>
              <a:t>https://</a:t>
            </a:r>
            <a:r>
              <a:rPr lang="en-US" dirty="0" smtClean="0">
                <a:hlinkClick r:id="rId8"/>
              </a:rPr>
              <a:t>osrg.github.io/ryu-book/en/html/link_aggregation.html</a:t>
            </a:r>
            <a:endParaRPr lang="en-US" smtClean="0"/>
          </a:p>
          <a:p>
            <a:endParaRPr lang="en-US" dirty="0" smtClean="0"/>
          </a:p>
          <a:p>
            <a:endParaRPr lang="en-US" dirty="0"/>
          </a:p>
        </p:txBody>
      </p:sp>
    </p:spTree>
    <p:extLst>
      <p:ext uri="{BB962C8B-B14F-4D97-AF65-F5344CB8AC3E}">
        <p14:creationId xmlns:p14="http://schemas.microsoft.com/office/powerpoint/2010/main" val="139297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View</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652403328"/>
              </p:ext>
            </p:extLst>
          </p:nvPr>
        </p:nvGraphicFramePr>
        <p:xfrm>
          <a:off x="1885950" y="2200787"/>
          <a:ext cx="9617074" cy="3547557"/>
        </p:xfrm>
        <a:graphic>
          <a:graphicData uri="http://schemas.openxmlformats.org/presentationml/2006/ole">
            <mc:AlternateContent xmlns:mc="http://schemas.openxmlformats.org/markup-compatibility/2006">
              <mc:Choice xmlns:v="urn:schemas-microsoft-com:vml" Requires="v">
                <p:oleObj spid="_x0000_s1027" name="Bitmap Image" r:id="rId3" imgW="5447619" imgH="2010056" progId="Paint.Picture">
                  <p:embed/>
                </p:oleObj>
              </mc:Choice>
              <mc:Fallback>
                <p:oleObj name="Bitmap Image" r:id="rId3" imgW="5447619" imgH="201005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2200787"/>
                        <a:ext cx="9617074" cy="354755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54336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LACP</a:t>
            </a:r>
            <a:endParaRPr lang="en-US" dirty="0"/>
          </a:p>
        </p:txBody>
      </p:sp>
      <p:sp>
        <p:nvSpPr>
          <p:cNvPr id="3" name="Content Placeholder 2"/>
          <p:cNvSpPr>
            <a:spLocks noGrp="1"/>
          </p:cNvSpPr>
          <p:nvPr>
            <p:ph idx="1"/>
          </p:nvPr>
        </p:nvSpPr>
        <p:spPr/>
        <p:txBody>
          <a:bodyPr/>
          <a:lstStyle/>
          <a:p>
            <a:r>
              <a:rPr lang="en-US" dirty="0" smtClean="0"/>
              <a:t>Automatic Recovery</a:t>
            </a:r>
          </a:p>
          <a:p>
            <a:r>
              <a:rPr lang="en-US" dirty="0"/>
              <a:t>I</a:t>
            </a:r>
            <a:r>
              <a:rPr lang="en-US" dirty="0" smtClean="0"/>
              <a:t>ncreased </a:t>
            </a:r>
            <a:r>
              <a:rPr lang="en-US" dirty="0"/>
              <a:t>communication </a:t>
            </a:r>
            <a:r>
              <a:rPr lang="en-US" dirty="0" smtClean="0"/>
              <a:t>speed</a:t>
            </a:r>
          </a:p>
          <a:p>
            <a:r>
              <a:rPr lang="en-US" dirty="0"/>
              <a:t>S</a:t>
            </a:r>
            <a:r>
              <a:rPr lang="en-US" dirty="0" smtClean="0"/>
              <a:t>ecuring redundancy</a:t>
            </a:r>
          </a:p>
          <a:p>
            <a:r>
              <a:rPr lang="en-US" dirty="0"/>
              <a:t>I</a:t>
            </a:r>
            <a:r>
              <a:rPr lang="en-US" dirty="0" smtClean="0"/>
              <a:t>mprove </a:t>
            </a:r>
            <a:r>
              <a:rPr lang="en-US" dirty="0"/>
              <a:t>fault tolerance</a:t>
            </a:r>
            <a:endParaRPr lang="en-US" dirty="0" smtClean="0"/>
          </a:p>
          <a:p>
            <a:r>
              <a:rPr lang="en-US" dirty="0" smtClean="0"/>
              <a:t>Distributed data transmission</a:t>
            </a:r>
          </a:p>
          <a:p>
            <a:endParaRPr lang="en-US" dirty="0"/>
          </a:p>
        </p:txBody>
      </p:sp>
    </p:spTree>
    <p:extLst>
      <p:ext uri="{BB962C8B-B14F-4D97-AF65-F5344CB8AC3E}">
        <p14:creationId xmlns:p14="http://schemas.microsoft.com/office/powerpoint/2010/main" val="660678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approaches</a:t>
            </a:r>
            <a:endParaRPr lang="en-US" dirty="0"/>
          </a:p>
        </p:txBody>
      </p:sp>
      <p:sp>
        <p:nvSpPr>
          <p:cNvPr id="3" name="Content Placeholder 2"/>
          <p:cNvSpPr>
            <a:spLocks noGrp="1"/>
          </p:cNvSpPr>
          <p:nvPr>
            <p:ph idx="1"/>
          </p:nvPr>
        </p:nvSpPr>
        <p:spPr>
          <a:xfrm>
            <a:off x="1484310" y="2109786"/>
            <a:ext cx="10018713" cy="2147889"/>
          </a:xfrm>
        </p:spPr>
        <p:txBody>
          <a:bodyPr/>
          <a:lstStyle/>
          <a:p>
            <a:r>
              <a:rPr lang="en-US" dirty="0" smtClean="0"/>
              <a:t>Static approach</a:t>
            </a:r>
          </a:p>
          <a:p>
            <a:r>
              <a:rPr lang="en-US" dirty="0" smtClean="0"/>
              <a:t>Dynamic approach</a:t>
            </a:r>
            <a:endParaRPr lang="en-US" dirty="0"/>
          </a:p>
        </p:txBody>
      </p:sp>
    </p:spTree>
    <p:extLst>
      <p:ext uri="{BB962C8B-B14F-4D97-AF65-F5344CB8AC3E}">
        <p14:creationId xmlns:p14="http://schemas.microsoft.com/office/powerpoint/2010/main" val="161732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a:t>
            </a:r>
            <a:endParaRPr lang="en-US" dirty="0"/>
          </a:p>
        </p:txBody>
      </p:sp>
      <p:sp>
        <p:nvSpPr>
          <p:cNvPr id="3" name="Content Placeholder 2"/>
          <p:cNvSpPr>
            <a:spLocks noGrp="1"/>
          </p:cNvSpPr>
          <p:nvPr>
            <p:ph idx="1"/>
          </p:nvPr>
        </p:nvSpPr>
        <p:spPr>
          <a:xfrm>
            <a:off x="1484310" y="1985963"/>
            <a:ext cx="10018713" cy="2533649"/>
          </a:xfrm>
        </p:spPr>
        <p:txBody>
          <a:bodyPr/>
          <a:lstStyle/>
          <a:p>
            <a:r>
              <a:rPr lang="en-US" dirty="0" smtClean="0"/>
              <a:t>Each network device is instructed directly</a:t>
            </a:r>
          </a:p>
          <a:p>
            <a:r>
              <a:rPr lang="en-US" dirty="0"/>
              <a:t>With a static link aggregate, all configuration settings will be setup on both participating </a:t>
            </a:r>
            <a:r>
              <a:rPr lang="en-US" dirty="0" smtClean="0"/>
              <a:t>LAG (Link Aggregation Groups) components.</a:t>
            </a:r>
            <a:endParaRPr lang="en-US" dirty="0"/>
          </a:p>
        </p:txBody>
      </p:sp>
    </p:spTree>
    <p:extLst>
      <p:ext uri="{BB962C8B-B14F-4D97-AF65-F5344CB8AC3E}">
        <p14:creationId xmlns:p14="http://schemas.microsoft.com/office/powerpoint/2010/main" val="1226146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a:t>Link Aggregation Control Protocol (LACP) allows the exchange of information with regard to the link aggregation between the two members of said aggregation. This information will be packetized in Link Aggregation Control Protocol Data Units (LACDUs</a:t>
            </a:r>
            <a:r>
              <a:rPr lang="en-US" dirty="0" smtClean="0"/>
              <a:t>).</a:t>
            </a:r>
          </a:p>
          <a:p>
            <a:r>
              <a:rPr lang="en-US" dirty="0"/>
              <a:t>Each individual port can be configured as an </a:t>
            </a:r>
            <a:r>
              <a:rPr lang="en-US" i="1" dirty="0"/>
              <a:t>active</a:t>
            </a:r>
            <a:r>
              <a:rPr lang="en-US" dirty="0"/>
              <a:t> or </a:t>
            </a:r>
            <a:r>
              <a:rPr lang="en-US" i="1" dirty="0"/>
              <a:t>passive LACP</a:t>
            </a:r>
            <a:r>
              <a:rPr lang="en-US" dirty="0"/>
              <a:t> using the control protocol.</a:t>
            </a:r>
          </a:p>
          <a:p>
            <a:pPr lvl="1"/>
            <a:r>
              <a:rPr lang="en-US" dirty="0"/>
              <a:t>Passive LACP: the port prefers not transmitting LACPDUs. The port will only transmit LACPDUs when its counterpart uses </a:t>
            </a:r>
            <a:r>
              <a:rPr lang="en-US" i="1" dirty="0"/>
              <a:t>active </a:t>
            </a:r>
            <a:r>
              <a:rPr lang="en-US" i="1" dirty="0" smtClean="0"/>
              <a:t>LACP</a:t>
            </a:r>
            <a:r>
              <a:rPr lang="en-US" dirty="0" smtClean="0"/>
              <a:t>.</a:t>
            </a:r>
            <a:endParaRPr lang="en-US" dirty="0"/>
          </a:p>
          <a:p>
            <a:pPr lvl="1"/>
            <a:r>
              <a:rPr lang="en-US" dirty="0"/>
              <a:t>Active LACP: the port prefers to transmit LACPDUs and thereby to speak the protocol, regardless of whether its counterpart uses </a:t>
            </a:r>
            <a:r>
              <a:rPr lang="en-US" i="1" dirty="0"/>
              <a:t>passive LACP</a:t>
            </a:r>
            <a:r>
              <a:rPr lang="en-US" dirty="0"/>
              <a:t> or </a:t>
            </a:r>
            <a:r>
              <a:rPr lang="en-US" dirty="0" smtClean="0"/>
              <a:t>not.</a:t>
            </a:r>
            <a:endParaRPr lang="en-US" dirty="0"/>
          </a:p>
        </p:txBody>
      </p:sp>
    </p:spTree>
    <p:extLst>
      <p:ext uri="{BB962C8B-B14F-4D97-AF65-F5344CB8AC3E}">
        <p14:creationId xmlns:p14="http://schemas.microsoft.com/office/powerpoint/2010/main" val="5535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over Static Link Aggregation</a:t>
            </a:r>
            <a:endParaRPr lang="en-US" b="1" dirty="0"/>
          </a:p>
        </p:txBody>
      </p:sp>
      <p:sp>
        <p:nvSpPr>
          <p:cNvPr id="3" name="Content Placeholder 2"/>
          <p:cNvSpPr>
            <a:spLocks noGrp="1"/>
          </p:cNvSpPr>
          <p:nvPr>
            <p:ph idx="1"/>
          </p:nvPr>
        </p:nvSpPr>
        <p:spPr>
          <a:xfrm>
            <a:off x="1484310" y="2152649"/>
            <a:ext cx="10018713" cy="3124201"/>
          </a:xfrm>
        </p:spPr>
        <p:txBody>
          <a:bodyPr>
            <a:normAutofit fontScale="92500" lnSpcReduction="20000"/>
          </a:bodyPr>
          <a:lstStyle/>
          <a:p>
            <a:r>
              <a:rPr lang="en-US" b="1" dirty="0"/>
              <a:t>Failover occurs automatically</a:t>
            </a:r>
            <a:r>
              <a:rPr lang="en-US" dirty="0"/>
              <a:t>: Even if one physical links fails, it will detect if the point-to-point connection is using a media converter, so that the link status at the switching port remains </a:t>
            </a:r>
            <a:r>
              <a:rPr lang="en-US" i="1" dirty="0"/>
              <a:t>up</a:t>
            </a:r>
            <a:r>
              <a:rPr lang="en-US" dirty="0"/>
              <a:t>. Because </a:t>
            </a:r>
            <a:r>
              <a:rPr lang="en-US" dirty="0" smtClean="0"/>
              <a:t>LACPDUs (</a:t>
            </a:r>
            <a:r>
              <a:rPr lang="en-US" altLang="he-IL" dirty="0"/>
              <a:t>special frames exchanged by </a:t>
            </a:r>
            <a:r>
              <a:rPr lang="en-US" altLang="he-IL" dirty="0" smtClean="0"/>
              <a:t>sides which </a:t>
            </a:r>
            <a:r>
              <a:rPr lang="en-US" altLang="he-IL" dirty="0"/>
              <a:t>contains 128 octets </a:t>
            </a:r>
            <a:r>
              <a:rPr lang="en-US" altLang="he-IL" dirty="0" smtClean="0"/>
              <a:t>of actor and partner information</a:t>
            </a:r>
            <a:r>
              <a:rPr lang="en-US" dirty="0" smtClean="0"/>
              <a:t>) </a:t>
            </a:r>
            <a:r>
              <a:rPr lang="en-US" dirty="0"/>
              <a:t>do not form a component of this connection, the link will be removed from the link aggregate. This ensures that packets will not be lost due to the failed link.</a:t>
            </a:r>
            <a:endParaRPr lang="en-US" dirty="0" smtClean="0"/>
          </a:p>
          <a:p>
            <a:r>
              <a:rPr lang="en-US" b="1" dirty="0" smtClean="0"/>
              <a:t>Dynamic </a:t>
            </a:r>
            <a:r>
              <a:rPr lang="en-US" b="1" dirty="0"/>
              <a:t>configuration</a:t>
            </a:r>
            <a:r>
              <a:rPr lang="en-US" dirty="0"/>
              <a:t>: The device can confirm that the configuration at the other end can handle link aggregation. With Static link aggregation a cabling or configuration mistake could go undetected and cause undesirable network behavior</a:t>
            </a:r>
            <a:endParaRPr lang="en-US" dirty="0"/>
          </a:p>
        </p:txBody>
      </p:sp>
    </p:spTree>
    <p:extLst>
      <p:ext uri="{BB962C8B-B14F-4D97-AF65-F5344CB8AC3E}">
        <p14:creationId xmlns:p14="http://schemas.microsoft.com/office/powerpoint/2010/main" val="1594129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r>
              <a:rPr lang="en-US" dirty="0" smtClean="0"/>
              <a:t>Install VMWare</a:t>
            </a:r>
          </a:p>
          <a:p>
            <a:r>
              <a:rPr lang="en-US" dirty="0" smtClean="0"/>
              <a:t>Download </a:t>
            </a:r>
            <a:r>
              <a:rPr lang="en-US" dirty="0"/>
              <a:t>Mininet from </a:t>
            </a:r>
            <a:r>
              <a:rPr lang="en-US" dirty="0">
                <a:hlinkClick r:id="rId2"/>
              </a:rPr>
              <a:t>https://</a:t>
            </a:r>
            <a:r>
              <a:rPr lang="en-US" dirty="0" smtClean="0">
                <a:hlinkClick r:id="rId2"/>
              </a:rPr>
              <a:t>github.com/mininet/mininet/wiki/Mininet-VM-Images</a:t>
            </a:r>
            <a:r>
              <a:rPr lang="en-US" dirty="0" smtClean="0"/>
              <a:t> and install in VMWare</a:t>
            </a:r>
          </a:p>
          <a:p>
            <a:r>
              <a:rPr lang="en-US" dirty="0" smtClean="0"/>
              <a:t>Install all in one SDN controller </a:t>
            </a:r>
            <a:r>
              <a:rPr lang="en-US" dirty="0"/>
              <a:t>from </a:t>
            </a:r>
            <a:r>
              <a:rPr lang="en-US" dirty="0">
                <a:hlinkClick r:id="rId3"/>
              </a:rPr>
              <a:t>http://webcache.googleusercontent.com/search?q=cache:R4Of7hNEVhoJ:sdnhub.org/tutorials/sdn-tutorial-vm/+&amp;</a:t>
            </a:r>
            <a:r>
              <a:rPr lang="en-US" dirty="0" smtClean="0">
                <a:hlinkClick r:id="rId3"/>
              </a:rPr>
              <a:t>cd=1&amp;hl=en&amp;ct=clnk&amp;gl=us&amp;client=safari</a:t>
            </a:r>
            <a:r>
              <a:rPr lang="en-US" dirty="0" smtClean="0"/>
              <a:t> and install in VMWare</a:t>
            </a:r>
            <a:endParaRPr lang="en-US" dirty="0"/>
          </a:p>
        </p:txBody>
      </p:sp>
    </p:spTree>
    <p:extLst>
      <p:ext uri="{BB962C8B-B14F-4D97-AF65-F5344CB8AC3E}">
        <p14:creationId xmlns:p14="http://schemas.microsoft.com/office/powerpoint/2010/main" val="1137309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424</TotalTime>
  <Words>871</Words>
  <Application>Microsoft Macintosh PowerPoint</Application>
  <PresentationFormat>Widescreen</PresentationFormat>
  <Paragraphs>103</Paragraphs>
  <Slides>23</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Calibri</vt:lpstr>
      <vt:lpstr>Corbel</vt:lpstr>
      <vt:lpstr>Miriam</vt:lpstr>
      <vt:lpstr>Arial</vt:lpstr>
      <vt:lpstr>Parallax</vt:lpstr>
      <vt:lpstr>Bitmap Image</vt:lpstr>
      <vt:lpstr>Link Aggregation Control Protocol</vt:lpstr>
      <vt:lpstr>What is LACP?</vt:lpstr>
      <vt:lpstr>General View</vt:lpstr>
      <vt:lpstr>Advantages of LACP</vt:lpstr>
      <vt:lpstr>Types of approaches</vt:lpstr>
      <vt:lpstr>Static Method</vt:lpstr>
      <vt:lpstr>Dynamic approach</vt:lpstr>
      <vt:lpstr>Advantages over Static Link Aggregation</vt:lpstr>
      <vt:lpstr>Installation</vt:lpstr>
      <vt:lpstr>Configuring RYU Controller</vt:lpstr>
      <vt:lpstr>Configuring Mininet</vt:lpstr>
      <vt:lpstr>Creating custom topology</vt:lpstr>
      <vt:lpstr>Creating Custom Topology (Cont.)</vt:lpstr>
      <vt:lpstr>Running RYU Controller and mininet topology</vt:lpstr>
      <vt:lpstr>Configuring nodes (h1)</vt:lpstr>
      <vt:lpstr>Configuring nodes (h1) (cont.)</vt:lpstr>
      <vt:lpstr>Configuring nodes (h1) (cont.)</vt:lpstr>
      <vt:lpstr>Configuring nodes (h1) (cont.)</vt:lpstr>
      <vt:lpstr>Configuring nodes (h1) (cont.)</vt:lpstr>
      <vt:lpstr>Configuring nodes (s1,c0) (cont.)</vt:lpstr>
      <vt:lpstr>Checking the Flow entry</vt:lpstr>
      <vt:lpstr>Checking LACP Function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Aggregation Control Protocol</dc:title>
  <dc:creator>Rajesh Nadiminti</dc:creator>
  <cp:lastModifiedBy>Rajesh Nadiminti</cp:lastModifiedBy>
  <cp:revision>20</cp:revision>
  <dcterms:created xsi:type="dcterms:W3CDTF">2015-12-14T16:33:07Z</dcterms:created>
  <dcterms:modified xsi:type="dcterms:W3CDTF">2015-12-14T23:37:40Z</dcterms:modified>
</cp:coreProperties>
</file>