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94660"/>
  </p:normalViewPr>
  <p:slideViewPr>
    <p:cSldViewPr snapToGrid="0">
      <p:cViewPr>
        <p:scale>
          <a:sx n="100" d="100"/>
          <a:sy n="100" d="100"/>
        </p:scale>
        <p:origin x="7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3/1/2021</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45559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7634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3361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45245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8130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7907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2074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20854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9992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3393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3/1/2021</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5593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3/1/2021</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487047619"/>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23" r:id="rId6"/>
    <p:sldLayoutId id="2147483728"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utoregressive_integrated_moving_aver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https://machinelearningmastery.com/arima-for-time-series-forecasting-with-python/" TargetMode="External"/><Relationship Id="rId4" Type="http://schemas.openxmlformats.org/officeDocument/2006/relationships/hyperlink" Target="https://data.colorado.gov/Business/Retail-Reports-by-City-in-Colorado/2yhn-3dbj"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a:extLst>
              <a:ext uri="{FF2B5EF4-FFF2-40B4-BE49-F238E27FC236}">
                <a16:creationId xmlns:a16="http://schemas.microsoft.com/office/drawing/2014/main" id="{9766DB8F-5859-4475-9B8F-43D8EBFD567F}"/>
              </a:ext>
            </a:extLst>
          </p:cNvPr>
          <p:cNvPicPr>
            <a:picLocks noChangeAspect="1"/>
          </p:cNvPicPr>
          <p:nvPr/>
        </p:nvPicPr>
        <p:blipFill rotWithShape="1">
          <a:blip r:embed="rId2"/>
          <a:srcRect t="8981" b="11019"/>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8" name="Group 17">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9" name="Freeform: Shape 1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E8B57E1-DCA9-40F6-B39D-67685F3068B7}"/>
              </a:ext>
            </a:extLst>
          </p:cNvPr>
          <p:cNvSpPr>
            <a:spLocks noGrp="1"/>
          </p:cNvSpPr>
          <p:nvPr>
            <p:ph type="ctrTitle"/>
          </p:nvPr>
        </p:nvSpPr>
        <p:spPr>
          <a:xfrm>
            <a:off x="762000" y="933451"/>
            <a:ext cx="7349266" cy="2576512"/>
          </a:xfrm>
        </p:spPr>
        <p:txBody>
          <a:bodyPr>
            <a:normAutofit/>
          </a:bodyPr>
          <a:lstStyle/>
          <a:p>
            <a:pPr algn="l"/>
            <a:r>
              <a:rPr lang="en-US" sz="5600" dirty="0">
                <a:solidFill>
                  <a:srgbClr val="FFFFFF"/>
                </a:solidFill>
              </a:rPr>
              <a:t>Colorado Retail Trend Forecasting</a:t>
            </a:r>
          </a:p>
        </p:txBody>
      </p:sp>
    </p:spTree>
    <p:extLst>
      <p:ext uri="{BB962C8B-B14F-4D97-AF65-F5344CB8AC3E}">
        <p14:creationId xmlns:p14="http://schemas.microsoft.com/office/powerpoint/2010/main" val="3844061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DC9E92-4230-4808-B094-6C2AF61EEF34}"/>
              </a:ext>
            </a:extLst>
          </p:cNvPr>
          <p:cNvSpPr>
            <a:spLocks noGrp="1"/>
          </p:cNvSpPr>
          <p:nvPr>
            <p:ph type="title"/>
          </p:nvPr>
        </p:nvSpPr>
        <p:spPr>
          <a:xfrm>
            <a:off x="4591050" y="75305"/>
            <a:ext cx="6838950" cy="1075764"/>
          </a:xfrm>
        </p:spPr>
        <p:txBody>
          <a:bodyPr vert="horz" lIns="91440" tIns="45720" rIns="91440" bIns="45720" rtlCol="0" anchor="b" anchorCtr="0">
            <a:normAutofit/>
          </a:bodyPr>
          <a:lstStyle/>
          <a:p>
            <a:r>
              <a:rPr lang="en-US" sz="6000" dirty="0"/>
              <a:t>Goal Of the Project</a:t>
            </a:r>
          </a:p>
        </p:txBody>
      </p:sp>
      <p:pic>
        <p:nvPicPr>
          <p:cNvPr id="5" name="Picture 4" descr="Dart arrow in the centre of dartboard">
            <a:extLst>
              <a:ext uri="{FF2B5EF4-FFF2-40B4-BE49-F238E27FC236}">
                <a16:creationId xmlns:a16="http://schemas.microsoft.com/office/drawing/2014/main" id="{7AD2ACD4-ACD0-4729-8B9B-1F92B017B222}"/>
              </a:ext>
            </a:extLst>
          </p:cNvPr>
          <p:cNvPicPr>
            <a:picLocks noChangeAspect="1"/>
          </p:cNvPicPr>
          <p:nvPr/>
        </p:nvPicPr>
        <p:blipFill rotWithShape="1">
          <a:blip r:embed="rId2"/>
          <a:srcRect l="46421" r="9078" b="-2"/>
          <a:stretch/>
        </p:blipFill>
        <p:spPr>
          <a:xfrm>
            <a:off x="-2" y="-1"/>
            <a:ext cx="4572002" cy="6858002"/>
          </a:xfrm>
          <a:custGeom>
            <a:avLst/>
            <a:gdLst/>
            <a:ahLst/>
            <a:cxnLst/>
            <a:rect l="l" t="t" r="r" b="b"/>
            <a:pathLst>
              <a:path w="4572002" h="6858002">
                <a:moveTo>
                  <a:pt x="4295315" y="6438981"/>
                </a:moveTo>
                <a:lnTo>
                  <a:pt x="4275384" y="6463840"/>
                </a:lnTo>
                <a:lnTo>
                  <a:pt x="4275382" y="6463849"/>
                </a:lnTo>
                <a:lnTo>
                  <a:pt x="4261586" y="6513012"/>
                </a:lnTo>
                <a:lnTo>
                  <a:pt x="4242781" y="6546194"/>
                </a:lnTo>
                <a:lnTo>
                  <a:pt x="4242781" y="6546195"/>
                </a:lnTo>
                <a:lnTo>
                  <a:pt x="4259119" y="6521804"/>
                </a:lnTo>
                <a:lnTo>
                  <a:pt x="4261586"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4"/>
                </a:cubicBezTo>
                <a:lnTo>
                  <a:pt x="4158155" y="4933805"/>
                </a:lnTo>
                <a:lnTo>
                  <a:pt x="4158155" y="4933805"/>
                </a:lnTo>
                <a:cubicBezTo>
                  <a:pt x="4160163" y="4953853"/>
                  <a:pt x="4171415" y="4969749"/>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8"/>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2"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289" y="6365204"/>
                </a:lnTo>
                <a:lnTo>
                  <a:pt x="4380007" y="6387910"/>
                </a:lnTo>
                <a:lnTo>
                  <a:pt x="4378243" y="6391549"/>
                </a:lnTo>
                <a:lnTo>
                  <a:pt x="4370589" y="6407332"/>
                </a:lnTo>
                <a:lnTo>
                  <a:pt x="4370589" y="6407333"/>
                </a:lnTo>
                <a:lnTo>
                  <a:pt x="4378243" y="6391549"/>
                </a:lnTo>
                <a:lnTo>
                  <a:pt x="4380008" y="6387910"/>
                </a:lnTo>
                <a:lnTo>
                  <a:pt x="4381289" y="6365204"/>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8"/>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6"/>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1"/>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4"/>
                  <a:pt x="4125838" y="2518264"/>
                </a:cubicBezTo>
                <a:cubicBezTo>
                  <a:pt x="4123171" y="2527790"/>
                  <a:pt x="4122027" y="2536457"/>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8"/>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1" y="2463018"/>
                </a:cubicBez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5402" y="228949"/>
                </a:lnTo>
                <a:lnTo>
                  <a:pt x="3785402" y="228948"/>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1"/>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6"/>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p:spPr>
      </p:pic>
      <p:grpSp>
        <p:nvGrpSpPr>
          <p:cNvPr id="20" name="Group 19">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1" name="Freeform: Shape 20">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B622DA51-C8AD-47E0-9F6B-F466A4FC2140}"/>
              </a:ext>
            </a:extLst>
          </p:cNvPr>
          <p:cNvSpPr txBox="1"/>
          <p:nvPr/>
        </p:nvSpPr>
        <p:spPr>
          <a:xfrm>
            <a:off x="4765638" y="1635162"/>
            <a:ext cx="6664362" cy="646331"/>
          </a:xfrm>
          <a:prstGeom prst="rect">
            <a:avLst/>
          </a:prstGeom>
          <a:noFill/>
        </p:spPr>
        <p:txBody>
          <a:bodyPr wrap="square" rtlCol="0">
            <a:spAutoFit/>
          </a:bodyPr>
          <a:lstStyle/>
          <a:p>
            <a:r>
              <a:rPr lang="en-US" dirty="0"/>
              <a:t>Forecasting Total Revenue Sales of Colorado by developing Arima model</a:t>
            </a:r>
          </a:p>
        </p:txBody>
      </p:sp>
    </p:spTree>
    <p:extLst>
      <p:ext uri="{BB962C8B-B14F-4D97-AF65-F5344CB8AC3E}">
        <p14:creationId xmlns:p14="http://schemas.microsoft.com/office/powerpoint/2010/main" val="38638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0BB07B4-8756-4AE5-A848-6EA4FA2E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2AEDF21-B8B4-4C46-B19B-1C1392B148F6}"/>
              </a:ext>
            </a:extLst>
          </p:cNvPr>
          <p:cNvPicPr>
            <a:picLocks noChangeAspect="1"/>
          </p:cNvPicPr>
          <p:nvPr/>
        </p:nvPicPr>
        <p:blipFill rotWithShape="1">
          <a:blip r:embed="rId2"/>
          <a:srcRect t="5159" b="16444"/>
          <a:stretch/>
        </p:blipFill>
        <p:spPr>
          <a:xfrm>
            <a:off x="20" y="699247"/>
            <a:ext cx="12191980" cy="6158752"/>
          </a:xfrm>
          <a:prstGeom prst="rect">
            <a:avLst/>
          </a:prstGeom>
        </p:spPr>
      </p:pic>
      <p:sp>
        <p:nvSpPr>
          <p:cNvPr id="3" name="TextBox 2">
            <a:extLst>
              <a:ext uri="{FF2B5EF4-FFF2-40B4-BE49-F238E27FC236}">
                <a16:creationId xmlns:a16="http://schemas.microsoft.com/office/drawing/2014/main" id="{6AC50724-2C60-430A-964A-30E72FCEE8D3}"/>
              </a:ext>
            </a:extLst>
          </p:cNvPr>
          <p:cNvSpPr txBox="1"/>
          <p:nvPr/>
        </p:nvSpPr>
        <p:spPr>
          <a:xfrm>
            <a:off x="129092" y="88014"/>
            <a:ext cx="8358692" cy="523220"/>
          </a:xfrm>
          <a:prstGeom prst="rect">
            <a:avLst/>
          </a:prstGeom>
          <a:noFill/>
        </p:spPr>
        <p:txBody>
          <a:bodyPr wrap="square" rtlCol="0">
            <a:spAutoFit/>
          </a:bodyPr>
          <a:lstStyle/>
          <a:p>
            <a:r>
              <a:rPr lang="en-US" sz="2800" b="1" dirty="0"/>
              <a:t>Data Analysis using Tableau</a:t>
            </a:r>
          </a:p>
        </p:txBody>
      </p:sp>
    </p:spTree>
    <p:extLst>
      <p:ext uri="{BB962C8B-B14F-4D97-AF65-F5344CB8AC3E}">
        <p14:creationId xmlns:p14="http://schemas.microsoft.com/office/powerpoint/2010/main" val="85359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F9FE-4BFC-4FB7-A454-7359C0C78970}"/>
              </a:ext>
            </a:extLst>
          </p:cNvPr>
          <p:cNvSpPr>
            <a:spLocks noGrp="1"/>
          </p:cNvSpPr>
          <p:nvPr>
            <p:ph type="title"/>
          </p:nvPr>
        </p:nvSpPr>
        <p:spPr>
          <a:xfrm>
            <a:off x="762000" y="494853"/>
            <a:ext cx="9144000" cy="839096"/>
          </a:xfrm>
        </p:spPr>
        <p:txBody>
          <a:bodyPr/>
          <a:lstStyle/>
          <a:p>
            <a:r>
              <a:rPr lang="en-US" dirty="0"/>
              <a:t>EDA And Data Preparation</a:t>
            </a:r>
          </a:p>
        </p:txBody>
      </p:sp>
      <p:sp>
        <p:nvSpPr>
          <p:cNvPr id="3" name="Content Placeholder 2">
            <a:extLst>
              <a:ext uri="{FF2B5EF4-FFF2-40B4-BE49-F238E27FC236}">
                <a16:creationId xmlns:a16="http://schemas.microsoft.com/office/drawing/2014/main" id="{7CA65445-23C0-4912-AD2E-2BE3FBE18C07}"/>
              </a:ext>
            </a:extLst>
          </p:cNvPr>
          <p:cNvSpPr>
            <a:spLocks noGrp="1"/>
          </p:cNvSpPr>
          <p:nvPr>
            <p:ph idx="1"/>
          </p:nvPr>
        </p:nvSpPr>
        <p:spPr>
          <a:xfrm>
            <a:off x="762000" y="1226373"/>
            <a:ext cx="10668000" cy="4869628"/>
          </a:xfrm>
        </p:spPr>
        <p:txBody>
          <a:bodyPr/>
          <a:lstStyle/>
          <a:p>
            <a:pPr marL="0" indent="0">
              <a:buNone/>
            </a:pPr>
            <a:r>
              <a:rPr lang="en-US" dirty="0"/>
              <a:t>There are few steps taken to clean the data </a:t>
            </a:r>
          </a:p>
          <a:p>
            <a:pPr>
              <a:buFont typeface="Wingdings" panose="05000000000000000000" pitchFamily="2" charset="2"/>
              <a:buChar char="q"/>
            </a:pPr>
            <a:r>
              <a:rPr lang="en-US" dirty="0"/>
              <a:t>As for time series analysis we need a time timestamp .Here  two column are there month and year. Using concatenation and changing data type to time stamp I achieved that.</a:t>
            </a:r>
          </a:p>
          <a:p>
            <a:pPr>
              <a:buFont typeface="Wingdings" panose="05000000000000000000" pitchFamily="2" charset="2"/>
              <a:buChar char="q"/>
            </a:pPr>
            <a:r>
              <a:rPr lang="en-US" dirty="0"/>
              <a:t>Created a calculated column for Total Sales.</a:t>
            </a:r>
          </a:p>
          <a:p>
            <a:pPr>
              <a:buFont typeface="Wingdings" panose="05000000000000000000" pitchFamily="2" charset="2"/>
              <a:buChar char="q"/>
            </a:pPr>
            <a:r>
              <a:rPr lang="en-US" dirty="0"/>
              <a:t>Taken care of data types in data frame</a:t>
            </a:r>
          </a:p>
          <a:p>
            <a:pPr>
              <a:buFont typeface="Wingdings" panose="05000000000000000000" pitchFamily="2" charset="2"/>
              <a:buChar char="q"/>
            </a:pPr>
            <a:r>
              <a:rPr lang="en-US" dirty="0"/>
              <a:t>Replaced Null values with previous value.</a:t>
            </a:r>
          </a:p>
        </p:txBody>
      </p:sp>
    </p:spTree>
    <p:extLst>
      <p:ext uri="{BB962C8B-B14F-4D97-AF65-F5344CB8AC3E}">
        <p14:creationId xmlns:p14="http://schemas.microsoft.com/office/powerpoint/2010/main" val="215944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2591-2645-4A48-9B42-F7B6E69DC87B}"/>
              </a:ext>
            </a:extLst>
          </p:cNvPr>
          <p:cNvSpPr>
            <a:spLocks noGrp="1"/>
          </p:cNvSpPr>
          <p:nvPr>
            <p:ph type="title"/>
          </p:nvPr>
        </p:nvSpPr>
        <p:spPr>
          <a:xfrm>
            <a:off x="665181" y="480509"/>
            <a:ext cx="9144000" cy="1263649"/>
          </a:xfrm>
        </p:spPr>
        <p:txBody>
          <a:bodyPr>
            <a:normAutofit fontScale="90000"/>
          </a:bodyPr>
          <a:lstStyle/>
          <a:p>
            <a:r>
              <a:rPr lang="en-US" dirty="0"/>
              <a:t>What is Arima Model and Why I used it</a:t>
            </a:r>
          </a:p>
        </p:txBody>
      </p:sp>
      <p:sp>
        <p:nvSpPr>
          <p:cNvPr id="3" name="Content Placeholder 2">
            <a:extLst>
              <a:ext uri="{FF2B5EF4-FFF2-40B4-BE49-F238E27FC236}">
                <a16:creationId xmlns:a16="http://schemas.microsoft.com/office/drawing/2014/main" id="{3D37CF39-3851-468F-9B4F-DA699B01BE5F}"/>
              </a:ext>
            </a:extLst>
          </p:cNvPr>
          <p:cNvSpPr>
            <a:spLocks noGrp="1"/>
          </p:cNvSpPr>
          <p:nvPr>
            <p:ph idx="1"/>
          </p:nvPr>
        </p:nvSpPr>
        <p:spPr>
          <a:xfrm>
            <a:off x="525332" y="1305260"/>
            <a:ext cx="10668000" cy="4256444"/>
          </a:xfrm>
        </p:spPr>
        <p:txBody>
          <a:bodyPr>
            <a:normAutofit fontScale="92500"/>
          </a:bodyPr>
          <a:lstStyle/>
          <a:p>
            <a:r>
              <a:rPr lang="en-US" dirty="0"/>
              <a:t>An </a:t>
            </a:r>
            <a:r>
              <a:rPr lang="en-US" i="1" dirty="0"/>
              <a:t>Autoregressive Integrated Moving Average</a:t>
            </a:r>
            <a:r>
              <a:rPr lang="en-US" dirty="0"/>
              <a:t> or </a:t>
            </a:r>
            <a:r>
              <a:rPr lang="en-US" dirty="0">
                <a:hlinkClick r:id="rId2" tooltip="en.wikipedia.org"/>
              </a:rPr>
              <a:t>ARIMA model</a:t>
            </a:r>
            <a:r>
              <a:rPr lang="en-US" dirty="0"/>
              <a:t> is a class of statistical model for analyzing and forecasting time series data. The purpose of the model is to fit the time series data as well as possible and to generate predictive power for future occurrences of the variable in question.</a:t>
            </a:r>
          </a:p>
          <a:p>
            <a:r>
              <a:rPr lang="en-US" dirty="0"/>
              <a:t>ARIMA might be preferred when the series are </a:t>
            </a:r>
            <a:r>
              <a:rPr lang="en-US" b="1" dirty="0"/>
              <a:t>stationary. And this reason is the World's decomposition theorem - any covariance stationary process has a linear representation: a linear deterministic component (Vt) and a linear indeterministic components (</a:t>
            </a:r>
            <a:r>
              <a:rPr lang="en-US" b="1" dirty="0" err="1"/>
              <a:t>εt</a:t>
            </a:r>
            <a:r>
              <a:rPr lang="en-US" b="1" dirty="0"/>
              <a:t>)</a:t>
            </a:r>
          </a:p>
          <a:p>
            <a:endParaRPr lang="en-US" dirty="0"/>
          </a:p>
        </p:txBody>
      </p:sp>
      <p:sp>
        <p:nvSpPr>
          <p:cNvPr id="4" name="Rectangle 1">
            <a:extLst>
              <a:ext uri="{FF2B5EF4-FFF2-40B4-BE49-F238E27FC236}">
                <a16:creationId xmlns:a16="http://schemas.microsoft.com/office/drawing/2014/main" id="{F38861A9-3739-42F3-B87A-63B4ED92BB73}"/>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And this reason is the </a:t>
            </a:r>
            <a:r>
              <a:rPr kumimoji="0" lang="en-US" altLang="en-US" sz="1100" b="1" i="0" u="none" strike="noStrike" cap="none" normalizeH="0" baseline="0">
                <a:ln>
                  <a:noFill/>
                </a:ln>
                <a:solidFill>
                  <a:srgbClr val="242729"/>
                </a:solidFill>
                <a:effectLst/>
                <a:latin typeface="Arial" panose="020B0604020202020204" pitchFamily="34" charset="0"/>
                <a:cs typeface="Arial" panose="020B0604020202020204" pitchFamily="34" charset="0"/>
              </a:rPr>
              <a:t>Wold's decomposition theorem</a:t>
            </a: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 - any covariance stationary process has a linear representation: a linear deterministic component (</a:t>
            </a:r>
            <a:r>
              <a:rPr kumimoji="0" lang="en-US" altLang="en-US" sz="1300" b="0" i="0" u="none" strike="noStrike" cap="none" normalizeH="0" baseline="0">
                <a:ln>
                  <a:noFill/>
                </a:ln>
                <a:solidFill>
                  <a:srgbClr val="242729"/>
                </a:solidFill>
                <a:effectLst/>
                <a:latin typeface="MathJax_Math-italic"/>
                <a:cs typeface="Arial" panose="020B0604020202020204" pitchFamily="34" charset="0"/>
              </a:rPr>
              <a:t>V</a:t>
            </a:r>
            <a:r>
              <a:rPr kumimoji="0" lang="en-US" altLang="en-US" sz="900" b="0" i="0" u="none" strike="noStrike" cap="none" normalizeH="0" baseline="0">
                <a:ln>
                  <a:noFill/>
                </a:ln>
                <a:solidFill>
                  <a:srgbClr val="242729"/>
                </a:solidFill>
                <a:effectLst/>
                <a:latin typeface="MathJax_Math-italic"/>
                <a:cs typeface="Arial" panose="020B0604020202020204" pitchFamily="34" charset="0"/>
              </a:rPr>
              <a:t>t</a:t>
            </a:r>
            <a:r>
              <a:rPr kumimoji="0" lang="en-US" altLang="en-US" sz="1100" b="0" i="0" u="none" strike="noStrike" cap="none" normalizeH="0" baseline="0">
                <a:ln>
                  <a:noFill/>
                </a:ln>
                <a:solidFill>
                  <a:srgbClr val="242729"/>
                </a:solidFill>
                <a:effectLst/>
                <a:latin typeface="inherit"/>
                <a:cs typeface="Arial" panose="020B0604020202020204" pitchFamily="34" charset="0"/>
              </a:rPr>
              <a:t>Vt</a:t>
            </a: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 and a linear indeterministic components (</a:t>
            </a:r>
            <a:r>
              <a:rPr kumimoji="0" lang="en-US" altLang="en-US" sz="1300" b="0" i="0" u="none" strike="noStrike" cap="none" normalizeH="0" baseline="0">
                <a:ln>
                  <a:noFill/>
                </a:ln>
                <a:solidFill>
                  <a:srgbClr val="242729"/>
                </a:solidFill>
                <a:effectLst/>
                <a:latin typeface="MathJax_Math-italic"/>
                <a:cs typeface="Arial" panose="020B0604020202020204" pitchFamily="34" charset="0"/>
              </a:rPr>
              <a:t>ε</a:t>
            </a:r>
            <a:r>
              <a:rPr kumimoji="0" lang="en-US" altLang="en-US" sz="900" b="0" i="0" u="none" strike="noStrike" cap="none" normalizeH="0" baseline="0">
                <a:ln>
                  <a:noFill/>
                </a:ln>
                <a:solidFill>
                  <a:srgbClr val="242729"/>
                </a:solidFill>
                <a:effectLst/>
                <a:latin typeface="MathJax_Math-italic"/>
                <a:cs typeface="Arial" panose="020B0604020202020204" pitchFamily="34" charset="0"/>
              </a:rPr>
              <a:t>t</a:t>
            </a:r>
            <a:r>
              <a:rPr kumimoji="0" lang="en-US" altLang="en-US" sz="1100" b="0" i="0" u="none" strike="noStrike" cap="none" normalizeH="0" baseline="0">
                <a:ln>
                  <a:noFill/>
                </a:ln>
                <a:solidFill>
                  <a:srgbClr val="242729"/>
                </a:solidFill>
                <a:effectLst/>
                <a:latin typeface="inherit"/>
                <a:cs typeface="Arial" panose="020B0604020202020204" pitchFamily="34" charset="0"/>
              </a:rPr>
              <a:t>εt</a:t>
            </a:r>
            <a:r>
              <a:rPr kumimoji="0" lang="en-US" altLang="en-US" sz="1100" b="0" i="0" u="none" strike="noStrike" cap="none" normalizeH="0" baseline="0">
                <a:ln>
                  <a:noFill/>
                </a:ln>
                <a:solidFill>
                  <a:srgbClr val="242729"/>
                </a:solidFill>
                <a:effectLst/>
                <a:latin typeface="Arial" panose="020B0604020202020204" pitchFamily="34" charset="0"/>
                <a:cs typeface="Arial" panose="020B0604020202020204" pitchFamily="34" charset="0"/>
              </a:rPr>
              <a: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536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9AE7-3E23-4A2E-96FC-9E64B71E5971}"/>
              </a:ext>
            </a:extLst>
          </p:cNvPr>
          <p:cNvSpPr>
            <a:spLocks noGrp="1"/>
          </p:cNvSpPr>
          <p:nvPr>
            <p:ph type="title"/>
          </p:nvPr>
        </p:nvSpPr>
        <p:spPr>
          <a:xfrm>
            <a:off x="762000" y="130175"/>
            <a:ext cx="9144000" cy="631825"/>
          </a:xfrm>
        </p:spPr>
        <p:txBody>
          <a:bodyPr>
            <a:normAutofit fontScale="90000"/>
          </a:bodyPr>
          <a:lstStyle/>
          <a:p>
            <a:r>
              <a:rPr lang="en-US" dirty="0"/>
              <a:t>Result OF Forecasting</a:t>
            </a:r>
          </a:p>
        </p:txBody>
      </p:sp>
      <p:sp>
        <p:nvSpPr>
          <p:cNvPr id="3" name="Content Placeholder 2">
            <a:extLst>
              <a:ext uri="{FF2B5EF4-FFF2-40B4-BE49-F238E27FC236}">
                <a16:creationId xmlns:a16="http://schemas.microsoft.com/office/drawing/2014/main" id="{BFBDCF71-4437-4989-B60A-CEB70FD415CB}"/>
              </a:ext>
            </a:extLst>
          </p:cNvPr>
          <p:cNvSpPr>
            <a:spLocks noGrp="1"/>
          </p:cNvSpPr>
          <p:nvPr>
            <p:ph idx="1"/>
          </p:nvPr>
        </p:nvSpPr>
        <p:spPr>
          <a:xfrm>
            <a:off x="450028" y="762000"/>
            <a:ext cx="10668000" cy="6096000"/>
          </a:xfrm>
        </p:spPr>
        <p:txBody>
          <a:bodyPr/>
          <a:lstStyle/>
          <a:p>
            <a:endParaRPr lang="en-US" dirty="0"/>
          </a:p>
        </p:txBody>
      </p:sp>
      <p:pic>
        <p:nvPicPr>
          <p:cNvPr id="4" name="Picture 3">
            <a:extLst>
              <a:ext uri="{FF2B5EF4-FFF2-40B4-BE49-F238E27FC236}">
                <a16:creationId xmlns:a16="http://schemas.microsoft.com/office/drawing/2014/main" id="{0C951222-4EF3-4583-86C5-7D3DFE6064E4}"/>
              </a:ext>
            </a:extLst>
          </p:cNvPr>
          <p:cNvPicPr>
            <a:picLocks noChangeAspect="1"/>
          </p:cNvPicPr>
          <p:nvPr/>
        </p:nvPicPr>
        <p:blipFill>
          <a:blip r:embed="rId2"/>
          <a:stretch>
            <a:fillRect/>
          </a:stretch>
        </p:blipFill>
        <p:spPr>
          <a:xfrm>
            <a:off x="450028" y="762000"/>
            <a:ext cx="10668000" cy="5914523"/>
          </a:xfrm>
          <a:prstGeom prst="rect">
            <a:avLst/>
          </a:prstGeom>
        </p:spPr>
      </p:pic>
    </p:spTree>
    <p:extLst>
      <p:ext uri="{BB962C8B-B14F-4D97-AF65-F5344CB8AC3E}">
        <p14:creationId xmlns:p14="http://schemas.microsoft.com/office/powerpoint/2010/main" val="1664904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9">
            <a:extLst>
              <a:ext uri="{FF2B5EF4-FFF2-40B4-BE49-F238E27FC236}">
                <a16:creationId xmlns:a16="http://schemas.microsoft.com/office/drawing/2014/main" id="{A9FEAAE4-608F-4DE6-97B4-51573869A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5062873" cy="6858003"/>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DF02CC-D19B-45A0-9701-760BF5637BE7}"/>
              </a:ext>
            </a:extLst>
          </p:cNvPr>
          <p:cNvSpPr>
            <a:spLocks noGrp="1"/>
          </p:cNvSpPr>
          <p:nvPr>
            <p:ph type="title"/>
          </p:nvPr>
        </p:nvSpPr>
        <p:spPr>
          <a:xfrm>
            <a:off x="686635" y="1143000"/>
            <a:ext cx="3285045" cy="4572000"/>
          </a:xfrm>
        </p:spPr>
        <p:txBody>
          <a:bodyPr anchor="ctr">
            <a:normAutofit/>
          </a:bodyPr>
          <a:lstStyle/>
          <a:p>
            <a:pPr algn="r"/>
            <a:r>
              <a:rPr lang="en-US"/>
              <a:t>Learning from this Project</a:t>
            </a:r>
          </a:p>
        </p:txBody>
      </p:sp>
      <p:grpSp>
        <p:nvGrpSpPr>
          <p:cNvPr id="17" name="Group 11">
            <a:extLst>
              <a:ext uri="{FF2B5EF4-FFF2-40B4-BE49-F238E27FC236}">
                <a16:creationId xmlns:a16="http://schemas.microsoft.com/office/drawing/2014/main" id="{1C03C1F1-33AC-4C16-AD56-DD6382C369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08320" y="-1"/>
            <a:ext cx="548640" cy="6858001"/>
            <a:chOff x="3697284" y="-1"/>
            <a:chExt cx="884241" cy="6858001"/>
          </a:xfrm>
          <a:effectLst>
            <a:outerShdw blurRad="381000" dist="152400" algn="l" rotWithShape="0">
              <a:prstClr val="black">
                <a:alpha val="10000"/>
              </a:prstClr>
            </a:outerShdw>
          </a:effectLst>
        </p:grpSpPr>
        <p:sp>
          <p:nvSpPr>
            <p:cNvPr id="18" name="Freeform: Shape 12">
              <a:extLst>
                <a:ext uri="{FF2B5EF4-FFF2-40B4-BE49-F238E27FC236}">
                  <a16:creationId xmlns:a16="http://schemas.microsoft.com/office/drawing/2014/main" id="{D66E751B-0173-4DAE-BDFD-D5855E48F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3">
              <a:extLst>
                <a:ext uri="{FF2B5EF4-FFF2-40B4-BE49-F238E27FC236}">
                  <a16:creationId xmlns:a16="http://schemas.microsoft.com/office/drawing/2014/main" id="{D24F58DB-B3B0-4265-8312-823370262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0" name="Content Placeholder 2">
            <a:extLst>
              <a:ext uri="{FF2B5EF4-FFF2-40B4-BE49-F238E27FC236}">
                <a16:creationId xmlns:a16="http://schemas.microsoft.com/office/drawing/2014/main" id="{9AFABFFF-D43B-4AD7-A216-3B43BE473211}"/>
              </a:ext>
            </a:extLst>
          </p:cNvPr>
          <p:cNvSpPr>
            <a:spLocks noGrp="1"/>
          </p:cNvSpPr>
          <p:nvPr>
            <p:ph idx="1"/>
          </p:nvPr>
        </p:nvSpPr>
        <p:spPr>
          <a:xfrm>
            <a:off x="5599513" y="1143000"/>
            <a:ext cx="6026252" cy="5715000"/>
          </a:xfrm>
        </p:spPr>
        <p:txBody>
          <a:bodyPr anchor="ctr">
            <a:normAutofit/>
          </a:bodyPr>
          <a:lstStyle/>
          <a:p>
            <a:r>
              <a:rPr lang="en-US" dirty="0"/>
              <a:t>Preparation of the data is important. As model is going to be dependent on your prepared data.</a:t>
            </a:r>
          </a:p>
          <a:p>
            <a:r>
              <a:rPr lang="en-US" dirty="0"/>
              <a:t>We need to careful while using statistics. We need to use different methods to before making conclusion.</a:t>
            </a:r>
          </a:p>
        </p:txBody>
      </p:sp>
    </p:spTree>
    <p:extLst>
      <p:ext uri="{BB962C8B-B14F-4D97-AF65-F5344CB8AC3E}">
        <p14:creationId xmlns:p14="http://schemas.microsoft.com/office/powerpoint/2010/main" val="3891794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drawing pins on a map">
            <a:extLst>
              <a:ext uri="{FF2B5EF4-FFF2-40B4-BE49-F238E27FC236}">
                <a16:creationId xmlns:a16="http://schemas.microsoft.com/office/drawing/2014/main" id="{D8A501C2-074A-4765-8457-B4323FEE3E5F}"/>
              </a:ext>
            </a:extLst>
          </p:cNvPr>
          <p:cNvPicPr>
            <a:picLocks noChangeAspect="1"/>
          </p:cNvPicPr>
          <p:nvPr/>
        </p:nvPicPr>
        <p:blipFill rotWithShape="1">
          <a:blip r:embed="rId2">
            <a:alphaModFix amt="50000"/>
          </a:blip>
          <a:srcRect t="21027" b="12307"/>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C9DA049-296C-400C-A3CD-D74A87EC5D74}"/>
              </a:ext>
            </a:extLst>
          </p:cNvPr>
          <p:cNvSpPr>
            <a:spLocks noGrp="1"/>
          </p:cNvSpPr>
          <p:nvPr>
            <p:ph type="ctrTitle"/>
          </p:nvPr>
        </p:nvSpPr>
        <p:spPr>
          <a:xfrm>
            <a:off x="1" y="1514475"/>
            <a:ext cx="9143998" cy="1153421"/>
          </a:xfrm>
        </p:spPr>
        <p:txBody>
          <a:bodyPr>
            <a:normAutofit fontScale="90000"/>
          </a:bodyPr>
          <a:lstStyle/>
          <a:p>
            <a:pPr algn="l"/>
            <a:r>
              <a:rPr lang="en-US" sz="8000" dirty="0"/>
              <a:t>References</a:t>
            </a:r>
          </a:p>
        </p:txBody>
      </p:sp>
      <p:sp>
        <p:nvSpPr>
          <p:cNvPr id="3" name="Subtitle 2">
            <a:extLst>
              <a:ext uri="{FF2B5EF4-FFF2-40B4-BE49-F238E27FC236}">
                <a16:creationId xmlns:a16="http://schemas.microsoft.com/office/drawing/2014/main" id="{6E7C5333-11CE-4685-B407-FF2F3865BDFE}"/>
              </a:ext>
            </a:extLst>
          </p:cNvPr>
          <p:cNvSpPr>
            <a:spLocks noGrp="1"/>
          </p:cNvSpPr>
          <p:nvPr>
            <p:ph type="subTitle" idx="1"/>
          </p:nvPr>
        </p:nvSpPr>
        <p:spPr>
          <a:xfrm>
            <a:off x="0" y="2743200"/>
            <a:ext cx="11155680" cy="2600325"/>
          </a:xfrm>
        </p:spPr>
        <p:txBody>
          <a:bodyPr>
            <a:normAutofit fontScale="92500" lnSpcReduction="20000"/>
          </a:bodyPr>
          <a:lstStyle/>
          <a:p>
            <a:pPr marL="342900" indent="-342900" algn="l">
              <a:buFont typeface="Wingdings" panose="05000000000000000000" pitchFamily="2" charset="2"/>
              <a:buChar char="Ø"/>
            </a:pPr>
            <a:r>
              <a:rPr lang="en-US" dirty="0">
                <a:hlinkClick r:id="rId4"/>
              </a:rPr>
              <a:t>https://data.colorado.gov/Business/Retail-Reports-by-City-in-Colorado/2yhn-3dbj</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hlinkClick r:id="rId5"/>
              </a:rPr>
              <a:t>https://machinelearningmastery.com/arima-for-time-series-forecasting-with-python/</a:t>
            </a:r>
            <a:endParaRPr lang="en-US" dirty="0"/>
          </a:p>
          <a:p>
            <a:pPr marL="342900" indent="-342900" algn="l">
              <a:buFont typeface="Wingdings" panose="05000000000000000000" pitchFamily="2" charset="2"/>
              <a:buChar char="Ø"/>
            </a:pPr>
            <a:endParaRPr lang="en-US" dirty="0"/>
          </a:p>
          <a:p>
            <a:pPr marL="342900" indent="-342900" algn="l">
              <a:buFont typeface="Wingdings" panose="05000000000000000000" pitchFamily="2" charset="2"/>
              <a:buChar char="Ø"/>
            </a:pPr>
            <a:r>
              <a:rPr lang="en-US" dirty="0"/>
              <a:t>https://sites.google.com/site/econometricsacademy/econometrics-models/time-series-arima-models</a:t>
            </a:r>
          </a:p>
          <a:p>
            <a:pPr algn="l"/>
            <a:endParaRPr lang="en-US" dirty="0"/>
          </a:p>
          <a:p>
            <a:pPr algn="l"/>
            <a:endParaRPr lang="en-US" dirty="0"/>
          </a:p>
        </p:txBody>
      </p:sp>
    </p:spTree>
    <p:extLst>
      <p:ext uri="{BB962C8B-B14F-4D97-AF65-F5344CB8AC3E}">
        <p14:creationId xmlns:p14="http://schemas.microsoft.com/office/powerpoint/2010/main" val="4187199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14001-3367-49EB-92D4-5D9012EF0CE5}"/>
              </a:ext>
            </a:extLst>
          </p:cNvPr>
          <p:cNvSpPr>
            <a:spLocks noGrp="1"/>
          </p:cNvSpPr>
          <p:nvPr>
            <p:ph type="title"/>
          </p:nvPr>
        </p:nvSpPr>
        <p:spPr>
          <a:xfrm>
            <a:off x="5334000" y="1062039"/>
            <a:ext cx="6096000" cy="2447924"/>
          </a:xfrm>
        </p:spPr>
        <p:txBody>
          <a:bodyPr vert="horz" lIns="91440" tIns="45720" rIns="91440" bIns="45720" rtlCol="0" anchor="b" anchorCtr="0">
            <a:normAutofit/>
          </a:bodyPr>
          <a:lstStyle/>
          <a:p>
            <a:pPr algn="r"/>
            <a:r>
              <a:rPr lang="en-US" sz="8000" dirty="0"/>
              <a:t>Thank you</a:t>
            </a:r>
          </a:p>
        </p:txBody>
      </p:sp>
      <p:pic>
        <p:nvPicPr>
          <p:cNvPr id="6" name="Graphic 5" descr="Smiling Face with No Fill">
            <a:extLst>
              <a:ext uri="{FF2B5EF4-FFF2-40B4-BE49-F238E27FC236}">
                <a16:creationId xmlns:a16="http://schemas.microsoft.com/office/drawing/2014/main" id="{FEE6D50A-C91A-4086-A6F9-CFD365A636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857" y="2104888"/>
            <a:ext cx="2875429" cy="2875429"/>
          </a:xfrm>
          <a:prstGeom prst="rect">
            <a:avLst/>
          </a:prstGeom>
        </p:spPr>
      </p:pic>
      <p:grpSp>
        <p:nvGrpSpPr>
          <p:cNvPr id="11" name="Group 10">
            <a:extLst>
              <a:ext uri="{FF2B5EF4-FFF2-40B4-BE49-F238E27FC236}">
                <a16:creationId xmlns:a16="http://schemas.microsoft.com/office/drawing/2014/main" id="{0161F592-9D07-4C65-93BF-7E8831966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2"/>
            <a:ext cx="874716" cy="6858002"/>
            <a:chOff x="3697284" y="-2"/>
            <a:chExt cx="874716" cy="6858002"/>
          </a:xfrm>
        </p:grpSpPr>
        <p:sp>
          <p:nvSpPr>
            <p:cNvPr id="12" name="Freeform: Shape 11">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1"/>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61558569"/>
      </p:ext>
    </p:extLst>
  </p:cSld>
  <p:clrMapOvr>
    <a:masterClrMapping/>
  </p:clrMapOvr>
</p:sld>
</file>

<file path=ppt/theme/theme1.xml><?xml version="1.0" encoding="utf-8"?>
<a:theme xmlns:a="http://schemas.openxmlformats.org/drawingml/2006/main" name="TornVTI">
  <a:themeElements>
    <a:clrScheme name="Custom 1">
      <a:dk1>
        <a:sysClr val="windowText" lastClr="000000"/>
      </a:dk1>
      <a:lt1>
        <a:sysClr val="window" lastClr="FFFFFF"/>
      </a:lt1>
      <a:dk2>
        <a:srgbClr val="131523"/>
      </a:dk2>
      <a:lt2>
        <a:srgbClr val="E7E6E6"/>
      </a:lt2>
      <a:accent1>
        <a:srgbClr val="3FB96C"/>
      </a:accent1>
      <a:accent2>
        <a:srgbClr val="699EFA"/>
      </a:accent2>
      <a:accent3>
        <a:srgbClr val="8039C1"/>
      </a:accent3>
      <a:accent4>
        <a:srgbClr val="D1971A"/>
      </a:accent4>
      <a:accent5>
        <a:srgbClr val="E62B59"/>
      </a:accent5>
      <a:accent6>
        <a:srgbClr val="9CA2AB"/>
      </a:accent6>
      <a:hlink>
        <a:srgbClr val="FFFFFF"/>
      </a:hlink>
      <a:folHlink>
        <a:srgbClr val="57618E"/>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otalTime>36</TotalTime>
  <Words>312</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inherit</vt:lpstr>
      <vt:lpstr>MathJax_Math-italic</vt:lpstr>
      <vt:lpstr>Verdana Pro</vt:lpstr>
      <vt:lpstr>Verdana Pro Cond SemiBold</vt:lpstr>
      <vt:lpstr>Wingdings</vt:lpstr>
      <vt:lpstr>TornVTI</vt:lpstr>
      <vt:lpstr>Colorado Retail Trend Forecasting</vt:lpstr>
      <vt:lpstr>Goal Of the Project</vt:lpstr>
      <vt:lpstr>PowerPoint Presentation</vt:lpstr>
      <vt:lpstr>EDA And Data Preparation</vt:lpstr>
      <vt:lpstr>What is Arima Model and Why I used it</vt:lpstr>
      <vt:lpstr>Result OF Forecasting</vt:lpstr>
      <vt:lpstr>Learning from this Project</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Colorado Retail Trend Forecasting</dc:title>
  <dc:creator>Naik, Rajesh K</dc:creator>
  <cp:lastModifiedBy>Naik, Rajesh K</cp:lastModifiedBy>
  <cp:revision>4</cp:revision>
  <dcterms:created xsi:type="dcterms:W3CDTF">2021-03-07T08:35:11Z</dcterms:created>
  <dcterms:modified xsi:type="dcterms:W3CDTF">2021-03-07T09:11:47Z</dcterms:modified>
</cp:coreProperties>
</file>