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4" r:id="rId4"/>
    <p:sldId id="259" r:id="rId5"/>
    <p:sldId id="262" r:id="rId6"/>
    <p:sldId id="267" r:id="rId7"/>
    <p:sldId id="268" r:id="rId8"/>
    <p:sldId id="269" r:id="rId9"/>
    <p:sldId id="272" r:id="rId10"/>
    <p:sldId id="273" r:id="rId11"/>
    <p:sldId id="274" r:id="rId12"/>
    <p:sldId id="275" r:id="rId13"/>
    <p:sldId id="276" r:id="rId14"/>
    <p:sldId id="270" r:id="rId15"/>
    <p:sldId id="271" r:id="rId16"/>
    <p:sldId id="278" r:id="rId17"/>
    <p:sldId id="279" r:id="rId18"/>
    <p:sldId id="280" r:id="rId19"/>
    <p:sldId id="281" r:id="rId20"/>
    <p:sldId id="282" r:id="rId21"/>
    <p:sldId id="285" r:id="rId22"/>
    <p:sldId id="286" r:id="rId23"/>
    <p:sldId id="288" r:id="rId24"/>
    <p:sldId id="28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6.jpeg"/><Relationship Id="rId5" Type="http://schemas.openxmlformats.org/officeDocument/2006/relationships/image" Target="../media/image3.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5.pn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21.png"/><Relationship Id="rId7" Type="http://schemas.openxmlformats.org/officeDocument/2006/relationships/image" Target="../media/image23.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0.png"/><Relationship Id="rId6" Type="http://schemas.openxmlformats.org/officeDocument/2006/relationships/image" Target="../media/image33.svg"/><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10.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2.png"/><Relationship Id="rId6" Type="http://schemas.openxmlformats.org/officeDocument/2006/relationships/image" Target="../media/image6.svg"/><Relationship Id="rId5" Type="http://schemas.openxmlformats.org/officeDocument/2006/relationships/image" Target="../media/image51.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1.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1.png"/><Relationship Id="rId7" Type="http://schemas.openxmlformats.org/officeDocument/2006/relationships/image" Target="../media/image341.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1.png"/><Relationship Id="rId6" Type="http://schemas.openxmlformats.org/officeDocument/2006/relationships/image" Target="../media/image33.svg"/><Relationship Id="rId11" Type="http://schemas.openxmlformats.org/officeDocument/2006/relationships/image" Target="../media/image381.png"/><Relationship Id="rId5" Type="http://schemas.openxmlformats.org/officeDocument/2006/relationships/image" Target="../media/image321.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77AE8-1848-4EFF-906E-3D3416FF5813}"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40DB0F0-8EE8-4086-8102-4F63DE987C9E}">
      <dgm:prSet/>
      <dgm:spPr/>
      <dgm:t>
        <a:bodyPr/>
        <a:lstStyle/>
        <a:p>
          <a:pPr>
            <a:lnSpc>
              <a:spcPct val="100000"/>
            </a:lnSpc>
          </a:pPr>
          <a:r>
            <a:rPr lang="en-IN"/>
            <a:t>Our understanding of the Business requirements</a:t>
          </a:r>
          <a:endParaRPr lang="en-US"/>
        </a:p>
      </dgm:t>
    </dgm:pt>
    <dgm:pt modelId="{B4DC823C-BA58-4210-82CA-46989317F1A8}" type="parTrans" cxnId="{F1EF02B2-9BF9-4691-A6BB-DDBC0E644D93}">
      <dgm:prSet/>
      <dgm:spPr/>
      <dgm:t>
        <a:bodyPr/>
        <a:lstStyle/>
        <a:p>
          <a:endParaRPr lang="en-US"/>
        </a:p>
      </dgm:t>
    </dgm:pt>
    <dgm:pt modelId="{6DE311B0-163A-4BB3-AC46-0F17772BF502}" type="sibTrans" cxnId="{F1EF02B2-9BF9-4691-A6BB-DDBC0E644D93}">
      <dgm:prSet/>
      <dgm:spPr/>
      <dgm:t>
        <a:bodyPr/>
        <a:lstStyle/>
        <a:p>
          <a:endParaRPr lang="en-US"/>
        </a:p>
      </dgm:t>
    </dgm:pt>
    <dgm:pt modelId="{FE845312-6190-4DCA-8E10-3A0C864EE95F}">
      <dgm:prSet/>
      <dgm:spPr/>
      <dgm:t>
        <a:bodyPr/>
        <a:lstStyle/>
        <a:p>
          <a:pPr>
            <a:lnSpc>
              <a:spcPct val="100000"/>
            </a:lnSpc>
          </a:pPr>
          <a:r>
            <a:rPr lang="en-IN"/>
            <a:t>Scope of the project </a:t>
          </a:r>
          <a:endParaRPr lang="en-US"/>
        </a:p>
      </dgm:t>
    </dgm:pt>
    <dgm:pt modelId="{F866DCED-E202-4720-8472-165814510C3E}" type="parTrans" cxnId="{68EF6D2C-572D-4AF2-8EEF-11B676311884}">
      <dgm:prSet/>
      <dgm:spPr/>
      <dgm:t>
        <a:bodyPr/>
        <a:lstStyle/>
        <a:p>
          <a:endParaRPr lang="en-US"/>
        </a:p>
      </dgm:t>
    </dgm:pt>
    <dgm:pt modelId="{14F09CAE-4727-4BC2-A0E5-95AC1DD28DA2}" type="sibTrans" cxnId="{68EF6D2C-572D-4AF2-8EEF-11B676311884}">
      <dgm:prSet/>
      <dgm:spPr/>
      <dgm:t>
        <a:bodyPr/>
        <a:lstStyle/>
        <a:p>
          <a:endParaRPr lang="en-US"/>
        </a:p>
      </dgm:t>
    </dgm:pt>
    <dgm:pt modelId="{AEE21E01-8948-47DF-A66B-A7BA5B04F232}">
      <dgm:prSet/>
      <dgm:spPr/>
      <dgm:t>
        <a:bodyPr/>
        <a:lstStyle/>
        <a:p>
          <a:pPr>
            <a:lnSpc>
              <a:spcPct val="100000"/>
            </a:lnSpc>
          </a:pPr>
          <a:r>
            <a:rPr lang="en-IN"/>
            <a:t>Solution Architecture</a:t>
          </a:r>
          <a:endParaRPr lang="en-US"/>
        </a:p>
      </dgm:t>
    </dgm:pt>
    <dgm:pt modelId="{BC1667B1-2BA2-400B-8794-AD43DEBF5D8F}" type="parTrans" cxnId="{42FC3186-D180-4AC0-B233-A1984B1A0712}">
      <dgm:prSet/>
      <dgm:spPr/>
      <dgm:t>
        <a:bodyPr/>
        <a:lstStyle/>
        <a:p>
          <a:endParaRPr lang="en-US"/>
        </a:p>
      </dgm:t>
    </dgm:pt>
    <dgm:pt modelId="{39D2D904-81CE-474C-A7F9-7B8B1713FCBB}" type="sibTrans" cxnId="{42FC3186-D180-4AC0-B233-A1984B1A0712}">
      <dgm:prSet/>
      <dgm:spPr/>
      <dgm:t>
        <a:bodyPr/>
        <a:lstStyle/>
        <a:p>
          <a:endParaRPr lang="en-US"/>
        </a:p>
      </dgm:t>
    </dgm:pt>
    <dgm:pt modelId="{55E08A35-58C9-4A61-8688-B4A00FF6EC10}">
      <dgm:prSet/>
      <dgm:spPr/>
      <dgm:t>
        <a:bodyPr/>
        <a:lstStyle/>
        <a:p>
          <a:pPr>
            <a:lnSpc>
              <a:spcPct val="100000"/>
            </a:lnSpc>
          </a:pPr>
          <a:r>
            <a:rPr lang="en-IN" dirty="0"/>
            <a:t>Solution Approach</a:t>
          </a:r>
          <a:endParaRPr lang="en-US" dirty="0"/>
        </a:p>
      </dgm:t>
    </dgm:pt>
    <dgm:pt modelId="{0758AD0F-A1B0-4DF6-93E8-B526D4A1AD2C}" type="parTrans" cxnId="{C372C9A6-8A37-4ADE-B980-D4625B70B790}">
      <dgm:prSet/>
      <dgm:spPr/>
      <dgm:t>
        <a:bodyPr/>
        <a:lstStyle/>
        <a:p>
          <a:endParaRPr lang="en-US"/>
        </a:p>
      </dgm:t>
    </dgm:pt>
    <dgm:pt modelId="{B1A182F1-FB72-40BB-A2AD-58FAE29C76D1}" type="sibTrans" cxnId="{C372C9A6-8A37-4ADE-B980-D4625B70B790}">
      <dgm:prSet/>
      <dgm:spPr/>
      <dgm:t>
        <a:bodyPr/>
        <a:lstStyle/>
        <a:p>
          <a:endParaRPr lang="en-US"/>
        </a:p>
      </dgm:t>
    </dgm:pt>
    <dgm:pt modelId="{41E51498-D136-47B2-BDC2-A7B311F92377}">
      <dgm:prSet/>
      <dgm:spPr/>
      <dgm:t>
        <a:bodyPr/>
        <a:lstStyle/>
        <a:p>
          <a:pPr>
            <a:lnSpc>
              <a:spcPct val="100000"/>
            </a:lnSpc>
          </a:pPr>
          <a:r>
            <a:rPr lang="en-IN" dirty="0"/>
            <a:t>Key Insights &amp; Our Recommendations</a:t>
          </a:r>
          <a:endParaRPr lang="en-US" dirty="0"/>
        </a:p>
      </dgm:t>
    </dgm:pt>
    <dgm:pt modelId="{CE106F10-FA5F-40EF-A5E5-B4E333F1A0AF}" type="parTrans" cxnId="{451DFC58-BCC0-4717-879F-30744D4E1419}">
      <dgm:prSet/>
      <dgm:spPr/>
      <dgm:t>
        <a:bodyPr/>
        <a:lstStyle/>
        <a:p>
          <a:endParaRPr lang="en-US"/>
        </a:p>
      </dgm:t>
    </dgm:pt>
    <dgm:pt modelId="{8A0A6185-1DBD-4CF7-ABDC-93314CED2BEC}" type="sibTrans" cxnId="{451DFC58-BCC0-4717-879F-30744D4E1419}">
      <dgm:prSet/>
      <dgm:spPr/>
      <dgm:t>
        <a:bodyPr/>
        <a:lstStyle/>
        <a:p>
          <a:endParaRPr lang="en-US"/>
        </a:p>
      </dgm:t>
    </dgm:pt>
    <dgm:pt modelId="{7C0FF790-3FB4-4D8D-854C-CBCE5070B29B}">
      <dgm:prSet/>
      <dgm:spPr/>
      <dgm:t>
        <a:bodyPr/>
        <a:lstStyle/>
        <a:p>
          <a:pPr>
            <a:lnSpc>
              <a:spcPct val="100000"/>
            </a:lnSpc>
          </a:pPr>
          <a:r>
            <a:rPr lang="en-IN" dirty="0" smtClean="0"/>
            <a:t>List of Variables which can be used for developing a Machine Learning Model in the future</a:t>
          </a:r>
          <a:endParaRPr lang="en-US" dirty="0"/>
        </a:p>
      </dgm:t>
    </dgm:pt>
    <dgm:pt modelId="{817BC826-68B6-4292-BE48-ED5DB84D63E9}" type="parTrans" cxnId="{EE56B3F2-9E3B-403B-8B16-40289877DCE8}">
      <dgm:prSet/>
      <dgm:spPr/>
    </dgm:pt>
    <dgm:pt modelId="{68C06518-DFFB-4BD1-884A-AEE3AA07F5E6}" type="sibTrans" cxnId="{EE56B3F2-9E3B-403B-8B16-40289877DCE8}">
      <dgm:prSet/>
      <dgm:spPr/>
    </dgm:pt>
    <dgm:pt modelId="{760ECDF6-F842-451C-89C9-56AA4EC643CA}" type="pres">
      <dgm:prSet presAssocID="{6CA77AE8-1848-4EFF-906E-3D3416FF5813}" presName="root" presStyleCnt="0">
        <dgm:presLayoutVars>
          <dgm:dir/>
          <dgm:resizeHandles val="exact"/>
        </dgm:presLayoutVars>
      </dgm:prSet>
      <dgm:spPr/>
      <dgm:t>
        <a:bodyPr/>
        <a:lstStyle/>
        <a:p>
          <a:endParaRPr lang="en-IN"/>
        </a:p>
      </dgm:t>
    </dgm:pt>
    <dgm:pt modelId="{7AB48E7C-900E-40B5-A3E4-F4F22347356D}" type="pres">
      <dgm:prSet presAssocID="{C40DB0F0-8EE8-4086-8102-4F63DE987C9E}" presName="compNode" presStyleCnt="0"/>
      <dgm:spPr/>
    </dgm:pt>
    <dgm:pt modelId="{9CE7F99E-5E0E-4A9D-8B2D-A42D9AD61FEF}" type="pres">
      <dgm:prSet presAssocID="{C40DB0F0-8EE8-4086-8102-4F63DE987C9E}" presName="bgRect" presStyleLbl="bgShp" presStyleIdx="0" presStyleCnt="6"/>
      <dgm:spPr/>
    </dgm:pt>
    <dgm:pt modelId="{7C109D43-43F7-4714-AF58-F86FB619D899}" type="pres">
      <dgm:prSet presAssocID="{C40DB0F0-8EE8-4086-8102-4F63DE987C9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Handshake"/>
        </a:ext>
      </dgm:extLst>
    </dgm:pt>
    <dgm:pt modelId="{6433182D-AFA1-4958-93A8-C64106EF13FA}" type="pres">
      <dgm:prSet presAssocID="{C40DB0F0-8EE8-4086-8102-4F63DE987C9E}" presName="spaceRect" presStyleCnt="0"/>
      <dgm:spPr/>
    </dgm:pt>
    <dgm:pt modelId="{BB14D42E-2B40-4AA2-BDD9-6D137D14DAD1}" type="pres">
      <dgm:prSet presAssocID="{C40DB0F0-8EE8-4086-8102-4F63DE987C9E}" presName="parTx" presStyleLbl="revTx" presStyleIdx="0" presStyleCnt="6">
        <dgm:presLayoutVars>
          <dgm:chMax val="0"/>
          <dgm:chPref val="0"/>
        </dgm:presLayoutVars>
      </dgm:prSet>
      <dgm:spPr/>
      <dgm:t>
        <a:bodyPr/>
        <a:lstStyle/>
        <a:p>
          <a:endParaRPr lang="en-IN"/>
        </a:p>
      </dgm:t>
    </dgm:pt>
    <dgm:pt modelId="{35DD4932-03A1-45ED-BDBA-1B5550780DE7}" type="pres">
      <dgm:prSet presAssocID="{6DE311B0-163A-4BB3-AC46-0F17772BF502}" presName="sibTrans" presStyleCnt="0"/>
      <dgm:spPr/>
    </dgm:pt>
    <dgm:pt modelId="{A7EADCE1-9131-4AD3-B197-0BDCAE8DE2C5}" type="pres">
      <dgm:prSet presAssocID="{FE845312-6190-4DCA-8E10-3A0C864EE95F}" presName="compNode" presStyleCnt="0"/>
      <dgm:spPr/>
    </dgm:pt>
    <dgm:pt modelId="{95629BF3-C1A5-4741-BD38-47C5D1BADFEA}" type="pres">
      <dgm:prSet presAssocID="{FE845312-6190-4DCA-8E10-3A0C864EE95F}" presName="bgRect" presStyleLbl="bgShp" presStyleIdx="1" presStyleCnt="6"/>
      <dgm:spPr/>
    </dgm:pt>
    <dgm:pt modelId="{55B9B3F2-FF0C-49BD-A84D-08F67046BAB2}" type="pres">
      <dgm:prSet presAssocID="{FE845312-6190-4DCA-8E10-3A0C864EE95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Check List"/>
        </a:ext>
      </dgm:extLst>
    </dgm:pt>
    <dgm:pt modelId="{1EEA6BE7-2B64-4781-A94D-1AD776428DB2}" type="pres">
      <dgm:prSet presAssocID="{FE845312-6190-4DCA-8E10-3A0C864EE95F}" presName="spaceRect" presStyleCnt="0"/>
      <dgm:spPr/>
    </dgm:pt>
    <dgm:pt modelId="{2D4DE3A5-0186-4F18-8033-6935066C5106}" type="pres">
      <dgm:prSet presAssocID="{FE845312-6190-4DCA-8E10-3A0C864EE95F}" presName="parTx" presStyleLbl="revTx" presStyleIdx="1" presStyleCnt="6">
        <dgm:presLayoutVars>
          <dgm:chMax val="0"/>
          <dgm:chPref val="0"/>
        </dgm:presLayoutVars>
      </dgm:prSet>
      <dgm:spPr/>
      <dgm:t>
        <a:bodyPr/>
        <a:lstStyle/>
        <a:p>
          <a:endParaRPr lang="en-IN"/>
        </a:p>
      </dgm:t>
    </dgm:pt>
    <dgm:pt modelId="{19ADABB1-17B1-4880-9D4A-FEF461E3FCCD}" type="pres">
      <dgm:prSet presAssocID="{14F09CAE-4727-4BC2-A0E5-95AC1DD28DA2}" presName="sibTrans" presStyleCnt="0"/>
      <dgm:spPr/>
    </dgm:pt>
    <dgm:pt modelId="{8AE71DEF-6F85-44F4-82EE-91DEE730448B}" type="pres">
      <dgm:prSet presAssocID="{AEE21E01-8948-47DF-A66B-A7BA5B04F232}" presName="compNode" presStyleCnt="0"/>
      <dgm:spPr/>
    </dgm:pt>
    <dgm:pt modelId="{B0C09C8B-F76B-4677-A526-5D3B9405F2D4}" type="pres">
      <dgm:prSet presAssocID="{AEE21E01-8948-47DF-A66B-A7BA5B04F232}" presName="bgRect" presStyleLbl="bgShp" presStyleIdx="2" presStyleCnt="6"/>
      <dgm:spPr/>
    </dgm:pt>
    <dgm:pt modelId="{F02B5408-FF21-467F-A657-8014053EE342}" type="pres">
      <dgm:prSet presAssocID="{AEE21E01-8948-47DF-A66B-A7BA5B04F23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Database"/>
        </a:ext>
      </dgm:extLst>
    </dgm:pt>
    <dgm:pt modelId="{45554A5A-9C92-4F54-AF0F-ED1008F4553F}" type="pres">
      <dgm:prSet presAssocID="{AEE21E01-8948-47DF-A66B-A7BA5B04F232}" presName="spaceRect" presStyleCnt="0"/>
      <dgm:spPr/>
    </dgm:pt>
    <dgm:pt modelId="{B2B1975E-E82A-4B30-81CF-42810FCE8E61}" type="pres">
      <dgm:prSet presAssocID="{AEE21E01-8948-47DF-A66B-A7BA5B04F232}" presName="parTx" presStyleLbl="revTx" presStyleIdx="2" presStyleCnt="6">
        <dgm:presLayoutVars>
          <dgm:chMax val="0"/>
          <dgm:chPref val="0"/>
        </dgm:presLayoutVars>
      </dgm:prSet>
      <dgm:spPr/>
      <dgm:t>
        <a:bodyPr/>
        <a:lstStyle/>
        <a:p>
          <a:endParaRPr lang="en-IN"/>
        </a:p>
      </dgm:t>
    </dgm:pt>
    <dgm:pt modelId="{8C6159A7-FA84-4120-A92A-81249752219A}" type="pres">
      <dgm:prSet presAssocID="{39D2D904-81CE-474C-A7F9-7B8B1713FCBB}" presName="sibTrans" presStyleCnt="0"/>
      <dgm:spPr/>
    </dgm:pt>
    <dgm:pt modelId="{B0A8EBFF-D377-4548-9F8B-7DA8B9A155CB}" type="pres">
      <dgm:prSet presAssocID="{55E08A35-58C9-4A61-8688-B4A00FF6EC10}" presName="compNode" presStyleCnt="0"/>
      <dgm:spPr/>
    </dgm:pt>
    <dgm:pt modelId="{585D2697-E417-45CC-A5FE-EBABDFB833C1}" type="pres">
      <dgm:prSet presAssocID="{55E08A35-58C9-4A61-8688-B4A00FF6EC10}" presName="bgRect" presStyleLbl="bgShp" presStyleIdx="3" presStyleCnt="6"/>
      <dgm:spPr/>
    </dgm:pt>
    <dgm:pt modelId="{E64C0C95-25F3-44C0-8515-13AE4DFEFA72}" type="pres">
      <dgm:prSet presAssocID="{55E08A35-58C9-4A61-8688-B4A00FF6EC1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Mop and bucket"/>
        </a:ext>
      </dgm:extLst>
    </dgm:pt>
    <dgm:pt modelId="{C41FC051-B8A2-4D85-9E32-F6A3F374B0CE}" type="pres">
      <dgm:prSet presAssocID="{55E08A35-58C9-4A61-8688-B4A00FF6EC10}" presName="spaceRect" presStyleCnt="0"/>
      <dgm:spPr/>
    </dgm:pt>
    <dgm:pt modelId="{D829980E-967E-4A2C-8DC2-343976859A6E}" type="pres">
      <dgm:prSet presAssocID="{55E08A35-58C9-4A61-8688-B4A00FF6EC10}" presName="parTx" presStyleLbl="revTx" presStyleIdx="3" presStyleCnt="6">
        <dgm:presLayoutVars>
          <dgm:chMax val="0"/>
          <dgm:chPref val="0"/>
        </dgm:presLayoutVars>
      </dgm:prSet>
      <dgm:spPr/>
      <dgm:t>
        <a:bodyPr/>
        <a:lstStyle/>
        <a:p>
          <a:endParaRPr lang="en-IN"/>
        </a:p>
      </dgm:t>
    </dgm:pt>
    <dgm:pt modelId="{4CF29320-E45B-4866-A376-9AD38F7530FA}" type="pres">
      <dgm:prSet presAssocID="{B1A182F1-FB72-40BB-A2AD-58FAE29C76D1}" presName="sibTrans" presStyleCnt="0"/>
      <dgm:spPr/>
    </dgm:pt>
    <dgm:pt modelId="{6C2FF4D9-D912-4B19-A0AD-024F8A158648}" type="pres">
      <dgm:prSet presAssocID="{41E51498-D136-47B2-BDC2-A7B311F92377}" presName="compNode" presStyleCnt="0"/>
      <dgm:spPr/>
    </dgm:pt>
    <dgm:pt modelId="{3E4EF2F3-1DB9-4567-887F-CF996C7F975A}" type="pres">
      <dgm:prSet presAssocID="{41E51498-D136-47B2-BDC2-A7B311F92377}" presName="bgRect" presStyleLbl="bgShp" presStyleIdx="4" presStyleCnt="6"/>
      <dgm:spPr/>
    </dgm:pt>
    <dgm:pt modelId="{FBFE5047-F2FA-4D64-91AE-A20FA88880FD}" type="pres">
      <dgm:prSet presAssocID="{41E51498-D136-47B2-BDC2-A7B311F9237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xmlns="" id="0" name="" descr="Checkmark"/>
        </a:ext>
      </dgm:extLst>
    </dgm:pt>
    <dgm:pt modelId="{44FCD216-0F16-4894-8E39-35ADB43B0B78}" type="pres">
      <dgm:prSet presAssocID="{41E51498-D136-47B2-BDC2-A7B311F92377}" presName="spaceRect" presStyleCnt="0"/>
      <dgm:spPr/>
    </dgm:pt>
    <dgm:pt modelId="{BEBA32F5-FAB8-4C0C-996F-0C3D1580B3EA}" type="pres">
      <dgm:prSet presAssocID="{41E51498-D136-47B2-BDC2-A7B311F92377}" presName="parTx" presStyleLbl="revTx" presStyleIdx="4" presStyleCnt="6">
        <dgm:presLayoutVars>
          <dgm:chMax val="0"/>
          <dgm:chPref val="0"/>
        </dgm:presLayoutVars>
      </dgm:prSet>
      <dgm:spPr/>
      <dgm:t>
        <a:bodyPr/>
        <a:lstStyle/>
        <a:p>
          <a:endParaRPr lang="en-IN"/>
        </a:p>
      </dgm:t>
    </dgm:pt>
    <dgm:pt modelId="{4E4AE455-FEAD-4344-8BE5-CF9BAEFCC4B4}" type="pres">
      <dgm:prSet presAssocID="{8A0A6185-1DBD-4CF7-ABDC-93314CED2BEC}" presName="sibTrans" presStyleCnt="0"/>
      <dgm:spPr/>
    </dgm:pt>
    <dgm:pt modelId="{ED7EEFBF-C96C-4341-B13F-EA9055AF88E5}" type="pres">
      <dgm:prSet presAssocID="{7C0FF790-3FB4-4D8D-854C-CBCE5070B29B}" presName="compNode" presStyleCnt="0"/>
      <dgm:spPr/>
    </dgm:pt>
    <dgm:pt modelId="{3CDAD6F9-BDD3-404C-83AA-052DC0AEEAF0}" type="pres">
      <dgm:prSet presAssocID="{7C0FF790-3FB4-4D8D-854C-CBCE5070B29B}" presName="bgRect" presStyleLbl="bgShp" presStyleIdx="5" presStyleCnt="6"/>
      <dgm:spPr/>
    </dgm:pt>
    <dgm:pt modelId="{2798471F-59FF-4CCB-979A-979AA23F20CB}" type="pres">
      <dgm:prSet presAssocID="{7C0FF790-3FB4-4D8D-854C-CBCE5070B29B}" presName="iconRect" presStyleLbl="node1" presStyleIdx="5" presStyleCnt="6"/>
      <dgm:spPr>
        <a:blipFill rotWithShape="0">
          <a:blip xmlns:r="http://schemas.openxmlformats.org/officeDocument/2006/relationships" r:embed="rId11"/>
          <a:stretch>
            <a:fillRect/>
          </a:stretch>
        </a:blipFill>
      </dgm:spPr>
      <dgm:t>
        <a:bodyPr/>
        <a:lstStyle/>
        <a:p>
          <a:endParaRPr lang="en-IN"/>
        </a:p>
      </dgm:t>
    </dgm:pt>
    <dgm:pt modelId="{1F8EA0CF-5048-4E1C-8181-FFC8810BFA32}" type="pres">
      <dgm:prSet presAssocID="{7C0FF790-3FB4-4D8D-854C-CBCE5070B29B}" presName="spaceRect" presStyleCnt="0"/>
      <dgm:spPr/>
    </dgm:pt>
    <dgm:pt modelId="{4DD9DB0D-F43B-4ECE-A011-DBD19A07862B}" type="pres">
      <dgm:prSet presAssocID="{7C0FF790-3FB4-4D8D-854C-CBCE5070B29B}" presName="parTx" presStyleLbl="revTx" presStyleIdx="5" presStyleCnt="6">
        <dgm:presLayoutVars>
          <dgm:chMax val="0"/>
          <dgm:chPref val="0"/>
        </dgm:presLayoutVars>
      </dgm:prSet>
      <dgm:spPr/>
      <dgm:t>
        <a:bodyPr/>
        <a:lstStyle/>
        <a:p>
          <a:endParaRPr lang="en-IN"/>
        </a:p>
      </dgm:t>
    </dgm:pt>
  </dgm:ptLst>
  <dgm:cxnLst>
    <dgm:cxn modelId="{F1EF02B2-9BF9-4691-A6BB-DDBC0E644D93}" srcId="{6CA77AE8-1848-4EFF-906E-3D3416FF5813}" destId="{C40DB0F0-8EE8-4086-8102-4F63DE987C9E}" srcOrd="0" destOrd="0" parTransId="{B4DC823C-BA58-4210-82CA-46989317F1A8}" sibTransId="{6DE311B0-163A-4BB3-AC46-0F17772BF502}"/>
    <dgm:cxn modelId="{EE56B3F2-9E3B-403B-8B16-40289877DCE8}" srcId="{6CA77AE8-1848-4EFF-906E-3D3416FF5813}" destId="{7C0FF790-3FB4-4D8D-854C-CBCE5070B29B}" srcOrd="5" destOrd="0" parTransId="{817BC826-68B6-4292-BE48-ED5DB84D63E9}" sibTransId="{68C06518-DFFB-4BD1-884A-AEE3AA07F5E6}"/>
    <dgm:cxn modelId="{E124E6D5-6E18-4768-B5BC-CAABDD6DE6A5}" type="presOf" srcId="{C40DB0F0-8EE8-4086-8102-4F63DE987C9E}" destId="{BB14D42E-2B40-4AA2-BDD9-6D137D14DAD1}" srcOrd="0" destOrd="0" presId="urn:microsoft.com/office/officeart/2018/2/layout/IconVerticalSolidList"/>
    <dgm:cxn modelId="{81813B10-BC17-478C-BC84-B9D22C264E47}" type="presOf" srcId="{FE845312-6190-4DCA-8E10-3A0C864EE95F}" destId="{2D4DE3A5-0186-4F18-8033-6935066C5106}" srcOrd="0" destOrd="0" presId="urn:microsoft.com/office/officeart/2018/2/layout/IconVerticalSolidList"/>
    <dgm:cxn modelId="{451DFC58-BCC0-4717-879F-30744D4E1419}" srcId="{6CA77AE8-1848-4EFF-906E-3D3416FF5813}" destId="{41E51498-D136-47B2-BDC2-A7B311F92377}" srcOrd="4" destOrd="0" parTransId="{CE106F10-FA5F-40EF-A5E5-B4E333F1A0AF}" sibTransId="{8A0A6185-1DBD-4CF7-ABDC-93314CED2BEC}"/>
    <dgm:cxn modelId="{C372C9A6-8A37-4ADE-B980-D4625B70B790}" srcId="{6CA77AE8-1848-4EFF-906E-3D3416FF5813}" destId="{55E08A35-58C9-4A61-8688-B4A00FF6EC10}" srcOrd="3" destOrd="0" parTransId="{0758AD0F-A1B0-4DF6-93E8-B526D4A1AD2C}" sibTransId="{B1A182F1-FB72-40BB-A2AD-58FAE29C76D1}"/>
    <dgm:cxn modelId="{42FC3186-D180-4AC0-B233-A1984B1A0712}" srcId="{6CA77AE8-1848-4EFF-906E-3D3416FF5813}" destId="{AEE21E01-8948-47DF-A66B-A7BA5B04F232}" srcOrd="2" destOrd="0" parTransId="{BC1667B1-2BA2-400B-8794-AD43DEBF5D8F}" sibTransId="{39D2D904-81CE-474C-A7F9-7B8B1713FCBB}"/>
    <dgm:cxn modelId="{33B49E1C-BF39-4607-B229-61F8365218CA}" type="presOf" srcId="{41E51498-D136-47B2-BDC2-A7B311F92377}" destId="{BEBA32F5-FAB8-4C0C-996F-0C3D1580B3EA}" srcOrd="0" destOrd="0" presId="urn:microsoft.com/office/officeart/2018/2/layout/IconVerticalSolidList"/>
    <dgm:cxn modelId="{ABF5B358-6C29-46FA-896C-65300572EA5B}" type="presOf" srcId="{7C0FF790-3FB4-4D8D-854C-CBCE5070B29B}" destId="{4DD9DB0D-F43B-4ECE-A011-DBD19A07862B}" srcOrd="0" destOrd="0" presId="urn:microsoft.com/office/officeart/2018/2/layout/IconVerticalSolidList"/>
    <dgm:cxn modelId="{E7108506-5A93-454C-98E1-1074402BF454}" type="presOf" srcId="{AEE21E01-8948-47DF-A66B-A7BA5B04F232}" destId="{B2B1975E-E82A-4B30-81CF-42810FCE8E61}" srcOrd="0" destOrd="0" presId="urn:microsoft.com/office/officeart/2018/2/layout/IconVerticalSolidList"/>
    <dgm:cxn modelId="{68EF6D2C-572D-4AF2-8EEF-11B676311884}" srcId="{6CA77AE8-1848-4EFF-906E-3D3416FF5813}" destId="{FE845312-6190-4DCA-8E10-3A0C864EE95F}" srcOrd="1" destOrd="0" parTransId="{F866DCED-E202-4720-8472-165814510C3E}" sibTransId="{14F09CAE-4727-4BC2-A0E5-95AC1DD28DA2}"/>
    <dgm:cxn modelId="{E860AAD6-8680-46A6-8DDC-A3C279EF5C00}" type="presOf" srcId="{55E08A35-58C9-4A61-8688-B4A00FF6EC10}" destId="{D829980E-967E-4A2C-8DC2-343976859A6E}" srcOrd="0" destOrd="0" presId="urn:microsoft.com/office/officeart/2018/2/layout/IconVerticalSolidList"/>
    <dgm:cxn modelId="{03EBB049-6549-4453-AC96-DA3B380CACC6}" type="presOf" srcId="{6CA77AE8-1848-4EFF-906E-3D3416FF5813}" destId="{760ECDF6-F842-451C-89C9-56AA4EC643CA}" srcOrd="0" destOrd="0" presId="urn:microsoft.com/office/officeart/2018/2/layout/IconVerticalSolidList"/>
    <dgm:cxn modelId="{BBA23FAC-DC4E-40DF-B277-238D21E35C91}" type="presParOf" srcId="{760ECDF6-F842-451C-89C9-56AA4EC643CA}" destId="{7AB48E7C-900E-40B5-A3E4-F4F22347356D}" srcOrd="0" destOrd="0" presId="urn:microsoft.com/office/officeart/2018/2/layout/IconVerticalSolidList"/>
    <dgm:cxn modelId="{D50D4134-C7E1-4BE9-BE7A-B70EC68BD71D}" type="presParOf" srcId="{7AB48E7C-900E-40B5-A3E4-F4F22347356D}" destId="{9CE7F99E-5E0E-4A9D-8B2D-A42D9AD61FEF}" srcOrd="0" destOrd="0" presId="urn:microsoft.com/office/officeart/2018/2/layout/IconVerticalSolidList"/>
    <dgm:cxn modelId="{2EFF69C2-999A-4F63-B9AD-F029571F66E0}" type="presParOf" srcId="{7AB48E7C-900E-40B5-A3E4-F4F22347356D}" destId="{7C109D43-43F7-4714-AF58-F86FB619D899}" srcOrd="1" destOrd="0" presId="urn:microsoft.com/office/officeart/2018/2/layout/IconVerticalSolidList"/>
    <dgm:cxn modelId="{D4FF7AE3-C10B-44DA-B669-A8ECA3F4495C}" type="presParOf" srcId="{7AB48E7C-900E-40B5-A3E4-F4F22347356D}" destId="{6433182D-AFA1-4958-93A8-C64106EF13FA}" srcOrd="2" destOrd="0" presId="urn:microsoft.com/office/officeart/2018/2/layout/IconVerticalSolidList"/>
    <dgm:cxn modelId="{7945AB4E-9C59-4BEA-AE42-2B0A7F74F2C6}" type="presParOf" srcId="{7AB48E7C-900E-40B5-A3E4-F4F22347356D}" destId="{BB14D42E-2B40-4AA2-BDD9-6D137D14DAD1}" srcOrd="3" destOrd="0" presId="urn:microsoft.com/office/officeart/2018/2/layout/IconVerticalSolidList"/>
    <dgm:cxn modelId="{DDC49949-57C3-4DE9-B3EC-88745461A2CC}" type="presParOf" srcId="{760ECDF6-F842-451C-89C9-56AA4EC643CA}" destId="{35DD4932-03A1-45ED-BDBA-1B5550780DE7}" srcOrd="1" destOrd="0" presId="urn:microsoft.com/office/officeart/2018/2/layout/IconVerticalSolidList"/>
    <dgm:cxn modelId="{4673BF9A-BE95-4064-949C-7E6AC8B61941}" type="presParOf" srcId="{760ECDF6-F842-451C-89C9-56AA4EC643CA}" destId="{A7EADCE1-9131-4AD3-B197-0BDCAE8DE2C5}" srcOrd="2" destOrd="0" presId="urn:microsoft.com/office/officeart/2018/2/layout/IconVerticalSolidList"/>
    <dgm:cxn modelId="{5EE05BF3-6235-4C06-8BD2-D90DE68013B6}" type="presParOf" srcId="{A7EADCE1-9131-4AD3-B197-0BDCAE8DE2C5}" destId="{95629BF3-C1A5-4741-BD38-47C5D1BADFEA}" srcOrd="0" destOrd="0" presId="urn:microsoft.com/office/officeart/2018/2/layout/IconVerticalSolidList"/>
    <dgm:cxn modelId="{320FE058-66B5-43CF-848C-7247A13DBCC2}" type="presParOf" srcId="{A7EADCE1-9131-4AD3-B197-0BDCAE8DE2C5}" destId="{55B9B3F2-FF0C-49BD-A84D-08F67046BAB2}" srcOrd="1" destOrd="0" presId="urn:microsoft.com/office/officeart/2018/2/layout/IconVerticalSolidList"/>
    <dgm:cxn modelId="{9CC38DAE-717D-498E-A15A-71B699779A41}" type="presParOf" srcId="{A7EADCE1-9131-4AD3-B197-0BDCAE8DE2C5}" destId="{1EEA6BE7-2B64-4781-A94D-1AD776428DB2}" srcOrd="2" destOrd="0" presId="urn:microsoft.com/office/officeart/2018/2/layout/IconVerticalSolidList"/>
    <dgm:cxn modelId="{CC0D6D40-39B6-4C0D-9DD4-2E2091910104}" type="presParOf" srcId="{A7EADCE1-9131-4AD3-B197-0BDCAE8DE2C5}" destId="{2D4DE3A5-0186-4F18-8033-6935066C5106}" srcOrd="3" destOrd="0" presId="urn:microsoft.com/office/officeart/2018/2/layout/IconVerticalSolidList"/>
    <dgm:cxn modelId="{435F35F4-02F9-4721-990F-0DAB0E7A6BCD}" type="presParOf" srcId="{760ECDF6-F842-451C-89C9-56AA4EC643CA}" destId="{19ADABB1-17B1-4880-9D4A-FEF461E3FCCD}" srcOrd="3" destOrd="0" presId="urn:microsoft.com/office/officeart/2018/2/layout/IconVerticalSolidList"/>
    <dgm:cxn modelId="{7E4C5FB0-29CE-4E91-B5DC-EE550F3ABD65}" type="presParOf" srcId="{760ECDF6-F842-451C-89C9-56AA4EC643CA}" destId="{8AE71DEF-6F85-44F4-82EE-91DEE730448B}" srcOrd="4" destOrd="0" presId="urn:microsoft.com/office/officeart/2018/2/layout/IconVerticalSolidList"/>
    <dgm:cxn modelId="{A711161B-0059-4249-AA7E-A1A8078A12DA}" type="presParOf" srcId="{8AE71DEF-6F85-44F4-82EE-91DEE730448B}" destId="{B0C09C8B-F76B-4677-A526-5D3B9405F2D4}" srcOrd="0" destOrd="0" presId="urn:microsoft.com/office/officeart/2018/2/layout/IconVerticalSolidList"/>
    <dgm:cxn modelId="{DCBD2509-B4A2-4BA9-B020-E98F90AF41B3}" type="presParOf" srcId="{8AE71DEF-6F85-44F4-82EE-91DEE730448B}" destId="{F02B5408-FF21-467F-A657-8014053EE342}" srcOrd="1" destOrd="0" presId="urn:microsoft.com/office/officeart/2018/2/layout/IconVerticalSolidList"/>
    <dgm:cxn modelId="{69B3FA70-6B36-4174-8DA2-61B9A9DD0C49}" type="presParOf" srcId="{8AE71DEF-6F85-44F4-82EE-91DEE730448B}" destId="{45554A5A-9C92-4F54-AF0F-ED1008F4553F}" srcOrd="2" destOrd="0" presId="urn:microsoft.com/office/officeart/2018/2/layout/IconVerticalSolidList"/>
    <dgm:cxn modelId="{282DB769-556E-42F0-AF5C-BB81C95EED2A}" type="presParOf" srcId="{8AE71DEF-6F85-44F4-82EE-91DEE730448B}" destId="{B2B1975E-E82A-4B30-81CF-42810FCE8E61}" srcOrd="3" destOrd="0" presId="urn:microsoft.com/office/officeart/2018/2/layout/IconVerticalSolidList"/>
    <dgm:cxn modelId="{F9CA2A6E-D636-4591-86F4-0CD0217B3938}" type="presParOf" srcId="{760ECDF6-F842-451C-89C9-56AA4EC643CA}" destId="{8C6159A7-FA84-4120-A92A-81249752219A}" srcOrd="5" destOrd="0" presId="urn:microsoft.com/office/officeart/2018/2/layout/IconVerticalSolidList"/>
    <dgm:cxn modelId="{0A1ED2BA-39AA-40B0-9EF1-D78A7F771E03}" type="presParOf" srcId="{760ECDF6-F842-451C-89C9-56AA4EC643CA}" destId="{B0A8EBFF-D377-4548-9F8B-7DA8B9A155CB}" srcOrd="6" destOrd="0" presId="urn:microsoft.com/office/officeart/2018/2/layout/IconVerticalSolidList"/>
    <dgm:cxn modelId="{1DC0CC02-E47D-492F-84E2-A823D6DB84FB}" type="presParOf" srcId="{B0A8EBFF-D377-4548-9F8B-7DA8B9A155CB}" destId="{585D2697-E417-45CC-A5FE-EBABDFB833C1}" srcOrd="0" destOrd="0" presId="urn:microsoft.com/office/officeart/2018/2/layout/IconVerticalSolidList"/>
    <dgm:cxn modelId="{801B84B4-8A0C-48DD-A227-52DB90B75364}" type="presParOf" srcId="{B0A8EBFF-D377-4548-9F8B-7DA8B9A155CB}" destId="{E64C0C95-25F3-44C0-8515-13AE4DFEFA72}" srcOrd="1" destOrd="0" presId="urn:microsoft.com/office/officeart/2018/2/layout/IconVerticalSolidList"/>
    <dgm:cxn modelId="{CFCF9B27-0F84-4E92-942D-EBFA48BF6182}" type="presParOf" srcId="{B0A8EBFF-D377-4548-9F8B-7DA8B9A155CB}" destId="{C41FC051-B8A2-4D85-9E32-F6A3F374B0CE}" srcOrd="2" destOrd="0" presId="urn:microsoft.com/office/officeart/2018/2/layout/IconVerticalSolidList"/>
    <dgm:cxn modelId="{247377CF-2A56-4FA6-968C-DA9B0CEC6749}" type="presParOf" srcId="{B0A8EBFF-D377-4548-9F8B-7DA8B9A155CB}" destId="{D829980E-967E-4A2C-8DC2-343976859A6E}" srcOrd="3" destOrd="0" presId="urn:microsoft.com/office/officeart/2018/2/layout/IconVerticalSolidList"/>
    <dgm:cxn modelId="{A549B310-BD87-428E-8E24-02613500BCD1}" type="presParOf" srcId="{760ECDF6-F842-451C-89C9-56AA4EC643CA}" destId="{4CF29320-E45B-4866-A376-9AD38F7530FA}" srcOrd="7" destOrd="0" presId="urn:microsoft.com/office/officeart/2018/2/layout/IconVerticalSolidList"/>
    <dgm:cxn modelId="{60CAAFBE-DCBE-4CF9-A879-E77E3E511C0E}" type="presParOf" srcId="{760ECDF6-F842-451C-89C9-56AA4EC643CA}" destId="{6C2FF4D9-D912-4B19-A0AD-024F8A158648}" srcOrd="8" destOrd="0" presId="urn:microsoft.com/office/officeart/2018/2/layout/IconVerticalSolidList"/>
    <dgm:cxn modelId="{526BB501-2B33-4840-97B0-3836D43AF8A4}" type="presParOf" srcId="{6C2FF4D9-D912-4B19-A0AD-024F8A158648}" destId="{3E4EF2F3-1DB9-4567-887F-CF996C7F975A}" srcOrd="0" destOrd="0" presId="urn:microsoft.com/office/officeart/2018/2/layout/IconVerticalSolidList"/>
    <dgm:cxn modelId="{0F9AD05F-D0D2-4E1B-AB4B-B30586E2DC1F}" type="presParOf" srcId="{6C2FF4D9-D912-4B19-A0AD-024F8A158648}" destId="{FBFE5047-F2FA-4D64-91AE-A20FA88880FD}" srcOrd="1" destOrd="0" presId="urn:microsoft.com/office/officeart/2018/2/layout/IconVerticalSolidList"/>
    <dgm:cxn modelId="{48B8B424-1392-4EF9-93CE-2718BD848451}" type="presParOf" srcId="{6C2FF4D9-D912-4B19-A0AD-024F8A158648}" destId="{44FCD216-0F16-4894-8E39-35ADB43B0B78}" srcOrd="2" destOrd="0" presId="urn:microsoft.com/office/officeart/2018/2/layout/IconVerticalSolidList"/>
    <dgm:cxn modelId="{F81E0D4D-3DBF-4ECC-A4CC-68EFA7305C64}" type="presParOf" srcId="{6C2FF4D9-D912-4B19-A0AD-024F8A158648}" destId="{BEBA32F5-FAB8-4C0C-996F-0C3D1580B3EA}" srcOrd="3" destOrd="0" presId="urn:microsoft.com/office/officeart/2018/2/layout/IconVerticalSolidList"/>
    <dgm:cxn modelId="{71F98CE2-EE28-4203-B06C-FBBF542094B4}" type="presParOf" srcId="{760ECDF6-F842-451C-89C9-56AA4EC643CA}" destId="{4E4AE455-FEAD-4344-8BE5-CF9BAEFCC4B4}" srcOrd="9" destOrd="0" presId="urn:microsoft.com/office/officeart/2018/2/layout/IconVerticalSolidList"/>
    <dgm:cxn modelId="{85B686C1-4240-4DA4-ABE6-E60BD2FDDF14}" type="presParOf" srcId="{760ECDF6-F842-451C-89C9-56AA4EC643CA}" destId="{ED7EEFBF-C96C-4341-B13F-EA9055AF88E5}" srcOrd="10" destOrd="0" presId="urn:microsoft.com/office/officeart/2018/2/layout/IconVerticalSolidList"/>
    <dgm:cxn modelId="{7841039F-0E26-4119-8020-4B8552983E35}" type="presParOf" srcId="{ED7EEFBF-C96C-4341-B13F-EA9055AF88E5}" destId="{3CDAD6F9-BDD3-404C-83AA-052DC0AEEAF0}" srcOrd="0" destOrd="0" presId="urn:microsoft.com/office/officeart/2018/2/layout/IconVerticalSolidList"/>
    <dgm:cxn modelId="{09025A28-E991-4EC0-9A63-3E7CE824BD68}" type="presParOf" srcId="{ED7EEFBF-C96C-4341-B13F-EA9055AF88E5}" destId="{2798471F-59FF-4CCB-979A-979AA23F20CB}" srcOrd="1" destOrd="0" presId="urn:microsoft.com/office/officeart/2018/2/layout/IconVerticalSolidList"/>
    <dgm:cxn modelId="{3B5630FB-7116-465C-860B-5696CA873F9F}" type="presParOf" srcId="{ED7EEFBF-C96C-4341-B13F-EA9055AF88E5}" destId="{1F8EA0CF-5048-4E1C-8181-FFC8810BFA32}" srcOrd="2" destOrd="0" presId="urn:microsoft.com/office/officeart/2018/2/layout/IconVerticalSolidList"/>
    <dgm:cxn modelId="{697FA738-4A34-4AD1-A2D8-9A11BF91BF25}" type="presParOf" srcId="{ED7EEFBF-C96C-4341-B13F-EA9055AF88E5}" destId="{4DD9DB0D-F43B-4ECE-A011-DBD19A07862B}"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C3D3A8-B944-4DA1-9FD7-F53068C6ECD2}" type="doc">
      <dgm:prSet loTypeId="urn:microsoft.com/office/officeart/2005/8/layout/default#2" loCatId="list" qsTypeId="urn:microsoft.com/office/officeart/2005/8/quickstyle/simple2" qsCatId="simple" csTypeId="urn:microsoft.com/office/officeart/2005/8/colors/colorful1#3" csCatId="colorful" phldr="1"/>
      <dgm:spPr/>
      <dgm:t>
        <a:bodyPr/>
        <a:lstStyle/>
        <a:p>
          <a:endParaRPr lang="en-US"/>
        </a:p>
      </dgm:t>
    </dgm:pt>
    <dgm:pt modelId="{9A9EC60A-9255-414A-9F68-605A17670843}">
      <dgm:prSet custT="1"/>
      <dgm:spPr/>
      <dgm:t>
        <a:bodyPr/>
        <a:lstStyle/>
        <a:p>
          <a:pPr>
            <a:lnSpc>
              <a:spcPct val="100000"/>
            </a:lnSpc>
            <a:defRPr cap="all"/>
          </a:pPr>
          <a:r>
            <a:rPr lang="en-IN" sz="1400" cap="none" dirty="0" smtClean="0"/>
            <a:t>Present the overall approach of the analysis by mentioning the problem statement and the analysis approach briefly.</a:t>
          </a:r>
          <a:endParaRPr lang="en-US" sz="1400" cap="none" dirty="0"/>
        </a:p>
      </dgm:t>
    </dgm:pt>
    <dgm:pt modelId="{E7B60B99-898A-4099-882F-1932B92B197C}" type="parTrans" cxnId="{6E020AC4-84F9-4B07-8CEC-98A52DFFF25E}">
      <dgm:prSet/>
      <dgm:spPr/>
      <dgm:t>
        <a:bodyPr/>
        <a:lstStyle/>
        <a:p>
          <a:endParaRPr lang="en-US"/>
        </a:p>
      </dgm:t>
    </dgm:pt>
    <dgm:pt modelId="{10506C47-C6DD-4696-ADEE-0CED71B20F87}" type="sibTrans" cxnId="{6E020AC4-84F9-4B07-8CEC-98A52DFFF25E}">
      <dgm:prSet/>
      <dgm:spPr/>
      <dgm:t>
        <a:bodyPr/>
        <a:lstStyle/>
        <a:p>
          <a:endParaRPr lang="en-US"/>
        </a:p>
      </dgm:t>
    </dgm:pt>
    <dgm:pt modelId="{1DD180B5-4DF1-4E4F-A7FA-2D742C2464DF}">
      <dgm:prSet custT="1"/>
      <dgm:spPr/>
      <dgm:t>
        <a:bodyPr/>
        <a:lstStyle/>
        <a:p>
          <a:pPr>
            <a:lnSpc>
              <a:spcPct val="100000"/>
            </a:lnSpc>
            <a:defRPr cap="all"/>
          </a:pPr>
          <a:r>
            <a:rPr lang="en-IN" sz="1400" cap="none" dirty="0" smtClean="0"/>
            <a:t>Identify the missing data and use appropriate method to deal with it. (Remove columns/or replace it with an appropriate value)</a:t>
          </a:r>
          <a:endParaRPr lang="en-US" sz="1400" cap="none" dirty="0"/>
        </a:p>
      </dgm:t>
    </dgm:pt>
    <dgm:pt modelId="{30EF0972-0FB0-4138-B028-5ECE9A2FA93A}" type="parTrans" cxnId="{E75F8B11-85FE-42BF-8069-D11414B663C7}">
      <dgm:prSet/>
      <dgm:spPr/>
      <dgm:t>
        <a:bodyPr/>
        <a:lstStyle/>
        <a:p>
          <a:endParaRPr lang="en-US"/>
        </a:p>
      </dgm:t>
    </dgm:pt>
    <dgm:pt modelId="{E7EA4C30-D39C-4476-9706-4D7175FC6710}" type="sibTrans" cxnId="{E75F8B11-85FE-42BF-8069-D11414B663C7}">
      <dgm:prSet/>
      <dgm:spPr/>
      <dgm:t>
        <a:bodyPr/>
        <a:lstStyle/>
        <a:p>
          <a:endParaRPr lang="en-US"/>
        </a:p>
      </dgm:t>
    </dgm:pt>
    <dgm:pt modelId="{CBBB6616-90C0-4308-9D5C-301C85090D81}">
      <dgm:prSet custT="1"/>
      <dgm:spPr/>
      <dgm:t>
        <a:bodyPr/>
        <a:lstStyle/>
        <a:p>
          <a:pPr>
            <a:lnSpc>
              <a:spcPct val="100000"/>
            </a:lnSpc>
            <a:defRPr cap="all"/>
          </a:pPr>
          <a:r>
            <a:rPr lang="en-IN" sz="1400" cap="none" dirty="0" smtClean="0"/>
            <a:t>It is not necessary to replace the missing value in EDA. But if you have to replace the missing value, what should be the approach used? </a:t>
          </a:r>
          <a:endParaRPr lang="en-US" sz="1400" cap="none" dirty="0"/>
        </a:p>
      </dgm:t>
    </dgm:pt>
    <dgm:pt modelId="{3880A80E-F348-44E7-ACC0-4B83B6427344}" type="parTrans" cxnId="{F0146898-B699-4041-A57E-6C777A9DCD70}">
      <dgm:prSet/>
      <dgm:spPr/>
      <dgm:t>
        <a:bodyPr/>
        <a:lstStyle/>
        <a:p>
          <a:endParaRPr lang="en-US"/>
        </a:p>
      </dgm:t>
    </dgm:pt>
    <dgm:pt modelId="{36BE5733-F96F-4275-8486-F007759F17D3}" type="sibTrans" cxnId="{F0146898-B699-4041-A57E-6C777A9DCD70}">
      <dgm:prSet/>
      <dgm:spPr/>
      <dgm:t>
        <a:bodyPr/>
        <a:lstStyle/>
        <a:p>
          <a:endParaRPr lang="en-US"/>
        </a:p>
      </dgm:t>
    </dgm:pt>
    <dgm:pt modelId="{CBF20FCF-6D7F-4AAD-A021-777A29A529EC}">
      <dgm:prSet custT="1"/>
      <dgm:spPr/>
      <dgm:t>
        <a:bodyPr/>
        <a:lstStyle/>
        <a:p>
          <a:pPr>
            <a:lnSpc>
              <a:spcPct val="100000"/>
            </a:lnSpc>
            <a:defRPr cap="all"/>
          </a:pPr>
          <a:r>
            <a:rPr lang="en-IN" sz="1400" cap="none" dirty="0" smtClean="0"/>
            <a:t>Identify the outliers &amp; cause for the same in the dataset. </a:t>
          </a:r>
          <a:endParaRPr lang="en-US" sz="1400" cap="none" dirty="0"/>
        </a:p>
      </dgm:t>
    </dgm:pt>
    <dgm:pt modelId="{16202D28-AA73-49DE-BE08-815ACD4A5AF0}" type="parTrans" cxnId="{488DAC65-7FDC-4BFB-B282-167B81E0D68E}">
      <dgm:prSet/>
      <dgm:spPr/>
      <dgm:t>
        <a:bodyPr/>
        <a:lstStyle/>
        <a:p>
          <a:endParaRPr lang="en-US"/>
        </a:p>
      </dgm:t>
    </dgm:pt>
    <dgm:pt modelId="{15993946-3437-4254-9CAB-8D444516E324}" type="sibTrans" cxnId="{488DAC65-7FDC-4BFB-B282-167B81E0D68E}">
      <dgm:prSet/>
      <dgm:spPr/>
      <dgm:t>
        <a:bodyPr/>
        <a:lstStyle/>
        <a:p>
          <a:endParaRPr lang="en-US"/>
        </a:p>
      </dgm:t>
    </dgm:pt>
    <dgm:pt modelId="{832B967C-B8D8-47B9-94A6-62450BAF6AF0}">
      <dgm:prSet custT="1"/>
      <dgm:spPr/>
      <dgm:t>
        <a:bodyPr/>
        <a:lstStyle/>
        <a:p>
          <a:pPr>
            <a:lnSpc>
              <a:spcPct val="100000"/>
            </a:lnSpc>
            <a:defRPr cap="all"/>
          </a:pPr>
          <a:r>
            <a:rPr lang="en-IN" sz="1400" cap="none" dirty="0" smtClean="0"/>
            <a:t>Identify if there is data imbalance in the data. Find the ratio of data imbalance.</a:t>
          </a:r>
          <a:endParaRPr lang="en-US" sz="1400" cap="none" dirty="0"/>
        </a:p>
      </dgm:t>
    </dgm:pt>
    <dgm:pt modelId="{DB852F9A-2CAC-43F9-BE74-62B29DA850E3}" type="parTrans" cxnId="{BA321C77-DA11-4F20-B61D-11939168F9A5}">
      <dgm:prSet/>
      <dgm:spPr/>
      <dgm:t>
        <a:bodyPr/>
        <a:lstStyle/>
        <a:p>
          <a:endParaRPr lang="en-US"/>
        </a:p>
      </dgm:t>
    </dgm:pt>
    <dgm:pt modelId="{2182829D-76CB-4E34-ADC3-1D0B6F069057}" type="sibTrans" cxnId="{BA321C77-DA11-4F20-B61D-11939168F9A5}">
      <dgm:prSet/>
      <dgm:spPr/>
      <dgm:t>
        <a:bodyPr/>
        <a:lstStyle/>
        <a:p>
          <a:endParaRPr lang="en-US"/>
        </a:p>
      </dgm:t>
    </dgm:pt>
    <dgm:pt modelId="{326D9172-6FCE-400E-B3B3-16B76E62F4CE}">
      <dgm:prSet custT="1"/>
      <dgm:spPr/>
      <dgm:t>
        <a:bodyPr/>
        <a:lstStyle/>
        <a:p>
          <a:pPr>
            <a:lnSpc>
              <a:spcPct val="100000"/>
            </a:lnSpc>
            <a:defRPr cap="all"/>
          </a:pPr>
          <a:r>
            <a:rPr lang="en-IN" sz="1400" cap="none" dirty="0" smtClean="0"/>
            <a:t>Explain </a:t>
          </a:r>
          <a:r>
            <a:rPr lang="en-IN" sz="1400" cap="none" dirty="0" err="1" smtClean="0"/>
            <a:t>univariate</a:t>
          </a:r>
          <a:r>
            <a:rPr lang="en-IN" sz="1400" cap="none" dirty="0" smtClean="0"/>
            <a:t>, segmented </a:t>
          </a:r>
          <a:r>
            <a:rPr lang="en-IN" sz="1400" cap="none" dirty="0" err="1" smtClean="0"/>
            <a:t>univariate</a:t>
          </a:r>
          <a:r>
            <a:rPr lang="en-IN" sz="1400" cap="none" dirty="0" smtClean="0"/>
            <a:t>, bi-</a:t>
          </a:r>
          <a:r>
            <a:rPr lang="en-IN" sz="1400" cap="none" dirty="0" err="1" smtClean="0"/>
            <a:t>variate</a:t>
          </a:r>
          <a:r>
            <a:rPr lang="en-IN" sz="1400" cap="none" dirty="0" smtClean="0"/>
            <a:t> analysis, etc. In business terms.</a:t>
          </a:r>
          <a:endParaRPr lang="en-US" sz="1400" cap="none" dirty="0"/>
        </a:p>
      </dgm:t>
    </dgm:pt>
    <dgm:pt modelId="{4C9C319B-3E18-4CFC-820D-1C750C122431}" type="parTrans" cxnId="{BEE09EA7-B160-4886-84EA-B4490329CD56}">
      <dgm:prSet/>
      <dgm:spPr/>
      <dgm:t>
        <a:bodyPr/>
        <a:lstStyle/>
        <a:p>
          <a:endParaRPr lang="en-US"/>
        </a:p>
      </dgm:t>
    </dgm:pt>
    <dgm:pt modelId="{7DD0DB3F-A4DB-4838-814A-33D293E141E9}" type="sibTrans" cxnId="{BEE09EA7-B160-4886-84EA-B4490329CD56}">
      <dgm:prSet/>
      <dgm:spPr/>
      <dgm:t>
        <a:bodyPr/>
        <a:lstStyle/>
        <a:p>
          <a:endParaRPr lang="en-US"/>
        </a:p>
      </dgm:t>
    </dgm:pt>
    <dgm:pt modelId="{827EA270-3041-465F-9C26-263EDEA00FD8}">
      <dgm:prSet custT="1"/>
      <dgm:spPr/>
      <dgm:t>
        <a:bodyPr/>
        <a:lstStyle/>
        <a:p>
          <a:pPr>
            <a:lnSpc>
              <a:spcPct val="100000"/>
            </a:lnSpc>
            <a:defRPr cap="all"/>
          </a:pPr>
          <a:r>
            <a:rPr lang="en-IN" sz="1400" cap="none" dirty="0" smtClean="0"/>
            <a:t>Find the top 10 correlation for the client with payment difficulties and all other cases (target variable).</a:t>
          </a:r>
          <a:endParaRPr lang="en-US" sz="1400" cap="none" dirty="0"/>
        </a:p>
      </dgm:t>
    </dgm:pt>
    <dgm:pt modelId="{1F507D0C-C957-4335-ACD7-5AEFC2210DEA}" type="parTrans" cxnId="{F9A46EE0-2974-400E-A19C-8A29AC1B0EA6}">
      <dgm:prSet/>
      <dgm:spPr/>
      <dgm:t>
        <a:bodyPr/>
        <a:lstStyle/>
        <a:p>
          <a:endParaRPr lang="en-US"/>
        </a:p>
      </dgm:t>
    </dgm:pt>
    <dgm:pt modelId="{81C9FCCF-88A4-4A91-A1FA-4634E735068C}" type="sibTrans" cxnId="{F9A46EE0-2974-400E-A19C-8A29AC1B0EA6}">
      <dgm:prSet/>
      <dgm:spPr/>
      <dgm:t>
        <a:bodyPr/>
        <a:lstStyle/>
        <a:p>
          <a:endParaRPr lang="en-US"/>
        </a:p>
      </dgm:t>
    </dgm:pt>
    <dgm:pt modelId="{A9DF5567-608C-4E68-BBCD-B8A6512C6FC5}">
      <dgm:prSet custT="1"/>
      <dgm:spPr/>
      <dgm:t>
        <a:bodyPr/>
        <a:lstStyle/>
        <a:p>
          <a:pPr>
            <a:lnSpc>
              <a:spcPct val="100000"/>
            </a:lnSpc>
            <a:defRPr cap="all"/>
          </a:pPr>
          <a:r>
            <a:rPr lang="en-IN" sz="1400" cap="none" dirty="0" smtClean="0"/>
            <a:t>Include visualisations and summarise the most important results using suitable graphs supporting our arguments</a:t>
          </a:r>
          <a:endParaRPr lang="en-US" sz="1400" cap="none" dirty="0"/>
        </a:p>
      </dgm:t>
    </dgm:pt>
    <dgm:pt modelId="{FD216367-8444-4E94-A5FB-14E3E8A9B338}" type="parTrans" cxnId="{018BB64D-2721-4F9B-954B-88634BA3F3EF}">
      <dgm:prSet/>
      <dgm:spPr/>
      <dgm:t>
        <a:bodyPr/>
        <a:lstStyle/>
        <a:p>
          <a:endParaRPr lang="en-US"/>
        </a:p>
      </dgm:t>
    </dgm:pt>
    <dgm:pt modelId="{5381196E-B536-4021-B781-6459CE80550F}" type="sibTrans" cxnId="{018BB64D-2721-4F9B-954B-88634BA3F3EF}">
      <dgm:prSet/>
      <dgm:spPr/>
      <dgm:t>
        <a:bodyPr/>
        <a:lstStyle/>
        <a:p>
          <a:endParaRPr lang="en-US"/>
        </a:p>
      </dgm:t>
    </dgm:pt>
    <dgm:pt modelId="{F4C7A7E0-FCF8-41ED-B53C-7747D61598D5}" type="pres">
      <dgm:prSet presAssocID="{BEC3D3A8-B944-4DA1-9FD7-F53068C6ECD2}" presName="diagram" presStyleCnt="0">
        <dgm:presLayoutVars>
          <dgm:dir/>
          <dgm:resizeHandles val="exact"/>
        </dgm:presLayoutVars>
      </dgm:prSet>
      <dgm:spPr/>
      <dgm:t>
        <a:bodyPr/>
        <a:lstStyle/>
        <a:p>
          <a:endParaRPr lang="en-IN"/>
        </a:p>
      </dgm:t>
    </dgm:pt>
    <dgm:pt modelId="{7C4B71FA-0A98-44CA-B630-2AA809A62D43}" type="pres">
      <dgm:prSet presAssocID="{9A9EC60A-9255-414A-9F68-605A17670843}" presName="node" presStyleLbl="node1" presStyleIdx="0" presStyleCnt="8">
        <dgm:presLayoutVars>
          <dgm:bulletEnabled val="1"/>
        </dgm:presLayoutVars>
      </dgm:prSet>
      <dgm:spPr/>
      <dgm:t>
        <a:bodyPr/>
        <a:lstStyle/>
        <a:p>
          <a:endParaRPr lang="en-IN"/>
        </a:p>
      </dgm:t>
    </dgm:pt>
    <dgm:pt modelId="{2B35BBE1-0352-4199-A5FC-6C6DBDE6E209}" type="pres">
      <dgm:prSet presAssocID="{10506C47-C6DD-4696-ADEE-0CED71B20F87}" presName="sibTrans" presStyleCnt="0"/>
      <dgm:spPr/>
    </dgm:pt>
    <dgm:pt modelId="{A70C0619-8E71-42D2-AF3A-C91DBDFBD85B}" type="pres">
      <dgm:prSet presAssocID="{1DD180B5-4DF1-4E4F-A7FA-2D742C2464DF}" presName="node" presStyleLbl="node1" presStyleIdx="1" presStyleCnt="8">
        <dgm:presLayoutVars>
          <dgm:bulletEnabled val="1"/>
        </dgm:presLayoutVars>
      </dgm:prSet>
      <dgm:spPr/>
      <dgm:t>
        <a:bodyPr/>
        <a:lstStyle/>
        <a:p>
          <a:endParaRPr lang="en-IN"/>
        </a:p>
      </dgm:t>
    </dgm:pt>
    <dgm:pt modelId="{E39E4050-AEB5-4D43-954C-19BC69B4678C}" type="pres">
      <dgm:prSet presAssocID="{E7EA4C30-D39C-4476-9706-4D7175FC6710}" presName="sibTrans" presStyleCnt="0"/>
      <dgm:spPr/>
    </dgm:pt>
    <dgm:pt modelId="{B4A44124-E79D-461D-A387-B98A72C85A2F}" type="pres">
      <dgm:prSet presAssocID="{CBBB6616-90C0-4308-9D5C-301C85090D81}" presName="node" presStyleLbl="node1" presStyleIdx="2" presStyleCnt="8">
        <dgm:presLayoutVars>
          <dgm:bulletEnabled val="1"/>
        </dgm:presLayoutVars>
      </dgm:prSet>
      <dgm:spPr/>
      <dgm:t>
        <a:bodyPr/>
        <a:lstStyle/>
        <a:p>
          <a:endParaRPr lang="en-IN"/>
        </a:p>
      </dgm:t>
    </dgm:pt>
    <dgm:pt modelId="{CA5B5455-571A-4BA5-9AC8-75152658DC97}" type="pres">
      <dgm:prSet presAssocID="{36BE5733-F96F-4275-8486-F007759F17D3}" presName="sibTrans" presStyleCnt="0"/>
      <dgm:spPr/>
    </dgm:pt>
    <dgm:pt modelId="{790B96F7-0F81-402E-A357-E83132146CBF}" type="pres">
      <dgm:prSet presAssocID="{CBF20FCF-6D7F-4AAD-A021-777A29A529EC}" presName="node" presStyleLbl="node1" presStyleIdx="3" presStyleCnt="8">
        <dgm:presLayoutVars>
          <dgm:bulletEnabled val="1"/>
        </dgm:presLayoutVars>
      </dgm:prSet>
      <dgm:spPr/>
      <dgm:t>
        <a:bodyPr/>
        <a:lstStyle/>
        <a:p>
          <a:endParaRPr lang="en-IN"/>
        </a:p>
      </dgm:t>
    </dgm:pt>
    <dgm:pt modelId="{52E56449-660D-47F2-97CF-438D86E4C847}" type="pres">
      <dgm:prSet presAssocID="{15993946-3437-4254-9CAB-8D444516E324}" presName="sibTrans" presStyleCnt="0"/>
      <dgm:spPr/>
    </dgm:pt>
    <dgm:pt modelId="{FB324F22-56F8-479E-A590-480D6D6A96BF}" type="pres">
      <dgm:prSet presAssocID="{832B967C-B8D8-47B9-94A6-62450BAF6AF0}" presName="node" presStyleLbl="node1" presStyleIdx="4" presStyleCnt="8">
        <dgm:presLayoutVars>
          <dgm:bulletEnabled val="1"/>
        </dgm:presLayoutVars>
      </dgm:prSet>
      <dgm:spPr/>
      <dgm:t>
        <a:bodyPr/>
        <a:lstStyle/>
        <a:p>
          <a:endParaRPr lang="en-IN"/>
        </a:p>
      </dgm:t>
    </dgm:pt>
    <dgm:pt modelId="{068DF9DD-2104-47B3-9094-184ACF96E438}" type="pres">
      <dgm:prSet presAssocID="{2182829D-76CB-4E34-ADC3-1D0B6F069057}" presName="sibTrans" presStyleCnt="0"/>
      <dgm:spPr/>
    </dgm:pt>
    <dgm:pt modelId="{6A293C41-4A2C-4ECB-833F-61B718476F60}" type="pres">
      <dgm:prSet presAssocID="{326D9172-6FCE-400E-B3B3-16B76E62F4CE}" presName="node" presStyleLbl="node1" presStyleIdx="5" presStyleCnt="8">
        <dgm:presLayoutVars>
          <dgm:bulletEnabled val="1"/>
        </dgm:presLayoutVars>
      </dgm:prSet>
      <dgm:spPr/>
      <dgm:t>
        <a:bodyPr/>
        <a:lstStyle/>
        <a:p>
          <a:endParaRPr lang="en-IN"/>
        </a:p>
      </dgm:t>
    </dgm:pt>
    <dgm:pt modelId="{223EB5E0-3BA7-47D2-9C4E-48760647A89B}" type="pres">
      <dgm:prSet presAssocID="{7DD0DB3F-A4DB-4838-814A-33D293E141E9}" presName="sibTrans" presStyleCnt="0"/>
      <dgm:spPr/>
    </dgm:pt>
    <dgm:pt modelId="{0D62975C-9A13-489A-87B4-33293D97D715}" type="pres">
      <dgm:prSet presAssocID="{827EA270-3041-465F-9C26-263EDEA00FD8}" presName="node" presStyleLbl="node1" presStyleIdx="6" presStyleCnt="8">
        <dgm:presLayoutVars>
          <dgm:bulletEnabled val="1"/>
        </dgm:presLayoutVars>
      </dgm:prSet>
      <dgm:spPr/>
      <dgm:t>
        <a:bodyPr/>
        <a:lstStyle/>
        <a:p>
          <a:endParaRPr lang="en-IN"/>
        </a:p>
      </dgm:t>
    </dgm:pt>
    <dgm:pt modelId="{19855117-0F6C-41B2-80C5-A66D26EA8241}" type="pres">
      <dgm:prSet presAssocID="{81C9FCCF-88A4-4A91-A1FA-4634E735068C}" presName="sibTrans" presStyleCnt="0"/>
      <dgm:spPr/>
    </dgm:pt>
    <dgm:pt modelId="{A44C5EC6-A7B8-45F6-8806-8F674A17DA05}" type="pres">
      <dgm:prSet presAssocID="{A9DF5567-608C-4E68-BBCD-B8A6512C6FC5}" presName="node" presStyleLbl="node1" presStyleIdx="7" presStyleCnt="8">
        <dgm:presLayoutVars>
          <dgm:bulletEnabled val="1"/>
        </dgm:presLayoutVars>
      </dgm:prSet>
      <dgm:spPr/>
      <dgm:t>
        <a:bodyPr/>
        <a:lstStyle/>
        <a:p>
          <a:endParaRPr lang="en-IN"/>
        </a:p>
      </dgm:t>
    </dgm:pt>
  </dgm:ptLst>
  <dgm:cxnLst>
    <dgm:cxn modelId="{6E020AC4-84F9-4B07-8CEC-98A52DFFF25E}" srcId="{BEC3D3A8-B944-4DA1-9FD7-F53068C6ECD2}" destId="{9A9EC60A-9255-414A-9F68-605A17670843}" srcOrd="0" destOrd="0" parTransId="{E7B60B99-898A-4099-882F-1932B92B197C}" sibTransId="{10506C47-C6DD-4696-ADEE-0CED71B20F87}"/>
    <dgm:cxn modelId="{BEE09EA7-B160-4886-84EA-B4490329CD56}" srcId="{BEC3D3A8-B944-4DA1-9FD7-F53068C6ECD2}" destId="{326D9172-6FCE-400E-B3B3-16B76E62F4CE}" srcOrd="5" destOrd="0" parTransId="{4C9C319B-3E18-4CFC-820D-1C750C122431}" sibTransId="{7DD0DB3F-A4DB-4838-814A-33D293E141E9}"/>
    <dgm:cxn modelId="{E75F8B11-85FE-42BF-8069-D11414B663C7}" srcId="{BEC3D3A8-B944-4DA1-9FD7-F53068C6ECD2}" destId="{1DD180B5-4DF1-4E4F-A7FA-2D742C2464DF}" srcOrd="1" destOrd="0" parTransId="{30EF0972-0FB0-4138-B028-5ECE9A2FA93A}" sibTransId="{E7EA4C30-D39C-4476-9706-4D7175FC6710}"/>
    <dgm:cxn modelId="{C422F61F-B1EE-4BE3-A51B-55E6A07A4E8A}" type="presOf" srcId="{326D9172-6FCE-400E-B3B3-16B76E62F4CE}" destId="{6A293C41-4A2C-4ECB-833F-61B718476F60}" srcOrd="0" destOrd="0" presId="urn:microsoft.com/office/officeart/2005/8/layout/default#2"/>
    <dgm:cxn modelId="{BA321C77-DA11-4F20-B61D-11939168F9A5}" srcId="{BEC3D3A8-B944-4DA1-9FD7-F53068C6ECD2}" destId="{832B967C-B8D8-47B9-94A6-62450BAF6AF0}" srcOrd="4" destOrd="0" parTransId="{DB852F9A-2CAC-43F9-BE74-62B29DA850E3}" sibTransId="{2182829D-76CB-4E34-ADC3-1D0B6F069057}"/>
    <dgm:cxn modelId="{00242DE2-56E1-4B10-BCDD-5D7037993A73}" type="presOf" srcId="{CBBB6616-90C0-4308-9D5C-301C85090D81}" destId="{B4A44124-E79D-461D-A387-B98A72C85A2F}" srcOrd="0" destOrd="0" presId="urn:microsoft.com/office/officeart/2005/8/layout/default#2"/>
    <dgm:cxn modelId="{62F9F3E3-92EA-4519-8A96-E10A04F6F676}" type="presOf" srcId="{BEC3D3A8-B944-4DA1-9FD7-F53068C6ECD2}" destId="{F4C7A7E0-FCF8-41ED-B53C-7747D61598D5}" srcOrd="0" destOrd="0" presId="urn:microsoft.com/office/officeart/2005/8/layout/default#2"/>
    <dgm:cxn modelId="{0C58DC8C-D020-40F6-9890-E9E1E917CDE0}" type="presOf" srcId="{9A9EC60A-9255-414A-9F68-605A17670843}" destId="{7C4B71FA-0A98-44CA-B630-2AA809A62D43}" srcOrd="0" destOrd="0" presId="urn:microsoft.com/office/officeart/2005/8/layout/default#2"/>
    <dgm:cxn modelId="{488DAC65-7FDC-4BFB-B282-167B81E0D68E}" srcId="{BEC3D3A8-B944-4DA1-9FD7-F53068C6ECD2}" destId="{CBF20FCF-6D7F-4AAD-A021-777A29A529EC}" srcOrd="3" destOrd="0" parTransId="{16202D28-AA73-49DE-BE08-815ACD4A5AF0}" sibTransId="{15993946-3437-4254-9CAB-8D444516E324}"/>
    <dgm:cxn modelId="{F9A46EE0-2974-400E-A19C-8A29AC1B0EA6}" srcId="{BEC3D3A8-B944-4DA1-9FD7-F53068C6ECD2}" destId="{827EA270-3041-465F-9C26-263EDEA00FD8}" srcOrd="6" destOrd="0" parTransId="{1F507D0C-C957-4335-ACD7-5AEFC2210DEA}" sibTransId="{81C9FCCF-88A4-4A91-A1FA-4634E735068C}"/>
    <dgm:cxn modelId="{57E7B2E9-9195-40D3-AA8B-7ECE5F615DD4}" type="presOf" srcId="{1DD180B5-4DF1-4E4F-A7FA-2D742C2464DF}" destId="{A70C0619-8E71-42D2-AF3A-C91DBDFBD85B}" srcOrd="0" destOrd="0" presId="urn:microsoft.com/office/officeart/2005/8/layout/default#2"/>
    <dgm:cxn modelId="{F0146898-B699-4041-A57E-6C777A9DCD70}" srcId="{BEC3D3A8-B944-4DA1-9FD7-F53068C6ECD2}" destId="{CBBB6616-90C0-4308-9D5C-301C85090D81}" srcOrd="2" destOrd="0" parTransId="{3880A80E-F348-44E7-ACC0-4B83B6427344}" sibTransId="{36BE5733-F96F-4275-8486-F007759F17D3}"/>
    <dgm:cxn modelId="{2A343EAC-AB53-483C-8DA1-F607FBE9FB3A}" type="presOf" srcId="{827EA270-3041-465F-9C26-263EDEA00FD8}" destId="{0D62975C-9A13-489A-87B4-33293D97D715}" srcOrd="0" destOrd="0" presId="urn:microsoft.com/office/officeart/2005/8/layout/default#2"/>
    <dgm:cxn modelId="{2823DF59-2045-476D-8478-86D075E7FAD2}" type="presOf" srcId="{A9DF5567-608C-4E68-BBCD-B8A6512C6FC5}" destId="{A44C5EC6-A7B8-45F6-8806-8F674A17DA05}" srcOrd="0" destOrd="0" presId="urn:microsoft.com/office/officeart/2005/8/layout/default#2"/>
    <dgm:cxn modelId="{018BB64D-2721-4F9B-954B-88634BA3F3EF}" srcId="{BEC3D3A8-B944-4DA1-9FD7-F53068C6ECD2}" destId="{A9DF5567-608C-4E68-BBCD-B8A6512C6FC5}" srcOrd="7" destOrd="0" parTransId="{FD216367-8444-4E94-A5FB-14E3E8A9B338}" sibTransId="{5381196E-B536-4021-B781-6459CE80550F}"/>
    <dgm:cxn modelId="{2005FF4D-E4FB-4610-8A03-A9E2F1861081}" type="presOf" srcId="{CBF20FCF-6D7F-4AAD-A021-777A29A529EC}" destId="{790B96F7-0F81-402E-A357-E83132146CBF}" srcOrd="0" destOrd="0" presId="urn:microsoft.com/office/officeart/2005/8/layout/default#2"/>
    <dgm:cxn modelId="{59F484F0-85ED-42D0-9456-07B32E03A443}" type="presOf" srcId="{832B967C-B8D8-47B9-94A6-62450BAF6AF0}" destId="{FB324F22-56F8-479E-A590-480D6D6A96BF}" srcOrd="0" destOrd="0" presId="urn:microsoft.com/office/officeart/2005/8/layout/default#2"/>
    <dgm:cxn modelId="{385EC498-F75B-4DAA-9F46-CDF6BB68AFC1}" type="presParOf" srcId="{F4C7A7E0-FCF8-41ED-B53C-7747D61598D5}" destId="{7C4B71FA-0A98-44CA-B630-2AA809A62D43}" srcOrd="0" destOrd="0" presId="urn:microsoft.com/office/officeart/2005/8/layout/default#2"/>
    <dgm:cxn modelId="{4723C958-8F45-4AA7-848B-359BB0734D33}" type="presParOf" srcId="{F4C7A7E0-FCF8-41ED-B53C-7747D61598D5}" destId="{2B35BBE1-0352-4199-A5FC-6C6DBDE6E209}" srcOrd="1" destOrd="0" presId="urn:microsoft.com/office/officeart/2005/8/layout/default#2"/>
    <dgm:cxn modelId="{574794AA-5DB2-4B5F-A135-EA0DF3B50BC2}" type="presParOf" srcId="{F4C7A7E0-FCF8-41ED-B53C-7747D61598D5}" destId="{A70C0619-8E71-42D2-AF3A-C91DBDFBD85B}" srcOrd="2" destOrd="0" presId="urn:microsoft.com/office/officeart/2005/8/layout/default#2"/>
    <dgm:cxn modelId="{F40208DD-C175-4DC9-926B-763EABD42529}" type="presParOf" srcId="{F4C7A7E0-FCF8-41ED-B53C-7747D61598D5}" destId="{E39E4050-AEB5-4D43-954C-19BC69B4678C}" srcOrd="3" destOrd="0" presId="urn:microsoft.com/office/officeart/2005/8/layout/default#2"/>
    <dgm:cxn modelId="{1FB9FBFD-062C-47CD-ADB1-2D12EFDD1554}" type="presParOf" srcId="{F4C7A7E0-FCF8-41ED-B53C-7747D61598D5}" destId="{B4A44124-E79D-461D-A387-B98A72C85A2F}" srcOrd="4" destOrd="0" presId="urn:microsoft.com/office/officeart/2005/8/layout/default#2"/>
    <dgm:cxn modelId="{0DDD942D-B1E3-46A8-A780-ACDBA07BABEF}" type="presParOf" srcId="{F4C7A7E0-FCF8-41ED-B53C-7747D61598D5}" destId="{CA5B5455-571A-4BA5-9AC8-75152658DC97}" srcOrd="5" destOrd="0" presId="urn:microsoft.com/office/officeart/2005/8/layout/default#2"/>
    <dgm:cxn modelId="{F601C3FE-A952-4837-A50B-10639811DEEA}" type="presParOf" srcId="{F4C7A7E0-FCF8-41ED-B53C-7747D61598D5}" destId="{790B96F7-0F81-402E-A357-E83132146CBF}" srcOrd="6" destOrd="0" presId="urn:microsoft.com/office/officeart/2005/8/layout/default#2"/>
    <dgm:cxn modelId="{85187EF0-F982-4069-ADAA-4C7B2AA00116}" type="presParOf" srcId="{F4C7A7E0-FCF8-41ED-B53C-7747D61598D5}" destId="{52E56449-660D-47F2-97CF-438D86E4C847}" srcOrd="7" destOrd="0" presId="urn:microsoft.com/office/officeart/2005/8/layout/default#2"/>
    <dgm:cxn modelId="{6158AF7B-27D8-4A07-AC58-D33DB7E884BE}" type="presParOf" srcId="{F4C7A7E0-FCF8-41ED-B53C-7747D61598D5}" destId="{FB324F22-56F8-479E-A590-480D6D6A96BF}" srcOrd="8" destOrd="0" presId="urn:microsoft.com/office/officeart/2005/8/layout/default#2"/>
    <dgm:cxn modelId="{22FF2631-60F2-483F-B675-8B399E724D6B}" type="presParOf" srcId="{F4C7A7E0-FCF8-41ED-B53C-7747D61598D5}" destId="{068DF9DD-2104-47B3-9094-184ACF96E438}" srcOrd="9" destOrd="0" presId="urn:microsoft.com/office/officeart/2005/8/layout/default#2"/>
    <dgm:cxn modelId="{0A0C8241-7B8F-4DA0-89CC-37996B1633D8}" type="presParOf" srcId="{F4C7A7E0-FCF8-41ED-B53C-7747D61598D5}" destId="{6A293C41-4A2C-4ECB-833F-61B718476F60}" srcOrd="10" destOrd="0" presId="urn:microsoft.com/office/officeart/2005/8/layout/default#2"/>
    <dgm:cxn modelId="{E1F42356-5C6E-4982-9D0D-E824C7BDEF1E}" type="presParOf" srcId="{F4C7A7E0-FCF8-41ED-B53C-7747D61598D5}" destId="{223EB5E0-3BA7-47D2-9C4E-48760647A89B}" srcOrd="11" destOrd="0" presId="urn:microsoft.com/office/officeart/2005/8/layout/default#2"/>
    <dgm:cxn modelId="{7AC7E60E-1201-4718-BC37-906B214A0D6E}" type="presParOf" srcId="{F4C7A7E0-FCF8-41ED-B53C-7747D61598D5}" destId="{0D62975C-9A13-489A-87B4-33293D97D715}" srcOrd="12" destOrd="0" presId="urn:microsoft.com/office/officeart/2005/8/layout/default#2"/>
    <dgm:cxn modelId="{C6AD8DEC-6B7C-46AE-8F4A-522B0CCDE93E}" type="presParOf" srcId="{F4C7A7E0-FCF8-41ED-B53C-7747D61598D5}" destId="{19855117-0F6C-41B2-80C5-A66D26EA8241}" srcOrd="13" destOrd="0" presId="urn:microsoft.com/office/officeart/2005/8/layout/default#2"/>
    <dgm:cxn modelId="{388E415A-4601-4E94-8195-95E6898F4D12}" type="presParOf" srcId="{F4C7A7E0-FCF8-41ED-B53C-7747D61598D5}" destId="{A44C5EC6-A7B8-45F6-8806-8F674A17DA05}" srcOrd="14" destOrd="0" presId="urn:microsoft.com/office/officeart/2005/8/layout/defaul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2A9AFA-2D39-441A-B98D-1A0086C12870}" type="doc">
      <dgm:prSet loTypeId="urn:microsoft.com/office/officeart/2016/7/layout/VerticalDownArrowProcess" loCatId="process" qsTypeId="urn:microsoft.com/office/officeart/2005/8/quickstyle/simple2" qsCatId="simple" csTypeId="urn:microsoft.com/office/officeart/2005/8/colors/colorful2" csCatId="colorful" phldr="1"/>
      <dgm:spPr/>
      <dgm:t>
        <a:bodyPr/>
        <a:lstStyle/>
        <a:p>
          <a:endParaRPr lang="en-US"/>
        </a:p>
      </dgm:t>
    </dgm:pt>
    <dgm:pt modelId="{6E39D026-7FAC-4660-A5E4-CB386A08F751}">
      <dgm:prSet/>
      <dgm:spPr/>
      <dgm:t>
        <a:bodyPr/>
        <a:lstStyle/>
        <a:p>
          <a:r>
            <a:rPr lang="en-US" dirty="0"/>
            <a:t>Step 1</a:t>
          </a:r>
        </a:p>
      </dgm:t>
    </dgm:pt>
    <dgm:pt modelId="{63D7DE31-2ACF-422E-AF7D-841BCE42FE41}" type="parTrans" cxnId="{0DFC2704-7E53-4776-9D53-386DE05C5674}">
      <dgm:prSet/>
      <dgm:spPr/>
      <dgm:t>
        <a:bodyPr/>
        <a:lstStyle/>
        <a:p>
          <a:endParaRPr lang="en-US"/>
        </a:p>
      </dgm:t>
    </dgm:pt>
    <dgm:pt modelId="{69757AD7-04B2-400B-BB01-3F3816688A1F}" type="sibTrans" cxnId="{0DFC2704-7E53-4776-9D53-386DE05C5674}">
      <dgm:prSet/>
      <dgm:spPr/>
      <dgm:t>
        <a:bodyPr/>
        <a:lstStyle/>
        <a:p>
          <a:endParaRPr lang="en-US"/>
        </a:p>
      </dgm:t>
    </dgm:pt>
    <dgm:pt modelId="{CFF5FB7B-87A5-49C1-984E-E063ECA2D048}">
      <dgm:prSet custT="1"/>
      <dgm:spPr/>
      <dgm:t>
        <a:bodyPr/>
        <a:lstStyle/>
        <a:p>
          <a:r>
            <a:rPr lang="en-US" sz="1600" dirty="0"/>
            <a:t>DATA SOURCING</a:t>
          </a:r>
        </a:p>
      </dgm:t>
    </dgm:pt>
    <dgm:pt modelId="{969E0855-6E46-4D57-8F8A-B5780FC5F54C}" type="parTrans" cxnId="{82698D93-C0CE-4546-916F-F2F7BA3346CE}">
      <dgm:prSet/>
      <dgm:spPr/>
      <dgm:t>
        <a:bodyPr/>
        <a:lstStyle/>
        <a:p>
          <a:endParaRPr lang="en-US"/>
        </a:p>
      </dgm:t>
    </dgm:pt>
    <dgm:pt modelId="{5F80A894-5C80-4B56-BE97-DB3BE8CE4BBD}" type="sibTrans" cxnId="{82698D93-C0CE-4546-916F-F2F7BA3346CE}">
      <dgm:prSet/>
      <dgm:spPr/>
      <dgm:t>
        <a:bodyPr/>
        <a:lstStyle/>
        <a:p>
          <a:endParaRPr lang="en-US"/>
        </a:p>
      </dgm:t>
    </dgm:pt>
    <dgm:pt modelId="{FFFF57B2-57C0-46C3-B77C-48E84CF3A620}">
      <dgm:prSet/>
      <dgm:spPr/>
      <dgm:t>
        <a:bodyPr/>
        <a:lstStyle/>
        <a:p>
          <a:r>
            <a:rPr lang="en-US"/>
            <a:t>Step 2</a:t>
          </a:r>
        </a:p>
      </dgm:t>
    </dgm:pt>
    <dgm:pt modelId="{BF3A8249-35B8-42BD-9867-C7B7F139C760}" type="parTrans" cxnId="{C54CD509-6213-45E7-B7C8-BE304B646FDD}">
      <dgm:prSet/>
      <dgm:spPr/>
      <dgm:t>
        <a:bodyPr/>
        <a:lstStyle/>
        <a:p>
          <a:endParaRPr lang="en-US"/>
        </a:p>
      </dgm:t>
    </dgm:pt>
    <dgm:pt modelId="{A4B0BEB4-62B1-4577-8D1F-EEEA1EF6AE80}" type="sibTrans" cxnId="{C54CD509-6213-45E7-B7C8-BE304B646FDD}">
      <dgm:prSet/>
      <dgm:spPr/>
      <dgm:t>
        <a:bodyPr/>
        <a:lstStyle/>
        <a:p>
          <a:endParaRPr lang="en-US"/>
        </a:p>
      </dgm:t>
    </dgm:pt>
    <dgm:pt modelId="{CFB7DD08-C8F1-4916-94B0-A864BCCAA92C}">
      <dgm:prSet custT="1"/>
      <dgm:spPr/>
      <dgm:t>
        <a:bodyPr/>
        <a:lstStyle/>
        <a:p>
          <a:r>
            <a:rPr lang="en-US" sz="1600" dirty="0"/>
            <a:t>DATA CLEANING</a:t>
          </a:r>
        </a:p>
      </dgm:t>
    </dgm:pt>
    <dgm:pt modelId="{5BF6F9E0-D750-45D7-B06D-1F68540D4DFB}" type="parTrans" cxnId="{1C883E31-4FFD-4E17-8898-0F38E7153FAA}">
      <dgm:prSet/>
      <dgm:spPr/>
      <dgm:t>
        <a:bodyPr/>
        <a:lstStyle/>
        <a:p>
          <a:endParaRPr lang="en-US"/>
        </a:p>
      </dgm:t>
    </dgm:pt>
    <dgm:pt modelId="{A47C0DD1-685A-4C83-B9FC-1A644D616A13}" type="sibTrans" cxnId="{1C883E31-4FFD-4E17-8898-0F38E7153FAA}">
      <dgm:prSet/>
      <dgm:spPr/>
      <dgm:t>
        <a:bodyPr/>
        <a:lstStyle/>
        <a:p>
          <a:endParaRPr lang="en-US"/>
        </a:p>
      </dgm:t>
    </dgm:pt>
    <dgm:pt modelId="{92DBFA37-A706-4F2E-802C-37EB86853C1F}">
      <dgm:prSet/>
      <dgm:spPr/>
      <dgm:t>
        <a:bodyPr/>
        <a:lstStyle/>
        <a:p>
          <a:r>
            <a:rPr lang="en-US"/>
            <a:t>Step 3</a:t>
          </a:r>
        </a:p>
      </dgm:t>
    </dgm:pt>
    <dgm:pt modelId="{37BCF839-C011-486B-98F1-62FAD7FF3228}" type="parTrans" cxnId="{83018A8C-4FB0-448D-8E9B-51226DCA59DE}">
      <dgm:prSet/>
      <dgm:spPr/>
      <dgm:t>
        <a:bodyPr/>
        <a:lstStyle/>
        <a:p>
          <a:endParaRPr lang="en-US"/>
        </a:p>
      </dgm:t>
    </dgm:pt>
    <dgm:pt modelId="{7B666F1A-964E-4FFE-966B-18601D1BD878}" type="sibTrans" cxnId="{83018A8C-4FB0-448D-8E9B-51226DCA59DE}">
      <dgm:prSet/>
      <dgm:spPr/>
      <dgm:t>
        <a:bodyPr/>
        <a:lstStyle/>
        <a:p>
          <a:endParaRPr lang="en-US"/>
        </a:p>
      </dgm:t>
    </dgm:pt>
    <dgm:pt modelId="{0E9CC0C3-0E3F-41B2-9983-4644EE8DC78B}">
      <dgm:prSet custT="1"/>
      <dgm:spPr/>
      <dgm:t>
        <a:bodyPr/>
        <a:lstStyle/>
        <a:p>
          <a:r>
            <a:rPr lang="en-US" sz="1600" dirty="0"/>
            <a:t>HANDLING MISSING  VALUES</a:t>
          </a:r>
        </a:p>
      </dgm:t>
    </dgm:pt>
    <dgm:pt modelId="{FA6629A0-3864-4C09-9A65-A3559F00E547}" type="parTrans" cxnId="{39893AD6-2EB4-4DA3-B6D3-B569612F48D7}">
      <dgm:prSet/>
      <dgm:spPr/>
      <dgm:t>
        <a:bodyPr/>
        <a:lstStyle/>
        <a:p>
          <a:endParaRPr lang="en-US"/>
        </a:p>
      </dgm:t>
    </dgm:pt>
    <dgm:pt modelId="{C51EAC1F-DBEA-44AC-BE38-D5308DA1064F}" type="sibTrans" cxnId="{39893AD6-2EB4-4DA3-B6D3-B569612F48D7}">
      <dgm:prSet/>
      <dgm:spPr/>
      <dgm:t>
        <a:bodyPr/>
        <a:lstStyle/>
        <a:p>
          <a:endParaRPr lang="en-US"/>
        </a:p>
      </dgm:t>
    </dgm:pt>
    <dgm:pt modelId="{D69CA54D-6379-426F-9028-503E1CA6BCD0}">
      <dgm:prSet/>
      <dgm:spPr/>
      <dgm:t>
        <a:bodyPr/>
        <a:lstStyle/>
        <a:p>
          <a:r>
            <a:rPr lang="en-US"/>
            <a:t>Step 4</a:t>
          </a:r>
        </a:p>
      </dgm:t>
    </dgm:pt>
    <dgm:pt modelId="{1B9DAD8D-3CF5-41EF-99CD-C2C49CC22443}" type="parTrans" cxnId="{156D026C-99E7-4F20-916A-60D1C04A078E}">
      <dgm:prSet/>
      <dgm:spPr/>
      <dgm:t>
        <a:bodyPr/>
        <a:lstStyle/>
        <a:p>
          <a:endParaRPr lang="en-US"/>
        </a:p>
      </dgm:t>
    </dgm:pt>
    <dgm:pt modelId="{A0331B91-92E4-44CA-A6FA-E53F1082C4F3}" type="sibTrans" cxnId="{156D026C-99E7-4F20-916A-60D1C04A078E}">
      <dgm:prSet/>
      <dgm:spPr/>
      <dgm:t>
        <a:bodyPr/>
        <a:lstStyle/>
        <a:p>
          <a:endParaRPr lang="en-US"/>
        </a:p>
      </dgm:t>
    </dgm:pt>
    <dgm:pt modelId="{763316C3-E1E2-4550-8DBA-0E27A3FF34D0}">
      <dgm:prSet custT="1"/>
      <dgm:spPr/>
      <dgm:t>
        <a:bodyPr/>
        <a:lstStyle/>
        <a:p>
          <a:r>
            <a:rPr lang="en-US" sz="1600" dirty="0"/>
            <a:t>TREATING OUTLIERS</a:t>
          </a:r>
        </a:p>
      </dgm:t>
    </dgm:pt>
    <dgm:pt modelId="{A73508EF-B7AC-4506-876A-70909209D204}" type="parTrans" cxnId="{3541CBF7-D3C7-47C1-8C9F-60D33553430B}">
      <dgm:prSet/>
      <dgm:spPr/>
      <dgm:t>
        <a:bodyPr/>
        <a:lstStyle/>
        <a:p>
          <a:endParaRPr lang="en-US"/>
        </a:p>
      </dgm:t>
    </dgm:pt>
    <dgm:pt modelId="{972E3744-1CBD-40B1-B0F3-5ED8218C8BFF}" type="sibTrans" cxnId="{3541CBF7-D3C7-47C1-8C9F-60D33553430B}">
      <dgm:prSet/>
      <dgm:spPr/>
      <dgm:t>
        <a:bodyPr/>
        <a:lstStyle/>
        <a:p>
          <a:endParaRPr lang="en-US"/>
        </a:p>
      </dgm:t>
    </dgm:pt>
    <dgm:pt modelId="{2A0548BD-FD6A-4375-82C8-BDBC351EBE3C}">
      <dgm:prSet/>
      <dgm:spPr/>
      <dgm:t>
        <a:bodyPr/>
        <a:lstStyle/>
        <a:p>
          <a:r>
            <a:rPr lang="en-US"/>
            <a:t>Step 5</a:t>
          </a:r>
        </a:p>
      </dgm:t>
    </dgm:pt>
    <dgm:pt modelId="{BFA421BD-84E7-47FF-B571-EAF59EE4A25F}" type="parTrans" cxnId="{6859BD76-388F-45D2-A01E-65C6D395F848}">
      <dgm:prSet/>
      <dgm:spPr/>
      <dgm:t>
        <a:bodyPr/>
        <a:lstStyle/>
        <a:p>
          <a:endParaRPr lang="en-US"/>
        </a:p>
      </dgm:t>
    </dgm:pt>
    <dgm:pt modelId="{B161CB9C-F250-4E87-A669-ACE601B688C3}" type="sibTrans" cxnId="{6859BD76-388F-45D2-A01E-65C6D395F848}">
      <dgm:prSet/>
      <dgm:spPr/>
      <dgm:t>
        <a:bodyPr/>
        <a:lstStyle/>
        <a:p>
          <a:endParaRPr lang="en-US"/>
        </a:p>
      </dgm:t>
    </dgm:pt>
    <dgm:pt modelId="{8A4A1012-62E3-4147-84D9-4DC73C080942}">
      <dgm:prSet custT="1"/>
      <dgm:spPr/>
      <dgm:t>
        <a:bodyPr/>
        <a:lstStyle/>
        <a:p>
          <a:r>
            <a:rPr lang="en-US" sz="1600" dirty="0"/>
            <a:t>UNIVARIATE / MULTIVARIATE ANALYSIS</a:t>
          </a:r>
        </a:p>
      </dgm:t>
    </dgm:pt>
    <dgm:pt modelId="{6BEC94F1-75FD-4383-ADD7-AD19132C1401}" type="parTrans" cxnId="{CEF73F7A-7FA9-4CB4-B61B-350DDBDD5641}">
      <dgm:prSet/>
      <dgm:spPr/>
      <dgm:t>
        <a:bodyPr/>
        <a:lstStyle/>
        <a:p>
          <a:endParaRPr lang="en-US"/>
        </a:p>
      </dgm:t>
    </dgm:pt>
    <dgm:pt modelId="{6932460B-7110-4F80-9EE0-C325CBF81E74}" type="sibTrans" cxnId="{CEF73F7A-7FA9-4CB4-B61B-350DDBDD5641}">
      <dgm:prSet/>
      <dgm:spPr/>
      <dgm:t>
        <a:bodyPr/>
        <a:lstStyle/>
        <a:p>
          <a:endParaRPr lang="en-US"/>
        </a:p>
      </dgm:t>
    </dgm:pt>
    <dgm:pt modelId="{0E826F76-23A9-4657-8B42-61CBB314DB14}" type="pres">
      <dgm:prSet presAssocID="{5D2A9AFA-2D39-441A-B98D-1A0086C12870}" presName="Name0" presStyleCnt="0">
        <dgm:presLayoutVars>
          <dgm:dir/>
          <dgm:animLvl val="lvl"/>
          <dgm:resizeHandles val="exact"/>
        </dgm:presLayoutVars>
      </dgm:prSet>
      <dgm:spPr/>
      <dgm:t>
        <a:bodyPr/>
        <a:lstStyle/>
        <a:p>
          <a:endParaRPr lang="en-IN"/>
        </a:p>
      </dgm:t>
    </dgm:pt>
    <dgm:pt modelId="{B9D94858-B39D-4E27-95B4-1AADFA2B58C6}" type="pres">
      <dgm:prSet presAssocID="{2A0548BD-FD6A-4375-82C8-BDBC351EBE3C}" presName="boxAndChildren" presStyleCnt="0"/>
      <dgm:spPr/>
    </dgm:pt>
    <dgm:pt modelId="{ECBD0E4D-2660-4EB2-BE42-BC0D1E8E5353}" type="pres">
      <dgm:prSet presAssocID="{2A0548BD-FD6A-4375-82C8-BDBC351EBE3C}" presName="parentTextBox" presStyleLbl="alignNode1" presStyleIdx="0" presStyleCnt="5"/>
      <dgm:spPr/>
      <dgm:t>
        <a:bodyPr/>
        <a:lstStyle/>
        <a:p>
          <a:endParaRPr lang="en-IN"/>
        </a:p>
      </dgm:t>
    </dgm:pt>
    <dgm:pt modelId="{DAE64439-89BF-4C9D-8575-15B4D39BAD57}" type="pres">
      <dgm:prSet presAssocID="{2A0548BD-FD6A-4375-82C8-BDBC351EBE3C}" presName="descendantBox" presStyleLbl="bgAccFollowNode1" presStyleIdx="0" presStyleCnt="5"/>
      <dgm:spPr/>
      <dgm:t>
        <a:bodyPr/>
        <a:lstStyle/>
        <a:p>
          <a:endParaRPr lang="en-IN"/>
        </a:p>
      </dgm:t>
    </dgm:pt>
    <dgm:pt modelId="{CD613D2B-FF48-495F-9C9E-2CD6ABE00E67}" type="pres">
      <dgm:prSet presAssocID="{A0331B91-92E4-44CA-A6FA-E53F1082C4F3}" presName="sp" presStyleCnt="0"/>
      <dgm:spPr/>
    </dgm:pt>
    <dgm:pt modelId="{BD51EE3C-41A8-455C-A66F-4E9B680EF7E7}" type="pres">
      <dgm:prSet presAssocID="{D69CA54D-6379-426F-9028-503E1CA6BCD0}" presName="arrowAndChildren" presStyleCnt="0"/>
      <dgm:spPr/>
    </dgm:pt>
    <dgm:pt modelId="{3098BC33-283A-4979-ADF9-6EEC683010D8}" type="pres">
      <dgm:prSet presAssocID="{D69CA54D-6379-426F-9028-503E1CA6BCD0}" presName="parentTextArrow" presStyleLbl="node1" presStyleIdx="0" presStyleCnt="0"/>
      <dgm:spPr/>
      <dgm:t>
        <a:bodyPr/>
        <a:lstStyle/>
        <a:p>
          <a:endParaRPr lang="en-IN"/>
        </a:p>
      </dgm:t>
    </dgm:pt>
    <dgm:pt modelId="{19EF8EE3-28C4-47F4-8149-C28BD28DEA96}" type="pres">
      <dgm:prSet presAssocID="{D69CA54D-6379-426F-9028-503E1CA6BCD0}" presName="arrow" presStyleLbl="alignNode1" presStyleIdx="1" presStyleCnt="5"/>
      <dgm:spPr/>
      <dgm:t>
        <a:bodyPr/>
        <a:lstStyle/>
        <a:p>
          <a:endParaRPr lang="en-IN"/>
        </a:p>
      </dgm:t>
    </dgm:pt>
    <dgm:pt modelId="{53F8512D-3BF5-4836-9040-2A02ECA821D5}" type="pres">
      <dgm:prSet presAssocID="{D69CA54D-6379-426F-9028-503E1CA6BCD0}" presName="descendantArrow" presStyleLbl="bgAccFollowNode1" presStyleIdx="1" presStyleCnt="5"/>
      <dgm:spPr/>
      <dgm:t>
        <a:bodyPr/>
        <a:lstStyle/>
        <a:p>
          <a:endParaRPr lang="en-IN"/>
        </a:p>
      </dgm:t>
    </dgm:pt>
    <dgm:pt modelId="{1DD5929A-F4E0-4519-9240-EA0E832CC242}" type="pres">
      <dgm:prSet presAssocID="{7B666F1A-964E-4FFE-966B-18601D1BD878}" presName="sp" presStyleCnt="0"/>
      <dgm:spPr/>
    </dgm:pt>
    <dgm:pt modelId="{8E77A397-0202-44D6-8781-F644E9D00610}" type="pres">
      <dgm:prSet presAssocID="{92DBFA37-A706-4F2E-802C-37EB86853C1F}" presName="arrowAndChildren" presStyleCnt="0"/>
      <dgm:spPr/>
    </dgm:pt>
    <dgm:pt modelId="{BCFC250B-ED4D-4F70-A9F0-BF5EDA34EE0C}" type="pres">
      <dgm:prSet presAssocID="{92DBFA37-A706-4F2E-802C-37EB86853C1F}" presName="parentTextArrow" presStyleLbl="node1" presStyleIdx="0" presStyleCnt="0"/>
      <dgm:spPr/>
      <dgm:t>
        <a:bodyPr/>
        <a:lstStyle/>
        <a:p>
          <a:endParaRPr lang="en-IN"/>
        </a:p>
      </dgm:t>
    </dgm:pt>
    <dgm:pt modelId="{655888E5-4452-419B-9982-1B3D9508E0E3}" type="pres">
      <dgm:prSet presAssocID="{92DBFA37-A706-4F2E-802C-37EB86853C1F}" presName="arrow" presStyleLbl="alignNode1" presStyleIdx="2" presStyleCnt="5"/>
      <dgm:spPr/>
      <dgm:t>
        <a:bodyPr/>
        <a:lstStyle/>
        <a:p>
          <a:endParaRPr lang="en-IN"/>
        </a:p>
      </dgm:t>
    </dgm:pt>
    <dgm:pt modelId="{8A614ABB-E8FB-4CEC-B96C-248DB9B26DAB}" type="pres">
      <dgm:prSet presAssocID="{92DBFA37-A706-4F2E-802C-37EB86853C1F}" presName="descendantArrow" presStyleLbl="bgAccFollowNode1" presStyleIdx="2" presStyleCnt="5"/>
      <dgm:spPr/>
      <dgm:t>
        <a:bodyPr/>
        <a:lstStyle/>
        <a:p>
          <a:endParaRPr lang="en-IN"/>
        </a:p>
      </dgm:t>
    </dgm:pt>
    <dgm:pt modelId="{177747DC-1F8A-45EC-B17E-873C5C1A3F23}" type="pres">
      <dgm:prSet presAssocID="{A4B0BEB4-62B1-4577-8D1F-EEEA1EF6AE80}" presName="sp" presStyleCnt="0"/>
      <dgm:spPr/>
    </dgm:pt>
    <dgm:pt modelId="{021D6D68-9E19-467B-B7A1-C0F5C6C82DDC}" type="pres">
      <dgm:prSet presAssocID="{FFFF57B2-57C0-46C3-B77C-48E84CF3A620}" presName="arrowAndChildren" presStyleCnt="0"/>
      <dgm:spPr/>
    </dgm:pt>
    <dgm:pt modelId="{87C1699C-DE5C-408A-8B1A-929EEF0F9E7D}" type="pres">
      <dgm:prSet presAssocID="{FFFF57B2-57C0-46C3-B77C-48E84CF3A620}" presName="parentTextArrow" presStyleLbl="node1" presStyleIdx="0" presStyleCnt="0"/>
      <dgm:spPr/>
      <dgm:t>
        <a:bodyPr/>
        <a:lstStyle/>
        <a:p>
          <a:endParaRPr lang="en-IN"/>
        </a:p>
      </dgm:t>
    </dgm:pt>
    <dgm:pt modelId="{2BB9443D-0F70-4F93-81E1-D289036A8F32}" type="pres">
      <dgm:prSet presAssocID="{FFFF57B2-57C0-46C3-B77C-48E84CF3A620}" presName="arrow" presStyleLbl="alignNode1" presStyleIdx="3" presStyleCnt="5"/>
      <dgm:spPr/>
      <dgm:t>
        <a:bodyPr/>
        <a:lstStyle/>
        <a:p>
          <a:endParaRPr lang="en-IN"/>
        </a:p>
      </dgm:t>
    </dgm:pt>
    <dgm:pt modelId="{61553C61-72D6-4613-868C-8E31E545FD1A}" type="pres">
      <dgm:prSet presAssocID="{FFFF57B2-57C0-46C3-B77C-48E84CF3A620}" presName="descendantArrow" presStyleLbl="bgAccFollowNode1" presStyleIdx="3" presStyleCnt="5"/>
      <dgm:spPr/>
      <dgm:t>
        <a:bodyPr/>
        <a:lstStyle/>
        <a:p>
          <a:endParaRPr lang="en-IN"/>
        </a:p>
      </dgm:t>
    </dgm:pt>
    <dgm:pt modelId="{29EC56E7-768A-44F5-B8F9-90B0C86F6E66}" type="pres">
      <dgm:prSet presAssocID="{69757AD7-04B2-400B-BB01-3F3816688A1F}" presName="sp" presStyleCnt="0"/>
      <dgm:spPr/>
    </dgm:pt>
    <dgm:pt modelId="{98B5395A-2AA5-452A-BBD4-CC334EC9E4BA}" type="pres">
      <dgm:prSet presAssocID="{6E39D026-7FAC-4660-A5E4-CB386A08F751}" presName="arrowAndChildren" presStyleCnt="0"/>
      <dgm:spPr/>
    </dgm:pt>
    <dgm:pt modelId="{A8D01E5F-64C2-4B86-BB52-6D639BC09B28}" type="pres">
      <dgm:prSet presAssocID="{6E39D026-7FAC-4660-A5E4-CB386A08F751}" presName="parentTextArrow" presStyleLbl="node1" presStyleIdx="0" presStyleCnt="0"/>
      <dgm:spPr/>
      <dgm:t>
        <a:bodyPr/>
        <a:lstStyle/>
        <a:p>
          <a:endParaRPr lang="en-IN"/>
        </a:p>
      </dgm:t>
    </dgm:pt>
    <dgm:pt modelId="{826AE830-0A81-455E-9D31-A3ACDDF94A41}" type="pres">
      <dgm:prSet presAssocID="{6E39D026-7FAC-4660-A5E4-CB386A08F751}" presName="arrow" presStyleLbl="alignNode1" presStyleIdx="4" presStyleCnt="5"/>
      <dgm:spPr/>
      <dgm:t>
        <a:bodyPr/>
        <a:lstStyle/>
        <a:p>
          <a:endParaRPr lang="en-IN"/>
        </a:p>
      </dgm:t>
    </dgm:pt>
    <dgm:pt modelId="{402BBB19-AAD9-413D-B183-8876036479B6}" type="pres">
      <dgm:prSet presAssocID="{6E39D026-7FAC-4660-A5E4-CB386A08F751}" presName="descendantArrow" presStyleLbl="bgAccFollowNode1" presStyleIdx="4" presStyleCnt="5"/>
      <dgm:spPr/>
      <dgm:t>
        <a:bodyPr/>
        <a:lstStyle/>
        <a:p>
          <a:endParaRPr lang="en-IN"/>
        </a:p>
      </dgm:t>
    </dgm:pt>
  </dgm:ptLst>
  <dgm:cxnLst>
    <dgm:cxn modelId="{DE73ADEE-B1AE-48A0-B69C-EBCF7506B8DE}" type="presOf" srcId="{6E39D026-7FAC-4660-A5E4-CB386A08F751}" destId="{826AE830-0A81-455E-9D31-A3ACDDF94A41}" srcOrd="1" destOrd="0" presId="urn:microsoft.com/office/officeart/2016/7/layout/VerticalDownArrowProcess"/>
    <dgm:cxn modelId="{8D4F766B-483A-4170-BFD2-F21E51107F54}" type="presOf" srcId="{0E9CC0C3-0E3F-41B2-9983-4644EE8DC78B}" destId="{8A614ABB-E8FB-4CEC-B96C-248DB9B26DAB}" srcOrd="0" destOrd="0" presId="urn:microsoft.com/office/officeart/2016/7/layout/VerticalDownArrowProcess"/>
    <dgm:cxn modelId="{0C4BED7E-1B13-4153-8700-93305B677532}" type="presOf" srcId="{763316C3-E1E2-4550-8DBA-0E27A3FF34D0}" destId="{53F8512D-3BF5-4836-9040-2A02ECA821D5}" srcOrd="0" destOrd="0" presId="urn:microsoft.com/office/officeart/2016/7/layout/VerticalDownArrowProcess"/>
    <dgm:cxn modelId="{3541CBF7-D3C7-47C1-8C9F-60D33553430B}" srcId="{D69CA54D-6379-426F-9028-503E1CA6BCD0}" destId="{763316C3-E1E2-4550-8DBA-0E27A3FF34D0}" srcOrd="0" destOrd="0" parTransId="{A73508EF-B7AC-4506-876A-70909209D204}" sibTransId="{972E3744-1CBD-40B1-B0F3-5ED8218C8BFF}"/>
    <dgm:cxn modelId="{6859BD76-388F-45D2-A01E-65C6D395F848}" srcId="{5D2A9AFA-2D39-441A-B98D-1A0086C12870}" destId="{2A0548BD-FD6A-4375-82C8-BDBC351EBE3C}" srcOrd="4" destOrd="0" parTransId="{BFA421BD-84E7-47FF-B571-EAF59EE4A25F}" sibTransId="{B161CB9C-F250-4E87-A669-ACE601B688C3}"/>
    <dgm:cxn modelId="{AAEF972F-31AF-4E49-80CC-12E1DF8EA3E3}" type="presOf" srcId="{FFFF57B2-57C0-46C3-B77C-48E84CF3A620}" destId="{87C1699C-DE5C-408A-8B1A-929EEF0F9E7D}" srcOrd="0" destOrd="0" presId="urn:microsoft.com/office/officeart/2016/7/layout/VerticalDownArrowProcess"/>
    <dgm:cxn modelId="{C7011F31-18CF-40A2-A525-A1AE6444ACA7}" type="presOf" srcId="{CFF5FB7B-87A5-49C1-984E-E063ECA2D048}" destId="{402BBB19-AAD9-413D-B183-8876036479B6}" srcOrd="0" destOrd="0" presId="urn:microsoft.com/office/officeart/2016/7/layout/VerticalDownArrowProcess"/>
    <dgm:cxn modelId="{9DBB6F25-4CFC-43CC-B6DC-DE8C62728264}" type="presOf" srcId="{D69CA54D-6379-426F-9028-503E1CA6BCD0}" destId="{19EF8EE3-28C4-47F4-8149-C28BD28DEA96}" srcOrd="1" destOrd="0" presId="urn:microsoft.com/office/officeart/2016/7/layout/VerticalDownArrowProcess"/>
    <dgm:cxn modelId="{CEF73F7A-7FA9-4CB4-B61B-350DDBDD5641}" srcId="{2A0548BD-FD6A-4375-82C8-BDBC351EBE3C}" destId="{8A4A1012-62E3-4147-84D9-4DC73C080942}" srcOrd="0" destOrd="0" parTransId="{6BEC94F1-75FD-4383-ADD7-AD19132C1401}" sibTransId="{6932460B-7110-4F80-9EE0-C325CBF81E74}"/>
    <dgm:cxn modelId="{D4FC1C59-F353-4A29-9876-65FDD4A5D8AF}" type="presOf" srcId="{6E39D026-7FAC-4660-A5E4-CB386A08F751}" destId="{A8D01E5F-64C2-4B86-BB52-6D639BC09B28}" srcOrd="0" destOrd="0" presId="urn:microsoft.com/office/officeart/2016/7/layout/VerticalDownArrowProcess"/>
    <dgm:cxn modelId="{82698D93-C0CE-4546-916F-F2F7BA3346CE}" srcId="{6E39D026-7FAC-4660-A5E4-CB386A08F751}" destId="{CFF5FB7B-87A5-49C1-984E-E063ECA2D048}" srcOrd="0" destOrd="0" parTransId="{969E0855-6E46-4D57-8F8A-B5780FC5F54C}" sibTransId="{5F80A894-5C80-4B56-BE97-DB3BE8CE4BBD}"/>
    <dgm:cxn modelId="{FA8E64D1-B0C7-40BF-AAD6-9C3ED6BDA920}" type="presOf" srcId="{CFB7DD08-C8F1-4916-94B0-A864BCCAA92C}" destId="{61553C61-72D6-4613-868C-8E31E545FD1A}" srcOrd="0" destOrd="0" presId="urn:microsoft.com/office/officeart/2016/7/layout/VerticalDownArrowProcess"/>
    <dgm:cxn modelId="{C54CD509-6213-45E7-B7C8-BE304B646FDD}" srcId="{5D2A9AFA-2D39-441A-B98D-1A0086C12870}" destId="{FFFF57B2-57C0-46C3-B77C-48E84CF3A620}" srcOrd="1" destOrd="0" parTransId="{BF3A8249-35B8-42BD-9867-C7B7F139C760}" sibTransId="{A4B0BEB4-62B1-4577-8D1F-EEEA1EF6AE80}"/>
    <dgm:cxn modelId="{0DFC2704-7E53-4776-9D53-386DE05C5674}" srcId="{5D2A9AFA-2D39-441A-B98D-1A0086C12870}" destId="{6E39D026-7FAC-4660-A5E4-CB386A08F751}" srcOrd="0" destOrd="0" parTransId="{63D7DE31-2ACF-422E-AF7D-841BCE42FE41}" sibTransId="{69757AD7-04B2-400B-BB01-3F3816688A1F}"/>
    <dgm:cxn modelId="{1C883E31-4FFD-4E17-8898-0F38E7153FAA}" srcId="{FFFF57B2-57C0-46C3-B77C-48E84CF3A620}" destId="{CFB7DD08-C8F1-4916-94B0-A864BCCAA92C}" srcOrd="0" destOrd="0" parTransId="{5BF6F9E0-D750-45D7-B06D-1F68540D4DFB}" sibTransId="{A47C0DD1-685A-4C83-B9FC-1A644D616A13}"/>
    <dgm:cxn modelId="{83018A8C-4FB0-448D-8E9B-51226DCA59DE}" srcId="{5D2A9AFA-2D39-441A-B98D-1A0086C12870}" destId="{92DBFA37-A706-4F2E-802C-37EB86853C1F}" srcOrd="2" destOrd="0" parTransId="{37BCF839-C011-486B-98F1-62FAD7FF3228}" sibTransId="{7B666F1A-964E-4FFE-966B-18601D1BD878}"/>
    <dgm:cxn modelId="{58E0F1F3-A0CD-44E9-9D85-A61E3ED5BF97}" type="presOf" srcId="{2A0548BD-FD6A-4375-82C8-BDBC351EBE3C}" destId="{ECBD0E4D-2660-4EB2-BE42-BC0D1E8E5353}" srcOrd="0" destOrd="0" presId="urn:microsoft.com/office/officeart/2016/7/layout/VerticalDownArrowProcess"/>
    <dgm:cxn modelId="{78EA9E93-A4FB-491A-8B5D-7B15191CB4DE}" type="presOf" srcId="{92DBFA37-A706-4F2E-802C-37EB86853C1F}" destId="{655888E5-4452-419B-9982-1B3D9508E0E3}" srcOrd="1" destOrd="0" presId="urn:microsoft.com/office/officeart/2016/7/layout/VerticalDownArrowProcess"/>
    <dgm:cxn modelId="{FDD66520-90C8-4534-8684-5F0712073F9C}" type="presOf" srcId="{FFFF57B2-57C0-46C3-B77C-48E84CF3A620}" destId="{2BB9443D-0F70-4F93-81E1-D289036A8F32}" srcOrd="1" destOrd="0" presId="urn:microsoft.com/office/officeart/2016/7/layout/VerticalDownArrowProcess"/>
    <dgm:cxn modelId="{6D0E7732-6233-432F-9BAD-E5BF6B924A17}" type="presOf" srcId="{D69CA54D-6379-426F-9028-503E1CA6BCD0}" destId="{3098BC33-283A-4979-ADF9-6EEC683010D8}" srcOrd="0" destOrd="0" presId="urn:microsoft.com/office/officeart/2016/7/layout/VerticalDownArrowProcess"/>
    <dgm:cxn modelId="{B8AE13D2-E2A4-4E31-9191-B960718B88A8}" type="presOf" srcId="{5D2A9AFA-2D39-441A-B98D-1A0086C12870}" destId="{0E826F76-23A9-4657-8B42-61CBB314DB14}" srcOrd="0" destOrd="0" presId="urn:microsoft.com/office/officeart/2016/7/layout/VerticalDownArrowProcess"/>
    <dgm:cxn modelId="{39893AD6-2EB4-4DA3-B6D3-B569612F48D7}" srcId="{92DBFA37-A706-4F2E-802C-37EB86853C1F}" destId="{0E9CC0C3-0E3F-41B2-9983-4644EE8DC78B}" srcOrd="0" destOrd="0" parTransId="{FA6629A0-3864-4C09-9A65-A3559F00E547}" sibTransId="{C51EAC1F-DBEA-44AC-BE38-D5308DA1064F}"/>
    <dgm:cxn modelId="{4BAA89CC-B4EC-45D6-B096-D73421751412}" type="presOf" srcId="{92DBFA37-A706-4F2E-802C-37EB86853C1F}" destId="{BCFC250B-ED4D-4F70-A9F0-BF5EDA34EE0C}" srcOrd="0" destOrd="0" presId="urn:microsoft.com/office/officeart/2016/7/layout/VerticalDownArrowProcess"/>
    <dgm:cxn modelId="{CB837FC4-91B1-40AA-91BE-FB9B68F20740}" type="presOf" srcId="{8A4A1012-62E3-4147-84D9-4DC73C080942}" destId="{DAE64439-89BF-4C9D-8575-15B4D39BAD57}" srcOrd="0" destOrd="0" presId="urn:microsoft.com/office/officeart/2016/7/layout/VerticalDownArrowProcess"/>
    <dgm:cxn modelId="{156D026C-99E7-4F20-916A-60D1C04A078E}" srcId="{5D2A9AFA-2D39-441A-B98D-1A0086C12870}" destId="{D69CA54D-6379-426F-9028-503E1CA6BCD0}" srcOrd="3" destOrd="0" parTransId="{1B9DAD8D-3CF5-41EF-99CD-C2C49CC22443}" sibTransId="{A0331B91-92E4-44CA-A6FA-E53F1082C4F3}"/>
    <dgm:cxn modelId="{A84A7232-6F26-4980-94AC-DA4662446904}" type="presParOf" srcId="{0E826F76-23A9-4657-8B42-61CBB314DB14}" destId="{B9D94858-B39D-4E27-95B4-1AADFA2B58C6}" srcOrd="0" destOrd="0" presId="urn:microsoft.com/office/officeart/2016/7/layout/VerticalDownArrowProcess"/>
    <dgm:cxn modelId="{8B3FF5E9-DCF5-440F-92AA-F7BB55C58A5E}" type="presParOf" srcId="{B9D94858-B39D-4E27-95B4-1AADFA2B58C6}" destId="{ECBD0E4D-2660-4EB2-BE42-BC0D1E8E5353}" srcOrd="0" destOrd="0" presId="urn:microsoft.com/office/officeart/2016/7/layout/VerticalDownArrowProcess"/>
    <dgm:cxn modelId="{5D668248-A042-4B3B-883E-1E4A077F673E}" type="presParOf" srcId="{B9D94858-B39D-4E27-95B4-1AADFA2B58C6}" destId="{DAE64439-89BF-4C9D-8575-15B4D39BAD57}" srcOrd="1" destOrd="0" presId="urn:microsoft.com/office/officeart/2016/7/layout/VerticalDownArrowProcess"/>
    <dgm:cxn modelId="{9F8D2E9F-3774-4180-BEAE-552665D22F8D}" type="presParOf" srcId="{0E826F76-23A9-4657-8B42-61CBB314DB14}" destId="{CD613D2B-FF48-495F-9C9E-2CD6ABE00E67}" srcOrd="1" destOrd="0" presId="urn:microsoft.com/office/officeart/2016/7/layout/VerticalDownArrowProcess"/>
    <dgm:cxn modelId="{45A39344-574B-4327-B0EF-7DBBACE27606}" type="presParOf" srcId="{0E826F76-23A9-4657-8B42-61CBB314DB14}" destId="{BD51EE3C-41A8-455C-A66F-4E9B680EF7E7}" srcOrd="2" destOrd="0" presId="urn:microsoft.com/office/officeart/2016/7/layout/VerticalDownArrowProcess"/>
    <dgm:cxn modelId="{6802F4AD-F8C9-4737-B25F-F906E6C305E6}" type="presParOf" srcId="{BD51EE3C-41A8-455C-A66F-4E9B680EF7E7}" destId="{3098BC33-283A-4979-ADF9-6EEC683010D8}" srcOrd="0" destOrd="0" presId="urn:microsoft.com/office/officeart/2016/7/layout/VerticalDownArrowProcess"/>
    <dgm:cxn modelId="{C66FFDF3-0302-4DCD-AF0E-6DD4D5E1388B}" type="presParOf" srcId="{BD51EE3C-41A8-455C-A66F-4E9B680EF7E7}" destId="{19EF8EE3-28C4-47F4-8149-C28BD28DEA96}" srcOrd="1" destOrd="0" presId="urn:microsoft.com/office/officeart/2016/7/layout/VerticalDownArrowProcess"/>
    <dgm:cxn modelId="{55917DF2-7758-4C17-A171-A8137F9D1A0D}" type="presParOf" srcId="{BD51EE3C-41A8-455C-A66F-4E9B680EF7E7}" destId="{53F8512D-3BF5-4836-9040-2A02ECA821D5}" srcOrd="2" destOrd="0" presId="urn:microsoft.com/office/officeart/2016/7/layout/VerticalDownArrowProcess"/>
    <dgm:cxn modelId="{AFEB375F-C2E2-43EA-ACE8-ED5193E42790}" type="presParOf" srcId="{0E826F76-23A9-4657-8B42-61CBB314DB14}" destId="{1DD5929A-F4E0-4519-9240-EA0E832CC242}" srcOrd="3" destOrd="0" presId="urn:microsoft.com/office/officeart/2016/7/layout/VerticalDownArrowProcess"/>
    <dgm:cxn modelId="{B45AA9BA-62E2-4E92-8965-BC2D35A2D8C0}" type="presParOf" srcId="{0E826F76-23A9-4657-8B42-61CBB314DB14}" destId="{8E77A397-0202-44D6-8781-F644E9D00610}" srcOrd="4" destOrd="0" presId="urn:microsoft.com/office/officeart/2016/7/layout/VerticalDownArrowProcess"/>
    <dgm:cxn modelId="{4CBC21C5-E1ED-42E4-A125-175029049F26}" type="presParOf" srcId="{8E77A397-0202-44D6-8781-F644E9D00610}" destId="{BCFC250B-ED4D-4F70-A9F0-BF5EDA34EE0C}" srcOrd="0" destOrd="0" presId="urn:microsoft.com/office/officeart/2016/7/layout/VerticalDownArrowProcess"/>
    <dgm:cxn modelId="{062E284D-57A5-46D6-A52E-B00354836F39}" type="presParOf" srcId="{8E77A397-0202-44D6-8781-F644E9D00610}" destId="{655888E5-4452-419B-9982-1B3D9508E0E3}" srcOrd="1" destOrd="0" presId="urn:microsoft.com/office/officeart/2016/7/layout/VerticalDownArrowProcess"/>
    <dgm:cxn modelId="{55D1C0EF-399B-447F-B0E8-18027B683DE2}" type="presParOf" srcId="{8E77A397-0202-44D6-8781-F644E9D00610}" destId="{8A614ABB-E8FB-4CEC-B96C-248DB9B26DAB}" srcOrd="2" destOrd="0" presId="urn:microsoft.com/office/officeart/2016/7/layout/VerticalDownArrowProcess"/>
    <dgm:cxn modelId="{9C03CA11-9CE3-4327-9C3B-6F44DEB90C53}" type="presParOf" srcId="{0E826F76-23A9-4657-8B42-61CBB314DB14}" destId="{177747DC-1F8A-45EC-B17E-873C5C1A3F23}" srcOrd="5" destOrd="0" presId="urn:microsoft.com/office/officeart/2016/7/layout/VerticalDownArrowProcess"/>
    <dgm:cxn modelId="{F619979D-3621-45CC-87D2-D3ED6659FE5E}" type="presParOf" srcId="{0E826F76-23A9-4657-8B42-61CBB314DB14}" destId="{021D6D68-9E19-467B-B7A1-C0F5C6C82DDC}" srcOrd="6" destOrd="0" presId="urn:microsoft.com/office/officeart/2016/7/layout/VerticalDownArrowProcess"/>
    <dgm:cxn modelId="{3A9C1A9B-1D74-461E-9C41-A20A08B51FBA}" type="presParOf" srcId="{021D6D68-9E19-467B-B7A1-C0F5C6C82DDC}" destId="{87C1699C-DE5C-408A-8B1A-929EEF0F9E7D}" srcOrd="0" destOrd="0" presId="urn:microsoft.com/office/officeart/2016/7/layout/VerticalDownArrowProcess"/>
    <dgm:cxn modelId="{77D4C3B6-AADE-4946-839C-CDAFD8D285E1}" type="presParOf" srcId="{021D6D68-9E19-467B-B7A1-C0F5C6C82DDC}" destId="{2BB9443D-0F70-4F93-81E1-D289036A8F32}" srcOrd="1" destOrd="0" presId="urn:microsoft.com/office/officeart/2016/7/layout/VerticalDownArrowProcess"/>
    <dgm:cxn modelId="{71D56FC9-9186-485A-A5E4-8A53C2ED34DF}" type="presParOf" srcId="{021D6D68-9E19-467B-B7A1-C0F5C6C82DDC}" destId="{61553C61-72D6-4613-868C-8E31E545FD1A}" srcOrd="2" destOrd="0" presId="urn:microsoft.com/office/officeart/2016/7/layout/VerticalDownArrowProcess"/>
    <dgm:cxn modelId="{707970AC-1473-44D1-919C-B5821C1DA8F1}" type="presParOf" srcId="{0E826F76-23A9-4657-8B42-61CBB314DB14}" destId="{29EC56E7-768A-44F5-B8F9-90B0C86F6E66}" srcOrd="7" destOrd="0" presId="urn:microsoft.com/office/officeart/2016/7/layout/VerticalDownArrowProcess"/>
    <dgm:cxn modelId="{84266613-127B-448F-B04A-497D1B7A4DB6}" type="presParOf" srcId="{0E826F76-23A9-4657-8B42-61CBB314DB14}" destId="{98B5395A-2AA5-452A-BBD4-CC334EC9E4BA}" srcOrd="8" destOrd="0" presId="urn:microsoft.com/office/officeart/2016/7/layout/VerticalDownArrowProcess"/>
    <dgm:cxn modelId="{44B5E498-7813-47A9-AB6F-F9F89D9D4B44}" type="presParOf" srcId="{98B5395A-2AA5-452A-BBD4-CC334EC9E4BA}" destId="{A8D01E5F-64C2-4B86-BB52-6D639BC09B28}" srcOrd="0" destOrd="0" presId="urn:microsoft.com/office/officeart/2016/7/layout/VerticalDownArrowProcess"/>
    <dgm:cxn modelId="{E99D094E-44E3-4971-98BC-EC23DA1BEB16}" type="presParOf" srcId="{98B5395A-2AA5-452A-BBD4-CC334EC9E4BA}" destId="{826AE830-0A81-455E-9D31-A3ACDDF94A41}" srcOrd="1" destOrd="0" presId="urn:microsoft.com/office/officeart/2016/7/layout/VerticalDownArrowProcess"/>
    <dgm:cxn modelId="{77D459BA-0130-4892-9A8A-9F7E66901AB6}" type="presParOf" srcId="{98B5395A-2AA5-452A-BBD4-CC334EC9E4BA}" destId="{402BBB19-AAD9-413D-B183-8876036479B6}" srcOrd="2" destOrd="0" presId="urn:microsoft.com/office/officeart/2016/7/layout/VerticalDownArrow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AB57A9-4974-465F-9CB9-752F094CC41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98D4AC5-D62D-4D67-9D3E-95939EB5C7CF}">
      <dgm:prSet custT="1"/>
      <dgm:spPr/>
      <dgm:t>
        <a:bodyPr/>
        <a:lstStyle/>
        <a:p>
          <a:r>
            <a:rPr lang="en-IN" sz="1400" b="1" dirty="0"/>
            <a:t>DATA SOURCING</a:t>
          </a:r>
          <a:r>
            <a:rPr lang="en-IN" sz="1400" dirty="0"/>
            <a:t> – This is a process of extracting data from external / internal system, comprising of institution’s data infrastructure for diverse purpose of Risk Management, Portfolio Management and / or other business objectives</a:t>
          </a:r>
          <a:endParaRPr lang="en-US" sz="1400" dirty="0"/>
        </a:p>
      </dgm:t>
    </dgm:pt>
    <dgm:pt modelId="{E71A7F96-72A7-4B7C-81D3-248390A3A987}" type="parTrans" cxnId="{8506FFB6-CAD9-437B-8D01-4E58B48EE613}">
      <dgm:prSet/>
      <dgm:spPr/>
      <dgm:t>
        <a:bodyPr/>
        <a:lstStyle/>
        <a:p>
          <a:endParaRPr lang="en-US"/>
        </a:p>
      </dgm:t>
    </dgm:pt>
    <dgm:pt modelId="{D6E7A197-B6D5-44D4-BD06-7C66F7704D77}" type="sibTrans" cxnId="{8506FFB6-CAD9-437B-8D01-4E58B48EE613}">
      <dgm:prSet/>
      <dgm:spPr/>
      <dgm:t>
        <a:bodyPr/>
        <a:lstStyle/>
        <a:p>
          <a:endParaRPr lang="en-US"/>
        </a:p>
      </dgm:t>
    </dgm:pt>
    <dgm:pt modelId="{DA59A4C9-9169-4847-BCC4-C46A6E16D92A}">
      <dgm:prSet custT="1"/>
      <dgm:spPr>
        <a:solidFill>
          <a:srgbClr val="92D050"/>
        </a:solidFill>
      </dgm:spPr>
      <dgm:t>
        <a:bodyPr/>
        <a:lstStyle/>
        <a:p>
          <a:r>
            <a:rPr lang="en-IN" sz="1400" b="1" dirty="0"/>
            <a:t>DATA CLEANING </a:t>
          </a:r>
          <a:r>
            <a:rPr lang="en-IN" sz="1400" dirty="0"/>
            <a:t>– This is the process of ensuring that your data is correct, consistent and usable by identifying any errors / mismatch in the data, correcting or deleting them, or manually processing them as needed to prevent the error from happening again</a:t>
          </a:r>
          <a:endParaRPr lang="en-US" sz="1400" dirty="0"/>
        </a:p>
      </dgm:t>
    </dgm:pt>
    <dgm:pt modelId="{03CBE134-013F-420A-9C31-446F5160888F}" type="parTrans" cxnId="{DBFACE13-B35E-4E1E-B3BE-3AC8F2D1D7FB}">
      <dgm:prSet/>
      <dgm:spPr/>
      <dgm:t>
        <a:bodyPr/>
        <a:lstStyle/>
        <a:p>
          <a:endParaRPr lang="en-US"/>
        </a:p>
      </dgm:t>
    </dgm:pt>
    <dgm:pt modelId="{3F29CA57-8F5E-4CAF-BC9A-15DAB5E6CE0E}" type="sibTrans" cxnId="{DBFACE13-B35E-4E1E-B3BE-3AC8F2D1D7FB}">
      <dgm:prSet/>
      <dgm:spPr/>
      <dgm:t>
        <a:bodyPr/>
        <a:lstStyle/>
        <a:p>
          <a:endParaRPr lang="en-US"/>
        </a:p>
      </dgm:t>
    </dgm:pt>
    <dgm:pt modelId="{C81A13A9-ED11-49A4-A505-822B2285245E}">
      <dgm:prSet custT="1"/>
      <dgm:spPr/>
      <dgm:t>
        <a:bodyPr/>
        <a:lstStyle/>
        <a:p>
          <a:r>
            <a:rPr lang="en-IN" sz="1400" b="1" dirty="0"/>
            <a:t>HANDLING THE MISSING VALUES &amp; OUTLIERS</a:t>
          </a:r>
          <a:r>
            <a:rPr lang="en-IN" sz="1400" dirty="0"/>
            <a:t> – A series of steps used to either delete or manipulate the missing values which helps in detailed analysis of the table</a:t>
          </a:r>
          <a:endParaRPr lang="en-US" sz="1400" dirty="0"/>
        </a:p>
      </dgm:t>
    </dgm:pt>
    <dgm:pt modelId="{94F0680F-E850-413C-9F54-3DAC1B937999}" type="parTrans" cxnId="{BF73B739-A492-407A-A264-F545011E7642}">
      <dgm:prSet/>
      <dgm:spPr/>
      <dgm:t>
        <a:bodyPr/>
        <a:lstStyle/>
        <a:p>
          <a:endParaRPr lang="en-US"/>
        </a:p>
      </dgm:t>
    </dgm:pt>
    <dgm:pt modelId="{062986E2-2503-4321-AEB7-EC9358AE9131}" type="sibTrans" cxnId="{BF73B739-A492-407A-A264-F545011E7642}">
      <dgm:prSet/>
      <dgm:spPr/>
      <dgm:t>
        <a:bodyPr/>
        <a:lstStyle/>
        <a:p>
          <a:endParaRPr lang="en-US"/>
        </a:p>
      </dgm:t>
    </dgm:pt>
    <dgm:pt modelId="{719C6D3F-212A-4B6D-A21D-89F965519A40}">
      <dgm:prSet custT="1"/>
      <dgm:spPr>
        <a:solidFill>
          <a:schemeClr val="accent1">
            <a:lumMod val="75000"/>
          </a:schemeClr>
        </a:solidFill>
      </dgm:spPr>
      <dgm:t>
        <a:bodyPr/>
        <a:lstStyle/>
        <a:p>
          <a:r>
            <a:rPr lang="en-IN" sz="1400" b="1" dirty="0"/>
            <a:t>UNIVARIATE / MULTIVARIATE ANALYSIS </a:t>
          </a:r>
          <a:r>
            <a:rPr lang="en-IN" sz="1400" dirty="0"/>
            <a:t>– This is the process of performing statistical analysis for one or more variables to arrive at a conclusion as to how the variable(s) are affecting the data</a:t>
          </a:r>
          <a:endParaRPr lang="en-US" sz="1400" dirty="0"/>
        </a:p>
      </dgm:t>
    </dgm:pt>
    <dgm:pt modelId="{A97E1575-8DD7-4C1B-80D5-C4AEA3692EF2}" type="parTrans" cxnId="{FFCC17D1-131F-4FBB-90E1-85E05D4F6460}">
      <dgm:prSet/>
      <dgm:spPr/>
      <dgm:t>
        <a:bodyPr/>
        <a:lstStyle/>
        <a:p>
          <a:endParaRPr lang="en-US"/>
        </a:p>
      </dgm:t>
    </dgm:pt>
    <dgm:pt modelId="{F53B5EE7-CC80-4571-8A14-B33DEB21CC8D}" type="sibTrans" cxnId="{FFCC17D1-131F-4FBB-90E1-85E05D4F6460}">
      <dgm:prSet/>
      <dgm:spPr/>
      <dgm:t>
        <a:bodyPr/>
        <a:lstStyle/>
        <a:p>
          <a:endParaRPr lang="en-US"/>
        </a:p>
      </dgm:t>
    </dgm:pt>
    <dgm:pt modelId="{E7653404-52BD-454C-A315-F9D704B341CD}" type="pres">
      <dgm:prSet presAssocID="{FFAB57A9-4974-465F-9CB9-752F094CC41C}" presName="linear" presStyleCnt="0">
        <dgm:presLayoutVars>
          <dgm:animLvl val="lvl"/>
          <dgm:resizeHandles val="exact"/>
        </dgm:presLayoutVars>
      </dgm:prSet>
      <dgm:spPr/>
      <dgm:t>
        <a:bodyPr/>
        <a:lstStyle/>
        <a:p>
          <a:endParaRPr lang="en-IN"/>
        </a:p>
      </dgm:t>
    </dgm:pt>
    <dgm:pt modelId="{67FDA15D-794D-4B0F-AAE3-232A4E087C26}" type="pres">
      <dgm:prSet presAssocID="{798D4AC5-D62D-4D67-9D3E-95939EB5C7CF}" presName="parentText" presStyleLbl="node1" presStyleIdx="0" presStyleCnt="4">
        <dgm:presLayoutVars>
          <dgm:chMax val="0"/>
          <dgm:bulletEnabled val="1"/>
        </dgm:presLayoutVars>
      </dgm:prSet>
      <dgm:spPr/>
      <dgm:t>
        <a:bodyPr/>
        <a:lstStyle/>
        <a:p>
          <a:endParaRPr lang="en-IN"/>
        </a:p>
      </dgm:t>
    </dgm:pt>
    <dgm:pt modelId="{06D4291B-C291-4891-AC13-478806AC04FD}" type="pres">
      <dgm:prSet presAssocID="{D6E7A197-B6D5-44D4-BD06-7C66F7704D77}" presName="spacer" presStyleCnt="0"/>
      <dgm:spPr/>
    </dgm:pt>
    <dgm:pt modelId="{60D8306F-B1A3-4C7A-B394-92300C714529}" type="pres">
      <dgm:prSet presAssocID="{DA59A4C9-9169-4847-BCC4-C46A6E16D92A}" presName="parentText" presStyleLbl="node1" presStyleIdx="1" presStyleCnt="4">
        <dgm:presLayoutVars>
          <dgm:chMax val="0"/>
          <dgm:bulletEnabled val="1"/>
        </dgm:presLayoutVars>
      </dgm:prSet>
      <dgm:spPr/>
      <dgm:t>
        <a:bodyPr/>
        <a:lstStyle/>
        <a:p>
          <a:endParaRPr lang="en-IN"/>
        </a:p>
      </dgm:t>
    </dgm:pt>
    <dgm:pt modelId="{C4E6207C-455E-4169-83C5-6BB08F3D9412}" type="pres">
      <dgm:prSet presAssocID="{3F29CA57-8F5E-4CAF-BC9A-15DAB5E6CE0E}" presName="spacer" presStyleCnt="0"/>
      <dgm:spPr/>
    </dgm:pt>
    <dgm:pt modelId="{49D1D09B-ECC3-4619-995E-CECC3D8B79A7}" type="pres">
      <dgm:prSet presAssocID="{C81A13A9-ED11-49A4-A505-822B2285245E}" presName="parentText" presStyleLbl="node1" presStyleIdx="2" presStyleCnt="4">
        <dgm:presLayoutVars>
          <dgm:chMax val="0"/>
          <dgm:bulletEnabled val="1"/>
        </dgm:presLayoutVars>
      </dgm:prSet>
      <dgm:spPr/>
      <dgm:t>
        <a:bodyPr/>
        <a:lstStyle/>
        <a:p>
          <a:endParaRPr lang="en-IN"/>
        </a:p>
      </dgm:t>
    </dgm:pt>
    <dgm:pt modelId="{F12EAA1A-8144-42ED-BB11-3D1018500826}" type="pres">
      <dgm:prSet presAssocID="{062986E2-2503-4321-AEB7-EC9358AE9131}" presName="spacer" presStyleCnt="0"/>
      <dgm:spPr/>
    </dgm:pt>
    <dgm:pt modelId="{6D075888-21D8-47F7-87F0-639D45029D1C}" type="pres">
      <dgm:prSet presAssocID="{719C6D3F-212A-4B6D-A21D-89F965519A40}" presName="parentText" presStyleLbl="node1" presStyleIdx="3" presStyleCnt="4">
        <dgm:presLayoutVars>
          <dgm:chMax val="0"/>
          <dgm:bulletEnabled val="1"/>
        </dgm:presLayoutVars>
      </dgm:prSet>
      <dgm:spPr/>
      <dgm:t>
        <a:bodyPr/>
        <a:lstStyle/>
        <a:p>
          <a:endParaRPr lang="en-IN"/>
        </a:p>
      </dgm:t>
    </dgm:pt>
  </dgm:ptLst>
  <dgm:cxnLst>
    <dgm:cxn modelId="{45A2518C-4BAE-4986-A01E-668C819CF8F9}" type="presOf" srcId="{C81A13A9-ED11-49A4-A505-822B2285245E}" destId="{49D1D09B-ECC3-4619-995E-CECC3D8B79A7}" srcOrd="0" destOrd="0" presId="urn:microsoft.com/office/officeart/2005/8/layout/vList2"/>
    <dgm:cxn modelId="{D9F32509-F25E-4C70-A19D-D90796D5CD3E}" type="presOf" srcId="{798D4AC5-D62D-4D67-9D3E-95939EB5C7CF}" destId="{67FDA15D-794D-4B0F-AAE3-232A4E087C26}" srcOrd="0" destOrd="0" presId="urn:microsoft.com/office/officeart/2005/8/layout/vList2"/>
    <dgm:cxn modelId="{076695B1-86A6-429E-B1EA-C9FAE02B2113}" type="presOf" srcId="{FFAB57A9-4974-465F-9CB9-752F094CC41C}" destId="{E7653404-52BD-454C-A315-F9D704B341CD}" srcOrd="0" destOrd="0" presId="urn:microsoft.com/office/officeart/2005/8/layout/vList2"/>
    <dgm:cxn modelId="{FFCC17D1-131F-4FBB-90E1-85E05D4F6460}" srcId="{FFAB57A9-4974-465F-9CB9-752F094CC41C}" destId="{719C6D3F-212A-4B6D-A21D-89F965519A40}" srcOrd="3" destOrd="0" parTransId="{A97E1575-8DD7-4C1B-80D5-C4AEA3692EF2}" sibTransId="{F53B5EE7-CC80-4571-8A14-B33DEB21CC8D}"/>
    <dgm:cxn modelId="{08A7404B-2231-43A4-A494-EA6A6B5B5D63}" type="presOf" srcId="{719C6D3F-212A-4B6D-A21D-89F965519A40}" destId="{6D075888-21D8-47F7-87F0-639D45029D1C}" srcOrd="0" destOrd="0" presId="urn:microsoft.com/office/officeart/2005/8/layout/vList2"/>
    <dgm:cxn modelId="{1812C976-4F0F-47E3-AD9C-A79C3CB03F1A}" type="presOf" srcId="{DA59A4C9-9169-4847-BCC4-C46A6E16D92A}" destId="{60D8306F-B1A3-4C7A-B394-92300C714529}" srcOrd="0" destOrd="0" presId="urn:microsoft.com/office/officeart/2005/8/layout/vList2"/>
    <dgm:cxn modelId="{BF73B739-A492-407A-A264-F545011E7642}" srcId="{FFAB57A9-4974-465F-9CB9-752F094CC41C}" destId="{C81A13A9-ED11-49A4-A505-822B2285245E}" srcOrd="2" destOrd="0" parTransId="{94F0680F-E850-413C-9F54-3DAC1B937999}" sibTransId="{062986E2-2503-4321-AEB7-EC9358AE9131}"/>
    <dgm:cxn modelId="{DBFACE13-B35E-4E1E-B3BE-3AC8F2D1D7FB}" srcId="{FFAB57A9-4974-465F-9CB9-752F094CC41C}" destId="{DA59A4C9-9169-4847-BCC4-C46A6E16D92A}" srcOrd="1" destOrd="0" parTransId="{03CBE134-013F-420A-9C31-446F5160888F}" sibTransId="{3F29CA57-8F5E-4CAF-BC9A-15DAB5E6CE0E}"/>
    <dgm:cxn modelId="{8506FFB6-CAD9-437B-8D01-4E58B48EE613}" srcId="{FFAB57A9-4974-465F-9CB9-752F094CC41C}" destId="{798D4AC5-D62D-4D67-9D3E-95939EB5C7CF}" srcOrd="0" destOrd="0" parTransId="{E71A7F96-72A7-4B7C-81D3-248390A3A987}" sibTransId="{D6E7A197-B6D5-44D4-BD06-7C66F7704D77}"/>
    <dgm:cxn modelId="{EEB8D775-1F59-4839-9FBF-6F7D0A0D96FC}" type="presParOf" srcId="{E7653404-52BD-454C-A315-F9D704B341CD}" destId="{67FDA15D-794D-4B0F-AAE3-232A4E087C26}" srcOrd="0" destOrd="0" presId="urn:microsoft.com/office/officeart/2005/8/layout/vList2"/>
    <dgm:cxn modelId="{3C9DA29C-EEF8-472F-9B84-87672703B3B3}" type="presParOf" srcId="{E7653404-52BD-454C-A315-F9D704B341CD}" destId="{06D4291B-C291-4891-AC13-478806AC04FD}" srcOrd="1" destOrd="0" presId="urn:microsoft.com/office/officeart/2005/8/layout/vList2"/>
    <dgm:cxn modelId="{3037F241-4313-4F75-9BB1-2EB2EACA3022}" type="presParOf" srcId="{E7653404-52BD-454C-A315-F9D704B341CD}" destId="{60D8306F-B1A3-4C7A-B394-92300C714529}" srcOrd="2" destOrd="0" presId="urn:microsoft.com/office/officeart/2005/8/layout/vList2"/>
    <dgm:cxn modelId="{FD5B63EA-D81A-416E-ADD0-ACF1480EDD2E}" type="presParOf" srcId="{E7653404-52BD-454C-A315-F9D704B341CD}" destId="{C4E6207C-455E-4169-83C5-6BB08F3D9412}" srcOrd="3" destOrd="0" presId="urn:microsoft.com/office/officeart/2005/8/layout/vList2"/>
    <dgm:cxn modelId="{D572BADA-2076-47EB-AACF-C6BC8F4FE43D}" type="presParOf" srcId="{E7653404-52BD-454C-A315-F9D704B341CD}" destId="{49D1D09B-ECC3-4619-995E-CECC3D8B79A7}" srcOrd="4" destOrd="0" presId="urn:microsoft.com/office/officeart/2005/8/layout/vList2"/>
    <dgm:cxn modelId="{48D9BA93-16CE-44EF-97BD-AC36D8C499E5}" type="presParOf" srcId="{E7653404-52BD-454C-A315-F9D704B341CD}" destId="{F12EAA1A-8144-42ED-BB11-3D1018500826}" srcOrd="5" destOrd="0" presId="urn:microsoft.com/office/officeart/2005/8/layout/vList2"/>
    <dgm:cxn modelId="{8F8582F1-2D5F-4901-9E66-D51D15DEE813}" type="presParOf" srcId="{E7653404-52BD-454C-A315-F9D704B341CD}" destId="{6D075888-21D8-47F7-87F0-639D45029D1C}"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EF7869-004C-4804-B02E-9A47A70E2F1E}"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3080BFFE-B07B-44CE-A2A5-E596182E1875}">
      <dgm:prSet custT="1"/>
      <dgm:spPr/>
      <dgm:t>
        <a:bodyPr/>
        <a:lstStyle/>
        <a:p>
          <a:r>
            <a:rPr lang="en-US" sz="1400" dirty="0">
              <a:solidFill>
                <a:schemeClr val="tx1"/>
              </a:solidFill>
            </a:rPr>
            <a:t>Revolving loans are higher for non-defaulters compared to defaulters.</a:t>
          </a:r>
        </a:p>
      </dgm:t>
    </dgm:pt>
    <dgm:pt modelId="{131DC8A3-4292-4C0F-A049-955BC77DF654}" type="parTrans" cxnId="{D64A5BB7-AF7A-48E2-951F-6AEF729858B1}">
      <dgm:prSet/>
      <dgm:spPr/>
      <dgm:t>
        <a:bodyPr/>
        <a:lstStyle/>
        <a:p>
          <a:endParaRPr lang="en-US"/>
        </a:p>
      </dgm:t>
    </dgm:pt>
    <dgm:pt modelId="{8E0ADED1-2791-4A7E-B512-DCFDB8CD640F}" type="sibTrans" cxnId="{D64A5BB7-AF7A-48E2-951F-6AEF729858B1}">
      <dgm:prSet/>
      <dgm:spPr/>
      <dgm:t>
        <a:bodyPr/>
        <a:lstStyle/>
        <a:p>
          <a:endParaRPr lang="en-US"/>
        </a:p>
      </dgm:t>
    </dgm:pt>
    <dgm:pt modelId="{75E2FED1-CF01-49FE-9FAB-8C22EEB57B23}">
      <dgm:prSet custT="1"/>
      <dgm:spPr/>
      <dgm:t>
        <a:bodyPr/>
        <a:lstStyle/>
        <a:p>
          <a:r>
            <a:rPr lang="en-US" sz="1400" dirty="0">
              <a:solidFill>
                <a:schemeClr val="tx1"/>
              </a:solidFill>
            </a:rPr>
            <a:t>The percentage of male defaulters are high compared to female defaulters.</a:t>
          </a:r>
        </a:p>
      </dgm:t>
    </dgm:pt>
    <dgm:pt modelId="{D862B169-57E1-4F25-AC57-C7F99743EB1F}" type="parTrans" cxnId="{7CAE9E9D-3051-4C8F-A3DD-FFAC03638B2C}">
      <dgm:prSet/>
      <dgm:spPr/>
      <dgm:t>
        <a:bodyPr/>
        <a:lstStyle/>
        <a:p>
          <a:endParaRPr lang="en-US"/>
        </a:p>
      </dgm:t>
    </dgm:pt>
    <dgm:pt modelId="{1DA22794-9872-4B91-9A0B-E3A4AB2B9A0C}" type="sibTrans" cxnId="{7CAE9E9D-3051-4C8F-A3DD-FFAC03638B2C}">
      <dgm:prSet/>
      <dgm:spPr/>
      <dgm:t>
        <a:bodyPr/>
        <a:lstStyle/>
        <a:p>
          <a:endParaRPr lang="en-US"/>
        </a:p>
      </dgm:t>
    </dgm:pt>
    <dgm:pt modelId="{696B7D8B-EC99-4FEA-BDC2-145AF34D6D81}">
      <dgm:prSet custT="1"/>
      <dgm:spPr/>
      <dgm:t>
        <a:bodyPr/>
        <a:lstStyle/>
        <a:p>
          <a:r>
            <a:rPr lang="en-US" sz="1400" dirty="0">
              <a:solidFill>
                <a:schemeClr val="tx1"/>
              </a:solidFill>
            </a:rPr>
            <a:t>When we consider the income group based on male and female, we can observe that when the income is low in both male and female categories, defaulting chance is there and hence we should be careful.</a:t>
          </a:r>
        </a:p>
      </dgm:t>
    </dgm:pt>
    <dgm:pt modelId="{9BD3DE5A-FFE7-42E0-8ADC-79E970807F30}" type="parTrans" cxnId="{065C911E-C9AA-4BE8-8396-B680C172BEFA}">
      <dgm:prSet/>
      <dgm:spPr/>
      <dgm:t>
        <a:bodyPr/>
        <a:lstStyle/>
        <a:p>
          <a:endParaRPr lang="en-US"/>
        </a:p>
      </dgm:t>
    </dgm:pt>
    <dgm:pt modelId="{9712236E-0AE9-4DB6-91A0-6E80C3428FBB}" type="sibTrans" cxnId="{065C911E-C9AA-4BE8-8396-B680C172BEFA}">
      <dgm:prSet/>
      <dgm:spPr/>
      <dgm:t>
        <a:bodyPr/>
        <a:lstStyle/>
        <a:p>
          <a:endParaRPr lang="en-US"/>
        </a:p>
      </dgm:t>
    </dgm:pt>
    <dgm:pt modelId="{24B318C9-88CF-49AA-8067-8296A268FF9A}">
      <dgm:prSet custT="1"/>
      <dgm:spPr/>
      <dgm:t>
        <a:bodyPr/>
        <a:lstStyle/>
        <a:p>
          <a:r>
            <a:rPr lang="en-US" sz="1400" dirty="0">
              <a:solidFill>
                <a:schemeClr val="tx1"/>
              </a:solidFill>
            </a:rPr>
            <a:t>When we consider </a:t>
          </a:r>
          <a:r>
            <a:rPr lang="en-US" sz="1400" dirty="0" err="1">
              <a:solidFill>
                <a:schemeClr val="tx1"/>
              </a:solidFill>
            </a:rPr>
            <a:t>amount_credit</a:t>
          </a:r>
          <a:r>
            <a:rPr lang="en-US" sz="1400" dirty="0">
              <a:solidFill>
                <a:schemeClr val="tx1"/>
              </a:solidFill>
            </a:rPr>
            <a:t> grouped based on male and female, we can observe that when the </a:t>
          </a:r>
          <a:r>
            <a:rPr lang="en-US" sz="1400" dirty="0" err="1">
              <a:solidFill>
                <a:schemeClr val="tx1"/>
              </a:solidFill>
            </a:rPr>
            <a:t>amount_credit</a:t>
          </a:r>
          <a:r>
            <a:rPr lang="en-US" sz="1400" dirty="0">
              <a:solidFill>
                <a:schemeClr val="tx1"/>
              </a:solidFill>
            </a:rPr>
            <a:t> is low in both male and female categories, defaulting chance is there and we should be careful.</a:t>
          </a:r>
        </a:p>
      </dgm:t>
    </dgm:pt>
    <dgm:pt modelId="{E5D15469-1F26-4994-B821-253D2A9B5FD0}" type="parTrans" cxnId="{D3846C1B-3DD6-4ED4-81EC-1928CEDFB4CF}">
      <dgm:prSet/>
      <dgm:spPr/>
      <dgm:t>
        <a:bodyPr/>
        <a:lstStyle/>
        <a:p>
          <a:endParaRPr lang="en-US"/>
        </a:p>
      </dgm:t>
    </dgm:pt>
    <dgm:pt modelId="{A3E6DF28-AC6C-4690-A39B-64B95B5DF143}" type="sibTrans" cxnId="{D3846C1B-3DD6-4ED4-81EC-1928CEDFB4CF}">
      <dgm:prSet/>
      <dgm:spPr/>
      <dgm:t>
        <a:bodyPr/>
        <a:lstStyle/>
        <a:p>
          <a:endParaRPr lang="en-US"/>
        </a:p>
      </dgm:t>
    </dgm:pt>
    <dgm:pt modelId="{DACB0FF9-3EEE-48D5-939E-4DC364ECE45A}">
      <dgm:prSet custT="1"/>
      <dgm:spPr/>
      <dgm:t>
        <a:bodyPr/>
        <a:lstStyle/>
        <a:p>
          <a:r>
            <a:rPr lang="en-US" sz="1400" dirty="0">
              <a:solidFill>
                <a:schemeClr val="tx1"/>
              </a:solidFill>
            </a:rPr>
            <a:t>Based on the education , we cannot find much insights as both the plots followed the same pattern. But we can observe that people with higher education usually pay loans back and are non-defaulters</a:t>
          </a:r>
        </a:p>
      </dgm:t>
    </dgm:pt>
    <dgm:pt modelId="{9BC957D6-1474-4912-A65E-B4DD0907B537}" type="parTrans" cxnId="{EAE7E3FA-C460-4307-8DC2-6EBF7F80D4FE}">
      <dgm:prSet/>
      <dgm:spPr/>
      <dgm:t>
        <a:bodyPr/>
        <a:lstStyle/>
        <a:p>
          <a:endParaRPr lang="en-US"/>
        </a:p>
      </dgm:t>
    </dgm:pt>
    <dgm:pt modelId="{DBFFA94B-5285-4726-A16B-44FE666B36E1}" type="sibTrans" cxnId="{EAE7E3FA-C460-4307-8DC2-6EBF7F80D4FE}">
      <dgm:prSet/>
      <dgm:spPr/>
      <dgm:t>
        <a:bodyPr/>
        <a:lstStyle/>
        <a:p>
          <a:endParaRPr lang="en-US"/>
        </a:p>
      </dgm:t>
    </dgm:pt>
    <dgm:pt modelId="{D5614FC7-E4EB-4DA1-99A9-29D941260132}">
      <dgm:prSet custT="1"/>
      <dgm:spPr/>
      <dgm:t>
        <a:bodyPr/>
        <a:lstStyle/>
        <a:p>
          <a:r>
            <a:rPr lang="en-US" sz="1400" dirty="0">
              <a:solidFill>
                <a:schemeClr val="tx1"/>
              </a:solidFill>
            </a:rPr>
            <a:t>The defaulters are high when they are employed for less number of days compared to the employees who are employed for more number of days in both the categories of male and female</a:t>
          </a:r>
        </a:p>
      </dgm:t>
    </dgm:pt>
    <dgm:pt modelId="{CDEC2B37-004A-4152-861D-A0E92E341D4A}" type="parTrans" cxnId="{2B67E451-1CB9-488B-9FCD-F165B2E263B5}">
      <dgm:prSet/>
      <dgm:spPr/>
      <dgm:t>
        <a:bodyPr/>
        <a:lstStyle/>
        <a:p>
          <a:endParaRPr lang="en-US"/>
        </a:p>
      </dgm:t>
    </dgm:pt>
    <dgm:pt modelId="{B2D41E3E-6D51-4321-B0E5-51F6321233CE}" type="sibTrans" cxnId="{2B67E451-1CB9-488B-9FCD-F165B2E263B5}">
      <dgm:prSet/>
      <dgm:spPr/>
      <dgm:t>
        <a:bodyPr/>
        <a:lstStyle/>
        <a:p>
          <a:endParaRPr lang="en-US"/>
        </a:p>
      </dgm:t>
    </dgm:pt>
    <dgm:pt modelId="{54BC2C2D-1974-4B31-AC48-663E049266EA}" type="pres">
      <dgm:prSet presAssocID="{86EF7869-004C-4804-B02E-9A47A70E2F1E}" presName="root" presStyleCnt="0">
        <dgm:presLayoutVars>
          <dgm:dir/>
          <dgm:resizeHandles val="exact"/>
        </dgm:presLayoutVars>
      </dgm:prSet>
      <dgm:spPr/>
      <dgm:t>
        <a:bodyPr/>
        <a:lstStyle/>
        <a:p>
          <a:endParaRPr lang="en-IN"/>
        </a:p>
      </dgm:t>
    </dgm:pt>
    <dgm:pt modelId="{576A909B-E5A0-45AB-B53A-F95C428FB46C}" type="pres">
      <dgm:prSet presAssocID="{86EF7869-004C-4804-B02E-9A47A70E2F1E}" presName="container" presStyleCnt="0">
        <dgm:presLayoutVars>
          <dgm:dir/>
          <dgm:resizeHandles val="exact"/>
        </dgm:presLayoutVars>
      </dgm:prSet>
      <dgm:spPr/>
    </dgm:pt>
    <dgm:pt modelId="{39FE0567-0714-4772-9FA7-F3750DD0F72B}" type="pres">
      <dgm:prSet presAssocID="{3080BFFE-B07B-44CE-A2A5-E596182E1875}" presName="compNode" presStyleCnt="0"/>
      <dgm:spPr/>
    </dgm:pt>
    <dgm:pt modelId="{B7581F98-CF00-489A-B5E0-A558F411B89A}" type="pres">
      <dgm:prSet presAssocID="{3080BFFE-B07B-44CE-A2A5-E596182E1875}" presName="iconBgRect" presStyleLbl="bgShp" presStyleIdx="0" presStyleCnt="6"/>
      <dgm:spPr/>
    </dgm:pt>
    <dgm:pt modelId="{6B98A367-5523-44AE-8EC6-59007EB08CE6}" type="pres">
      <dgm:prSet presAssocID="{3080BFFE-B07B-44CE-A2A5-E596182E18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Euro"/>
        </a:ext>
      </dgm:extLst>
    </dgm:pt>
    <dgm:pt modelId="{7D24469D-68E2-4025-AA05-3E3E068AE1C8}" type="pres">
      <dgm:prSet presAssocID="{3080BFFE-B07B-44CE-A2A5-E596182E1875}" presName="spaceRect" presStyleCnt="0"/>
      <dgm:spPr/>
    </dgm:pt>
    <dgm:pt modelId="{E5CF3C3D-3FC7-4181-9768-1FFF940EB36A}" type="pres">
      <dgm:prSet presAssocID="{3080BFFE-B07B-44CE-A2A5-E596182E1875}" presName="textRect" presStyleLbl="revTx" presStyleIdx="0" presStyleCnt="6">
        <dgm:presLayoutVars>
          <dgm:chMax val="1"/>
          <dgm:chPref val="1"/>
        </dgm:presLayoutVars>
      </dgm:prSet>
      <dgm:spPr/>
      <dgm:t>
        <a:bodyPr/>
        <a:lstStyle/>
        <a:p>
          <a:endParaRPr lang="en-IN"/>
        </a:p>
      </dgm:t>
    </dgm:pt>
    <dgm:pt modelId="{5F12C129-EE96-479C-BF5F-0B8F18A89091}" type="pres">
      <dgm:prSet presAssocID="{8E0ADED1-2791-4A7E-B512-DCFDB8CD640F}" presName="sibTrans" presStyleLbl="sibTrans2D1" presStyleIdx="0" presStyleCnt="0"/>
      <dgm:spPr/>
      <dgm:t>
        <a:bodyPr/>
        <a:lstStyle/>
        <a:p>
          <a:endParaRPr lang="en-IN"/>
        </a:p>
      </dgm:t>
    </dgm:pt>
    <dgm:pt modelId="{5143D5EC-0A21-4A20-A076-7D2EC5D390C7}" type="pres">
      <dgm:prSet presAssocID="{75E2FED1-CF01-49FE-9FAB-8C22EEB57B23}" presName="compNode" presStyleCnt="0"/>
      <dgm:spPr/>
    </dgm:pt>
    <dgm:pt modelId="{E34A7A8E-8678-4E71-A410-62D26FFDF972}" type="pres">
      <dgm:prSet presAssocID="{75E2FED1-CF01-49FE-9FAB-8C22EEB57B23}" presName="iconBgRect" presStyleLbl="bgShp" presStyleIdx="1" presStyleCnt="6"/>
      <dgm:spPr/>
    </dgm:pt>
    <dgm:pt modelId="{E6599293-C73F-403E-920D-E36C71A4D474}" type="pres">
      <dgm:prSet presAssocID="{75E2FED1-CF01-49FE-9FAB-8C22EEB57B2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Kimono"/>
        </a:ext>
      </dgm:extLst>
    </dgm:pt>
    <dgm:pt modelId="{DBB25F59-C5A4-4C1F-945B-ED83ACFEB575}" type="pres">
      <dgm:prSet presAssocID="{75E2FED1-CF01-49FE-9FAB-8C22EEB57B23}" presName="spaceRect" presStyleCnt="0"/>
      <dgm:spPr/>
    </dgm:pt>
    <dgm:pt modelId="{39CAB227-FB86-4C5B-AC1D-FD10C80AA667}" type="pres">
      <dgm:prSet presAssocID="{75E2FED1-CF01-49FE-9FAB-8C22EEB57B23}" presName="textRect" presStyleLbl="revTx" presStyleIdx="1" presStyleCnt="6">
        <dgm:presLayoutVars>
          <dgm:chMax val="1"/>
          <dgm:chPref val="1"/>
        </dgm:presLayoutVars>
      </dgm:prSet>
      <dgm:spPr/>
      <dgm:t>
        <a:bodyPr/>
        <a:lstStyle/>
        <a:p>
          <a:endParaRPr lang="en-IN"/>
        </a:p>
      </dgm:t>
    </dgm:pt>
    <dgm:pt modelId="{E5E8238B-EFF0-4608-88FF-F99819C338E6}" type="pres">
      <dgm:prSet presAssocID="{1DA22794-9872-4B91-9A0B-E3A4AB2B9A0C}" presName="sibTrans" presStyleLbl="sibTrans2D1" presStyleIdx="0" presStyleCnt="0"/>
      <dgm:spPr/>
      <dgm:t>
        <a:bodyPr/>
        <a:lstStyle/>
        <a:p>
          <a:endParaRPr lang="en-IN"/>
        </a:p>
      </dgm:t>
    </dgm:pt>
    <dgm:pt modelId="{177478D9-D771-4DE1-B943-4C9E3715F8FD}" type="pres">
      <dgm:prSet presAssocID="{696B7D8B-EC99-4FEA-BDC2-145AF34D6D81}" presName="compNode" presStyleCnt="0"/>
      <dgm:spPr/>
    </dgm:pt>
    <dgm:pt modelId="{6A9DC271-6C98-43E0-B2A9-4AD918814560}" type="pres">
      <dgm:prSet presAssocID="{696B7D8B-EC99-4FEA-BDC2-145AF34D6D81}" presName="iconBgRect" presStyleLbl="bgShp" presStyleIdx="2" presStyleCnt="6"/>
      <dgm:spPr/>
    </dgm:pt>
    <dgm:pt modelId="{CF52A1B0-6C07-4440-8423-02FFA6C2AE0C}" type="pres">
      <dgm:prSet presAssocID="{696B7D8B-EC99-4FEA-BDC2-145AF34D6D8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Dollar"/>
        </a:ext>
      </dgm:extLst>
    </dgm:pt>
    <dgm:pt modelId="{45B3AA32-D3FD-41A0-BBE6-49F4D1A44913}" type="pres">
      <dgm:prSet presAssocID="{696B7D8B-EC99-4FEA-BDC2-145AF34D6D81}" presName="spaceRect" presStyleCnt="0"/>
      <dgm:spPr/>
    </dgm:pt>
    <dgm:pt modelId="{5141C967-6A23-4A66-AF8E-E3613303C2B1}" type="pres">
      <dgm:prSet presAssocID="{696B7D8B-EC99-4FEA-BDC2-145AF34D6D81}" presName="textRect" presStyleLbl="revTx" presStyleIdx="2" presStyleCnt="6">
        <dgm:presLayoutVars>
          <dgm:chMax val="1"/>
          <dgm:chPref val="1"/>
        </dgm:presLayoutVars>
      </dgm:prSet>
      <dgm:spPr/>
      <dgm:t>
        <a:bodyPr/>
        <a:lstStyle/>
        <a:p>
          <a:endParaRPr lang="en-IN"/>
        </a:p>
      </dgm:t>
    </dgm:pt>
    <dgm:pt modelId="{3C66412E-7F80-43C5-8703-F3510D8F3B6F}" type="pres">
      <dgm:prSet presAssocID="{9712236E-0AE9-4DB6-91A0-6E80C3428FBB}" presName="sibTrans" presStyleLbl="sibTrans2D1" presStyleIdx="0" presStyleCnt="0"/>
      <dgm:spPr/>
      <dgm:t>
        <a:bodyPr/>
        <a:lstStyle/>
        <a:p>
          <a:endParaRPr lang="en-IN"/>
        </a:p>
      </dgm:t>
    </dgm:pt>
    <dgm:pt modelId="{BFCEA585-23A9-4A92-821C-567177766BCE}" type="pres">
      <dgm:prSet presAssocID="{24B318C9-88CF-49AA-8067-8296A268FF9A}" presName="compNode" presStyleCnt="0"/>
      <dgm:spPr/>
    </dgm:pt>
    <dgm:pt modelId="{27444ABC-3CF6-49BD-8ADA-D1137AB3286F}" type="pres">
      <dgm:prSet presAssocID="{24B318C9-88CF-49AA-8067-8296A268FF9A}" presName="iconBgRect" presStyleLbl="bgShp" presStyleIdx="3" presStyleCnt="6"/>
      <dgm:spPr/>
    </dgm:pt>
    <dgm:pt modelId="{258A4B53-2233-443C-8AFC-DFF2DA5DC900}" type="pres">
      <dgm:prSet presAssocID="{24B318C9-88CF-49AA-8067-8296A268FF9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Credit card"/>
        </a:ext>
      </dgm:extLst>
    </dgm:pt>
    <dgm:pt modelId="{8B318120-6F0B-47FA-B788-F2F5E912AB5D}" type="pres">
      <dgm:prSet presAssocID="{24B318C9-88CF-49AA-8067-8296A268FF9A}" presName="spaceRect" presStyleCnt="0"/>
      <dgm:spPr/>
    </dgm:pt>
    <dgm:pt modelId="{A25A6410-30C6-4E0F-91EA-6835C53B74A0}" type="pres">
      <dgm:prSet presAssocID="{24B318C9-88CF-49AA-8067-8296A268FF9A}" presName="textRect" presStyleLbl="revTx" presStyleIdx="3" presStyleCnt="6">
        <dgm:presLayoutVars>
          <dgm:chMax val="1"/>
          <dgm:chPref val="1"/>
        </dgm:presLayoutVars>
      </dgm:prSet>
      <dgm:spPr/>
      <dgm:t>
        <a:bodyPr/>
        <a:lstStyle/>
        <a:p>
          <a:endParaRPr lang="en-IN"/>
        </a:p>
      </dgm:t>
    </dgm:pt>
    <dgm:pt modelId="{C0055AB0-95FB-4516-A672-EF384949E24D}" type="pres">
      <dgm:prSet presAssocID="{A3E6DF28-AC6C-4690-A39B-64B95B5DF143}" presName="sibTrans" presStyleLbl="sibTrans2D1" presStyleIdx="0" presStyleCnt="0"/>
      <dgm:spPr/>
      <dgm:t>
        <a:bodyPr/>
        <a:lstStyle/>
        <a:p>
          <a:endParaRPr lang="en-IN"/>
        </a:p>
      </dgm:t>
    </dgm:pt>
    <dgm:pt modelId="{1A5BD6D8-D5C6-43C2-8923-86E24CDC64D8}" type="pres">
      <dgm:prSet presAssocID="{DACB0FF9-3EEE-48D5-939E-4DC364ECE45A}" presName="compNode" presStyleCnt="0"/>
      <dgm:spPr/>
    </dgm:pt>
    <dgm:pt modelId="{3362192E-AA3C-405E-80FC-7199D1F233E4}" type="pres">
      <dgm:prSet presAssocID="{DACB0FF9-3EEE-48D5-939E-4DC364ECE45A}" presName="iconBgRect" presStyleLbl="bgShp" presStyleIdx="4" presStyleCnt="6"/>
      <dgm:spPr/>
    </dgm:pt>
    <dgm:pt modelId="{6870C529-DB3A-4C3E-B052-D6C35801662F}" type="pres">
      <dgm:prSet presAssocID="{DACB0FF9-3EEE-48D5-939E-4DC364ECE45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xmlns="" id="0" name="" descr="Classroom"/>
        </a:ext>
      </dgm:extLst>
    </dgm:pt>
    <dgm:pt modelId="{6564C0D6-FA70-4664-8C65-FC172F30ED1B}" type="pres">
      <dgm:prSet presAssocID="{DACB0FF9-3EEE-48D5-939E-4DC364ECE45A}" presName="spaceRect" presStyleCnt="0"/>
      <dgm:spPr/>
    </dgm:pt>
    <dgm:pt modelId="{022F96E6-4C42-4B73-B34E-913673B4B451}" type="pres">
      <dgm:prSet presAssocID="{DACB0FF9-3EEE-48D5-939E-4DC364ECE45A}" presName="textRect" presStyleLbl="revTx" presStyleIdx="4" presStyleCnt="6" custLinFactNeighborY="4261">
        <dgm:presLayoutVars>
          <dgm:chMax val="1"/>
          <dgm:chPref val="1"/>
        </dgm:presLayoutVars>
      </dgm:prSet>
      <dgm:spPr/>
      <dgm:t>
        <a:bodyPr/>
        <a:lstStyle/>
        <a:p>
          <a:endParaRPr lang="en-IN"/>
        </a:p>
      </dgm:t>
    </dgm:pt>
    <dgm:pt modelId="{0D41B921-91B6-4481-A2E7-64F042AE083F}" type="pres">
      <dgm:prSet presAssocID="{DBFFA94B-5285-4726-A16B-44FE666B36E1}" presName="sibTrans" presStyleLbl="sibTrans2D1" presStyleIdx="0" presStyleCnt="0"/>
      <dgm:spPr/>
      <dgm:t>
        <a:bodyPr/>
        <a:lstStyle/>
        <a:p>
          <a:endParaRPr lang="en-IN"/>
        </a:p>
      </dgm:t>
    </dgm:pt>
    <dgm:pt modelId="{445C2C61-F217-4C47-956A-C7EA93408C8F}" type="pres">
      <dgm:prSet presAssocID="{D5614FC7-E4EB-4DA1-99A9-29D941260132}" presName="compNode" presStyleCnt="0"/>
      <dgm:spPr/>
    </dgm:pt>
    <dgm:pt modelId="{C255DAD5-614D-420A-8489-FDBC0023CB31}" type="pres">
      <dgm:prSet presAssocID="{D5614FC7-E4EB-4DA1-99A9-29D941260132}" presName="iconBgRect" presStyleLbl="bgShp" presStyleIdx="5" presStyleCnt="6"/>
      <dgm:spPr/>
    </dgm:pt>
    <dgm:pt modelId="{F5D898C3-C884-479C-94DA-FF888547844C}" type="pres">
      <dgm:prSet presAssocID="{D5614FC7-E4EB-4DA1-99A9-29D94126013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tretch>
            <a:fillRect/>
          </a:stretch>
        </a:blipFill>
        <a:ln>
          <a:noFill/>
        </a:ln>
      </dgm:spPr>
      <dgm:extLst>
        <a:ext uri="{E40237B7-FDA0-4F09-8148-C483321AD2D9}">
          <dgm14:cNvPr xmlns:dgm14="http://schemas.microsoft.com/office/drawing/2010/diagram" xmlns="" id="0" name="" descr="Stopwatch"/>
        </a:ext>
      </dgm:extLst>
    </dgm:pt>
    <dgm:pt modelId="{CD92EFAD-380F-4752-BCD7-7346C6FFCCAB}" type="pres">
      <dgm:prSet presAssocID="{D5614FC7-E4EB-4DA1-99A9-29D941260132}" presName="spaceRect" presStyleCnt="0"/>
      <dgm:spPr/>
    </dgm:pt>
    <dgm:pt modelId="{E5A2EC2D-AEAD-4648-86FE-9711B409E523}" type="pres">
      <dgm:prSet presAssocID="{D5614FC7-E4EB-4DA1-99A9-29D941260132}" presName="textRect" presStyleLbl="revTx" presStyleIdx="5" presStyleCnt="6">
        <dgm:presLayoutVars>
          <dgm:chMax val="1"/>
          <dgm:chPref val="1"/>
        </dgm:presLayoutVars>
      </dgm:prSet>
      <dgm:spPr/>
      <dgm:t>
        <a:bodyPr/>
        <a:lstStyle/>
        <a:p>
          <a:endParaRPr lang="en-IN"/>
        </a:p>
      </dgm:t>
    </dgm:pt>
  </dgm:ptLst>
  <dgm:cxnLst>
    <dgm:cxn modelId="{B6E78BE1-4FA6-4655-8730-E4BB354905F2}" type="presOf" srcId="{A3E6DF28-AC6C-4690-A39B-64B95B5DF143}" destId="{C0055AB0-95FB-4516-A672-EF384949E24D}" srcOrd="0" destOrd="0" presId="urn:microsoft.com/office/officeart/2018/2/layout/IconCircleList"/>
    <dgm:cxn modelId="{A0B736BC-7F30-427E-A166-7493502574DB}" type="presOf" srcId="{86EF7869-004C-4804-B02E-9A47A70E2F1E}" destId="{54BC2C2D-1974-4B31-AC48-663E049266EA}" srcOrd="0" destOrd="0" presId="urn:microsoft.com/office/officeart/2018/2/layout/IconCircleList"/>
    <dgm:cxn modelId="{EAE7E3FA-C460-4307-8DC2-6EBF7F80D4FE}" srcId="{86EF7869-004C-4804-B02E-9A47A70E2F1E}" destId="{DACB0FF9-3EEE-48D5-939E-4DC364ECE45A}" srcOrd="4" destOrd="0" parTransId="{9BC957D6-1474-4912-A65E-B4DD0907B537}" sibTransId="{DBFFA94B-5285-4726-A16B-44FE666B36E1}"/>
    <dgm:cxn modelId="{D3846C1B-3DD6-4ED4-81EC-1928CEDFB4CF}" srcId="{86EF7869-004C-4804-B02E-9A47A70E2F1E}" destId="{24B318C9-88CF-49AA-8067-8296A268FF9A}" srcOrd="3" destOrd="0" parTransId="{E5D15469-1F26-4994-B821-253D2A9B5FD0}" sibTransId="{A3E6DF28-AC6C-4690-A39B-64B95B5DF143}"/>
    <dgm:cxn modelId="{89A4FA86-8834-4308-AD11-5EDE017C598E}" type="presOf" srcId="{D5614FC7-E4EB-4DA1-99A9-29D941260132}" destId="{E5A2EC2D-AEAD-4648-86FE-9711B409E523}" srcOrd="0" destOrd="0" presId="urn:microsoft.com/office/officeart/2018/2/layout/IconCircleList"/>
    <dgm:cxn modelId="{BDD22145-3523-4B85-A737-87FA6CB484B5}" type="presOf" srcId="{75E2FED1-CF01-49FE-9FAB-8C22EEB57B23}" destId="{39CAB227-FB86-4C5B-AC1D-FD10C80AA667}" srcOrd="0" destOrd="0" presId="urn:microsoft.com/office/officeart/2018/2/layout/IconCircleList"/>
    <dgm:cxn modelId="{1CD96CAE-CDBA-4BB7-829C-C8C78E2CBB96}" type="presOf" srcId="{1DA22794-9872-4B91-9A0B-E3A4AB2B9A0C}" destId="{E5E8238B-EFF0-4608-88FF-F99819C338E6}" srcOrd="0" destOrd="0" presId="urn:microsoft.com/office/officeart/2018/2/layout/IconCircleList"/>
    <dgm:cxn modelId="{0DDCE680-B45D-470B-BEE2-C8E3D7C01E14}" type="presOf" srcId="{3080BFFE-B07B-44CE-A2A5-E596182E1875}" destId="{E5CF3C3D-3FC7-4181-9768-1FFF940EB36A}" srcOrd="0" destOrd="0" presId="urn:microsoft.com/office/officeart/2018/2/layout/IconCircleList"/>
    <dgm:cxn modelId="{7CAE9E9D-3051-4C8F-A3DD-FFAC03638B2C}" srcId="{86EF7869-004C-4804-B02E-9A47A70E2F1E}" destId="{75E2FED1-CF01-49FE-9FAB-8C22EEB57B23}" srcOrd="1" destOrd="0" parTransId="{D862B169-57E1-4F25-AC57-C7F99743EB1F}" sibTransId="{1DA22794-9872-4B91-9A0B-E3A4AB2B9A0C}"/>
    <dgm:cxn modelId="{2B67E451-1CB9-488B-9FCD-F165B2E263B5}" srcId="{86EF7869-004C-4804-B02E-9A47A70E2F1E}" destId="{D5614FC7-E4EB-4DA1-99A9-29D941260132}" srcOrd="5" destOrd="0" parTransId="{CDEC2B37-004A-4152-861D-A0E92E341D4A}" sibTransId="{B2D41E3E-6D51-4321-B0E5-51F6321233CE}"/>
    <dgm:cxn modelId="{D4224B6C-0B27-43F1-95A1-25A777B82B02}" type="presOf" srcId="{24B318C9-88CF-49AA-8067-8296A268FF9A}" destId="{A25A6410-30C6-4E0F-91EA-6835C53B74A0}" srcOrd="0" destOrd="0" presId="urn:microsoft.com/office/officeart/2018/2/layout/IconCircleList"/>
    <dgm:cxn modelId="{5B8471C6-C995-4DAC-A3AB-179CEC74FEDB}" type="presOf" srcId="{DACB0FF9-3EEE-48D5-939E-4DC364ECE45A}" destId="{022F96E6-4C42-4B73-B34E-913673B4B451}" srcOrd="0" destOrd="0" presId="urn:microsoft.com/office/officeart/2018/2/layout/IconCircleList"/>
    <dgm:cxn modelId="{D6C069C5-8FA8-46B5-AEF0-0E18D4D18563}" type="presOf" srcId="{DBFFA94B-5285-4726-A16B-44FE666B36E1}" destId="{0D41B921-91B6-4481-A2E7-64F042AE083F}" srcOrd="0" destOrd="0" presId="urn:microsoft.com/office/officeart/2018/2/layout/IconCircleList"/>
    <dgm:cxn modelId="{D64A5BB7-AF7A-48E2-951F-6AEF729858B1}" srcId="{86EF7869-004C-4804-B02E-9A47A70E2F1E}" destId="{3080BFFE-B07B-44CE-A2A5-E596182E1875}" srcOrd="0" destOrd="0" parTransId="{131DC8A3-4292-4C0F-A049-955BC77DF654}" sibTransId="{8E0ADED1-2791-4A7E-B512-DCFDB8CD640F}"/>
    <dgm:cxn modelId="{8163F961-51B0-468C-8458-2054A2CF0480}" type="presOf" srcId="{9712236E-0AE9-4DB6-91A0-6E80C3428FBB}" destId="{3C66412E-7F80-43C5-8703-F3510D8F3B6F}" srcOrd="0" destOrd="0" presId="urn:microsoft.com/office/officeart/2018/2/layout/IconCircleList"/>
    <dgm:cxn modelId="{51858663-0F7E-4EE9-AFB8-0C9C37D5A499}" type="presOf" srcId="{696B7D8B-EC99-4FEA-BDC2-145AF34D6D81}" destId="{5141C967-6A23-4A66-AF8E-E3613303C2B1}" srcOrd="0" destOrd="0" presId="urn:microsoft.com/office/officeart/2018/2/layout/IconCircleList"/>
    <dgm:cxn modelId="{74503C89-FF8A-470A-9DED-18A069CC3A40}" type="presOf" srcId="{8E0ADED1-2791-4A7E-B512-DCFDB8CD640F}" destId="{5F12C129-EE96-479C-BF5F-0B8F18A89091}" srcOrd="0" destOrd="0" presId="urn:microsoft.com/office/officeart/2018/2/layout/IconCircleList"/>
    <dgm:cxn modelId="{065C911E-C9AA-4BE8-8396-B680C172BEFA}" srcId="{86EF7869-004C-4804-B02E-9A47A70E2F1E}" destId="{696B7D8B-EC99-4FEA-BDC2-145AF34D6D81}" srcOrd="2" destOrd="0" parTransId="{9BD3DE5A-FFE7-42E0-8ADC-79E970807F30}" sibTransId="{9712236E-0AE9-4DB6-91A0-6E80C3428FBB}"/>
    <dgm:cxn modelId="{0750C907-E37A-4FA0-8861-D679B6A787AA}" type="presParOf" srcId="{54BC2C2D-1974-4B31-AC48-663E049266EA}" destId="{576A909B-E5A0-45AB-B53A-F95C428FB46C}" srcOrd="0" destOrd="0" presId="urn:microsoft.com/office/officeart/2018/2/layout/IconCircleList"/>
    <dgm:cxn modelId="{8A1582BA-914A-4995-A288-9A91C24C7054}" type="presParOf" srcId="{576A909B-E5A0-45AB-B53A-F95C428FB46C}" destId="{39FE0567-0714-4772-9FA7-F3750DD0F72B}" srcOrd="0" destOrd="0" presId="urn:microsoft.com/office/officeart/2018/2/layout/IconCircleList"/>
    <dgm:cxn modelId="{DFB2CF95-4F89-4C79-A7E5-4DFF88E4710E}" type="presParOf" srcId="{39FE0567-0714-4772-9FA7-F3750DD0F72B}" destId="{B7581F98-CF00-489A-B5E0-A558F411B89A}" srcOrd="0" destOrd="0" presId="urn:microsoft.com/office/officeart/2018/2/layout/IconCircleList"/>
    <dgm:cxn modelId="{D30A90BD-644B-4F23-941A-BC076810A20F}" type="presParOf" srcId="{39FE0567-0714-4772-9FA7-F3750DD0F72B}" destId="{6B98A367-5523-44AE-8EC6-59007EB08CE6}" srcOrd="1" destOrd="0" presId="urn:microsoft.com/office/officeart/2018/2/layout/IconCircleList"/>
    <dgm:cxn modelId="{10E0A8F2-8DF2-4657-9EA8-B6DD328670C6}" type="presParOf" srcId="{39FE0567-0714-4772-9FA7-F3750DD0F72B}" destId="{7D24469D-68E2-4025-AA05-3E3E068AE1C8}" srcOrd="2" destOrd="0" presId="urn:microsoft.com/office/officeart/2018/2/layout/IconCircleList"/>
    <dgm:cxn modelId="{7F043185-C730-4460-927D-A63B8B092DFF}" type="presParOf" srcId="{39FE0567-0714-4772-9FA7-F3750DD0F72B}" destId="{E5CF3C3D-3FC7-4181-9768-1FFF940EB36A}" srcOrd="3" destOrd="0" presId="urn:microsoft.com/office/officeart/2018/2/layout/IconCircleList"/>
    <dgm:cxn modelId="{F80756BA-149A-4241-AADD-FE260CCAF661}" type="presParOf" srcId="{576A909B-E5A0-45AB-B53A-F95C428FB46C}" destId="{5F12C129-EE96-479C-BF5F-0B8F18A89091}" srcOrd="1" destOrd="0" presId="urn:microsoft.com/office/officeart/2018/2/layout/IconCircleList"/>
    <dgm:cxn modelId="{B1CE5335-1FA1-40FE-B990-B1B43BB1F689}" type="presParOf" srcId="{576A909B-E5A0-45AB-B53A-F95C428FB46C}" destId="{5143D5EC-0A21-4A20-A076-7D2EC5D390C7}" srcOrd="2" destOrd="0" presId="urn:microsoft.com/office/officeart/2018/2/layout/IconCircleList"/>
    <dgm:cxn modelId="{5250846E-825D-4AD9-A321-33853999F6C6}" type="presParOf" srcId="{5143D5EC-0A21-4A20-A076-7D2EC5D390C7}" destId="{E34A7A8E-8678-4E71-A410-62D26FFDF972}" srcOrd="0" destOrd="0" presId="urn:microsoft.com/office/officeart/2018/2/layout/IconCircleList"/>
    <dgm:cxn modelId="{185A2EFE-2121-40EE-B71D-699BC391189F}" type="presParOf" srcId="{5143D5EC-0A21-4A20-A076-7D2EC5D390C7}" destId="{E6599293-C73F-403E-920D-E36C71A4D474}" srcOrd="1" destOrd="0" presId="urn:microsoft.com/office/officeart/2018/2/layout/IconCircleList"/>
    <dgm:cxn modelId="{DC63D7D8-1ECE-4AF4-971B-AC82D3DB3484}" type="presParOf" srcId="{5143D5EC-0A21-4A20-A076-7D2EC5D390C7}" destId="{DBB25F59-C5A4-4C1F-945B-ED83ACFEB575}" srcOrd="2" destOrd="0" presId="urn:microsoft.com/office/officeart/2018/2/layout/IconCircleList"/>
    <dgm:cxn modelId="{5AB0B11B-E64A-4E41-84FC-6F96C26CACA9}" type="presParOf" srcId="{5143D5EC-0A21-4A20-A076-7D2EC5D390C7}" destId="{39CAB227-FB86-4C5B-AC1D-FD10C80AA667}" srcOrd="3" destOrd="0" presId="urn:microsoft.com/office/officeart/2018/2/layout/IconCircleList"/>
    <dgm:cxn modelId="{C0FF9B5B-AF3B-4ED3-A5D4-C0E0D9ACA7BD}" type="presParOf" srcId="{576A909B-E5A0-45AB-B53A-F95C428FB46C}" destId="{E5E8238B-EFF0-4608-88FF-F99819C338E6}" srcOrd="3" destOrd="0" presId="urn:microsoft.com/office/officeart/2018/2/layout/IconCircleList"/>
    <dgm:cxn modelId="{227B879F-BDD9-4152-9B14-26C178CF4A67}" type="presParOf" srcId="{576A909B-E5A0-45AB-B53A-F95C428FB46C}" destId="{177478D9-D771-4DE1-B943-4C9E3715F8FD}" srcOrd="4" destOrd="0" presId="urn:microsoft.com/office/officeart/2018/2/layout/IconCircleList"/>
    <dgm:cxn modelId="{60BB16E9-38C1-4708-85DE-6C0DBDFA1003}" type="presParOf" srcId="{177478D9-D771-4DE1-B943-4C9E3715F8FD}" destId="{6A9DC271-6C98-43E0-B2A9-4AD918814560}" srcOrd="0" destOrd="0" presId="urn:microsoft.com/office/officeart/2018/2/layout/IconCircleList"/>
    <dgm:cxn modelId="{492A8DBF-7E0D-4CC5-AB57-20A951CB2C3D}" type="presParOf" srcId="{177478D9-D771-4DE1-B943-4C9E3715F8FD}" destId="{CF52A1B0-6C07-4440-8423-02FFA6C2AE0C}" srcOrd="1" destOrd="0" presId="urn:microsoft.com/office/officeart/2018/2/layout/IconCircleList"/>
    <dgm:cxn modelId="{751C6FB8-C572-441B-8899-A208FCD69F50}" type="presParOf" srcId="{177478D9-D771-4DE1-B943-4C9E3715F8FD}" destId="{45B3AA32-D3FD-41A0-BBE6-49F4D1A44913}" srcOrd="2" destOrd="0" presId="urn:microsoft.com/office/officeart/2018/2/layout/IconCircleList"/>
    <dgm:cxn modelId="{B3D96C57-6B5F-4206-AFDF-1403998E5A7B}" type="presParOf" srcId="{177478D9-D771-4DE1-B943-4C9E3715F8FD}" destId="{5141C967-6A23-4A66-AF8E-E3613303C2B1}" srcOrd="3" destOrd="0" presId="urn:microsoft.com/office/officeart/2018/2/layout/IconCircleList"/>
    <dgm:cxn modelId="{F6DB5999-FD81-45DA-B383-0302AB09B07F}" type="presParOf" srcId="{576A909B-E5A0-45AB-B53A-F95C428FB46C}" destId="{3C66412E-7F80-43C5-8703-F3510D8F3B6F}" srcOrd="5" destOrd="0" presId="urn:microsoft.com/office/officeart/2018/2/layout/IconCircleList"/>
    <dgm:cxn modelId="{6AED93E4-946F-4657-8441-DBECEAAF5214}" type="presParOf" srcId="{576A909B-E5A0-45AB-B53A-F95C428FB46C}" destId="{BFCEA585-23A9-4A92-821C-567177766BCE}" srcOrd="6" destOrd="0" presId="urn:microsoft.com/office/officeart/2018/2/layout/IconCircleList"/>
    <dgm:cxn modelId="{19A11FD4-DBB7-4E26-A2CE-ADAB341DA55F}" type="presParOf" srcId="{BFCEA585-23A9-4A92-821C-567177766BCE}" destId="{27444ABC-3CF6-49BD-8ADA-D1137AB3286F}" srcOrd="0" destOrd="0" presId="urn:microsoft.com/office/officeart/2018/2/layout/IconCircleList"/>
    <dgm:cxn modelId="{D6C7BF45-5BEC-4F48-92D3-6A466150A9D2}" type="presParOf" srcId="{BFCEA585-23A9-4A92-821C-567177766BCE}" destId="{258A4B53-2233-443C-8AFC-DFF2DA5DC900}" srcOrd="1" destOrd="0" presId="urn:microsoft.com/office/officeart/2018/2/layout/IconCircleList"/>
    <dgm:cxn modelId="{F386345B-C2E9-426F-99E8-1EBD06B8AF37}" type="presParOf" srcId="{BFCEA585-23A9-4A92-821C-567177766BCE}" destId="{8B318120-6F0B-47FA-B788-F2F5E912AB5D}" srcOrd="2" destOrd="0" presId="urn:microsoft.com/office/officeart/2018/2/layout/IconCircleList"/>
    <dgm:cxn modelId="{13EB6320-C4FE-49AE-852E-F0DF492AA1EB}" type="presParOf" srcId="{BFCEA585-23A9-4A92-821C-567177766BCE}" destId="{A25A6410-30C6-4E0F-91EA-6835C53B74A0}" srcOrd="3" destOrd="0" presId="urn:microsoft.com/office/officeart/2018/2/layout/IconCircleList"/>
    <dgm:cxn modelId="{BEF42944-7FCF-4936-87BD-2C42A62C64B1}" type="presParOf" srcId="{576A909B-E5A0-45AB-B53A-F95C428FB46C}" destId="{C0055AB0-95FB-4516-A672-EF384949E24D}" srcOrd="7" destOrd="0" presId="urn:microsoft.com/office/officeart/2018/2/layout/IconCircleList"/>
    <dgm:cxn modelId="{199C17F1-3D5B-47E7-A9F1-4242E6357DF9}" type="presParOf" srcId="{576A909B-E5A0-45AB-B53A-F95C428FB46C}" destId="{1A5BD6D8-D5C6-43C2-8923-86E24CDC64D8}" srcOrd="8" destOrd="0" presId="urn:microsoft.com/office/officeart/2018/2/layout/IconCircleList"/>
    <dgm:cxn modelId="{2DDAD212-7BD0-4F59-B80B-BC694A3ECE3A}" type="presParOf" srcId="{1A5BD6D8-D5C6-43C2-8923-86E24CDC64D8}" destId="{3362192E-AA3C-405E-80FC-7199D1F233E4}" srcOrd="0" destOrd="0" presId="urn:microsoft.com/office/officeart/2018/2/layout/IconCircleList"/>
    <dgm:cxn modelId="{88422FB6-0D33-440F-9D09-6F1381D04E21}" type="presParOf" srcId="{1A5BD6D8-D5C6-43C2-8923-86E24CDC64D8}" destId="{6870C529-DB3A-4C3E-B052-D6C35801662F}" srcOrd="1" destOrd="0" presId="urn:microsoft.com/office/officeart/2018/2/layout/IconCircleList"/>
    <dgm:cxn modelId="{E4C37565-DE25-4399-A4BF-662AABFBBED7}" type="presParOf" srcId="{1A5BD6D8-D5C6-43C2-8923-86E24CDC64D8}" destId="{6564C0D6-FA70-4664-8C65-FC172F30ED1B}" srcOrd="2" destOrd="0" presId="urn:microsoft.com/office/officeart/2018/2/layout/IconCircleList"/>
    <dgm:cxn modelId="{8D624BD6-A010-40B1-86C5-E8446124DCFA}" type="presParOf" srcId="{1A5BD6D8-D5C6-43C2-8923-86E24CDC64D8}" destId="{022F96E6-4C42-4B73-B34E-913673B4B451}" srcOrd="3" destOrd="0" presId="urn:microsoft.com/office/officeart/2018/2/layout/IconCircleList"/>
    <dgm:cxn modelId="{F3610FD9-CA02-45B9-81CD-16C1DBF624CA}" type="presParOf" srcId="{576A909B-E5A0-45AB-B53A-F95C428FB46C}" destId="{0D41B921-91B6-4481-A2E7-64F042AE083F}" srcOrd="9" destOrd="0" presId="urn:microsoft.com/office/officeart/2018/2/layout/IconCircleList"/>
    <dgm:cxn modelId="{6BA58770-A2F0-4A8D-A4EF-85294A4DE35B}" type="presParOf" srcId="{576A909B-E5A0-45AB-B53A-F95C428FB46C}" destId="{445C2C61-F217-4C47-956A-C7EA93408C8F}" srcOrd="10" destOrd="0" presId="urn:microsoft.com/office/officeart/2018/2/layout/IconCircleList"/>
    <dgm:cxn modelId="{6A91DC50-7AC1-461C-A2E8-E0590FAAA31F}" type="presParOf" srcId="{445C2C61-F217-4C47-956A-C7EA93408C8F}" destId="{C255DAD5-614D-420A-8489-FDBC0023CB31}" srcOrd="0" destOrd="0" presId="urn:microsoft.com/office/officeart/2018/2/layout/IconCircleList"/>
    <dgm:cxn modelId="{9AF59966-9E7E-4DFF-AB80-FA6F52ED3D54}" type="presParOf" srcId="{445C2C61-F217-4C47-956A-C7EA93408C8F}" destId="{F5D898C3-C884-479C-94DA-FF888547844C}" srcOrd="1" destOrd="0" presId="urn:microsoft.com/office/officeart/2018/2/layout/IconCircleList"/>
    <dgm:cxn modelId="{E18AFBB9-24EA-4FDC-A21D-F1306D478D6E}" type="presParOf" srcId="{445C2C61-F217-4C47-956A-C7EA93408C8F}" destId="{CD92EFAD-380F-4752-BCD7-7346C6FFCCAB}" srcOrd="2" destOrd="0" presId="urn:microsoft.com/office/officeart/2018/2/layout/IconCircleList"/>
    <dgm:cxn modelId="{2370A967-2D0E-48A3-AD23-A494533623D7}" type="presParOf" srcId="{445C2C61-F217-4C47-956A-C7EA93408C8F}" destId="{E5A2EC2D-AEAD-4648-86FE-9711B409E523}" srcOrd="3" destOrd="0" presId="urn:microsoft.com/office/officeart/2018/2/layout/IconCircle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E6B643-409A-43D2-9E34-E15718B29449}" type="doc">
      <dgm:prSet loTypeId="urn:microsoft.com/office/officeart/2005/8/layout/vList2" loCatId="list" qsTypeId="urn:microsoft.com/office/officeart/2005/8/quickstyle/simple1" qsCatId="simple" csTypeId="urn:microsoft.com/office/officeart/2005/8/colors/colorful1#4" csCatId="colorful"/>
      <dgm:spPr/>
      <dgm:t>
        <a:bodyPr/>
        <a:lstStyle/>
        <a:p>
          <a:endParaRPr lang="en-US"/>
        </a:p>
      </dgm:t>
    </dgm:pt>
    <dgm:pt modelId="{313F1ACC-E499-491B-87C9-C07B46144CE8}">
      <dgm:prSet custT="1"/>
      <dgm:spPr/>
      <dgm:t>
        <a:bodyPr/>
        <a:lstStyle/>
        <a:p>
          <a:r>
            <a:rPr lang="en-US" sz="1600" dirty="0"/>
            <a:t>From our previous analysis we have seen that cash loans have most of the defaulters compared to consumer loans. But in consumer loans, when you consider country wide -consumer loans, the defaulters are high in number. Hence while giving the loan it is better to consider CHANNEL_TYPE also</a:t>
          </a:r>
        </a:p>
      </dgm:t>
    </dgm:pt>
    <dgm:pt modelId="{C7228FB5-DE16-409E-8274-F236AF9B02C6}" type="parTrans" cxnId="{2857C00E-7436-4319-8D12-F52D21C58940}">
      <dgm:prSet/>
      <dgm:spPr/>
      <dgm:t>
        <a:bodyPr/>
        <a:lstStyle/>
        <a:p>
          <a:endParaRPr lang="en-US"/>
        </a:p>
      </dgm:t>
    </dgm:pt>
    <dgm:pt modelId="{64130AA5-E029-433F-9CC8-63FCFE6BDD97}" type="sibTrans" cxnId="{2857C00E-7436-4319-8D12-F52D21C58940}">
      <dgm:prSet/>
      <dgm:spPr/>
      <dgm:t>
        <a:bodyPr/>
        <a:lstStyle/>
        <a:p>
          <a:endParaRPr lang="en-US"/>
        </a:p>
      </dgm:t>
    </dgm:pt>
    <dgm:pt modelId="{36C5AF50-8A09-4636-9AD7-076ADFCE70A0}">
      <dgm:prSet custT="1"/>
      <dgm:spPr/>
      <dgm:t>
        <a:bodyPr/>
        <a:lstStyle/>
        <a:p>
          <a:r>
            <a:rPr lang="en-US" sz="1600" dirty="0"/>
            <a:t>Our previous analysis is to make a close </a:t>
          </a:r>
          <a:r>
            <a:rPr lang="en-US" sz="1600" dirty="0" err="1"/>
            <a:t>obsevance</a:t>
          </a:r>
          <a:r>
            <a:rPr lang="en-US" sz="1600" dirty="0"/>
            <a:t> for cash loans. In cash loans, if the NAME_YIELD_GROUP is from middle we can consider the client to give loan.</a:t>
          </a:r>
        </a:p>
      </dgm:t>
    </dgm:pt>
    <dgm:pt modelId="{55235133-6C62-4A2C-BB30-A13775765DA9}" type="parTrans" cxnId="{3AD7547A-3757-409A-9A3B-5FA3657541B1}">
      <dgm:prSet/>
      <dgm:spPr/>
      <dgm:t>
        <a:bodyPr/>
        <a:lstStyle/>
        <a:p>
          <a:endParaRPr lang="en-US"/>
        </a:p>
      </dgm:t>
    </dgm:pt>
    <dgm:pt modelId="{04AAFC80-9C35-4191-AD73-7F7DF955FAF4}" type="sibTrans" cxnId="{3AD7547A-3757-409A-9A3B-5FA3657541B1}">
      <dgm:prSet/>
      <dgm:spPr/>
      <dgm:t>
        <a:bodyPr/>
        <a:lstStyle/>
        <a:p>
          <a:endParaRPr lang="en-US"/>
        </a:p>
      </dgm:t>
    </dgm:pt>
    <dgm:pt modelId="{0F3C1A6E-2B1B-45FA-A64B-99087E6A6E30}">
      <dgm:prSet custT="1"/>
      <dgm:spPr/>
      <dgm:t>
        <a:bodyPr/>
        <a:lstStyle/>
        <a:p>
          <a:r>
            <a:rPr lang="en-US" sz="1600" dirty="0"/>
            <a:t>In case of cash loans, if client is refreshed or a new applicant, you can consider him to provide loan</a:t>
          </a:r>
        </a:p>
      </dgm:t>
    </dgm:pt>
    <dgm:pt modelId="{648C63FE-0546-4B4E-B7C6-5E440D60E15B}" type="parTrans" cxnId="{3E833F29-2314-4480-98AB-645B76B69A5C}">
      <dgm:prSet/>
      <dgm:spPr/>
      <dgm:t>
        <a:bodyPr/>
        <a:lstStyle/>
        <a:p>
          <a:endParaRPr lang="en-US"/>
        </a:p>
      </dgm:t>
    </dgm:pt>
    <dgm:pt modelId="{742FB87F-A5E0-4B66-A6A0-62812989E8E0}" type="sibTrans" cxnId="{3E833F29-2314-4480-98AB-645B76B69A5C}">
      <dgm:prSet/>
      <dgm:spPr/>
      <dgm:t>
        <a:bodyPr/>
        <a:lstStyle/>
        <a:p>
          <a:endParaRPr lang="en-US"/>
        </a:p>
      </dgm:t>
    </dgm:pt>
    <dgm:pt modelId="{B9BA6AF5-32EA-45FB-9267-8D8C3E2CF1F3}" type="pres">
      <dgm:prSet presAssocID="{7BE6B643-409A-43D2-9E34-E15718B29449}" presName="linear" presStyleCnt="0">
        <dgm:presLayoutVars>
          <dgm:animLvl val="lvl"/>
          <dgm:resizeHandles val="exact"/>
        </dgm:presLayoutVars>
      </dgm:prSet>
      <dgm:spPr/>
      <dgm:t>
        <a:bodyPr/>
        <a:lstStyle/>
        <a:p>
          <a:endParaRPr lang="en-IN"/>
        </a:p>
      </dgm:t>
    </dgm:pt>
    <dgm:pt modelId="{01D2FBB0-21EA-464A-B60E-C352A374F88B}" type="pres">
      <dgm:prSet presAssocID="{313F1ACC-E499-491B-87C9-C07B46144CE8}" presName="parentText" presStyleLbl="node1" presStyleIdx="0" presStyleCnt="3">
        <dgm:presLayoutVars>
          <dgm:chMax val="0"/>
          <dgm:bulletEnabled val="1"/>
        </dgm:presLayoutVars>
      </dgm:prSet>
      <dgm:spPr/>
      <dgm:t>
        <a:bodyPr/>
        <a:lstStyle/>
        <a:p>
          <a:endParaRPr lang="en-IN"/>
        </a:p>
      </dgm:t>
    </dgm:pt>
    <dgm:pt modelId="{EF30BAC6-0AE6-4125-9200-305560C1EF9A}" type="pres">
      <dgm:prSet presAssocID="{64130AA5-E029-433F-9CC8-63FCFE6BDD97}" presName="spacer" presStyleCnt="0"/>
      <dgm:spPr/>
    </dgm:pt>
    <dgm:pt modelId="{BEBEFC3F-F86B-4799-8D41-1ADD901B0917}" type="pres">
      <dgm:prSet presAssocID="{36C5AF50-8A09-4636-9AD7-076ADFCE70A0}" presName="parentText" presStyleLbl="node1" presStyleIdx="1" presStyleCnt="3">
        <dgm:presLayoutVars>
          <dgm:chMax val="0"/>
          <dgm:bulletEnabled val="1"/>
        </dgm:presLayoutVars>
      </dgm:prSet>
      <dgm:spPr/>
      <dgm:t>
        <a:bodyPr/>
        <a:lstStyle/>
        <a:p>
          <a:endParaRPr lang="en-IN"/>
        </a:p>
      </dgm:t>
    </dgm:pt>
    <dgm:pt modelId="{19866025-CFE9-4A99-B7D4-9A8CED3BE013}" type="pres">
      <dgm:prSet presAssocID="{04AAFC80-9C35-4191-AD73-7F7DF955FAF4}" presName="spacer" presStyleCnt="0"/>
      <dgm:spPr/>
    </dgm:pt>
    <dgm:pt modelId="{384D6DB9-A28D-4A78-95FF-6B1AFBD1B401}" type="pres">
      <dgm:prSet presAssocID="{0F3C1A6E-2B1B-45FA-A64B-99087E6A6E30}" presName="parentText" presStyleLbl="node1" presStyleIdx="2" presStyleCnt="3">
        <dgm:presLayoutVars>
          <dgm:chMax val="0"/>
          <dgm:bulletEnabled val="1"/>
        </dgm:presLayoutVars>
      </dgm:prSet>
      <dgm:spPr/>
      <dgm:t>
        <a:bodyPr/>
        <a:lstStyle/>
        <a:p>
          <a:endParaRPr lang="en-IN"/>
        </a:p>
      </dgm:t>
    </dgm:pt>
  </dgm:ptLst>
  <dgm:cxnLst>
    <dgm:cxn modelId="{3E833F29-2314-4480-98AB-645B76B69A5C}" srcId="{7BE6B643-409A-43D2-9E34-E15718B29449}" destId="{0F3C1A6E-2B1B-45FA-A64B-99087E6A6E30}" srcOrd="2" destOrd="0" parTransId="{648C63FE-0546-4B4E-B7C6-5E440D60E15B}" sibTransId="{742FB87F-A5E0-4B66-A6A0-62812989E8E0}"/>
    <dgm:cxn modelId="{3AD7547A-3757-409A-9A3B-5FA3657541B1}" srcId="{7BE6B643-409A-43D2-9E34-E15718B29449}" destId="{36C5AF50-8A09-4636-9AD7-076ADFCE70A0}" srcOrd="1" destOrd="0" parTransId="{55235133-6C62-4A2C-BB30-A13775765DA9}" sibTransId="{04AAFC80-9C35-4191-AD73-7F7DF955FAF4}"/>
    <dgm:cxn modelId="{4EC8A99B-E4DB-453C-B8AC-99235A5679C7}" type="presOf" srcId="{313F1ACC-E499-491B-87C9-C07B46144CE8}" destId="{01D2FBB0-21EA-464A-B60E-C352A374F88B}" srcOrd="0" destOrd="0" presId="urn:microsoft.com/office/officeart/2005/8/layout/vList2"/>
    <dgm:cxn modelId="{2857C00E-7436-4319-8D12-F52D21C58940}" srcId="{7BE6B643-409A-43D2-9E34-E15718B29449}" destId="{313F1ACC-E499-491B-87C9-C07B46144CE8}" srcOrd="0" destOrd="0" parTransId="{C7228FB5-DE16-409E-8274-F236AF9B02C6}" sibTransId="{64130AA5-E029-433F-9CC8-63FCFE6BDD97}"/>
    <dgm:cxn modelId="{C4EC3E1B-E515-41D9-B8C9-626E91197A4C}" type="presOf" srcId="{0F3C1A6E-2B1B-45FA-A64B-99087E6A6E30}" destId="{384D6DB9-A28D-4A78-95FF-6B1AFBD1B401}" srcOrd="0" destOrd="0" presId="urn:microsoft.com/office/officeart/2005/8/layout/vList2"/>
    <dgm:cxn modelId="{7050CF16-663A-4548-975F-AA93096C9783}" type="presOf" srcId="{36C5AF50-8A09-4636-9AD7-076ADFCE70A0}" destId="{BEBEFC3F-F86B-4799-8D41-1ADD901B0917}" srcOrd="0" destOrd="0" presId="urn:microsoft.com/office/officeart/2005/8/layout/vList2"/>
    <dgm:cxn modelId="{40939511-E93D-40A7-92F9-2AD713B7886F}" type="presOf" srcId="{7BE6B643-409A-43D2-9E34-E15718B29449}" destId="{B9BA6AF5-32EA-45FB-9267-8D8C3E2CF1F3}" srcOrd="0" destOrd="0" presId="urn:microsoft.com/office/officeart/2005/8/layout/vList2"/>
    <dgm:cxn modelId="{5777515C-813D-4D42-B0AD-33AF7C678DF1}" type="presParOf" srcId="{B9BA6AF5-32EA-45FB-9267-8D8C3E2CF1F3}" destId="{01D2FBB0-21EA-464A-B60E-C352A374F88B}" srcOrd="0" destOrd="0" presId="urn:microsoft.com/office/officeart/2005/8/layout/vList2"/>
    <dgm:cxn modelId="{FFA19F7A-718C-4BE6-A791-A22B090D1D37}" type="presParOf" srcId="{B9BA6AF5-32EA-45FB-9267-8D8C3E2CF1F3}" destId="{EF30BAC6-0AE6-4125-9200-305560C1EF9A}" srcOrd="1" destOrd="0" presId="urn:microsoft.com/office/officeart/2005/8/layout/vList2"/>
    <dgm:cxn modelId="{E346DEFE-0BA5-4462-9303-2ECD06AA19C6}" type="presParOf" srcId="{B9BA6AF5-32EA-45FB-9267-8D8C3E2CF1F3}" destId="{BEBEFC3F-F86B-4799-8D41-1ADD901B0917}" srcOrd="2" destOrd="0" presId="urn:microsoft.com/office/officeart/2005/8/layout/vList2"/>
    <dgm:cxn modelId="{B415A819-AC7A-4C21-AA4C-DCA462451138}" type="presParOf" srcId="{B9BA6AF5-32EA-45FB-9267-8D8C3E2CF1F3}" destId="{19866025-CFE9-4A99-B7D4-9A8CED3BE013}" srcOrd="3" destOrd="0" presId="urn:microsoft.com/office/officeart/2005/8/layout/vList2"/>
    <dgm:cxn modelId="{9A3C91B3-A1D7-4296-9443-DA24FB7DDFEC}" type="presParOf" srcId="{B9BA6AF5-32EA-45FB-9267-8D8C3E2CF1F3}" destId="{384D6DB9-A28D-4A78-95FF-6B1AFBD1B401}"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7F99E-5E0E-4A9D-8B2D-A42D9AD61FEF}">
      <dsp:nvSpPr>
        <dsp:cNvPr id="0" name=""/>
        <dsp:cNvSpPr/>
      </dsp:nvSpPr>
      <dsp:spPr>
        <a:xfrm>
          <a:off x="0" y="4606"/>
          <a:ext cx="4941519"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09D43-43F7-4714-AF58-F86FB619D899}">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14D42E-2B40-4AA2-BDD9-6D137D14DAD1}">
      <dsp:nvSpPr>
        <dsp:cNvPr id="0" name=""/>
        <dsp:cNvSpPr/>
      </dsp:nvSpPr>
      <dsp:spPr>
        <a:xfrm>
          <a:off x="1133349" y="4606"/>
          <a:ext cx="3808169"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IN" sz="1900" kern="1200"/>
            <a:t>Our understanding of the Business requirements</a:t>
          </a:r>
          <a:endParaRPr lang="en-US" sz="1900" kern="1200"/>
        </a:p>
      </dsp:txBody>
      <dsp:txXfrm>
        <a:off x="1133349" y="4606"/>
        <a:ext cx="3808169" cy="981254"/>
      </dsp:txXfrm>
    </dsp:sp>
    <dsp:sp modelId="{95629BF3-C1A5-4741-BD38-47C5D1BADFEA}">
      <dsp:nvSpPr>
        <dsp:cNvPr id="0" name=""/>
        <dsp:cNvSpPr/>
      </dsp:nvSpPr>
      <dsp:spPr>
        <a:xfrm>
          <a:off x="0" y="1231175"/>
          <a:ext cx="4941519"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B9B3F2-FF0C-49BD-A84D-08F67046BAB2}">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4DE3A5-0186-4F18-8033-6935066C5106}">
      <dsp:nvSpPr>
        <dsp:cNvPr id="0" name=""/>
        <dsp:cNvSpPr/>
      </dsp:nvSpPr>
      <dsp:spPr>
        <a:xfrm>
          <a:off x="1133349" y="1231175"/>
          <a:ext cx="3808169"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IN" sz="1900" kern="1200"/>
            <a:t>Scope of the project </a:t>
          </a:r>
          <a:endParaRPr lang="en-US" sz="1900" kern="1200"/>
        </a:p>
      </dsp:txBody>
      <dsp:txXfrm>
        <a:off x="1133349" y="1231175"/>
        <a:ext cx="3808169" cy="981254"/>
      </dsp:txXfrm>
    </dsp:sp>
    <dsp:sp modelId="{B0C09C8B-F76B-4677-A526-5D3B9405F2D4}">
      <dsp:nvSpPr>
        <dsp:cNvPr id="0" name=""/>
        <dsp:cNvSpPr/>
      </dsp:nvSpPr>
      <dsp:spPr>
        <a:xfrm>
          <a:off x="0" y="2457744"/>
          <a:ext cx="4941519"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2B5408-FF21-467F-A657-8014053EE342}">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B1975E-E82A-4B30-81CF-42810FCE8E61}">
      <dsp:nvSpPr>
        <dsp:cNvPr id="0" name=""/>
        <dsp:cNvSpPr/>
      </dsp:nvSpPr>
      <dsp:spPr>
        <a:xfrm>
          <a:off x="1133349" y="2457744"/>
          <a:ext cx="3808169"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IN" sz="1900" kern="1200"/>
            <a:t>Solution Architecture</a:t>
          </a:r>
          <a:endParaRPr lang="en-US" sz="1900" kern="1200"/>
        </a:p>
      </dsp:txBody>
      <dsp:txXfrm>
        <a:off x="1133349" y="2457744"/>
        <a:ext cx="3808169" cy="981254"/>
      </dsp:txXfrm>
    </dsp:sp>
    <dsp:sp modelId="{585D2697-E417-45CC-A5FE-EBABDFB833C1}">
      <dsp:nvSpPr>
        <dsp:cNvPr id="0" name=""/>
        <dsp:cNvSpPr/>
      </dsp:nvSpPr>
      <dsp:spPr>
        <a:xfrm>
          <a:off x="0" y="3684312"/>
          <a:ext cx="4941519"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4C0C95-25F3-44C0-8515-13AE4DFEFA72}">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29980E-967E-4A2C-8DC2-343976859A6E}">
      <dsp:nvSpPr>
        <dsp:cNvPr id="0" name=""/>
        <dsp:cNvSpPr/>
      </dsp:nvSpPr>
      <dsp:spPr>
        <a:xfrm>
          <a:off x="1133349" y="3684312"/>
          <a:ext cx="3808169"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IN" sz="1900" kern="1200" dirty="0"/>
            <a:t>Solution Approach</a:t>
          </a:r>
          <a:endParaRPr lang="en-US" sz="1900" kern="1200" dirty="0"/>
        </a:p>
      </dsp:txBody>
      <dsp:txXfrm>
        <a:off x="1133349" y="3684312"/>
        <a:ext cx="3808169" cy="981254"/>
      </dsp:txXfrm>
    </dsp:sp>
    <dsp:sp modelId="{3E4EF2F3-1DB9-4567-887F-CF996C7F975A}">
      <dsp:nvSpPr>
        <dsp:cNvPr id="0" name=""/>
        <dsp:cNvSpPr/>
      </dsp:nvSpPr>
      <dsp:spPr>
        <a:xfrm>
          <a:off x="0" y="4910881"/>
          <a:ext cx="4941519" cy="9812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FE5047-F2FA-4D64-91AE-A20FA88880FD}">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BA32F5-FAB8-4C0C-996F-0C3D1580B3EA}">
      <dsp:nvSpPr>
        <dsp:cNvPr id="0" name=""/>
        <dsp:cNvSpPr/>
      </dsp:nvSpPr>
      <dsp:spPr>
        <a:xfrm>
          <a:off x="1133349" y="4910881"/>
          <a:ext cx="3808169"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100000"/>
            </a:lnSpc>
            <a:spcBef>
              <a:spcPct val="0"/>
            </a:spcBef>
            <a:spcAft>
              <a:spcPct val="35000"/>
            </a:spcAft>
            <a:buNone/>
          </a:pPr>
          <a:r>
            <a:rPr lang="en-IN" sz="1900" kern="1200" dirty="0"/>
            <a:t>Key Insights &amp; Our Recommendations</a:t>
          </a:r>
          <a:endParaRPr lang="en-US" sz="1900" kern="1200" dirty="0"/>
        </a:p>
      </dsp:txBody>
      <dsp:txXfrm>
        <a:off x="1133349" y="4910881"/>
        <a:ext cx="3808169" cy="9812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B71FA-0A98-44CA-B630-2AA809A62D43}">
      <dsp:nvSpPr>
        <dsp:cNvPr id="0" name=""/>
        <dsp:cNvSpPr/>
      </dsp:nvSpPr>
      <dsp:spPr>
        <a:xfrm>
          <a:off x="468272" y="3745"/>
          <a:ext cx="2171923" cy="1303153"/>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Present the overall approach of the analysis by mentioning the problem statement and the analysis approach briefly.</a:t>
          </a:r>
          <a:endParaRPr lang="en-US" sz="1200" kern="1200"/>
        </a:p>
      </dsp:txBody>
      <dsp:txXfrm>
        <a:off x="468272" y="3745"/>
        <a:ext cx="2171923" cy="1303153"/>
      </dsp:txXfrm>
    </dsp:sp>
    <dsp:sp modelId="{A70C0619-8E71-42D2-AF3A-C91DBDFBD85B}">
      <dsp:nvSpPr>
        <dsp:cNvPr id="0" name=""/>
        <dsp:cNvSpPr/>
      </dsp:nvSpPr>
      <dsp:spPr>
        <a:xfrm>
          <a:off x="2857388" y="3745"/>
          <a:ext cx="2171923" cy="130315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Identify the missing data and use appropriate method to deal with it. (Remove columns/or replace it with an appropriate value)</a:t>
          </a:r>
          <a:endParaRPr lang="en-US" sz="1200" kern="1200"/>
        </a:p>
      </dsp:txBody>
      <dsp:txXfrm>
        <a:off x="2857388" y="3745"/>
        <a:ext cx="2171923" cy="1303153"/>
      </dsp:txXfrm>
    </dsp:sp>
    <dsp:sp modelId="{B4A44124-E79D-461D-A387-B98A72C85A2F}">
      <dsp:nvSpPr>
        <dsp:cNvPr id="0" name=""/>
        <dsp:cNvSpPr/>
      </dsp:nvSpPr>
      <dsp:spPr>
        <a:xfrm>
          <a:off x="5246503" y="3745"/>
          <a:ext cx="2171923" cy="130315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It is not necessary to replace the missing value in EDA. But if you have to replace the missing value, what should be the approach used? </a:t>
          </a:r>
          <a:endParaRPr lang="en-US" sz="1200" kern="1200"/>
        </a:p>
      </dsp:txBody>
      <dsp:txXfrm>
        <a:off x="5246503" y="3745"/>
        <a:ext cx="2171923" cy="1303153"/>
      </dsp:txXfrm>
    </dsp:sp>
    <dsp:sp modelId="{790B96F7-0F81-402E-A357-E83132146CBF}">
      <dsp:nvSpPr>
        <dsp:cNvPr id="0" name=""/>
        <dsp:cNvSpPr/>
      </dsp:nvSpPr>
      <dsp:spPr>
        <a:xfrm>
          <a:off x="468272" y="1524092"/>
          <a:ext cx="2171923" cy="1303153"/>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Identify the outliers &amp; cause for the same in the dataset. </a:t>
          </a:r>
          <a:endParaRPr lang="en-US" sz="1200" kern="1200"/>
        </a:p>
      </dsp:txBody>
      <dsp:txXfrm>
        <a:off x="468272" y="1524092"/>
        <a:ext cx="2171923" cy="1303153"/>
      </dsp:txXfrm>
    </dsp:sp>
    <dsp:sp modelId="{FB324F22-56F8-479E-A590-480D6D6A96BF}">
      <dsp:nvSpPr>
        <dsp:cNvPr id="0" name=""/>
        <dsp:cNvSpPr/>
      </dsp:nvSpPr>
      <dsp:spPr>
        <a:xfrm>
          <a:off x="2857388" y="1524092"/>
          <a:ext cx="2171923" cy="1303153"/>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Identify if there is data imbalance in the data. Find the ratio of data imbalance.</a:t>
          </a:r>
          <a:endParaRPr lang="en-US" sz="1200" kern="1200"/>
        </a:p>
      </dsp:txBody>
      <dsp:txXfrm>
        <a:off x="2857388" y="1524092"/>
        <a:ext cx="2171923" cy="1303153"/>
      </dsp:txXfrm>
    </dsp:sp>
    <dsp:sp modelId="{6A293C41-4A2C-4ECB-833F-61B718476F60}">
      <dsp:nvSpPr>
        <dsp:cNvPr id="0" name=""/>
        <dsp:cNvSpPr/>
      </dsp:nvSpPr>
      <dsp:spPr>
        <a:xfrm>
          <a:off x="5246503" y="1524092"/>
          <a:ext cx="2171923" cy="1303153"/>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Explain univariate, segmented univariate, bi-variate analysis, etc. in business terms.</a:t>
          </a:r>
          <a:endParaRPr lang="en-US" sz="1200" kern="1200"/>
        </a:p>
      </dsp:txBody>
      <dsp:txXfrm>
        <a:off x="5246503" y="1524092"/>
        <a:ext cx="2171923" cy="1303153"/>
      </dsp:txXfrm>
    </dsp:sp>
    <dsp:sp modelId="{0D62975C-9A13-489A-87B4-33293D97D715}">
      <dsp:nvSpPr>
        <dsp:cNvPr id="0" name=""/>
        <dsp:cNvSpPr/>
      </dsp:nvSpPr>
      <dsp:spPr>
        <a:xfrm>
          <a:off x="1662830" y="3044438"/>
          <a:ext cx="2171923" cy="130315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Find the top 10 correlation for the Client with payment difficulties and all other cases (Target variable).</a:t>
          </a:r>
          <a:endParaRPr lang="en-US" sz="1200" kern="1200"/>
        </a:p>
      </dsp:txBody>
      <dsp:txXfrm>
        <a:off x="1662830" y="3044438"/>
        <a:ext cx="2171923" cy="1303153"/>
      </dsp:txXfrm>
    </dsp:sp>
    <dsp:sp modelId="{A44C5EC6-A7B8-45F6-8806-8F674A17DA05}">
      <dsp:nvSpPr>
        <dsp:cNvPr id="0" name=""/>
        <dsp:cNvSpPr/>
      </dsp:nvSpPr>
      <dsp:spPr>
        <a:xfrm>
          <a:off x="4051946" y="3044438"/>
          <a:ext cx="2171923" cy="130315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100000"/>
            </a:lnSpc>
            <a:spcBef>
              <a:spcPct val="0"/>
            </a:spcBef>
            <a:spcAft>
              <a:spcPct val="35000"/>
            </a:spcAft>
            <a:buNone/>
            <a:defRPr cap="all"/>
          </a:pPr>
          <a:r>
            <a:rPr lang="en-IN" sz="1200" kern="1200"/>
            <a:t>Include visualisations and summarise the most important results using suitable graphs supporting our arguments</a:t>
          </a:r>
          <a:endParaRPr lang="en-US" sz="1200" kern="1200"/>
        </a:p>
      </dsp:txBody>
      <dsp:txXfrm>
        <a:off x="4051946" y="3044438"/>
        <a:ext cx="2171923" cy="13031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D0E4D-2660-4EB2-BE42-BC0D1E8E5353}">
      <dsp:nvSpPr>
        <dsp:cNvPr id="0" name=""/>
        <dsp:cNvSpPr/>
      </dsp:nvSpPr>
      <dsp:spPr>
        <a:xfrm>
          <a:off x="0" y="3736288"/>
          <a:ext cx="1971675" cy="61296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5</a:t>
          </a:r>
        </a:p>
      </dsp:txBody>
      <dsp:txXfrm>
        <a:off x="0" y="3736288"/>
        <a:ext cx="1971675" cy="612969"/>
      </dsp:txXfrm>
    </dsp:sp>
    <dsp:sp modelId="{DAE64439-89BF-4C9D-8575-15B4D39BAD57}">
      <dsp:nvSpPr>
        <dsp:cNvPr id="0" name=""/>
        <dsp:cNvSpPr/>
      </dsp:nvSpPr>
      <dsp:spPr>
        <a:xfrm>
          <a:off x="1971675" y="3736288"/>
          <a:ext cx="5915025" cy="61296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77800" rIns="119985" bIns="177800" numCol="1" spcCol="1270" anchor="ctr" anchorCtr="0">
          <a:noAutofit/>
        </a:bodyPr>
        <a:lstStyle/>
        <a:p>
          <a:pPr marL="0" lvl="0" indent="0" algn="l" defTabSz="622300">
            <a:lnSpc>
              <a:spcPct val="90000"/>
            </a:lnSpc>
            <a:spcBef>
              <a:spcPct val="0"/>
            </a:spcBef>
            <a:spcAft>
              <a:spcPct val="35000"/>
            </a:spcAft>
            <a:buNone/>
          </a:pPr>
          <a:r>
            <a:rPr lang="en-US" sz="1400" kern="1200" dirty="0"/>
            <a:t>UNIVARIATE / MULTIVARIATE ANALYSIS</a:t>
          </a:r>
        </a:p>
      </dsp:txBody>
      <dsp:txXfrm>
        <a:off x="1971675" y="3736288"/>
        <a:ext cx="5915025" cy="612969"/>
      </dsp:txXfrm>
    </dsp:sp>
    <dsp:sp modelId="{19EF8EE3-28C4-47F4-8149-C28BD28DEA96}">
      <dsp:nvSpPr>
        <dsp:cNvPr id="0" name=""/>
        <dsp:cNvSpPr/>
      </dsp:nvSpPr>
      <dsp:spPr>
        <a:xfrm rot="10800000">
          <a:off x="0" y="2802736"/>
          <a:ext cx="1971675" cy="942746"/>
        </a:xfrm>
        <a:prstGeom prst="upArrowCallout">
          <a:avLst>
            <a:gd name="adj1" fmla="val 5000"/>
            <a:gd name="adj2" fmla="val 10000"/>
            <a:gd name="adj3" fmla="val 15000"/>
            <a:gd name="adj4" fmla="val 64977"/>
          </a:avLst>
        </a:prstGeom>
        <a:solidFill>
          <a:schemeClr val="accent2">
            <a:hueOff val="1170380"/>
            <a:satOff val="-1460"/>
            <a:lumOff val="343"/>
            <a:alphaOff val="0"/>
          </a:schemeClr>
        </a:solidFill>
        <a:ln w="25400" cap="flat" cmpd="sng" algn="ctr">
          <a:solidFill>
            <a:schemeClr val="accent2">
              <a:hueOff val="1170380"/>
              <a:satOff val="-1460"/>
              <a:lumOff val="34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4</a:t>
          </a:r>
        </a:p>
      </dsp:txBody>
      <dsp:txXfrm rot="-10800000">
        <a:off x="0" y="2802736"/>
        <a:ext cx="1971675" cy="612785"/>
      </dsp:txXfrm>
    </dsp:sp>
    <dsp:sp modelId="{53F8512D-3BF5-4836-9040-2A02ECA821D5}">
      <dsp:nvSpPr>
        <dsp:cNvPr id="0" name=""/>
        <dsp:cNvSpPr/>
      </dsp:nvSpPr>
      <dsp:spPr>
        <a:xfrm>
          <a:off x="1971675" y="2802736"/>
          <a:ext cx="5915025" cy="612785"/>
        </a:xfrm>
        <a:prstGeom prst="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77800" rIns="119985" bIns="177800" numCol="1" spcCol="1270" anchor="ctr" anchorCtr="0">
          <a:noAutofit/>
        </a:bodyPr>
        <a:lstStyle/>
        <a:p>
          <a:pPr marL="0" lvl="0" indent="0" algn="l" defTabSz="622300">
            <a:lnSpc>
              <a:spcPct val="90000"/>
            </a:lnSpc>
            <a:spcBef>
              <a:spcPct val="0"/>
            </a:spcBef>
            <a:spcAft>
              <a:spcPct val="35000"/>
            </a:spcAft>
            <a:buNone/>
          </a:pPr>
          <a:r>
            <a:rPr lang="en-US" sz="1400" kern="1200" dirty="0"/>
            <a:t>TREATING OUTLIERS</a:t>
          </a:r>
        </a:p>
      </dsp:txBody>
      <dsp:txXfrm>
        <a:off x="1971675" y="2802736"/>
        <a:ext cx="5915025" cy="612785"/>
      </dsp:txXfrm>
    </dsp:sp>
    <dsp:sp modelId="{655888E5-4452-419B-9982-1B3D9508E0E3}">
      <dsp:nvSpPr>
        <dsp:cNvPr id="0" name=""/>
        <dsp:cNvSpPr/>
      </dsp:nvSpPr>
      <dsp:spPr>
        <a:xfrm rot="10800000">
          <a:off x="0" y="1869184"/>
          <a:ext cx="1971675" cy="942746"/>
        </a:xfrm>
        <a:prstGeom prst="upArrowCallout">
          <a:avLst>
            <a:gd name="adj1" fmla="val 5000"/>
            <a:gd name="adj2" fmla="val 10000"/>
            <a:gd name="adj3" fmla="val 15000"/>
            <a:gd name="adj4" fmla="val 64977"/>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3</a:t>
          </a:r>
        </a:p>
      </dsp:txBody>
      <dsp:txXfrm rot="-10800000">
        <a:off x="0" y="1869184"/>
        <a:ext cx="1971675" cy="612785"/>
      </dsp:txXfrm>
    </dsp:sp>
    <dsp:sp modelId="{8A614ABB-E8FB-4CEC-B96C-248DB9B26DAB}">
      <dsp:nvSpPr>
        <dsp:cNvPr id="0" name=""/>
        <dsp:cNvSpPr/>
      </dsp:nvSpPr>
      <dsp:spPr>
        <a:xfrm>
          <a:off x="1971675" y="1869184"/>
          <a:ext cx="5915025" cy="612785"/>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77800" rIns="119985" bIns="177800" numCol="1" spcCol="1270" anchor="ctr" anchorCtr="0">
          <a:noAutofit/>
        </a:bodyPr>
        <a:lstStyle/>
        <a:p>
          <a:pPr marL="0" lvl="0" indent="0" algn="l" defTabSz="622300">
            <a:lnSpc>
              <a:spcPct val="90000"/>
            </a:lnSpc>
            <a:spcBef>
              <a:spcPct val="0"/>
            </a:spcBef>
            <a:spcAft>
              <a:spcPct val="35000"/>
            </a:spcAft>
            <a:buNone/>
          </a:pPr>
          <a:r>
            <a:rPr lang="en-US" sz="1400" kern="1200" dirty="0"/>
            <a:t>HANDLING MISSING  VALUES</a:t>
          </a:r>
        </a:p>
      </dsp:txBody>
      <dsp:txXfrm>
        <a:off x="1971675" y="1869184"/>
        <a:ext cx="5915025" cy="612785"/>
      </dsp:txXfrm>
    </dsp:sp>
    <dsp:sp modelId="{2BB9443D-0F70-4F93-81E1-D289036A8F32}">
      <dsp:nvSpPr>
        <dsp:cNvPr id="0" name=""/>
        <dsp:cNvSpPr/>
      </dsp:nvSpPr>
      <dsp:spPr>
        <a:xfrm rot="10800000">
          <a:off x="0" y="935632"/>
          <a:ext cx="1971675" cy="942746"/>
        </a:xfrm>
        <a:prstGeom prst="upArrowCallout">
          <a:avLst>
            <a:gd name="adj1" fmla="val 5000"/>
            <a:gd name="adj2" fmla="val 10000"/>
            <a:gd name="adj3" fmla="val 15000"/>
            <a:gd name="adj4" fmla="val 64977"/>
          </a:avLst>
        </a:prstGeom>
        <a:solidFill>
          <a:schemeClr val="accent2">
            <a:hueOff val="3511139"/>
            <a:satOff val="-4379"/>
            <a:lumOff val="1030"/>
            <a:alphaOff val="0"/>
          </a:schemeClr>
        </a:solidFill>
        <a:ln w="25400" cap="flat" cmpd="sng" algn="ctr">
          <a:solidFill>
            <a:schemeClr val="accent2">
              <a:hueOff val="3511139"/>
              <a:satOff val="-4379"/>
              <a:lumOff val="103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2</a:t>
          </a:r>
        </a:p>
      </dsp:txBody>
      <dsp:txXfrm rot="-10800000">
        <a:off x="0" y="935632"/>
        <a:ext cx="1971675" cy="612785"/>
      </dsp:txXfrm>
    </dsp:sp>
    <dsp:sp modelId="{61553C61-72D6-4613-868C-8E31E545FD1A}">
      <dsp:nvSpPr>
        <dsp:cNvPr id="0" name=""/>
        <dsp:cNvSpPr/>
      </dsp:nvSpPr>
      <dsp:spPr>
        <a:xfrm>
          <a:off x="1971675" y="935632"/>
          <a:ext cx="5915025" cy="612785"/>
        </a:xfrm>
        <a:prstGeom prst="rect">
          <a:avLst/>
        </a:prstGeom>
        <a:solidFill>
          <a:schemeClr val="accent2">
            <a:tint val="40000"/>
            <a:alpha val="90000"/>
            <a:hueOff val="3769366"/>
            <a:satOff val="-3283"/>
            <a:lumOff val="-4"/>
            <a:alphaOff val="0"/>
          </a:schemeClr>
        </a:solidFill>
        <a:ln w="25400" cap="flat" cmpd="sng" algn="ctr">
          <a:solidFill>
            <a:schemeClr val="accent2">
              <a:tint val="40000"/>
              <a:alpha val="90000"/>
              <a:hueOff val="3769366"/>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77800" rIns="119985" bIns="177800" numCol="1" spcCol="1270" anchor="ctr" anchorCtr="0">
          <a:noAutofit/>
        </a:bodyPr>
        <a:lstStyle/>
        <a:p>
          <a:pPr marL="0" lvl="0" indent="0" algn="l" defTabSz="622300">
            <a:lnSpc>
              <a:spcPct val="90000"/>
            </a:lnSpc>
            <a:spcBef>
              <a:spcPct val="0"/>
            </a:spcBef>
            <a:spcAft>
              <a:spcPct val="35000"/>
            </a:spcAft>
            <a:buNone/>
          </a:pPr>
          <a:r>
            <a:rPr lang="en-US" sz="1400" kern="1200" dirty="0"/>
            <a:t>DATA CLEANING</a:t>
          </a:r>
        </a:p>
      </dsp:txBody>
      <dsp:txXfrm>
        <a:off x="1971675" y="935632"/>
        <a:ext cx="5915025" cy="612785"/>
      </dsp:txXfrm>
    </dsp:sp>
    <dsp:sp modelId="{826AE830-0A81-455E-9D31-A3ACDDF94A41}">
      <dsp:nvSpPr>
        <dsp:cNvPr id="0" name=""/>
        <dsp:cNvSpPr/>
      </dsp:nvSpPr>
      <dsp:spPr>
        <a:xfrm rot="10800000">
          <a:off x="0" y="2080"/>
          <a:ext cx="1971675" cy="942746"/>
        </a:xfrm>
        <a:prstGeom prst="upArrowCallout">
          <a:avLst>
            <a:gd name="adj1" fmla="val 5000"/>
            <a:gd name="adj2" fmla="val 10000"/>
            <a:gd name="adj3" fmla="val 15000"/>
            <a:gd name="adj4" fmla="val 64977"/>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0226" tIns="149352" rIns="140226" bIns="149352" numCol="1" spcCol="1270" anchor="ctr" anchorCtr="0">
          <a:noAutofit/>
        </a:bodyPr>
        <a:lstStyle/>
        <a:p>
          <a:pPr marL="0" lvl="0" indent="0" algn="ctr" defTabSz="933450">
            <a:lnSpc>
              <a:spcPct val="90000"/>
            </a:lnSpc>
            <a:spcBef>
              <a:spcPct val="0"/>
            </a:spcBef>
            <a:spcAft>
              <a:spcPct val="35000"/>
            </a:spcAft>
            <a:buNone/>
          </a:pPr>
          <a:r>
            <a:rPr lang="en-US" sz="2100" kern="1200"/>
            <a:t>Step 1</a:t>
          </a:r>
        </a:p>
      </dsp:txBody>
      <dsp:txXfrm rot="-10800000">
        <a:off x="0" y="2080"/>
        <a:ext cx="1971675" cy="612785"/>
      </dsp:txXfrm>
    </dsp:sp>
    <dsp:sp modelId="{402BBB19-AAD9-413D-B183-8876036479B6}">
      <dsp:nvSpPr>
        <dsp:cNvPr id="0" name=""/>
        <dsp:cNvSpPr/>
      </dsp:nvSpPr>
      <dsp:spPr>
        <a:xfrm>
          <a:off x="1971675" y="2080"/>
          <a:ext cx="5915025" cy="612785"/>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985" tIns="177800" rIns="119985" bIns="177800" numCol="1" spcCol="1270" anchor="ctr" anchorCtr="0">
          <a:noAutofit/>
        </a:bodyPr>
        <a:lstStyle/>
        <a:p>
          <a:pPr marL="0" lvl="0" indent="0" algn="l" defTabSz="622300">
            <a:lnSpc>
              <a:spcPct val="90000"/>
            </a:lnSpc>
            <a:spcBef>
              <a:spcPct val="0"/>
            </a:spcBef>
            <a:spcAft>
              <a:spcPct val="35000"/>
            </a:spcAft>
            <a:buNone/>
          </a:pPr>
          <a:r>
            <a:rPr lang="en-US" sz="1400" kern="1200" dirty="0"/>
            <a:t>DATA SOURCING</a:t>
          </a:r>
        </a:p>
      </dsp:txBody>
      <dsp:txXfrm>
        <a:off x="1971675" y="2080"/>
        <a:ext cx="5915025" cy="6127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DA15D-794D-4B0F-AAE3-232A4E087C26}">
      <dsp:nvSpPr>
        <dsp:cNvPr id="0" name=""/>
        <dsp:cNvSpPr/>
      </dsp:nvSpPr>
      <dsp:spPr>
        <a:xfrm>
          <a:off x="0" y="253890"/>
          <a:ext cx="8178799" cy="93483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DATA SOURCING – This is a process of extracting data from external / internal system, comprising of institution’s data infrastructure for diverse purpose of Risk Management, Portfolio Management and / or other business objectives</a:t>
          </a:r>
          <a:endParaRPr lang="en-US" sz="1700" kern="1200"/>
        </a:p>
      </dsp:txBody>
      <dsp:txXfrm>
        <a:off x="45635" y="299525"/>
        <a:ext cx="8087529" cy="843560"/>
      </dsp:txXfrm>
    </dsp:sp>
    <dsp:sp modelId="{60D8306F-B1A3-4C7A-B394-92300C714529}">
      <dsp:nvSpPr>
        <dsp:cNvPr id="0" name=""/>
        <dsp:cNvSpPr/>
      </dsp:nvSpPr>
      <dsp:spPr>
        <a:xfrm>
          <a:off x="0" y="1237681"/>
          <a:ext cx="8178799" cy="934830"/>
        </a:xfrm>
        <a:prstGeom prst="round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DATA CLEANING – This is the process of ensuring that your data is correct, consistent and usable by identifying any errors / mismatch in the data, correcting or deleting them, or manually processing them as needed to prevent the error from happening again</a:t>
          </a:r>
          <a:endParaRPr lang="en-US" sz="1700" kern="1200" dirty="0"/>
        </a:p>
      </dsp:txBody>
      <dsp:txXfrm>
        <a:off x="45635" y="1283316"/>
        <a:ext cx="8087529" cy="843560"/>
      </dsp:txXfrm>
    </dsp:sp>
    <dsp:sp modelId="{49D1D09B-ECC3-4619-995E-CECC3D8B79A7}">
      <dsp:nvSpPr>
        <dsp:cNvPr id="0" name=""/>
        <dsp:cNvSpPr/>
      </dsp:nvSpPr>
      <dsp:spPr>
        <a:xfrm>
          <a:off x="0" y="2221471"/>
          <a:ext cx="8178799" cy="93483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HANDLING THE MISSING VALUES &amp; OUTLIERS – A series of steps used to either delete or manipulate the missing values which helps in detailed analysis of the table</a:t>
          </a:r>
          <a:endParaRPr lang="en-US" sz="1700" kern="1200"/>
        </a:p>
      </dsp:txBody>
      <dsp:txXfrm>
        <a:off x="45635" y="2267106"/>
        <a:ext cx="8087529" cy="843560"/>
      </dsp:txXfrm>
    </dsp:sp>
    <dsp:sp modelId="{6D075888-21D8-47F7-87F0-639D45029D1C}">
      <dsp:nvSpPr>
        <dsp:cNvPr id="0" name=""/>
        <dsp:cNvSpPr/>
      </dsp:nvSpPr>
      <dsp:spPr>
        <a:xfrm>
          <a:off x="0" y="3205260"/>
          <a:ext cx="8178799" cy="934830"/>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UNIVARIATE / MULTIVARIATE ANALYSIS – This is the process of performing statistical analysis for one or more variables to arrive at a conclusion as to how the variable(s) are affecting the data</a:t>
          </a:r>
          <a:endParaRPr lang="en-US" sz="1700" kern="1200" dirty="0"/>
        </a:p>
      </dsp:txBody>
      <dsp:txXfrm>
        <a:off x="45635" y="3250895"/>
        <a:ext cx="8087529" cy="843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81F98-CF00-489A-B5E0-A558F411B89A}">
      <dsp:nvSpPr>
        <dsp:cNvPr id="0" name=""/>
        <dsp:cNvSpPr/>
      </dsp:nvSpPr>
      <dsp:spPr>
        <a:xfrm>
          <a:off x="334403" y="2600"/>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8A367-5523-44AE-8EC6-59007EB08CE6}">
      <dsp:nvSpPr>
        <dsp:cNvPr id="0" name=""/>
        <dsp:cNvSpPr/>
      </dsp:nvSpPr>
      <dsp:spPr>
        <a:xfrm>
          <a:off x="535070" y="203268"/>
          <a:ext cx="554225" cy="5542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CF3C3D-3FC7-4181-9768-1FFF940EB36A}">
      <dsp:nvSpPr>
        <dsp:cNvPr id="0" name=""/>
        <dsp:cNvSpPr/>
      </dsp:nvSpPr>
      <dsp:spPr>
        <a:xfrm>
          <a:off x="1494726"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dirty="0"/>
            <a:t>Revolving loans are higher for non-defaulters compared to defaulters.</a:t>
          </a:r>
        </a:p>
      </dsp:txBody>
      <dsp:txXfrm>
        <a:off x="1494726" y="2600"/>
        <a:ext cx="2252392" cy="955560"/>
      </dsp:txXfrm>
    </dsp:sp>
    <dsp:sp modelId="{E34A7A8E-8678-4E71-A410-62D26FFDF972}">
      <dsp:nvSpPr>
        <dsp:cNvPr id="0" name=""/>
        <dsp:cNvSpPr/>
      </dsp:nvSpPr>
      <dsp:spPr>
        <a:xfrm>
          <a:off x="4139581" y="2600"/>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599293-C73F-403E-920D-E36C71A4D474}">
      <dsp:nvSpPr>
        <dsp:cNvPr id="0" name=""/>
        <dsp:cNvSpPr/>
      </dsp:nvSpPr>
      <dsp:spPr>
        <a:xfrm>
          <a:off x="4340248" y="203268"/>
          <a:ext cx="554225" cy="5542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CAB227-FB86-4C5B-AC1D-FD10C80AA667}">
      <dsp:nvSpPr>
        <dsp:cNvPr id="0" name=""/>
        <dsp:cNvSpPr/>
      </dsp:nvSpPr>
      <dsp:spPr>
        <a:xfrm>
          <a:off x="5299904" y="2600"/>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The percentage of male defaulters are high compared to female defaulters.</a:t>
          </a:r>
        </a:p>
      </dsp:txBody>
      <dsp:txXfrm>
        <a:off x="5299904" y="2600"/>
        <a:ext cx="2252392" cy="955560"/>
      </dsp:txXfrm>
    </dsp:sp>
    <dsp:sp modelId="{6A9DC271-6C98-43E0-B2A9-4AD918814560}">
      <dsp:nvSpPr>
        <dsp:cNvPr id="0" name=""/>
        <dsp:cNvSpPr/>
      </dsp:nvSpPr>
      <dsp:spPr>
        <a:xfrm>
          <a:off x="334403" y="1697888"/>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2A1B0-6C07-4440-8423-02FFA6C2AE0C}">
      <dsp:nvSpPr>
        <dsp:cNvPr id="0" name=""/>
        <dsp:cNvSpPr/>
      </dsp:nvSpPr>
      <dsp:spPr>
        <a:xfrm>
          <a:off x="535070" y="1898556"/>
          <a:ext cx="554225" cy="5542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41C967-6A23-4A66-AF8E-E3613303C2B1}">
      <dsp:nvSpPr>
        <dsp:cNvPr id="0" name=""/>
        <dsp:cNvSpPr/>
      </dsp:nvSpPr>
      <dsp:spPr>
        <a:xfrm>
          <a:off x="1494726"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When we consider the income group based on male and female, we can observe that when the income is low in both male and female categories, defaulting chance is there and hence we should be careful.</a:t>
          </a:r>
        </a:p>
      </dsp:txBody>
      <dsp:txXfrm>
        <a:off x="1494726" y="1697888"/>
        <a:ext cx="2252392" cy="955560"/>
      </dsp:txXfrm>
    </dsp:sp>
    <dsp:sp modelId="{27444ABC-3CF6-49BD-8ADA-D1137AB3286F}">
      <dsp:nvSpPr>
        <dsp:cNvPr id="0" name=""/>
        <dsp:cNvSpPr/>
      </dsp:nvSpPr>
      <dsp:spPr>
        <a:xfrm>
          <a:off x="4139581" y="1697888"/>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8A4B53-2233-443C-8AFC-DFF2DA5DC900}">
      <dsp:nvSpPr>
        <dsp:cNvPr id="0" name=""/>
        <dsp:cNvSpPr/>
      </dsp:nvSpPr>
      <dsp:spPr>
        <a:xfrm>
          <a:off x="4340248" y="1898556"/>
          <a:ext cx="554225" cy="5542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5A6410-30C6-4E0F-91EA-6835C53B74A0}">
      <dsp:nvSpPr>
        <dsp:cNvPr id="0" name=""/>
        <dsp:cNvSpPr/>
      </dsp:nvSpPr>
      <dsp:spPr>
        <a:xfrm>
          <a:off x="5299904" y="169788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When we consider amount_credit grouped based on male and female, we can observe that when the amount_credit is low in both male and female categories, defaulting chance is there and we should be careful.</a:t>
          </a:r>
        </a:p>
      </dsp:txBody>
      <dsp:txXfrm>
        <a:off x="5299904" y="1697888"/>
        <a:ext cx="2252392" cy="955560"/>
      </dsp:txXfrm>
    </dsp:sp>
    <dsp:sp modelId="{3362192E-AA3C-405E-80FC-7199D1F233E4}">
      <dsp:nvSpPr>
        <dsp:cNvPr id="0" name=""/>
        <dsp:cNvSpPr/>
      </dsp:nvSpPr>
      <dsp:spPr>
        <a:xfrm>
          <a:off x="334403" y="3393176"/>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0C529-DB3A-4C3E-B052-D6C35801662F}">
      <dsp:nvSpPr>
        <dsp:cNvPr id="0" name=""/>
        <dsp:cNvSpPr/>
      </dsp:nvSpPr>
      <dsp:spPr>
        <a:xfrm>
          <a:off x="535070" y="3593844"/>
          <a:ext cx="554225" cy="5542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2F96E6-4C42-4B73-B34E-913673B4B451}">
      <dsp:nvSpPr>
        <dsp:cNvPr id="0" name=""/>
        <dsp:cNvSpPr/>
      </dsp:nvSpPr>
      <dsp:spPr>
        <a:xfrm>
          <a:off x="1494726" y="3393176"/>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Based on the education , we cannot find much insights as both the plots followed the same pattern. But we can observe that people with higher education usually pay loans back and are non-defaulters</a:t>
          </a:r>
        </a:p>
      </dsp:txBody>
      <dsp:txXfrm>
        <a:off x="1494726" y="3393176"/>
        <a:ext cx="2252392" cy="955560"/>
      </dsp:txXfrm>
    </dsp:sp>
    <dsp:sp modelId="{C255DAD5-614D-420A-8489-FDBC0023CB31}">
      <dsp:nvSpPr>
        <dsp:cNvPr id="0" name=""/>
        <dsp:cNvSpPr/>
      </dsp:nvSpPr>
      <dsp:spPr>
        <a:xfrm>
          <a:off x="4139581" y="3393176"/>
          <a:ext cx="955560" cy="9555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898C3-C884-479C-94DA-FF888547844C}">
      <dsp:nvSpPr>
        <dsp:cNvPr id="0" name=""/>
        <dsp:cNvSpPr/>
      </dsp:nvSpPr>
      <dsp:spPr>
        <a:xfrm>
          <a:off x="4340248" y="3593844"/>
          <a:ext cx="554225" cy="5542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A2EC2D-AEAD-4648-86FE-9711B409E523}">
      <dsp:nvSpPr>
        <dsp:cNvPr id="0" name=""/>
        <dsp:cNvSpPr/>
      </dsp:nvSpPr>
      <dsp:spPr>
        <a:xfrm>
          <a:off x="5299904" y="3393176"/>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The defaulters are high when they are employed for less number of days compared to the employees who are employed for more number of days in both the categories of male and female</a:t>
          </a:r>
        </a:p>
      </dsp:txBody>
      <dsp:txXfrm>
        <a:off x="5299904" y="3393176"/>
        <a:ext cx="2252392" cy="9555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2FBB0-21EA-464A-B60E-C352A374F88B}">
      <dsp:nvSpPr>
        <dsp:cNvPr id="0" name=""/>
        <dsp:cNvSpPr/>
      </dsp:nvSpPr>
      <dsp:spPr>
        <a:xfrm>
          <a:off x="0" y="87507"/>
          <a:ext cx="7886700" cy="135602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From our previous analysis we have seen that cash loans have most of the defaulters compared to consumer loans. But in consumer loans, when you consider country wide -consumer loans, the defaulters are high in number. Hence while giving the loan it is better to consider CHANNEL_TYPE also</a:t>
          </a:r>
        </a:p>
      </dsp:txBody>
      <dsp:txXfrm>
        <a:off x="66196" y="153703"/>
        <a:ext cx="7754308" cy="1223637"/>
      </dsp:txXfrm>
    </dsp:sp>
    <dsp:sp modelId="{BEBEFC3F-F86B-4799-8D41-1ADD901B0917}">
      <dsp:nvSpPr>
        <dsp:cNvPr id="0" name=""/>
        <dsp:cNvSpPr/>
      </dsp:nvSpPr>
      <dsp:spPr>
        <a:xfrm>
          <a:off x="0" y="1498257"/>
          <a:ext cx="7886700" cy="135602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Our previous analysis is to make a close obsevance for cash loans. In cash loans, if the NAME_YIELD_GROUP is from middle we can consider the client to give loan.</a:t>
          </a:r>
        </a:p>
      </dsp:txBody>
      <dsp:txXfrm>
        <a:off x="66196" y="1564453"/>
        <a:ext cx="7754308" cy="1223637"/>
      </dsp:txXfrm>
    </dsp:sp>
    <dsp:sp modelId="{384D6DB9-A28D-4A78-95FF-6B1AFBD1B401}">
      <dsp:nvSpPr>
        <dsp:cNvPr id="0" name=""/>
        <dsp:cNvSpPr/>
      </dsp:nvSpPr>
      <dsp:spPr>
        <a:xfrm>
          <a:off x="0" y="2909006"/>
          <a:ext cx="7886700" cy="135602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case of cash loans, if client is refreshed or a new applicant, you can consider him to provide loan</a:t>
          </a:r>
        </a:p>
      </dsp:txBody>
      <dsp:txXfrm>
        <a:off x="66196" y="2975202"/>
        <a:ext cx="7754308" cy="12236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8" name="Freeform: Shape 37">
            <a:extLst>
              <a:ext uri="{FF2B5EF4-FFF2-40B4-BE49-F238E27FC236}">
                <a16:creationId xmlns:a16="http://schemas.microsoft.com/office/drawing/2014/main" xmlns="" id="{26BDCA6B-3C9C-4213-A0D9-30BD5F0B07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0" y="0"/>
            <a:ext cx="6319726"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xmlns="" id="{FDA12F62-867F-4684-B28B-E085D09DCC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0" y="0"/>
            <a:ext cx="6131199"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03504" y="234110"/>
            <a:ext cx="4452277" cy="3466213"/>
          </a:xfrm>
        </p:spPr>
        <p:txBody>
          <a:bodyPr anchor="b">
            <a:normAutofit/>
          </a:bodyPr>
          <a:lstStyle/>
          <a:p>
            <a:pPr algn="l"/>
            <a:r>
              <a:rPr lang="en-IN" sz="6300" dirty="0">
                <a:solidFill>
                  <a:srgbClr val="FFFFFF"/>
                </a:solidFill>
              </a:rPr>
              <a:t>CREDIT EDA CASE STUDY</a:t>
            </a:r>
          </a:p>
        </p:txBody>
      </p:sp>
      <p:sp>
        <p:nvSpPr>
          <p:cNvPr id="3" name="Subtitle 2"/>
          <p:cNvSpPr>
            <a:spLocks noGrp="1"/>
          </p:cNvSpPr>
          <p:nvPr>
            <p:ph type="subTitle" idx="1"/>
          </p:nvPr>
        </p:nvSpPr>
        <p:spPr>
          <a:xfrm>
            <a:off x="603504" y="4180354"/>
            <a:ext cx="4236966" cy="1279978"/>
          </a:xfrm>
        </p:spPr>
        <p:txBody>
          <a:bodyPr anchor="t">
            <a:normAutofit/>
          </a:bodyPr>
          <a:lstStyle/>
          <a:p>
            <a:pPr algn="l">
              <a:lnSpc>
                <a:spcPct val="90000"/>
              </a:lnSpc>
            </a:pPr>
            <a:r>
              <a:rPr lang="en-IN" sz="2500">
                <a:solidFill>
                  <a:srgbClr val="FFFFFF"/>
                </a:solidFill>
              </a:rPr>
              <a:t>Presented by – </a:t>
            </a:r>
          </a:p>
          <a:p>
            <a:pPr algn="l">
              <a:lnSpc>
                <a:spcPct val="90000"/>
              </a:lnSpc>
            </a:pPr>
            <a:r>
              <a:rPr lang="en-IN" sz="2500">
                <a:solidFill>
                  <a:srgbClr val="FFFFFF"/>
                </a:solidFill>
              </a:rPr>
              <a:t>Harsha Dutta B S</a:t>
            </a:r>
          </a:p>
          <a:p>
            <a:pPr algn="l">
              <a:lnSpc>
                <a:spcPct val="90000"/>
              </a:lnSpc>
            </a:pPr>
            <a:r>
              <a:rPr lang="en-IN" sz="2500">
                <a:solidFill>
                  <a:srgbClr val="FFFFFF"/>
                </a:solidFill>
              </a:rPr>
              <a:t>Sai Rajesh Nalamati</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3CFCA-5D44-4187-A465-7782547384A6}"/>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2900" kern="1200" dirty="0" smtClean="0">
                <a:solidFill>
                  <a:schemeClr val="tx1"/>
                </a:solidFill>
                <a:latin typeface="+mj-lt"/>
                <a:ea typeface="+mj-ea"/>
                <a:cs typeface="+mj-cs"/>
              </a:rPr>
              <a:t>HANDLING MISSING VALUES AND OUTLIERS IN PREVIOUS_APPLICATION.CSV</a:t>
            </a:r>
            <a:endParaRPr lang="en-US" sz="2900" kern="1200" dirty="0">
              <a:solidFill>
                <a:schemeClr val="tx1"/>
              </a:solidFill>
              <a:latin typeface="+mj-lt"/>
              <a:ea typeface="+mj-ea"/>
              <a:cs typeface="+mj-cs"/>
            </a:endParaRPr>
          </a:p>
        </p:txBody>
      </p:sp>
      <p:sp>
        <p:nvSpPr>
          <p:cNvPr id="9" name="Freeform: Shape 8">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3">
            <a:extLst>
              <a:ext uri="{FF2B5EF4-FFF2-40B4-BE49-F238E27FC236}">
                <a16:creationId xmlns:a16="http://schemas.microsoft.com/office/drawing/2014/main" xmlns="" id="{C70C0C69-7734-4BF2-9DFA-49A45D5CFDF6}"/>
              </a:ext>
            </a:extLst>
          </p:cNvPr>
          <p:cNvSpPr txBox="1"/>
          <p:nvPr/>
        </p:nvSpPr>
        <p:spPr>
          <a:xfrm>
            <a:off x="4500562" y="357166"/>
            <a:ext cx="4126375" cy="607223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600" dirty="0">
                <a:solidFill>
                  <a:schemeClr val="bg1"/>
                </a:solidFill>
              </a:rPr>
              <a:t>Since Box plot for AMT_ANNUITY, AMT_GOODS_PRICE shows there are so many outliers we can replace NAN values with </a:t>
            </a:r>
            <a:r>
              <a:rPr lang="en-US" sz="1600" dirty="0" smtClean="0">
                <a:solidFill>
                  <a:schemeClr val="bg1"/>
                </a:solidFill>
              </a:rPr>
              <a:t>median</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Since Box plot for CNT_PAYMENT _PRICE  there are LESS outliers we can replace NAN values with </a:t>
            </a:r>
            <a:r>
              <a:rPr lang="en-US" sz="1600" dirty="0" smtClean="0">
                <a:solidFill>
                  <a:schemeClr val="bg1"/>
                </a:solidFill>
              </a:rPr>
              <a:t>median</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Since only 346 rows of NAME_CONTRACT_TYPE have XNA and frequency off cash loans is very high , we can replace XNA with </a:t>
            </a:r>
            <a:r>
              <a:rPr lang="en-US" sz="1600" dirty="0" smtClean="0">
                <a:solidFill>
                  <a:schemeClr val="bg1"/>
                </a:solidFill>
              </a:rPr>
              <a:t>mode</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It is good to replace XNA with mode for CODE_REJECT_REASON'as there are very few XNA</a:t>
            </a:r>
          </a:p>
          <a:p>
            <a:pPr>
              <a:lnSpc>
                <a:spcPct val="90000"/>
              </a:lnSpc>
              <a:spcAft>
                <a:spcPts val="600"/>
              </a:spcAft>
            </a:pPr>
            <a:endParaRPr lang="en-US" sz="1300" dirty="0">
              <a:solidFill>
                <a:schemeClr val="bg1"/>
              </a:solidFill>
            </a:endParaRPr>
          </a:p>
          <a:p>
            <a:pPr>
              <a:lnSpc>
                <a:spcPct val="90000"/>
              </a:lnSpc>
              <a:spcAft>
                <a:spcPts val="600"/>
              </a:spcAft>
            </a:pPr>
            <a:endParaRPr lang="en-US" sz="1300" dirty="0">
              <a:solidFill>
                <a:schemeClr val="bg1"/>
              </a:solidFill>
            </a:endParaRPr>
          </a:p>
          <a:p>
            <a:pPr>
              <a:lnSpc>
                <a:spcPct val="90000"/>
              </a:lnSpc>
              <a:spcAft>
                <a:spcPts val="600"/>
              </a:spcAft>
            </a:pPr>
            <a:r>
              <a:rPr lang="en-US" b="1" dirty="0">
                <a:solidFill>
                  <a:schemeClr val="bg1"/>
                </a:solidFill>
              </a:rPr>
              <a:t>NOTE:</a:t>
            </a:r>
          </a:p>
          <a:p>
            <a:pPr>
              <a:lnSpc>
                <a:spcPct val="90000"/>
              </a:lnSpc>
              <a:spcAft>
                <a:spcPts val="600"/>
              </a:spcAft>
            </a:pPr>
            <a:r>
              <a:rPr lang="en-US" b="1" dirty="0">
                <a:solidFill>
                  <a:schemeClr val="bg1"/>
                </a:solidFill>
              </a:rPr>
              <a:t>ALL THE DATA CLEANING STEPS TAKEN ARE CLEARLY MENTIONED IN NOTEBOOK</a:t>
            </a:r>
            <a:endParaRPr lang="en-US" dirty="0">
              <a:solidFill>
                <a:schemeClr val="bg1"/>
              </a:solidFill>
            </a:endParaRPr>
          </a:p>
          <a:p>
            <a:pPr marL="285750" indent="-228600">
              <a:lnSpc>
                <a:spcPct val="90000"/>
              </a:lnSpc>
              <a:spcAft>
                <a:spcPts val="600"/>
              </a:spcAft>
              <a:buFont typeface="Arial" panose="020B0604020202020204" pitchFamily="34" charset="0"/>
              <a:buChar char="•"/>
            </a:pPr>
            <a:endParaRPr lang="en-US" sz="1300" dirty="0">
              <a:solidFill>
                <a:schemeClr val="bg1"/>
              </a:solidFill>
            </a:endParaRPr>
          </a:p>
        </p:txBody>
      </p:sp>
    </p:spTree>
    <p:extLst>
      <p:ext uri="{BB962C8B-B14F-4D97-AF65-F5344CB8AC3E}">
        <p14:creationId xmlns:p14="http://schemas.microsoft.com/office/powerpoint/2010/main" xmlns="" val="40513149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9">
            <a:extLst>
              <a:ext uri="{FF2B5EF4-FFF2-40B4-BE49-F238E27FC236}">
                <a16:creationId xmlns:a16="http://schemas.microsoft.com/office/drawing/2014/main" xmlns="" id="{E862BE82-D00D-42C1-BF16-93AA37870C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08"/>
            <a:ext cx="4206915"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1">
            <a:extLst>
              <a:ext uri="{FF2B5EF4-FFF2-40B4-BE49-F238E27FC236}">
                <a16:creationId xmlns:a16="http://schemas.microsoft.com/office/drawing/2014/main" xmlns="" id="{F6D92C2D-1D3D-4974-918C-06579FB354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749" y="-2"/>
            <a:ext cx="4081393" cy="5654940"/>
          </a:xfrm>
          <a:custGeom>
            <a:avLst/>
            <a:gdLst>
              <a:gd name="connsiteX0" fmla="*/ 0 w 5441859"/>
              <a:gd name="connsiteY0" fmla="*/ 0 h 5654940"/>
              <a:gd name="connsiteX1" fmla="*/ 4400492 w 5441859"/>
              <a:gd name="connsiteY1" fmla="*/ 0 h 5654940"/>
              <a:gd name="connsiteX2" fmla="*/ 4484767 w 5441859"/>
              <a:gd name="connsiteY2" fmla="*/ 76595 h 5654940"/>
              <a:gd name="connsiteX3" fmla="*/ 5441859 w 5441859"/>
              <a:gd name="connsiteY3" fmla="*/ 2387221 h 5654940"/>
              <a:gd name="connsiteX4" fmla="*/ 2174140 w 5441859"/>
              <a:gd name="connsiteY4" fmla="*/ 5654940 h 5654940"/>
              <a:gd name="connsiteX5" fmla="*/ 156693 w 5441859"/>
              <a:gd name="connsiteY5" fmla="*/ 4957981 h 5654940"/>
              <a:gd name="connsiteX6" fmla="*/ 0 w 5441859"/>
              <a:gd name="connsiteY6" fmla="*/ 4820612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chemeClr val="bg1">
              <a:lumMod val="95000"/>
              <a:lumOff val="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E569FD6-9BD4-4301-91F7-1D40C071E9DC}"/>
              </a:ext>
            </a:extLst>
          </p:cNvPr>
          <p:cNvSpPr>
            <a:spLocks noGrp="1"/>
          </p:cNvSpPr>
          <p:nvPr>
            <p:ph type="title"/>
          </p:nvPr>
        </p:nvSpPr>
        <p:spPr>
          <a:xfrm>
            <a:off x="562681" y="632990"/>
            <a:ext cx="3046982" cy="1043409"/>
          </a:xfrm>
        </p:spPr>
        <p:txBody>
          <a:bodyPr vert="horz" lIns="91440" tIns="45720" rIns="91440" bIns="45720" rtlCol="0" anchor="ctr">
            <a:normAutofit/>
          </a:bodyPr>
          <a:lstStyle/>
          <a:p>
            <a:pPr algn="l">
              <a:lnSpc>
                <a:spcPct val="90000"/>
              </a:lnSpc>
            </a:pPr>
            <a:r>
              <a:rPr lang="en-US" sz="3200" kern="1200" dirty="0">
                <a:solidFill>
                  <a:schemeClr val="tx1"/>
                </a:solidFill>
                <a:latin typeface="+mj-lt"/>
                <a:ea typeface="+mj-ea"/>
                <a:cs typeface="+mj-cs"/>
              </a:rPr>
              <a:t>DATA ANALYSIS</a:t>
            </a:r>
          </a:p>
        </p:txBody>
      </p:sp>
      <p:sp>
        <p:nvSpPr>
          <p:cNvPr id="4" name="TextBox 3">
            <a:extLst>
              <a:ext uri="{FF2B5EF4-FFF2-40B4-BE49-F238E27FC236}">
                <a16:creationId xmlns:a16="http://schemas.microsoft.com/office/drawing/2014/main" xmlns="" id="{9D173720-51A1-499C-AFEB-0A1886F2F114}"/>
              </a:ext>
            </a:extLst>
          </p:cNvPr>
          <p:cNvSpPr txBox="1"/>
          <p:nvPr/>
        </p:nvSpPr>
        <p:spPr>
          <a:xfrm>
            <a:off x="388855" y="1774372"/>
            <a:ext cx="3048307" cy="2754086"/>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600" b="1" dirty="0"/>
              <a:t>Our focus is more on target variable as it is the main column which describes whether the applicant is "DEFAULTER" or not. We should analyze the target variable and see how the column is populated mainly since this might be used for ML Model (Target Variable should not be biased</a:t>
            </a:r>
            <a:r>
              <a:rPr lang="en-US" sz="1600" b="1" dirty="0" smtClean="0"/>
              <a:t>)</a:t>
            </a:r>
            <a:endParaRPr lang="en-US" sz="1600" b="1" dirty="0"/>
          </a:p>
          <a:p>
            <a:pPr marL="285750" indent="-228600">
              <a:lnSpc>
                <a:spcPct val="90000"/>
              </a:lnSpc>
              <a:spcAft>
                <a:spcPts val="600"/>
              </a:spcAft>
              <a:buFont typeface="Arial" panose="020B0604020202020204" pitchFamily="34" charset="0"/>
              <a:buChar char="•"/>
            </a:pPr>
            <a:r>
              <a:rPr lang="en-US" sz="1600" b="1" dirty="0"/>
              <a:t>We have divided the data for Target=0 and Target=1 will be shown in Notebook</a:t>
            </a:r>
          </a:p>
        </p:txBody>
      </p:sp>
      <p:pic>
        <p:nvPicPr>
          <p:cNvPr id="5" name="Picture 4">
            <a:extLst>
              <a:ext uri="{FF2B5EF4-FFF2-40B4-BE49-F238E27FC236}">
                <a16:creationId xmlns:a16="http://schemas.microsoft.com/office/drawing/2014/main" xmlns="" id="{2FA6C57D-8059-49CE-9029-B5A4F7463399}"/>
              </a:ext>
            </a:extLst>
          </p:cNvPr>
          <p:cNvPicPr>
            <a:picLocks noChangeAspect="1"/>
          </p:cNvPicPr>
          <p:nvPr/>
        </p:nvPicPr>
        <p:blipFill>
          <a:blip r:embed="rId2"/>
          <a:stretch>
            <a:fillRect/>
          </a:stretch>
        </p:blipFill>
        <p:spPr>
          <a:xfrm>
            <a:off x="4429124" y="1500174"/>
            <a:ext cx="4429156" cy="3143272"/>
          </a:xfrm>
          <a:prstGeom prst="rect">
            <a:avLst/>
          </a:prstGeom>
        </p:spPr>
      </p:pic>
    </p:spTree>
    <p:extLst>
      <p:ext uri="{BB962C8B-B14F-4D97-AF65-F5344CB8AC3E}">
        <p14:creationId xmlns:p14="http://schemas.microsoft.com/office/powerpoint/2010/main" xmlns="" val="386428273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xmlns="" id="{B7911E13-98E4-4A0F-8087-01ABE6625434}"/>
              </a:ext>
            </a:extLst>
          </p:cNvPr>
          <p:cNvPicPr>
            <a:picLocks noChangeAspect="1"/>
          </p:cNvPicPr>
          <p:nvPr/>
        </p:nvPicPr>
        <p:blipFill rotWithShape="1">
          <a:blip r:embed="rId2">
            <a:alphaModFix amt="35000"/>
          </a:blip>
          <a:srcRect l="14345" r="5655"/>
          <a:stretch/>
        </p:blipFill>
        <p:spPr>
          <a:xfrm>
            <a:off x="20" y="10"/>
            <a:ext cx="9143980" cy="6857990"/>
          </a:xfrm>
          <a:prstGeom prst="rect">
            <a:avLst/>
          </a:prstGeom>
        </p:spPr>
      </p:pic>
      <p:sp>
        <p:nvSpPr>
          <p:cNvPr id="2" name="Title 1">
            <a:extLst>
              <a:ext uri="{FF2B5EF4-FFF2-40B4-BE49-F238E27FC236}">
                <a16:creationId xmlns:a16="http://schemas.microsoft.com/office/drawing/2014/main" xmlns="" id="{54F0916F-F23C-4E81-9D04-C860592E5793}"/>
              </a:ext>
            </a:extLst>
          </p:cNvPr>
          <p:cNvSpPr>
            <a:spLocks noGrp="1"/>
          </p:cNvSpPr>
          <p:nvPr>
            <p:ph type="title"/>
          </p:nvPr>
        </p:nvSpPr>
        <p:spPr>
          <a:xfrm>
            <a:off x="628650" y="365125"/>
            <a:ext cx="8362950" cy="1325563"/>
          </a:xfrm>
        </p:spPr>
        <p:txBody>
          <a:bodyPr vert="horz" lIns="91440" tIns="45720" rIns="91440" bIns="45720" rtlCol="0" anchor="ctr">
            <a:normAutofit/>
          </a:bodyPr>
          <a:lstStyle/>
          <a:p>
            <a:pPr algn="l">
              <a:lnSpc>
                <a:spcPct val="90000"/>
              </a:lnSpc>
            </a:pPr>
            <a:r>
              <a:rPr lang="en-US" sz="3200" dirty="0" smtClean="0">
                <a:solidFill>
                  <a:srgbClr val="FFFFFF"/>
                </a:solidFill>
              </a:rPr>
              <a:t>UNIVARIATE ANALYSIS - KEY INSIGHTS OF APPLICATION DATA</a:t>
            </a:r>
            <a:endParaRPr lang="en-US" sz="3200" dirty="0">
              <a:solidFill>
                <a:srgbClr val="FFFFFF"/>
              </a:solidFill>
            </a:endParaRPr>
          </a:p>
        </p:txBody>
      </p:sp>
      <p:graphicFrame>
        <p:nvGraphicFramePr>
          <p:cNvPr id="13" name="TextBox 3">
            <a:extLst>
              <a:ext uri="{FF2B5EF4-FFF2-40B4-BE49-F238E27FC236}">
                <a16:creationId xmlns:a16="http://schemas.microsoft.com/office/drawing/2014/main" xmlns="" id="{C942E68A-A280-4409-8DEC-25CA3578E750}"/>
              </a:ext>
            </a:extLst>
          </p:cNvPr>
          <p:cNvGraphicFramePr/>
          <p:nvPr>
            <p:extLst>
              <p:ext uri="{D42A27DB-BD31-4B8C-83A1-F6EECF244321}">
                <p14:modId xmlns:p14="http://schemas.microsoft.com/office/powerpoint/2010/main" xmlns="" val="214645424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14964455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0">
            <a:extLst>
              <a:ext uri="{FF2B5EF4-FFF2-40B4-BE49-F238E27FC236}">
                <a16:creationId xmlns:a16="http://schemas.microsoft.com/office/drawing/2014/main" xmlns="" id="{AA3CC463-F933-4AC4-86E1-5AC14B0C31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xmlns="" id="{6025D2DB-A12A-44DB-B00E-F4D622329E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5998" y="480060"/>
            <a:ext cx="3135249" cy="2788074"/>
          </a:xfrm>
          <a:prstGeom prst="rect">
            <a:avLst/>
          </a:prstGeom>
          <a:solidFill>
            <a:srgbClr val="FFFFFF"/>
          </a:solidFill>
          <a:ln w="19050">
            <a:solidFill>
              <a:srgbClr val="20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EF91E96D-91D2-4D3E-99AA-AE456D879AB9}"/>
              </a:ext>
            </a:extLst>
          </p:cNvPr>
          <p:cNvPicPr>
            <a:picLocks noChangeAspect="1"/>
          </p:cNvPicPr>
          <p:nvPr/>
        </p:nvPicPr>
        <p:blipFill>
          <a:blip r:embed="rId2"/>
          <a:stretch>
            <a:fillRect/>
          </a:stretch>
        </p:blipFill>
        <p:spPr>
          <a:xfrm>
            <a:off x="466911" y="804318"/>
            <a:ext cx="2891209" cy="2153950"/>
          </a:xfrm>
          <a:prstGeom prst="rect">
            <a:avLst/>
          </a:prstGeom>
        </p:spPr>
      </p:pic>
      <p:sp>
        <p:nvSpPr>
          <p:cNvPr id="29" name="Rectangle 14">
            <a:extLst>
              <a:ext uri="{FF2B5EF4-FFF2-40B4-BE49-F238E27FC236}">
                <a16:creationId xmlns:a16="http://schemas.microsoft.com/office/drawing/2014/main" xmlns="" id="{CE7E7877-F64E-4EEA-B778-138031EFF8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5998" y="3603670"/>
            <a:ext cx="3135249" cy="2788074"/>
          </a:xfrm>
          <a:prstGeom prst="rect">
            <a:avLst/>
          </a:prstGeom>
          <a:solidFill>
            <a:srgbClr val="FFFFFF"/>
          </a:solidFill>
          <a:ln w="19050">
            <a:solidFill>
              <a:srgbClr val="20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C741C136-7485-4CD3-8820-BB72B4314C88}"/>
              </a:ext>
            </a:extLst>
          </p:cNvPr>
          <p:cNvPicPr>
            <a:picLocks noChangeAspect="1"/>
          </p:cNvPicPr>
          <p:nvPr/>
        </p:nvPicPr>
        <p:blipFill>
          <a:blip r:embed="rId3" cstate="print"/>
          <a:stretch>
            <a:fillRect/>
          </a:stretch>
        </p:blipFill>
        <p:spPr>
          <a:xfrm>
            <a:off x="466911" y="4488890"/>
            <a:ext cx="2891209" cy="990238"/>
          </a:xfrm>
          <a:prstGeom prst="rect">
            <a:avLst/>
          </a:prstGeom>
        </p:spPr>
      </p:pic>
      <p:sp>
        <p:nvSpPr>
          <p:cNvPr id="17" name="Rectangle 16">
            <a:extLst>
              <a:ext uri="{FF2B5EF4-FFF2-40B4-BE49-F238E27FC236}">
                <a16:creationId xmlns:a16="http://schemas.microsoft.com/office/drawing/2014/main" xmlns="" id="{7DD6C4F3-70FD-4F13-919C-702EE48864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35447" y="487090"/>
            <a:ext cx="5056386"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7FFAE898-6347-4F4F-9DBE-E1E7BA00E5DA}"/>
              </a:ext>
            </a:extLst>
          </p:cNvPr>
          <p:cNvPicPr>
            <a:picLocks noChangeAspect="1"/>
          </p:cNvPicPr>
          <p:nvPr/>
        </p:nvPicPr>
        <p:blipFill>
          <a:blip r:embed="rId4"/>
          <a:stretch>
            <a:fillRect/>
          </a:stretch>
        </p:blipFill>
        <p:spPr>
          <a:xfrm>
            <a:off x="3858573" y="1488967"/>
            <a:ext cx="4807563" cy="3894126"/>
          </a:xfrm>
          <a:prstGeom prst="rect">
            <a:avLst/>
          </a:prstGeom>
        </p:spPr>
      </p:pic>
      <p:sp>
        <p:nvSpPr>
          <p:cNvPr id="7" name="TextBox 6">
            <a:extLst>
              <a:ext uri="{FF2B5EF4-FFF2-40B4-BE49-F238E27FC236}">
                <a16:creationId xmlns:a16="http://schemas.microsoft.com/office/drawing/2014/main" xmlns="" id="{E0A2ED98-2D6D-4FB6-B0C9-DF7F111F8BC3}"/>
              </a:ext>
            </a:extLst>
          </p:cNvPr>
          <p:cNvSpPr txBox="1"/>
          <p:nvPr/>
        </p:nvSpPr>
        <p:spPr>
          <a:xfrm>
            <a:off x="1343770" y="38466"/>
            <a:ext cx="6324600" cy="369332"/>
          </a:xfrm>
          <a:prstGeom prst="rect">
            <a:avLst/>
          </a:prstGeom>
          <a:noFill/>
        </p:spPr>
        <p:txBody>
          <a:bodyPr wrap="square" rtlCol="0">
            <a:spAutoFit/>
          </a:bodyPr>
          <a:lstStyle/>
          <a:p>
            <a:r>
              <a:rPr lang="en-US" b="1" dirty="0">
                <a:solidFill>
                  <a:schemeClr val="bg1"/>
                </a:solidFill>
              </a:rPr>
              <a:t>Note: More Graphical Representations are available in Notebook </a:t>
            </a:r>
          </a:p>
        </p:txBody>
      </p:sp>
    </p:spTree>
    <p:extLst>
      <p:ext uri="{BB962C8B-B14F-4D97-AF65-F5344CB8AC3E}">
        <p14:creationId xmlns:p14="http://schemas.microsoft.com/office/powerpoint/2010/main" xmlns="" val="4052031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24">
            <a:extLst>
              <a:ext uri="{FF2B5EF4-FFF2-40B4-BE49-F238E27FC236}">
                <a16:creationId xmlns:a16="http://schemas.microsoft.com/office/drawing/2014/main" xmlns="" id="{EA9E6440-28AB-43CB-B9F2-B84F6A1877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0431" y="365124"/>
            <a:ext cx="4073653"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9503" y="704088"/>
            <a:ext cx="3603008" cy="1188720"/>
          </a:xfrm>
        </p:spPr>
        <p:txBody>
          <a:bodyPr vert="horz" lIns="91440" tIns="45720" rIns="91440" bIns="45720" rtlCol="0" anchor="ctr">
            <a:noAutofit/>
          </a:bodyPr>
          <a:lstStyle/>
          <a:p>
            <a:pPr algn="l">
              <a:lnSpc>
                <a:spcPct val="90000"/>
              </a:lnSpc>
            </a:pPr>
            <a:r>
              <a:rPr lang="en-US" sz="2800" dirty="0" smtClean="0">
                <a:solidFill>
                  <a:schemeClr val="bg1"/>
                </a:solidFill>
              </a:rPr>
              <a:t>UNIVARIATE ANALYSIS –  KEY INSIGHTS APPLICATION DATA</a:t>
            </a:r>
            <a:endParaRPr lang="en-US" sz="2800" dirty="0">
              <a:solidFill>
                <a:schemeClr val="bg1"/>
              </a:solidFill>
            </a:endParaRPr>
          </a:p>
        </p:txBody>
      </p:sp>
      <p:sp>
        <p:nvSpPr>
          <p:cNvPr id="4" name="TextBox 3">
            <a:extLst>
              <a:ext uri="{FF2B5EF4-FFF2-40B4-BE49-F238E27FC236}">
                <a16:creationId xmlns:a16="http://schemas.microsoft.com/office/drawing/2014/main" xmlns="" id="{F6A69269-1C05-4AF7-A14D-0DDE86EBEC5D}"/>
              </a:ext>
            </a:extLst>
          </p:cNvPr>
          <p:cNvSpPr txBox="1"/>
          <p:nvPr/>
        </p:nvSpPr>
        <p:spPr>
          <a:xfrm>
            <a:off x="571472" y="2143117"/>
            <a:ext cx="3603008" cy="264320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dirty="0">
                <a:solidFill>
                  <a:schemeClr val="bg1"/>
                </a:solidFill>
              </a:rPr>
              <a:t>EXT_SOURCE_2 rating is high for non defaulters considering both the genders</a:t>
            </a:r>
            <a:r>
              <a:rPr lang="en-US" sz="1600" dirty="0" smtClean="0">
                <a:solidFill>
                  <a:schemeClr val="bg1"/>
                </a:solidFill>
              </a:rPr>
              <a:t>.</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EXT_SOURCE_3 rating is high, for non defaulters considering both the genders</a:t>
            </a:r>
            <a:r>
              <a:rPr lang="en-US" sz="1600" dirty="0" smtClean="0">
                <a:solidFill>
                  <a:schemeClr val="bg1"/>
                </a:solidFill>
              </a:rPr>
              <a:t>.</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DEF_60_CNT_SOCIAL_CIRCLE_mean  is below 0.1 for non-defaulters , so this metric can be looked closely before giving loans</a:t>
            </a:r>
            <a:r>
              <a:rPr lang="en-US" sz="1600" dirty="0" smtClean="0">
                <a:solidFill>
                  <a:schemeClr val="bg1"/>
                </a:solidFill>
              </a:rPr>
              <a:t>.</a:t>
            </a:r>
            <a:endParaRPr lang="en-US" sz="1600" dirty="0">
              <a:solidFill>
                <a:schemeClr val="bg1"/>
              </a:solidFill>
            </a:endParaRPr>
          </a:p>
        </p:txBody>
      </p:sp>
      <p:pic>
        <p:nvPicPr>
          <p:cNvPr id="9" name="Picture 8">
            <a:extLst>
              <a:ext uri="{FF2B5EF4-FFF2-40B4-BE49-F238E27FC236}">
                <a16:creationId xmlns:a16="http://schemas.microsoft.com/office/drawing/2014/main" xmlns="" id="{2CED7DBA-B7F9-493C-9651-5B1586380DBE}"/>
              </a:ext>
            </a:extLst>
          </p:cNvPr>
          <p:cNvPicPr>
            <a:picLocks noChangeAspect="1"/>
          </p:cNvPicPr>
          <p:nvPr/>
        </p:nvPicPr>
        <p:blipFill>
          <a:blip r:embed="rId3"/>
          <a:stretch>
            <a:fillRect/>
          </a:stretch>
        </p:blipFill>
        <p:spPr>
          <a:xfrm>
            <a:off x="4689916" y="463828"/>
            <a:ext cx="1954530" cy="1997152"/>
          </a:xfrm>
          <a:prstGeom prst="rect">
            <a:avLst/>
          </a:prstGeom>
        </p:spPr>
      </p:pic>
      <p:pic>
        <p:nvPicPr>
          <p:cNvPr id="8" name="Picture 7">
            <a:extLst>
              <a:ext uri="{FF2B5EF4-FFF2-40B4-BE49-F238E27FC236}">
                <a16:creationId xmlns:a16="http://schemas.microsoft.com/office/drawing/2014/main" xmlns="" id="{482A92F8-7D0D-4F9E-8AA0-EE9C9086013B}"/>
              </a:ext>
            </a:extLst>
          </p:cNvPr>
          <p:cNvPicPr>
            <a:picLocks noChangeAspect="1"/>
          </p:cNvPicPr>
          <p:nvPr/>
        </p:nvPicPr>
        <p:blipFill>
          <a:blip r:embed="rId4"/>
          <a:stretch>
            <a:fillRect/>
          </a:stretch>
        </p:blipFill>
        <p:spPr>
          <a:xfrm>
            <a:off x="6809038" y="514311"/>
            <a:ext cx="1954530" cy="1896185"/>
          </a:xfrm>
          <a:prstGeom prst="rect">
            <a:avLst/>
          </a:prstGeom>
        </p:spPr>
      </p:pic>
      <p:pic>
        <p:nvPicPr>
          <p:cNvPr id="7" name="Picture 6">
            <a:extLst>
              <a:ext uri="{FF2B5EF4-FFF2-40B4-BE49-F238E27FC236}">
                <a16:creationId xmlns:a16="http://schemas.microsoft.com/office/drawing/2014/main" xmlns="" id="{1BF0DF06-7C32-4EE1-99E3-BB8BAABAA325}"/>
              </a:ext>
            </a:extLst>
          </p:cNvPr>
          <p:cNvPicPr>
            <a:picLocks noChangeAspect="1"/>
          </p:cNvPicPr>
          <p:nvPr/>
        </p:nvPicPr>
        <p:blipFill>
          <a:blip r:embed="rId5"/>
          <a:stretch>
            <a:fillRect/>
          </a:stretch>
        </p:blipFill>
        <p:spPr>
          <a:xfrm>
            <a:off x="4714876" y="3071810"/>
            <a:ext cx="4073652" cy="3218184"/>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xmlns="" id="{3B2069EE-A08E-44F0-B3F9-3CF8CC2DCA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95055"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5">
            <a:extLst>
              <a:ext uri="{FF2B5EF4-FFF2-40B4-BE49-F238E27FC236}">
                <a16:creationId xmlns:a16="http://schemas.microsoft.com/office/drawing/2014/main" xmlns="" id="{9C6E8597-0CCE-4A8A-9326-AA52691A1C8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80060" y="640080"/>
            <a:ext cx="846286" cy="847206"/>
            <a:chOff x="5307830" y="325570"/>
            <a:chExt cx="1128382" cy="847206"/>
          </a:xfrm>
        </p:grpSpPr>
        <p:sp>
          <p:nvSpPr>
            <p:cNvPr id="17" name="Freeform 5">
              <a:extLst>
                <a:ext uri="{FF2B5EF4-FFF2-40B4-BE49-F238E27FC236}">
                  <a16:creationId xmlns:a16="http://schemas.microsoft.com/office/drawing/2014/main" xmlns="" id="{E78FE76E-DF1D-420B-957F-8ECE93C02B8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xmlns="" id="{CF2F61F0-9758-4DEF-AC08-7B00F04A46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75466" y="1571612"/>
            <a:ext cx="3165726" cy="1717091"/>
          </a:xfrm>
        </p:spPr>
        <p:txBody>
          <a:bodyPr vert="horz" lIns="91440" tIns="45720" rIns="91440" bIns="45720" rtlCol="0" anchor="b">
            <a:noAutofit/>
          </a:bodyPr>
          <a:lstStyle/>
          <a:p>
            <a:pPr algn="l">
              <a:lnSpc>
                <a:spcPct val="90000"/>
              </a:lnSpc>
            </a:pPr>
            <a:r>
              <a:rPr lang="en-US" sz="2400" dirty="0">
                <a:solidFill>
                  <a:schemeClr val="bg1"/>
                </a:solidFill>
              </a:rPr>
              <a:t> </a:t>
            </a:r>
            <a:br>
              <a:rPr lang="en-US" sz="2400" dirty="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BIVARIATE &amp; MULTIVARIATE ANALYSIS-Key Insights</a:t>
            </a:r>
            <a:br>
              <a:rPr lang="en-US" sz="2400" dirty="0">
                <a:solidFill>
                  <a:schemeClr val="bg1"/>
                </a:solidFill>
              </a:rPr>
            </a:br>
            <a:r>
              <a:rPr lang="en-US" sz="2400" dirty="0">
                <a:solidFill>
                  <a:schemeClr val="bg1"/>
                </a:solidFill>
              </a:rPr>
              <a:t>                                 Application Data</a:t>
            </a:r>
          </a:p>
        </p:txBody>
      </p:sp>
      <p:pic>
        <p:nvPicPr>
          <p:cNvPr id="6" name="Picture 5">
            <a:extLst>
              <a:ext uri="{FF2B5EF4-FFF2-40B4-BE49-F238E27FC236}">
                <a16:creationId xmlns:a16="http://schemas.microsoft.com/office/drawing/2014/main" xmlns="" id="{8D94CFEA-A7D7-41B8-AEEB-6B53994F716A}"/>
              </a:ext>
            </a:extLst>
          </p:cNvPr>
          <p:cNvPicPr>
            <a:picLocks noChangeAspect="1"/>
          </p:cNvPicPr>
          <p:nvPr/>
        </p:nvPicPr>
        <p:blipFill>
          <a:blip r:embed="rId2"/>
          <a:stretch>
            <a:fillRect/>
          </a:stretch>
        </p:blipFill>
        <p:spPr>
          <a:xfrm>
            <a:off x="4690461" y="762000"/>
            <a:ext cx="4024943" cy="2381248"/>
          </a:xfrm>
          <a:prstGeom prst="rect">
            <a:avLst/>
          </a:prstGeom>
        </p:spPr>
      </p:pic>
      <p:sp>
        <p:nvSpPr>
          <p:cNvPr id="4" name="TextBox 3">
            <a:extLst>
              <a:ext uri="{FF2B5EF4-FFF2-40B4-BE49-F238E27FC236}">
                <a16:creationId xmlns:a16="http://schemas.microsoft.com/office/drawing/2014/main" xmlns="" id="{3D5C1EB1-E548-4AE6-AD20-96E5CCD82EA7}"/>
              </a:ext>
            </a:extLst>
          </p:cNvPr>
          <p:cNvSpPr txBox="1"/>
          <p:nvPr/>
        </p:nvSpPr>
        <p:spPr>
          <a:xfrm>
            <a:off x="357158" y="3428999"/>
            <a:ext cx="3056291" cy="3143273"/>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600" dirty="0">
                <a:solidFill>
                  <a:schemeClr val="bg1"/>
                </a:solidFill>
              </a:rPr>
              <a:t>Though the people have academic degree and earn high, they are high percentage of defaulters compared to non-defaulters </a:t>
            </a:r>
            <a:r>
              <a:rPr lang="en-US" sz="1600" dirty="0" smtClean="0">
                <a:solidFill>
                  <a:schemeClr val="bg1"/>
                </a:solidFill>
              </a:rPr>
              <a:t>.</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REGION_RATING_CLIENT_W_CITY,REGION_RATING_CLIENT_W_CITY are highly correlated , usually both have same rating</a:t>
            </a:r>
            <a:r>
              <a:rPr lang="en-US" sz="1600" dirty="0" smtClean="0">
                <a:solidFill>
                  <a:schemeClr val="bg1"/>
                </a:solidFill>
              </a:rPr>
              <a:t>.</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In both the cash loans and revolving loans, mean is high for "AMT_GOODS_PRICE" incase of non-defaulters when compared to </a:t>
            </a:r>
            <a:r>
              <a:rPr lang="en-US" sz="1600" dirty="0" smtClean="0">
                <a:solidFill>
                  <a:schemeClr val="bg1"/>
                </a:solidFill>
              </a:rPr>
              <a:t>defaulters</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endParaRPr lang="en-US" sz="1600" dirty="0">
              <a:solidFill>
                <a:schemeClr val="bg1"/>
              </a:solidFill>
            </a:endParaRPr>
          </a:p>
        </p:txBody>
      </p:sp>
      <p:pic>
        <p:nvPicPr>
          <p:cNvPr id="7" name="Picture 6">
            <a:extLst>
              <a:ext uri="{FF2B5EF4-FFF2-40B4-BE49-F238E27FC236}">
                <a16:creationId xmlns:a16="http://schemas.microsoft.com/office/drawing/2014/main" xmlns="" id="{D45EF997-494E-42DF-81E4-367911127AAD}"/>
              </a:ext>
            </a:extLst>
          </p:cNvPr>
          <p:cNvPicPr>
            <a:picLocks noChangeAspect="1"/>
          </p:cNvPicPr>
          <p:nvPr/>
        </p:nvPicPr>
        <p:blipFill>
          <a:blip r:embed="rId3"/>
          <a:stretch>
            <a:fillRect/>
          </a:stretch>
        </p:blipFill>
        <p:spPr>
          <a:xfrm>
            <a:off x="4714876" y="3500438"/>
            <a:ext cx="1928826" cy="2357454"/>
          </a:xfrm>
          <a:prstGeom prst="rect">
            <a:avLst/>
          </a:prstGeom>
        </p:spPr>
      </p:pic>
      <p:pic>
        <p:nvPicPr>
          <p:cNvPr id="5" name="Picture 4">
            <a:extLst>
              <a:ext uri="{FF2B5EF4-FFF2-40B4-BE49-F238E27FC236}">
                <a16:creationId xmlns:a16="http://schemas.microsoft.com/office/drawing/2014/main" xmlns="" id="{D14DCC78-3236-4169-A8EF-0B94D4EC236D}"/>
              </a:ext>
            </a:extLst>
          </p:cNvPr>
          <p:cNvPicPr>
            <a:picLocks noChangeAspect="1"/>
          </p:cNvPicPr>
          <p:nvPr/>
        </p:nvPicPr>
        <p:blipFill>
          <a:blip r:embed="rId4"/>
          <a:stretch>
            <a:fillRect/>
          </a:stretch>
        </p:blipFill>
        <p:spPr>
          <a:xfrm>
            <a:off x="6869526" y="3528289"/>
            <a:ext cx="2122074" cy="22581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C7978D-264E-4DC4-9E12-07C601C37DAB}"/>
              </a:ext>
            </a:extLst>
          </p:cNvPr>
          <p:cNvSpPr>
            <a:spLocks noGrp="1"/>
          </p:cNvSpPr>
          <p:nvPr>
            <p:ph type="title"/>
          </p:nvPr>
        </p:nvSpPr>
        <p:spPr>
          <a:xfrm>
            <a:off x="628650" y="723578"/>
            <a:ext cx="3446303" cy="1645501"/>
          </a:xfrm>
        </p:spPr>
        <p:txBody>
          <a:bodyPr vert="horz" lIns="91440" tIns="45720" rIns="91440" bIns="45720" rtlCol="0" anchor="ctr">
            <a:normAutofit/>
          </a:bodyPr>
          <a:lstStyle/>
          <a:p>
            <a:pPr algn="l">
              <a:lnSpc>
                <a:spcPct val="90000"/>
              </a:lnSpc>
            </a:pPr>
            <a:r>
              <a:rPr lang="en-US" sz="2800" dirty="0" smtClean="0"/>
              <a:t>BIVARIATE AND MULTIVARIATE ANALYSIS</a:t>
            </a:r>
            <a:br>
              <a:rPr lang="en-US" sz="2800" dirty="0" smtClean="0"/>
            </a:br>
            <a:r>
              <a:rPr lang="en-US" sz="2800" dirty="0" smtClean="0"/>
              <a:t>APPLICATION DATA</a:t>
            </a:r>
            <a:endParaRPr lang="en-US" sz="2800" dirty="0"/>
          </a:p>
        </p:txBody>
      </p:sp>
      <p:sp>
        <p:nvSpPr>
          <p:cNvPr id="4" name="TextBox 3">
            <a:extLst>
              <a:ext uri="{FF2B5EF4-FFF2-40B4-BE49-F238E27FC236}">
                <a16:creationId xmlns:a16="http://schemas.microsoft.com/office/drawing/2014/main" xmlns="" id="{91302D61-7CB5-425A-B959-FEAAA8CE014E}"/>
              </a:ext>
            </a:extLst>
          </p:cNvPr>
          <p:cNvSpPr txBox="1"/>
          <p:nvPr/>
        </p:nvSpPr>
        <p:spPr>
          <a:xfrm>
            <a:off x="642910" y="2857496"/>
            <a:ext cx="3446303" cy="1809227"/>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dirty="0"/>
              <a:t>AMT_CREDIT OF PEOPLE HAVING ACADEMIC DEGREE IS SIGNIFICANTLY HIGH AMONG THE </a:t>
            </a:r>
            <a:r>
              <a:rPr lang="en-US" sz="1600" dirty="0" smtClean="0"/>
              <a:t>DEFAULTERS</a:t>
            </a:r>
            <a:endParaRPr lang="en-US" sz="1600" dirty="0"/>
          </a:p>
          <a:p>
            <a:pPr marL="285750" indent="-228600">
              <a:lnSpc>
                <a:spcPct val="90000"/>
              </a:lnSpc>
              <a:spcAft>
                <a:spcPts val="600"/>
              </a:spcAft>
              <a:buFont typeface="Arial" panose="020B0604020202020204" pitchFamily="34" charset="0"/>
              <a:buChar char="•"/>
            </a:pPr>
            <a:r>
              <a:rPr lang="en-US" sz="1600" dirty="0"/>
              <a:t>In AMT_BEAUREAU both defaulter and non defaulter followed same pattern</a:t>
            </a:r>
          </a:p>
        </p:txBody>
      </p:sp>
      <p:sp>
        <p:nvSpPr>
          <p:cNvPr id="20" name="Rectangle 11">
            <a:extLst>
              <a:ext uri="{FF2B5EF4-FFF2-40B4-BE49-F238E27FC236}">
                <a16:creationId xmlns:a16="http://schemas.microsoft.com/office/drawing/2014/main" xmlns="" id="{003713C1-2FB2-413B-BF91-3AE41726FB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68243" y="3474720"/>
            <a:ext cx="4575685"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3">
            <a:extLst>
              <a:ext uri="{FF2B5EF4-FFF2-40B4-BE49-F238E27FC236}">
                <a16:creationId xmlns:a16="http://schemas.microsoft.com/office/drawing/2014/main" xmlns="" id="{90795B4D-5022-4A7F-A01D-8D880B7CD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99688" y="0"/>
            <a:ext cx="4644311"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5">
            <a:extLst>
              <a:ext uri="{FF2B5EF4-FFF2-40B4-BE49-F238E27FC236}">
                <a16:creationId xmlns:a16="http://schemas.microsoft.com/office/drawing/2014/main" xmlns="" id="{AFD19018-DE7C-4796-ADF2-AD2EB0FC0D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71999" y="0"/>
            <a:ext cx="225171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xmlns="" id="{00969C70-AD8E-4D5E-8C82-3E9FBEE4907D}"/>
              </a:ext>
            </a:extLst>
          </p:cNvPr>
          <p:cNvPicPr>
            <a:picLocks noChangeAspect="1"/>
          </p:cNvPicPr>
          <p:nvPr/>
        </p:nvPicPr>
        <p:blipFill>
          <a:blip r:embed="rId2"/>
          <a:stretch>
            <a:fillRect/>
          </a:stretch>
        </p:blipFill>
        <p:spPr>
          <a:xfrm>
            <a:off x="5105400" y="3969504"/>
            <a:ext cx="3794919" cy="2207458"/>
          </a:xfrm>
          <a:prstGeom prst="rect">
            <a:avLst/>
          </a:prstGeom>
        </p:spPr>
      </p:pic>
      <p:sp>
        <p:nvSpPr>
          <p:cNvPr id="18" name="Rectangle 17">
            <a:extLst>
              <a:ext uri="{FF2B5EF4-FFF2-40B4-BE49-F238E27FC236}">
                <a16:creationId xmlns:a16="http://schemas.microsoft.com/office/drawing/2014/main" xmlns="" id="{B1A0A2C2-4F85-44AF-8708-8DCA4B550C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92218" y="0"/>
            <a:ext cx="2251710"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xmlns="" id="{36506B58-3DE2-4C57-AA05-63A7B5DD4DF7}"/>
              </a:ext>
            </a:extLst>
          </p:cNvPr>
          <p:cNvPicPr>
            <a:picLocks noChangeAspect="1"/>
          </p:cNvPicPr>
          <p:nvPr/>
        </p:nvPicPr>
        <p:blipFill>
          <a:blip r:embed="rId3" cstate="print"/>
          <a:stretch>
            <a:fillRect/>
          </a:stretch>
        </p:blipFill>
        <p:spPr>
          <a:xfrm>
            <a:off x="7127081" y="1095390"/>
            <a:ext cx="1773238" cy="1192502"/>
          </a:xfrm>
          <a:prstGeom prst="rect">
            <a:avLst/>
          </a:prstGeom>
        </p:spPr>
      </p:pic>
      <p:pic>
        <p:nvPicPr>
          <p:cNvPr id="5" name="Picture 4">
            <a:extLst>
              <a:ext uri="{FF2B5EF4-FFF2-40B4-BE49-F238E27FC236}">
                <a16:creationId xmlns:a16="http://schemas.microsoft.com/office/drawing/2014/main" xmlns="" id="{87C4F081-F8D8-47EF-9BCE-6E43FD7A89AD}"/>
              </a:ext>
            </a:extLst>
          </p:cNvPr>
          <p:cNvPicPr>
            <a:picLocks noChangeAspect="1"/>
          </p:cNvPicPr>
          <p:nvPr/>
        </p:nvPicPr>
        <p:blipFill>
          <a:blip r:embed="rId4" cstate="print"/>
          <a:stretch>
            <a:fillRect/>
          </a:stretch>
        </p:blipFill>
        <p:spPr>
          <a:xfrm>
            <a:off x="4800600" y="1095390"/>
            <a:ext cx="1848009" cy="1192502"/>
          </a:xfrm>
          <a:prstGeom prst="rect">
            <a:avLst/>
          </a:prstGeom>
        </p:spPr>
      </p:pic>
    </p:spTree>
    <p:extLst>
      <p:ext uri="{BB962C8B-B14F-4D97-AF65-F5344CB8AC3E}">
        <p14:creationId xmlns:p14="http://schemas.microsoft.com/office/powerpoint/2010/main" xmlns="" val="105413773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8A383-21E3-4D7A-8515-AB41EB848C12}"/>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3200" kern="1200" dirty="0" smtClean="0">
                <a:solidFill>
                  <a:schemeClr val="tx1"/>
                </a:solidFill>
                <a:latin typeface="+mj-lt"/>
                <a:ea typeface="+mj-ea"/>
                <a:cs typeface="+mj-cs"/>
              </a:rPr>
              <a:t>UNI-VARIATE ANALYSIS - KEY INSIGHTS</a:t>
            </a:r>
            <a:br>
              <a:rPr lang="en-US" sz="3200" kern="1200" dirty="0" smtClean="0">
                <a:solidFill>
                  <a:schemeClr val="tx1"/>
                </a:solidFill>
                <a:latin typeface="+mj-lt"/>
                <a:ea typeface="+mj-ea"/>
                <a:cs typeface="+mj-cs"/>
              </a:rPr>
            </a:br>
            <a:r>
              <a:rPr lang="en-US" sz="3200" kern="1200" dirty="0" smtClean="0">
                <a:solidFill>
                  <a:schemeClr val="tx1"/>
                </a:solidFill>
                <a:latin typeface="+mj-lt"/>
                <a:ea typeface="+mj-ea"/>
                <a:cs typeface="+mj-cs"/>
              </a:rPr>
              <a:t>PREVIOUS APPLICATION DATA</a:t>
            </a:r>
            <a:endParaRPr lang="en-US" sz="3200" kern="1200" dirty="0">
              <a:solidFill>
                <a:schemeClr val="tx1"/>
              </a:solidFill>
              <a:latin typeface="+mj-lt"/>
              <a:ea typeface="+mj-ea"/>
              <a:cs typeface="+mj-cs"/>
            </a:endParaRPr>
          </a:p>
        </p:txBody>
      </p:sp>
      <p:sp>
        <p:nvSpPr>
          <p:cNvPr id="11" name="Freeform: Shape 10">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FA548FBF-82B2-4F34-9F4A-D420453BD0D7}"/>
              </a:ext>
            </a:extLst>
          </p:cNvPr>
          <p:cNvSpPr txBox="1"/>
          <p:nvPr/>
        </p:nvSpPr>
        <p:spPr>
          <a:xfrm>
            <a:off x="4572000" y="1071546"/>
            <a:ext cx="4126375" cy="479890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600" dirty="0">
                <a:solidFill>
                  <a:schemeClr val="bg1"/>
                </a:solidFill>
              </a:rPr>
              <a:t>We classified the status column 'Refused' as 1 and 'Approved' as 0 and stored in Target and started analyzing</a:t>
            </a:r>
            <a:r>
              <a:rPr lang="en-US" sz="1600" dirty="0" smtClean="0">
                <a:solidFill>
                  <a:schemeClr val="bg1"/>
                </a:solidFill>
              </a:rPr>
              <a:t>.</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Most of the loans have been rejected when they apply for cash loans in all the previous applications. We can use this variable while giving the loans for present applications. </a:t>
            </a:r>
          </a:p>
          <a:p>
            <a:pPr marL="285750" indent="-228600">
              <a:lnSpc>
                <a:spcPct val="90000"/>
              </a:lnSpc>
              <a:spcAft>
                <a:spcPts val="600"/>
              </a:spcAft>
              <a:buFont typeface="Arial" panose="020B0604020202020204" pitchFamily="34" charset="0"/>
              <a:buChar char="•"/>
            </a:pPr>
            <a:r>
              <a:rPr lang="en-US" sz="1600" dirty="0">
                <a:solidFill>
                  <a:schemeClr val="bg1"/>
                </a:solidFill>
              </a:rPr>
              <a:t>There is a clear significant difference in means for AMT_ANNUITY between defaulter and non-defaulter. Lower for non-defaulters</a:t>
            </a:r>
            <a:r>
              <a:rPr lang="en-US" sz="1600" dirty="0" smtClean="0">
                <a:solidFill>
                  <a:schemeClr val="bg1"/>
                </a:solidFill>
              </a:rPr>
              <a:t>.</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There is a clear significant difference in means for AMT_APPLICATION between defaulter and non-defaulter. Lower for non-defaulters</a:t>
            </a:r>
            <a:r>
              <a:rPr lang="en-US" sz="1600" dirty="0" smtClean="0">
                <a:solidFill>
                  <a:schemeClr val="bg1"/>
                </a:solidFill>
              </a:rPr>
              <a:t>.</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Most of the non-defaulters apply loans during Saturday and Sunday(weekends), whereas for defaulters they usually apply during week days</a:t>
            </a:r>
          </a:p>
        </p:txBody>
      </p:sp>
    </p:spTree>
    <p:extLst>
      <p:ext uri="{BB962C8B-B14F-4D97-AF65-F5344CB8AC3E}">
        <p14:creationId xmlns:p14="http://schemas.microsoft.com/office/powerpoint/2010/main" xmlns="" val="190012635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3489D-AB2E-465C-AECB-79CE098EBD1D}"/>
              </a:ext>
            </a:extLst>
          </p:cNvPr>
          <p:cNvSpPr>
            <a:spLocks noGrp="1"/>
          </p:cNvSpPr>
          <p:nvPr>
            <p:ph type="title"/>
          </p:nvPr>
        </p:nvSpPr>
        <p:spPr>
          <a:xfrm>
            <a:off x="628650" y="365125"/>
            <a:ext cx="7886700" cy="1325563"/>
          </a:xfrm>
        </p:spPr>
        <p:txBody>
          <a:bodyPr vert="horz" lIns="91440" tIns="45720" rIns="91440" bIns="45720" rtlCol="0">
            <a:normAutofit/>
          </a:bodyPr>
          <a:lstStyle/>
          <a:p>
            <a:pPr>
              <a:lnSpc>
                <a:spcPct val="90000"/>
              </a:lnSpc>
            </a:pPr>
            <a:r>
              <a:rPr lang="en-US" sz="3600" kern="1200" dirty="0" smtClean="0">
                <a:solidFill>
                  <a:schemeClr val="bg1"/>
                </a:solidFill>
                <a:latin typeface="+mj-lt"/>
                <a:ea typeface="+mj-ea"/>
                <a:cs typeface="+mj-cs"/>
              </a:rPr>
              <a:t>BI-VARIATE AND MULTIVARIATE</a:t>
            </a:r>
            <a:br>
              <a:rPr lang="en-US" sz="3600" kern="1200" dirty="0" smtClean="0">
                <a:solidFill>
                  <a:schemeClr val="bg1"/>
                </a:solidFill>
                <a:latin typeface="+mj-lt"/>
                <a:ea typeface="+mj-ea"/>
                <a:cs typeface="+mj-cs"/>
              </a:rPr>
            </a:br>
            <a:r>
              <a:rPr lang="en-US" sz="3600" kern="1200" dirty="0" smtClean="0">
                <a:solidFill>
                  <a:schemeClr val="bg1"/>
                </a:solidFill>
                <a:latin typeface="+mj-lt"/>
                <a:ea typeface="+mj-ea"/>
                <a:cs typeface="+mj-cs"/>
              </a:rPr>
              <a:t>PREVIOUS APPLICATION</a:t>
            </a:r>
            <a:endParaRPr lang="en-US" sz="3600" kern="1200" dirty="0">
              <a:solidFill>
                <a:schemeClr val="bg1"/>
              </a:solidFill>
              <a:latin typeface="+mj-lt"/>
              <a:ea typeface="+mj-ea"/>
              <a:cs typeface="+mj-cs"/>
            </a:endParaRPr>
          </a:p>
        </p:txBody>
      </p:sp>
      <p:graphicFrame>
        <p:nvGraphicFramePr>
          <p:cNvPr id="6" name="TextBox 3">
            <a:extLst>
              <a:ext uri="{FF2B5EF4-FFF2-40B4-BE49-F238E27FC236}">
                <a16:creationId xmlns:a16="http://schemas.microsoft.com/office/drawing/2014/main" xmlns="" id="{80AA9939-F018-4B98-8A92-9D2068069A08}"/>
              </a:ext>
            </a:extLst>
          </p:cNvPr>
          <p:cNvGraphicFramePr/>
          <p:nvPr>
            <p:extLst>
              <p:ext uri="{D42A27DB-BD31-4B8C-83A1-F6EECF244321}">
                <p14:modId xmlns:p14="http://schemas.microsoft.com/office/powerpoint/2010/main" xmlns="" val="2675254673"/>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295981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A2D64-C371-4D1C-991C-155061498112}"/>
              </a:ext>
            </a:extLst>
          </p:cNvPr>
          <p:cNvSpPr>
            <a:spLocks noGrp="1"/>
          </p:cNvSpPr>
          <p:nvPr>
            <p:ph type="title"/>
          </p:nvPr>
        </p:nvSpPr>
        <p:spPr>
          <a:xfrm>
            <a:off x="600824" y="1396289"/>
            <a:ext cx="3299320" cy="1325563"/>
          </a:xfrm>
        </p:spPr>
        <p:txBody>
          <a:bodyPr vert="horz" lIns="91440" tIns="45720" rIns="91440" bIns="45720" rtlCol="0" anchor="ctr">
            <a:normAutofit fontScale="90000"/>
          </a:bodyPr>
          <a:lstStyle/>
          <a:p>
            <a:pPr algn="l">
              <a:lnSpc>
                <a:spcPct val="90000"/>
              </a:lnSpc>
            </a:pPr>
            <a:r>
              <a:rPr lang="en-US" sz="3200" dirty="0" smtClean="0"/>
              <a:t>MERGED DATA ANALYSIS - UNIVARIATE</a:t>
            </a:r>
            <a:endParaRPr lang="en-US" sz="3200" dirty="0"/>
          </a:p>
        </p:txBody>
      </p:sp>
      <p:sp>
        <p:nvSpPr>
          <p:cNvPr id="4" name="TextBox 3">
            <a:extLst>
              <a:ext uri="{FF2B5EF4-FFF2-40B4-BE49-F238E27FC236}">
                <a16:creationId xmlns:a16="http://schemas.microsoft.com/office/drawing/2014/main" xmlns="" id="{CF9CE74B-F01F-44D0-9ECD-5562F0F0AD9D}"/>
              </a:ext>
            </a:extLst>
          </p:cNvPr>
          <p:cNvSpPr txBox="1"/>
          <p:nvPr/>
        </p:nvSpPr>
        <p:spPr>
          <a:xfrm>
            <a:off x="357158" y="2819084"/>
            <a:ext cx="3714776" cy="3181684"/>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600" dirty="0"/>
              <a:t>There are lots of defaulters in present applications whose loans are approved on previous application, we cannot just approve the present applications based on previous applications (status</a:t>
            </a:r>
            <a:r>
              <a:rPr lang="en-US" sz="1600" dirty="0" smtClean="0"/>
              <a:t>)</a:t>
            </a:r>
            <a:endParaRPr lang="en-US" sz="1600" dirty="0"/>
          </a:p>
          <a:p>
            <a:pPr marL="285750" indent="-228600">
              <a:lnSpc>
                <a:spcPct val="90000"/>
              </a:lnSpc>
              <a:spcAft>
                <a:spcPts val="600"/>
              </a:spcAft>
              <a:buFont typeface="Arial" panose="020B0604020202020204" pitchFamily="34" charset="0"/>
              <a:buChar char="•"/>
            </a:pPr>
            <a:r>
              <a:rPr lang="en-US" sz="1600" dirty="0"/>
              <a:t>We have seen in previous application data that loans for new applicants are approved(highly). But when you consider the current applications, the % of defaulters are almost same as non-defaulters. With this insight banks should properly evaluate new applications or change the procedure to evaluate new applications.</a:t>
            </a:r>
          </a:p>
          <a:p>
            <a:pPr indent="-228600">
              <a:lnSpc>
                <a:spcPct val="90000"/>
              </a:lnSpc>
              <a:spcAft>
                <a:spcPts val="600"/>
              </a:spcAft>
              <a:buFont typeface="Arial" panose="020B0604020202020204" pitchFamily="34" charset="0"/>
              <a:buChar char="•"/>
            </a:pPr>
            <a:endParaRPr lang="en-US" sz="1600" dirty="0"/>
          </a:p>
        </p:txBody>
      </p:sp>
      <p:sp>
        <p:nvSpPr>
          <p:cNvPr id="19" name="Freeform: Shape 10">
            <a:extLst>
              <a:ext uri="{FF2B5EF4-FFF2-40B4-BE49-F238E27FC236}">
                <a16:creationId xmlns:a16="http://schemas.microsoft.com/office/drawing/2014/main" xmlns="" id="{C62225A2-D3F0-45D1-9C47-B10375316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283945" y="-1"/>
            <a:ext cx="4860055"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2">
            <a:extLst>
              <a:ext uri="{FF2B5EF4-FFF2-40B4-BE49-F238E27FC236}">
                <a16:creationId xmlns:a16="http://schemas.microsoft.com/office/drawing/2014/main" xmlns="" id="{1B9FBFA8-6AF4-4091-9C8B-DEC6D8933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457088" y="0"/>
            <a:ext cx="4686912"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xmlns="" id="{0EAF6879-D7AE-43D7-BDB3-B64E5E7FF5AB}"/>
              </a:ext>
            </a:extLst>
          </p:cNvPr>
          <p:cNvPicPr>
            <a:picLocks noChangeAspect="1"/>
          </p:cNvPicPr>
          <p:nvPr/>
        </p:nvPicPr>
        <p:blipFill>
          <a:blip r:embed="rId2" cstate="print"/>
          <a:stretch>
            <a:fillRect/>
          </a:stretch>
        </p:blipFill>
        <p:spPr>
          <a:xfrm>
            <a:off x="4786314" y="1000108"/>
            <a:ext cx="4071966" cy="2300660"/>
          </a:xfrm>
          <a:prstGeom prst="rect">
            <a:avLst/>
          </a:prstGeom>
        </p:spPr>
      </p:pic>
      <p:pic>
        <p:nvPicPr>
          <p:cNvPr id="6" name="Picture 5">
            <a:extLst>
              <a:ext uri="{FF2B5EF4-FFF2-40B4-BE49-F238E27FC236}">
                <a16:creationId xmlns:a16="http://schemas.microsoft.com/office/drawing/2014/main" xmlns="" id="{4F007C32-82DE-458F-801F-4FB093D6CC41}"/>
              </a:ext>
            </a:extLst>
          </p:cNvPr>
          <p:cNvPicPr>
            <a:picLocks noChangeAspect="1"/>
          </p:cNvPicPr>
          <p:nvPr/>
        </p:nvPicPr>
        <p:blipFill>
          <a:blip r:embed="rId3" cstate="print"/>
          <a:stretch>
            <a:fillRect/>
          </a:stretch>
        </p:blipFill>
        <p:spPr>
          <a:xfrm>
            <a:off x="5000628" y="4000504"/>
            <a:ext cx="4000528" cy="2180287"/>
          </a:xfrm>
          <a:prstGeom prst="rect">
            <a:avLst/>
          </a:prstGeom>
        </p:spPr>
      </p:pic>
    </p:spTree>
    <p:extLst>
      <p:ext uri="{BB962C8B-B14F-4D97-AF65-F5344CB8AC3E}">
        <p14:creationId xmlns:p14="http://schemas.microsoft.com/office/powerpoint/2010/main" xmlns="" val="33778250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A5B4632-C963-4296-86F0-79AA9EA5AE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53746" y="303591"/>
            <a:ext cx="3251495"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637125"/>
            <a:ext cx="2851707" cy="5256371"/>
          </a:xfrm>
        </p:spPr>
        <p:txBody>
          <a:bodyPr>
            <a:normAutofit/>
          </a:bodyPr>
          <a:lstStyle/>
          <a:p>
            <a:r>
              <a:rPr lang="en-IN" sz="4200" dirty="0">
                <a:solidFill>
                  <a:schemeClr val="bg1"/>
                </a:solidFill>
              </a:rPr>
              <a:t>TABLE OF CONTENTS</a:t>
            </a:r>
          </a:p>
        </p:txBody>
      </p:sp>
      <p:graphicFrame>
        <p:nvGraphicFramePr>
          <p:cNvPr id="5" name="Content Placeholder 2">
            <a:extLst>
              <a:ext uri="{FF2B5EF4-FFF2-40B4-BE49-F238E27FC236}">
                <a16:creationId xmlns:a16="http://schemas.microsoft.com/office/drawing/2014/main" xmlns="" id="{2865AC06-F899-4FCA-B316-27C89132FF40}"/>
              </a:ext>
            </a:extLst>
          </p:cNvPr>
          <p:cNvGraphicFramePr>
            <a:graphicFrameLocks noGrp="1"/>
          </p:cNvGraphicFramePr>
          <p:nvPr>
            <p:ph idx="1"/>
            <p:extLst>
              <p:ext uri="{D42A27DB-BD31-4B8C-83A1-F6EECF244321}">
                <p14:modId xmlns:p14="http://schemas.microsoft.com/office/powerpoint/2010/main" xmlns="" val="1439286087"/>
              </p:ext>
            </p:extLst>
          </p:nvPr>
        </p:nvGraphicFramePr>
        <p:xfrm>
          <a:off x="3875238" y="303591"/>
          <a:ext cx="4941519"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6A99C-72D2-4B87-BAEE-7F7D922752F7}"/>
              </a:ext>
            </a:extLst>
          </p:cNvPr>
          <p:cNvSpPr>
            <a:spLocks noGrp="1"/>
          </p:cNvSpPr>
          <p:nvPr>
            <p:ph type="title"/>
          </p:nvPr>
        </p:nvSpPr>
        <p:spPr>
          <a:xfrm>
            <a:off x="603504" y="1445494"/>
            <a:ext cx="2712642" cy="4376572"/>
          </a:xfrm>
        </p:spPr>
        <p:txBody>
          <a:bodyPr vert="horz" lIns="91440" tIns="45720" rIns="91440" bIns="45720" rtlCol="0" anchor="ctr">
            <a:normAutofit/>
          </a:bodyPr>
          <a:lstStyle/>
          <a:p>
            <a:pPr algn="l">
              <a:lnSpc>
                <a:spcPct val="90000"/>
              </a:lnSpc>
            </a:pPr>
            <a:r>
              <a:rPr lang="en-US" sz="3600" kern="1200" dirty="0" smtClean="0">
                <a:solidFill>
                  <a:schemeClr val="tx1"/>
                </a:solidFill>
                <a:latin typeface="+mj-lt"/>
                <a:ea typeface="+mj-ea"/>
                <a:cs typeface="+mj-cs"/>
              </a:rPr>
              <a:t>BI-VARIATE AND MULTI-VARIATE</a:t>
            </a:r>
            <a:br>
              <a:rPr lang="en-US" sz="3600" kern="1200" dirty="0" smtClean="0">
                <a:solidFill>
                  <a:schemeClr val="tx1"/>
                </a:solidFill>
                <a:latin typeface="+mj-lt"/>
                <a:ea typeface="+mj-ea"/>
                <a:cs typeface="+mj-cs"/>
              </a:rPr>
            </a:br>
            <a:r>
              <a:rPr lang="en-US" sz="3600" kern="1200" dirty="0" smtClean="0">
                <a:solidFill>
                  <a:schemeClr val="tx1"/>
                </a:solidFill>
                <a:latin typeface="+mj-lt"/>
                <a:ea typeface="+mj-ea"/>
                <a:cs typeface="+mj-cs"/>
              </a:rPr>
              <a:t>MERGED DATA</a:t>
            </a:r>
            <a:endParaRPr lang="en-US" sz="3600" kern="1200" dirty="0">
              <a:solidFill>
                <a:schemeClr val="tx1"/>
              </a:solidFill>
              <a:latin typeface="+mj-lt"/>
              <a:ea typeface="+mj-ea"/>
              <a:cs typeface="+mj-cs"/>
            </a:endParaRPr>
          </a:p>
        </p:txBody>
      </p:sp>
      <p:sp>
        <p:nvSpPr>
          <p:cNvPr id="9" name="Freeform: Shape 8">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EABA35D8-2214-4702-B9E9-CC7D2B81465A}"/>
              </a:ext>
            </a:extLst>
          </p:cNvPr>
          <p:cNvSpPr txBox="1"/>
          <p:nvPr/>
        </p:nvSpPr>
        <p:spPr>
          <a:xfrm>
            <a:off x="4572000" y="1399032"/>
            <a:ext cx="4357718" cy="447141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600" dirty="0">
                <a:solidFill>
                  <a:schemeClr val="bg1"/>
                </a:solidFill>
              </a:rPr>
              <a:t>Repeated Applications have good number of non-defaulters if their education level is higher than secondary </a:t>
            </a:r>
            <a:r>
              <a:rPr lang="en-US" sz="1600" dirty="0" smtClean="0">
                <a:solidFill>
                  <a:schemeClr val="bg1"/>
                </a:solidFill>
              </a:rPr>
              <a:t>.</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When you consider new loans banks should be careful for any level of education level</a:t>
            </a:r>
            <a:r>
              <a:rPr lang="en-US" sz="1600" dirty="0" smtClean="0">
                <a:solidFill>
                  <a:schemeClr val="bg1"/>
                </a:solidFill>
              </a:rPr>
              <a:t>.</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In academic degree when we give loan to low-normal in NAME_YIELD_GROUP, you should be careful as there are many defaulters and there are no defaulters in low-action</a:t>
            </a:r>
            <a:r>
              <a:rPr lang="en-US" sz="1600" dirty="0" smtClean="0">
                <a:solidFill>
                  <a:schemeClr val="bg1"/>
                </a:solidFill>
              </a:rPr>
              <a:t>.</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AMT_ANNUITY_X,AMT_ANNUITY_Y are positively correlated but their correlation value is less, similarly for AMT_GOODS_PRICE_X,AMT_GOODS_PRICE_Y</a:t>
            </a:r>
          </a:p>
        </p:txBody>
      </p:sp>
    </p:spTree>
    <p:extLst>
      <p:ext uri="{BB962C8B-B14F-4D97-AF65-F5344CB8AC3E}">
        <p14:creationId xmlns:p14="http://schemas.microsoft.com/office/powerpoint/2010/main" xmlns="" val="357941431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8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IN" sz="3600" dirty="0" smtClean="0">
                <a:solidFill>
                  <a:schemeClr val="bg1"/>
                </a:solidFill>
              </a:rPr>
              <a:t>KEY INSIGHTS &amp; OUR RECOMMENDATIONS</a:t>
            </a:r>
            <a:endParaRPr lang="en-IN" sz="3600" dirty="0">
              <a:solidFill>
                <a:schemeClr val="bg1"/>
              </a:solidFill>
            </a:endParaRPr>
          </a:p>
        </p:txBody>
      </p:sp>
      <p:sp>
        <p:nvSpPr>
          <p:cNvPr id="3" name="Content Placeholder 2"/>
          <p:cNvSpPr>
            <a:spLocks noGrp="1"/>
          </p:cNvSpPr>
          <p:nvPr>
            <p:ph idx="1"/>
          </p:nvPr>
        </p:nvSpPr>
        <p:spPr>
          <a:xfrm>
            <a:off x="500034" y="1571612"/>
            <a:ext cx="8229600" cy="5214974"/>
          </a:xfrm>
        </p:spPr>
        <p:txBody>
          <a:bodyPr>
            <a:noAutofit/>
          </a:bodyPr>
          <a:lstStyle/>
          <a:p>
            <a:pPr>
              <a:buFont typeface="Wingdings" pitchFamily="2" charset="2"/>
              <a:buChar char="Ø"/>
            </a:pPr>
            <a:r>
              <a:rPr lang="en-IN" sz="1600" dirty="0">
                <a:solidFill>
                  <a:schemeClr val="bg1"/>
                </a:solidFill>
              </a:rPr>
              <a:t>Upon analysis of the “TARGET” column, we come to a conclusion that most of the clients don’t have payment difficulties and the data is biased towards non-defaulters</a:t>
            </a:r>
          </a:p>
          <a:p>
            <a:pPr>
              <a:buFont typeface="Wingdings" pitchFamily="2" charset="2"/>
              <a:buChar char="Ø"/>
            </a:pPr>
            <a:r>
              <a:rPr lang="en-IN" sz="1600" dirty="0">
                <a:solidFill>
                  <a:schemeClr val="bg1"/>
                </a:solidFill>
              </a:rPr>
              <a:t>Income group based on gender gives an indication that when the income is low, defaulting chances are high. </a:t>
            </a:r>
          </a:p>
          <a:p>
            <a:pPr>
              <a:buFont typeface="Wingdings" pitchFamily="2" charset="2"/>
              <a:buChar char="Ø"/>
            </a:pPr>
            <a:r>
              <a:rPr lang="en-IN" sz="1600" dirty="0">
                <a:solidFill>
                  <a:schemeClr val="bg1"/>
                </a:solidFill>
              </a:rPr>
              <a:t>Applicants with higher education usually pay loans back and are generally non-defaulters, but when we tried to add income  variable , high income with higher education have good percentage of defaulters, so banks should be careful .</a:t>
            </a:r>
          </a:p>
          <a:p>
            <a:pPr>
              <a:buFont typeface="Wingdings" pitchFamily="2" charset="2"/>
              <a:buChar char="Ø"/>
            </a:pPr>
            <a:r>
              <a:rPr lang="en-IN" sz="1600" dirty="0">
                <a:solidFill>
                  <a:schemeClr val="bg1"/>
                </a:solidFill>
              </a:rPr>
              <a:t>Days Employed gives a fair idea on number of defaulters – Higher the days of employment, lower is the chance of defaulting and vice versa</a:t>
            </a:r>
          </a:p>
          <a:p>
            <a:pPr>
              <a:buFont typeface="Wingdings" pitchFamily="2" charset="2"/>
              <a:buChar char="Ø"/>
            </a:pPr>
            <a:r>
              <a:rPr lang="en-IN" sz="1600" dirty="0">
                <a:solidFill>
                  <a:schemeClr val="bg1"/>
                </a:solidFill>
              </a:rPr>
              <a:t>EXT_SOURCE rating is high for non-defaulters in both the cases, banks can consider their rating before giving loans.</a:t>
            </a:r>
          </a:p>
          <a:p>
            <a:pPr>
              <a:buFont typeface="Wingdings" pitchFamily="2" charset="2"/>
              <a:buChar char="Ø"/>
            </a:pPr>
            <a:r>
              <a:rPr lang="en-IN" sz="1600" dirty="0">
                <a:solidFill>
                  <a:schemeClr val="bg1"/>
                </a:solidFill>
              </a:rPr>
              <a:t>It is a clear conclusion that most of the defaulter’s loans have been rejected when they apply for cash loans in all the previous applications. </a:t>
            </a:r>
          </a:p>
          <a:p>
            <a:pPr>
              <a:buFont typeface="Wingdings" pitchFamily="2" charset="2"/>
              <a:buChar char="Ø"/>
            </a:pPr>
            <a:r>
              <a:rPr lang="en-IN" sz="1600" dirty="0">
                <a:solidFill>
                  <a:schemeClr val="bg1"/>
                </a:solidFill>
              </a:rPr>
              <a:t>Consider AMT_ANNUITY, AMT_GOODS_PRICE &amp; AMT_APPLICATION while giving loans, as there is a significant difference in means for both defaulters and non-defaulters, they play a crucial role in predicting if the applicants to be defaulters or non-defaulters </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8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fontScale="90000"/>
          </a:bodyPr>
          <a:lstStyle/>
          <a:p>
            <a:r>
              <a:rPr lang="en-IN" sz="4000" dirty="0" smtClean="0">
                <a:solidFill>
                  <a:schemeClr val="bg1"/>
                </a:solidFill>
              </a:rPr>
              <a:t>KEY INSIGHTS &amp; OUR RECOMMENDATIONS</a:t>
            </a:r>
            <a:endParaRPr lang="en-IN" sz="4000" dirty="0">
              <a:solidFill>
                <a:schemeClr val="bg1"/>
              </a:solidFill>
            </a:endParaRPr>
          </a:p>
        </p:txBody>
      </p:sp>
      <p:sp>
        <p:nvSpPr>
          <p:cNvPr id="3" name="Content Placeholder 2"/>
          <p:cNvSpPr>
            <a:spLocks noGrp="1"/>
          </p:cNvSpPr>
          <p:nvPr>
            <p:ph idx="1"/>
          </p:nvPr>
        </p:nvSpPr>
        <p:spPr/>
        <p:txBody>
          <a:bodyPr vert="horz" lIns="91440" tIns="45720" rIns="91440" bIns="45720" rtlCol="0">
            <a:noAutofit/>
          </a:bodyPr>
          <a:lstStyle/>
          <a:p>
            <a:pPr>
              <a:buFont typeface="Wingdings" pitchFamily="2" charset="2"/>
              <a:buChar char="Ø"/>
            </a:pPr>
            <a:r>
              <a:rPr lang="en-IN" sz="1600" dirty="0">
                <a:solidFill>
                  <a:schemeClr val="bg1"/>
                </a:solidFill>
              </a:rPr>
              <a:t>Day of the week can also give some information on defaulting as non-defaulters apply loan on weekends and defaulters tend to apply for loan on weekdays</a:t>
            </a:r>
          </a:p>
          <a:p>
            <a:pPr>
              <a:buFont typeface="Wingdings" pitchFamily="2" charset="2"/>
              <a:buChar char="Ø"/>
            </a:pPr>
            <a:r>
              <a:rPr lang="en-IN" sz="1600" dirty="0">
                <a:solidFill>
                  <a:schemeClr val="bg1"/>
                </a:solidFill>
              </a:rPr>
              <a:t>If the client is a repeater you need to look into various factors. But if he/she is a new applicant and once the base factors are satisfied, chances of client being a defaulter is less as per the data of previous application.</a:t>
            </a:r>
          </a:p>
          <a:p>
            <a:pPr>
              <a:buFont typeface="Wingdings" pitchFamily="2" charset="2"/>
              <a:buChar char="Ø"/>
            </a:pPr>
            <a:r>
              <a:rPr lang="en-IN" sz="1600" dirty="0">
                <a:solidFill>
                  <a:schemeClr val="bg1"/>
                </a:solidFill>
              </a:rPr>
              <a:t>SELLERPLACE_AREA is inversely proportional to defaulting.</a:t>
            </a:r>
          </a:p>
          <a:p>
            <a:pPr>
              <a:buFont typeface="Wingdings" pitchFamily="2" charset="2"/>
              <a:buChar char="Ø"/>
            </a:pPr>
            <a:r>
              <a:rPr lang="en-IN" sz="1600" dirty="0">
                <a:solidFill>
                  <a:schemeClr val="bg1"/>
                </a:solidFill>
              </a:rPr>
              <a:t>We have seen that cash loans have most of the defaulters compared to consumer loans. But in consumer loans, when you consider country wide -consumer loans, the defaulters are high in number. Hence while giving the loan it is better to consider CHANNEL_TYPE also.</a:t>
            </a:r>
          </a:p>
          <a:p>
            <a:pPr>
              <a:buFont typeface="Wingdings" pitchFamily="2" charset="2"/>
              <a:buChar char="Ø"/>
            </a:pPr>
            <a:r>
              <a:rPr lang="en-IN" sz="1600" dirty="0">
                <a:solidFill>
                  <a:schemeClr val="bg1"/>
                </a:solidFill>
              </a:rPr>
              <a:t>In cash loans, if the </a:t>
            </a:r>
            <a:r>
              <a:rPr lang="en-IN" sz="1600" dirty="0" err="1">
                <a:solidFill>
                  <a:schemeClr val="bg1"/>
                </a:solidFill>
              </a:rPr>
              <a:t>name_yield_group</a:t>
            </a:r>
            <a:r>
              <a:rPr lang="en-IN" sz="1600" dirty="0">
                <a:solidFill>
                  <a:schemeClr val="bg1"/>
                </a:solidFill>
              </a:rPr>
              <a:t> is from middle we can consider the client to give loan.</a:t>
            </a:r>
          </a:p>
          <a:p>
            <a:pPr>
              <a:buFont typeface="Wingdings" pitchFamily="2" charset="2"/>
              <a:buChar char="Ø"/>
            </a:pPr>
            <a:r>
              <a:rPr lang="en-IN" sz="1600" dirty="0">
                <a:solidFill>
                  <a:schemeClr val="bg1"/>
                </a:solidFill>
              </a:rPr>
              <a:t>We have seen in previous application data that loans for new applicants are approved(highly). But when you consider the current applications, the % of defaulters are almost same as non-defaulters. It means if clients previous application is approved , you should be careful if he can pay both the loans. In this case try looking for term of previous application, if it is less you can consider present application to give loan</a:t>
            </a:r>
          </a:p>
          <a:p>
            <a:pPr>
              <a:buFont typeface="Wingdings" pitchFamily="2" charset="2"/>
              <a:buChar char="Ø"/>
            </a:pPr>
            <a:r>
              <a:rPr lang="en-IN" sz="1600" dirty="0">
                <a:solidFill>
                  <a:schemeClr val="bg1"/>
                </a:solidFill>
              </a:rPr>
              <a:t>All the repeaters with education higher than secondary have good number of non-defaulters. When you consider new loans you should be careful for any education level.</a:t>
            </a:r>
          </a:p>
          <a:p>
            <a:pPr>
              <a:buFont typeface="Wingdings" pitchFamily="2" charset="2"/>
              <a:buChar char="Ø"/>
            </a:pPr>
            <a:endParaRPr lang="en-IN" sz="1600" dirty="0">
              <a:solidFill>
                <a:schemeClr val="bg1"/>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81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IN" sz="3200" dirty="0" smtClean="0">
                <a:solidFill>
                  <a:schemeClr val="bg1"/>
                </a:solidFill>
              </a:rPr>
              <a:t>LIST OF VARIABLES WHICH CAN BE USED FOR DEVELOPING A MACHINE LEARNING MODEL IN THE FUTURE</a:t>
            </a:r>
            <a:endParaRPr lang="en-IN" sz="3200" dirty="0">
              <a:solidFill>
                <a:schemeClr val="bg1"/>
              </a:solidFill>
            </a:endParaRPr>
          </a:p>
        </p:txBody>
      </p:sp>
      <p:graphicFrame>
        <p:nvGraphicFramePr>
          <p:cNvPr id="5" name="Content Placeholder 4"/>
          <p:cNvGraphicFramePr>
            <a:graphicFrameLocks noGrp="1"/>
          </p:cNvGraphicFramePr>
          <p:nvPr>
            <p:ph idx="1"/>
          </p:nvPr>
        </p:nvGraphicFramePr>
        <p:xfrm>
          <a:off x="142844" y="2160288"/>
          <a:ext cx="4429156" cy="3589008"/>
        </p:xfrm>
        <a:graphic>
          <a:graphicData uri="http://schemas.openxmlformats.org/drawingml/2006/table">
            <a:tbl>
              <a:tblPr firstRow="1" bandRow="1">
                <a:tableStyleId>{073A0DAA-6AF3-43AB-8588-CEC1D06C72B9}</a:tableStyleId>
              </a:tblPr>
              <a:tblGrid>
                <a:gridCol w="503313"/>
                <a:gridCol w="3925843"/>
              </a:tblGrid>
              <a:tr h="555629">
                <a:tc>
                  <a:txBody>
                    <a:bodyPr/>
                    <a:lstStyle/>
                    <a:p>
                      <a:pPr algn="ctr"/>
                      <a:r>
                        <a:rPr lang="en-IN" sz="1800" dirty="0" smtClean="0"/>
                        <a:t>Sl. No</a:t>
                      </a:r>
                      <a:endParaRPr lang="en-IN" sz="1800" dirty="0"/>
                    </a:p>
                  </a:txBody>
                  <a:tcPr/>
                </a:tc>
                <a:tc>
                  <a:txBody>
                    <a:bodyPr/>
                    <a:lstStyle/>
                    <a:p>
                      <a:pPr algn="ctr"/>
                      <a:r>
                        <a:rPr lang="en-IN" sz="1800" dirty="0" smtClean="0"/>
                        <a:t>Variable</a:t>
                      </a:r>
                      <a:endParaRPr lang="en-IN" sz="1800" dirty="0"/>
                    </a:p>
                  </a:txBody>
                  <a:tcPr/>
                </a:tc>
              </a:tr>
              <a:tr h="317502">
                <a:tc>
                  <a:txBody>
                    <a:bodyPr/>
                    <a:lstStyle/>
                    <a:p>
                      <a:pPr algn="ctr"/>
                      <a:r>
                        <a:rPr lang="en-IN" dirty="0" smtClean="0"/>
                        <a:t>1</a:t>
                      </a:r>
                      <a:endParaRPr lang="en-IN" dirty="0"/>
                    </a:p>
                  </a:txBody>
                  <a:tcPr/>
                </a:tc>
                <a:tc>
                  <a:txBody>
                    <a:bodyPr/>
                    <a:lstStyle/>
                    <a:p>
                      <a:pPr algn="ctr"/>
                      <a:r>
                        <a:rPr lang="en-IN" dirty="0" smtClean="0"/>
                        <a:t>AMT_INCOME_TOTAL</a:t>
                      </a:r>
                      <a:endParaRPr lang="en-IN" dirty="0"/>
                    </a:p>
                  </a:txBody>
                  <a:tcPr/>
                </a:tc>
              </a:tr>
              <a:tr h="317502">
                <a:tc>
                  <a:txBody>
                    <a:bodyPr/>
                    <a:lstStyle/>
                    <a:p>
                      <a:pPr algn="ctr"/>
                      <a:r>
                        <a:rPr lang="en-IN" dirty="0" smtClean="0"/>
                        <a:t>2</a:t>
                      </a:r>
                      <a:endParaRPr lang="en-IN" dirty="0"/>
                    </a:p>
                  </a:txBody>
                  <a:tcPr/>
                </a:tc>
                <a:tc>
                  <a:txBody>
                    <a:bodyPr/>
                    <a:lstStyle/>
                    <a:p>
                      <a:pPr algn="ctr"/>
                      <a:r>
                        <a:rPr lang="en-IN" dirty="0" smtClean="0"/>
                        <a:t>NAME_EDUCATION_TYPE</a:t>
                      </a:r>
                      <a:endParaRPr lang="en-IN" dirty="0"/>
                    </a:p>
                  </a:txBody>
                  <a:tcPr/>
                </a:tc>
              </a:tr>
              <a:tr h="317502">
                <a:tc>
                  <a:txBody>
                    <a:bodyPr/>
                    <a:lstStyle/>
                    <a:p>
                      <a:pPr algn="ctr"/>
                      <a:r>
                        <a:rPr lang="en-IN" dirty="0" smtClean="0"/>
                        <a:t>3</a:t>
                      </a:r>
                      <a:endParaRPr lang="en-IN" dirty="0"/>
                    </a:p>
                  </a:txBody>
                  <a:tcPr/>
                </a:tc>
                <a:tc>
                  <a:txBody>
                    <a:bodyPr/>
                    <a:lstStyle/>
                    <a:p>
                      <a:pPr algn="ctr"/>
                      <a:r>
                        <a:rPr lang="en-IN" dirty="0" smtClean="0"/>
                        <a:t>DAYS_EMPLOYED</a:t>
                      </a:r>
                      <a:endParaRPr lang="en-IN" dirty="0"/>
                    </a:p>
                  </a:txBody>
                  <a:tcPr/>
                </a:tc>
              </a:tr>
              <a:tr h="388608">
                <a:tc>
                  <a:txBody>
                    <a:bodyPr/>
                    <a:lstStyle/>
                    <a:p>
                      <a:pPr algn="ctr"/>
                      <a:r>
                        <a:rPr lang="en-IN" dirty="0" smtClean="0"/>
                        <a:t>4</a:t>
                      </a:r>
                      <a:endParaRPr lang="en-IN" dirty="0"/>
                    </a:p>
                  </a:txBody>
                  <a:tcPr/>
                </a:tc>
                <a:tc>
                  <a:txBody>
                    <a:bodyPr/>
                    <a:lstStyle/>
                    <a:p>
                      <a:pPr algn="ctr"/>
                      <a:r>
                        <a:rPr lang="en-IN" dirty="0" smtClean="0"/>
                        <a:t>NAME_CONTRACT_TYPE</a:t>
                      </a:r>
                      <a:endParaRPr lang="en-IN" dirty="0"/>
                    </a:p>
                  </a:txBody>
                  <a:tcPr/>
                </a:tc>
              </a:tr>
              <a:tr h="317502">
                <a:tc>
                  <a:txBody>
                    <a:bodyPr/>
                    <a:lstStyle/>
                    <a:p>
                      <a:pPr algn="ctr"/>
                      <a:r>
                        <a:rPr lang="en-IN" dirty="0" smtClean="0"/>
                        <a:t>5</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AMT_ANNUITY</a:t>
                      </a:r>
                      <a:endParaRPr lang="en-IN" dirty="0"/>
                    </a:p>
                  </a:txBody>
                  <a:tcPr/>
                </a:tc>
              </a:tr>
              <a:tr h="317502">
                <a:tc>
                  <a:txBody>
                    <a:bodyPr/>
                    <a:lstStyle/>
                    <a:p>
                      <a:pPr algn="ctr"/>
                      <a:r>
                        <a:rPr lang="en-IN" dirty="0" smtClean="0"/>
                        <a:t>6</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AMT_GOODS_PRICE </a:t>
                      </a:r>
                      <a:endParaRPr lang="en-IN" dirty="0"/>
                    </a:p>
                  </a:txBody>
                  <a:tcPr/>
                </a:tc>
              </a:tr>
              <a:tr h="317502">
                <a:tc>
                  <a:txBody>
                    <a:bodyPr/>
                    <a:lstStyle/>
                    <a:p>
                      <a:pPr algn="ctr"/>
                      <a:r>
                        <a:rPr lang="en-IN" dirty="0" smtClean="0"/>
                        <a:t>7</a:t>
                      </a:r>
                      <a:endParaRPr lang="en-IN" dirty="0"/>
                    </a:p>
                  </a:txBody>
                  <a:tcPr/>
                </a:tc>
                <a:tc>
                  <a:txBody>
                    <a:bodyPr/>
                    <a:lstStyle/>
                    <a:p>
                      <a:pPr algn="ctr"/>
                      <a:r>
                        <a:rPr lang="en-IN" dirty="0" smtClean="0"/>
                        <a:t>AMT_APPLICATION </a:t>
                      </a:r>
                      <a:endParaRPr lang="en-IN" dirty="0"/>
                    </a:p>
                  </a:txBody>
                  <a:tcPr/>
                </a:tc>
              </a:tr>
              <a:tr h="317502">
                <a:tc>
                  <a:txBody>
                    <a:bodyPr/>
                    <a:lstStyle/>
                    <a:p>
                      <a:pPr algn="ctr"/>
                      <a:r>
                        <a:rPr lang="en-IN" dirty="0" smtClean="0"/>
                        <a:t>8</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SELLERPLACE_AREA</a:t>
                      </a:r>
                    </a:p>
                  </a:txBody>
                  <a:tcPr/>
                </a:tc>
              </a:tr>
            </a:tbl>
          </a:graphicData>
        </a:graphic>
      </p:graphicFrame>
      <p:graphicFrame>
        <p:nvGraphicFramePr>
          <p:cNvPr id="8" name="Content Placeholder 4"/>
          <p:cNvGraphicFramePr>
            <a:graphicFrameLocks/>
          </p:cNvGraphicFramePr>
          <p:nvPr/>
        </p:nvGraphicFramePr>
        <p:xfrm>
          <a:off x="4643438" y="2117407"/>
          <a:ext cx="4429124" cy="3623471"/>
        </p:xfrm>
        <a:graphic>
          <a:graphicData uri="http://schemas.openxmlformats.org/drawingml/2006/table">
            <a:tbl>
              <a:tblPr firstRow="1" bandRow="1">
                <a:tableStyleId>{073A0DAA-6AF3-43AB-8588-CEC1D06C72B9}</a:tableStyleId>
              </a:tblPr>
              <a:tblGrid>
                <a:gridCol w="543928"/>
                <a:gridCol w="3885196"/>
              </a:tblGrid>
              <a:tr h="668651">
                <a:tc>
                  <a:txBody>
                    <a:bodyPr/>
                    <a:lstStyle/>
                    <a:p>
                      <a:pPr algn="ctr"/>
                      <a:r>
                        <a:rPr lang="en-IN" dirty="0" smtClean="0"/>
                        <a:t>Sl. No</a:t>
                      </a:r>
                      <a:endParaRPr lang="en-IN" dirty="0"/>
                    </a:p>
                  </a:txBody>
                  <a:tcPr/>
                </a:tc>
                <a:tc>
                  <a:txBody>
                    <a:bodyPr/>
                    <a:lstStyle/>
                    <a:p>
                      <a:pPr algn="ctr"/>
                      <a:r>
                        <a:rPr lang="en-IN" dirty="0" smtClean="0"/>
                        <a:t>Variable</a:t>
                      </a:r>
                      <a:endParaRPr lang="en-IN" dirty="0"/>
                    </a:p>
                  </a:txBody>
                  <a:tcPr/>
                </a:tc>
              </a:tr>
              <a:tr h="419981">
                <a:tc>
                  <a:txBody>
                    <a:bodyPr/>
                    <a:lstStyle/>
                    <a:p>
                      <a:pPr algn="ctr"/>
                      <a:r>
                        <a:rPr lang="en-IN" dirty="0" smtClean="0"/>
                        <a:t>9</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OCCUPATION_TYPE</a:t>
                      </a:r>
                    </a:p>
                  </a:txBody>
                  <a:tcPr/>
                </a:tc>
              </a:tr>
              <a:tr h="405208">
                <a:tc>
                  <a:txBody>
                    <a:bodyPr/>
                    <a:lstStyle/>
                    <a:p>
                      <a:pPr algn="ctr"/>
                      <a:r>
                        <a:rPr lang="en-IN" dirty="0" smtClean="0"/>
                        <a:t>10</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DAYS OF THE</a:t>
                      </a:r>
                      <a:r>
                        <a:rPr lang="en-IN" baseline="0" dirty="0" smtClean="0"/>
                        <a:t> WEEK</a:t>
                      </a:r>
                      <a:endParaRPr lang="en-IN" dirty="0" smtClean="0"/>
                    </a:p>
                  </a:txBody>
                  <a:tcPr/>
                </a:tc>
              </a:tr>
              <a:tr h="405208">
                <a:tc>
                  <a:txBody>
                    <a:bodyPr/>
                    <a:lstStyle/>
                    <a:p>
                      <a:pPr algn="ctr"/>
                      <a:r>
                        <a:rPr lang="en-IN" dirty="0" smtClean="0"/>
                        <a:t>11</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ORGANIZATION_TYPE</a:t>
                      </a:r>
                    </a:p>
                  </a:txBody>
                  <a:tcPr/>
                </a:tc>
              </a:tr>
              <a:tr h="405208">
                <a:tc>
                  <a:txBody>
                    <a:bodyPr/>
                    <a:lstStyle/>
                    <a:p>
                      <a:pPr algn="ctr"/>
                      <a:r>
                        <a:rPr lang="en-IN" dirty="0" smtClean="0"/>
                        <a:t>12</a:t>
                      </a:r>
                      <a:endParaRPr lang="en-IN" dirty="0"/>
                    </a:p>
                  </a:txBody>
                  <a:tcPr/>
                </a:tc>
                <a:tc>
                  <a:txBody>
                    <a:bodyPr/>
                    <a:lstStyle/>
                    <a:p>
                      <a:pPr algn="ctr"/>
                      <a:r>
                        <a:rPr lang="en-IN" dirty="0" smtClean="0"/>
                        <a:t>AMT_CREDIT</a:t>
                      </a:r>
                      <a:endParaRPr lang="en-IN" dirty="0"/>
                    </a:p>
                  </a:txBody>
                  <a:tcPr/>
                </a:tc>
              </a:tr>
              <a:tr h="507535">
                <a:tc>
                  <a:txBody>
                    <a:bodyPr/>
                    <a:lstStyle/>
                    <a:p>
                      <a:pPr algn="ctr"/>
                      <a:r>
                        <a:rPr lang="en-IN" dirty="0" smtClean="0"/>
                        <a:t>13</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NAME_CASH_LOAN_PURPOSE</a:t>
                      </a:r>
                      <a:endParaRPr lang="en-IN" dirty="0"/>
                    </a:p>
                  </a:txBody>
                  <a:tcPr/>
                </a:tc>
              </a:tr>
              <a:tr h="406472">
                <a:tc>
                  <a:txBody>
                    <a:bodyPr/>
                    <a:lstStyle/>
                    <a:p>
                      <a:pPr algn="ctr"/>
                      <a:r>
                        <a:rPr lang="en-IN" dirty="0" smtClean="0"/>
                        <a:t>14</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NAME_YIELD_GROUP</a:t>
                      </a:r>
                      <a:endParaRPr lang="en-IN" dirty="0"/>
                    </a:p>
                  </a:txBody>
                  <a:tcPr/>
                </a:tc>
              </a:tr>
              <a:tr h="405208">
                <a:tc>
                  <a:txBody>
                    <a:bodyPr/>
                    <a:lstStyle/>
                    <a:p>
                      <a:pPr algn="ctr"/>
                      <a:r>
                        <a:rPr lang="en-IN" dirty="0" smtClean="0"/>
                        <a:t>15</a:t>
                      </a:r>
                      <a:endParaRPr lang="en-IN" dirty="0"/>
                    </a:p>
                  </a:txBody>
                  <a:tcPr/>
                </a:tc>
                <a:tc>
                  <a:txBody>
                    <a:bodyPr/>
                    <a:lstStyle/>
                    <a:p>
                      <a:pPr algn="ctr"/>
                      <a:r>
                        <a:rPr lang="en-IN" dirty="0" smtClean="0"/>
                        <a:t>NAME_CONTRACT_TYPE</a:t>
                      </a:r>
                      <a:endParaRPr lang="en-IN" dirty="0"/>
                    </a:p>
                  </a:txBody>
                  <a:tcPr/>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card-in-bright-colors-vector-3367396.jpg"/>
          <p:cNvPicPr>
            <a:picLocks noGrp="1" noChangeAspect="1"/>
          </p:cNvPicPr>
          <p:nvPr>
            <p:ph idx="1"/>
          </p:nvPr>
        </p:nvPicPr>
        <p:blipFill>
          <a:blip r:embed="rId2"/>
          <a:stretch>
            <a:fillRect/>
          </a:stretch>
        </p:blipFill>
        <p:spPr>
          <a:xfrm>
            <a:off x="0" y="0"/>
            <a:ext cx="9144000" cy="6866587"/>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xmlns="" id="{804E924E-0BD8-46E1-9A99-DBFCD7173E72}"/>
              </a:ext>
            </a:extLst>
          </p:cNvPr>
          <p:cNvPicPr>
            <a:picLocks noChangeAspect="1"/>
          </p:cNvPicPr>
          <p:nvPr/>
        </p:nvPicPr>
        <p:blipFill rotWithShape="1">
          <a:blip r:embed="rId2">
            <a:alphaModFix amt="35000"/>
          </a:blip>
          <a:srcRect l="18000"/>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pPr>
              <a:lnSpc>
                <a:spcPct val="90000"/>
              </a:lnSpc>
            </a:pPr>
            <a:r>
              <a:rPr lang="en-IN" sz="3600" dirty="0" smtClean="0">
                <a:solidFill>
                  <a:srgbClr val="FFFFFF"/>
                </a:solidFill>
              </a:rPr>
              <a:t>OUR UNDERSTANDING OF BUSINESS REQUIREMENTS</a:t>
            </a:r>
            <a:endParaRPr lang="en-IN" sz="3600" dirty="0">
              <a:solidFill>
                <a:srgbClr val="FFFFFF"/>
              </a:solidFill>
            </a:endParaRPr>
          </a:p>
        </p:txBody>
      </p:sp>
      <p:sp>
        <p:nvSpPr>
          <p:cNvPr id="7" name="Oval 6"/>
          <p:cNvSpPr/>
          <p:nvPr/>
        </p:nvSpPr>
        <p:spPr>
          <a:xfrm>
            <a:off x="285720" y="1972998"/>
            <a:ext cx="652557" cy="598746"/>
          </a:xfrm>
          <a:prstGeom prst="ellipse">
            <a:avLst/>
          </a:prstGeom>
        </p:spPr>
        <p:style>
          <a:lnRef idx="0">
            <a:schemeClr val="accent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8" name="Rectangle 7"/>
          <p:cNvSpPr/>
          <p:nvPr/>
        </p:nvSpPr>
        <p:spPr>
          <a:xfrm>
            <a:off x="423700" y="2071678"/>
            <a:ext cx="371702" cy="286173"/>
          </a:xfrm>
          <a:prstGeom prst="rect">
            <a:avLst/>
          </a:prstGeom>
          <a: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9" name="Oval 8"/>
          <p:cNvSpPr/>
          <p:nvPr/>
        </p:nvSpPr>
        <p:spPr>
          <a:xfrm>
            <a:off x="294114" y="3143248"/>
            <a:ext cx="563110" cy="571504"/>
          </a:xfrm>
          <a:prstGeom prst="ellipse">
            <a:avLst/>
          </a:prstGeom>
        </p:spPr>
        <p:style>
          <a:lnRef idx="0">
            <a:schemeClr val="accent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Rectangle 9"/>
          <p:cNvSpPr/>
          <p:nvPr/>
        </p:nvSpPr>
        <p:spPr>
          <a:xfrm>
            <a:off x="428596" y="3246044"/>
            <a:ext cx="307591" cy="331472"/>
          </a:xfrm>
          <a:prstGeom prst="rect">
            <a:avLst/>
          </a:prstGeom>
          <a: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1" name="Oval 10"/>
          <p:cNvSpPr/>
          <p:nvPr/>
        </p:nvSpPr>
        <p:spPr>
          <a:xfrm>
            <a:off x="263197" y="4095191"/>
            <a:ext cx="594027" cy="691131"/>
          </a:xfrm>
          <a:prstGeom prst="ellipse">
            <a:avLst/>
          </a:prstGeom>
        </p:spPr>
        <p:style>
          <a:lnRef idx="0">
            <a:schemeClr val="accent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2" name="Rectangle 11"/>
          <p:cNvSpPr/>
          <p:nvPr/>
        </p:nvSpPr>
        <p:spPr>
          <a:xfrm>
            <a:off x="428597" y="4212345"/>
            <a:ext cx="298578" cy="367213"/>
          </a:xfrm>
          <a:prstGeom prst="rect">
            <a:avLst/>
          </a:prstGeom>
          <a:blipFill>
            <a:blip r:embed="rId7" cstate="print">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Oval 12"/>
          <p:cNvSpPr/>
          <p:nvPr/>
        </p:nvSpPr>
        <p:spPr>
          <a:xfrm>
            <a:off x="349801" y="5220472"/>
            <a:ext cx="578861" cy="637420"/>
          </a:xfrm>
          <a:prstGeom prst="ellipse">
            <a:avLst/>
          </a:prstGeom>
        </p:spPr>
        <p:style>
          <a:lnRef idx="0">
            <a:schemeClr val="accent2">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4" name="Rectangle 13"/>
          <p:cNvSpPr/>
          <p:nvPr/>
        </p:nvSpPr>
        <p:spPr>
          <a:xfrm>
            <a:off x="357158" y="5384867"/>
            <a:ext cx="502076" cy="248461"/>
          </a:xfrm>
          <a:prstGeom prst="rect">
            <a:avLst/>
          </a:prstGeom>
          <a:blipFill>
            <a:blip r:embed="rId9" cstate="print">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5" name="TextBox 14"/>
          <p:cNvSpPr txBox="1"/>
          <p:nvPr/>
        </p:nvSpPr>
        <p:spPr>
          <a:xfrm>
            <a:off x="1285852" y="1857364"/>
            <a:ext cx="6929486" cy="1169551"/>
          </a:xfrm>
          <a:prstGeom prst="rect">
            <a:avLst/>
          </a:prstGeom>
          <a:noFill/>
        </p:spPr>
        <p:txBody>
          <a:bodyPr wrap="square" rtlCol="0">
            <a:spAutoFit/>
          </a:bodyPr>
          <a:lstStyle/>
          <a:p>
            <a:pPr lvl="0"/>
            <a:r>
              <a:rPr lang="en-IN" sz="1400" dirty="0"/>
              <a:t>The case study aims to identify patterns which indicate if a client has difficulty paying their instalments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endParaRPr lang="en-US" sz="1400" dirty="0"/>
          </a:p>
        </p:txBody>
      </p:sp>
      <p:sp>
        <p:nvSpPr>
          <p:cNvPr id="16" name="Rectangle 15"/>
          <p:cNvSpPr/>
          <p:nvPr/>
        </p:nvSpPr>
        <p:spPr>
          <a:xfrm>
            <a:off x="1285852" y="3222309"/>
            <a:ext cx="6715172" cy="523220"/>
          </a:xfrm>
          <a:prstGeom prst="rect">
            <a:avLst/>
          </a:prstGeom>
        </p:spPr>
        <p:txBody>
          <a:bodyPr wrap="square">
            <a:spAutoFit/>
          </a:bodyPr>
          <a:lstStyle/>
          <a:p>
            <a:pPr lvl="0"/>
            <a:r>
              <a:rPr lang="en-IN" sz="1400" dirty="0"/>
              <a:t>It also focuses on understanding the driving factors (or driver variables) behind loan default, i.e. the variables which are strong indicators of default.</a:t>
            </a:r>
            <a:endParaRPr lang="en-US" sz="1400" dirty="0"/>
          </a:p>
        </p:txBody>
      </p:sp>
      <p:sp>
        <p:nvSpPr>
          <p:cNvPr id="17" name="Rectangle 16"/>
          <p:cNvSpPr/>
          <p:nvPr/>
        </p:nvSpPr>
        <p:spPr>
          <a:xfrm>
            <a:off x="1285852" y="4151003"/>
            <a:ext cx="6643734" cy="523220"/>
          </a:xfrm>
          <a:prstGeom prst="rect">
            <a:avLst/>
          </a:prstGeom>
        </p:spPr>
        <p:txBody>
          <a:bodyPr wrap="square">
            <a:spAutoFit/>
          </a:bodyPr>
          <a:lstStyle/>
          <a:p>
            <a:pPr lvl="0"/>
            <a:r>
              <a:rPr lang="en-IN" sz="1400" dirty="0"/>
              <a:t>The main aim of this case study is to enhance the company’s business portfolio and target successful risk assessment.</a:t>
            </a:r>
            <a:endParaRPr lang="en-US" sz="1400" dirty="0"/>
          </a:p>
        </p:txBody>
      </p:sp>
      <p:sp>
        <p:nvSpPr>
          <p:cNvPr id="18" name="Rectangle 17"/>
          <p:cNvSpPr/>
          <p:nvPr/>
        </p:nvSpPr>
        <p:spPr>
          <a:xfrm>
            <a:off x="1285852" y="5222573"/>
            <a:ext cx="6500858" cy="523220"/>
          </a:xfrm>
          <a:prstGeom prst="rect">
            <a:avLst/>
          </a:prstGeom>
        </p:spPr>
        <p:txBody>
          <a:bodyPr wrap="square">
            <a:spAutoFit/>
          </a:bodyPr>
          <a:lstStyle/>
          <a:p>
            <a:pPr lvl="0"/>
            <a:r>
              <a:rPr lang="en-IN" sz="1400" dirty="0"/>
              <a:t>We are expected to use EDA to understand how consumer attributes and loan attributes influence the tendency of default.</a:t>
            </a:r>
            <a:endParaRPr lang="en-US" sz="1400" dirty="0"/>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A8944B6-5130-41A2-ACC5-7C0CAF5DB404}"/>
              </a:ext>
            </a:extLst>
          </p:cNvPr>
          <p:cNvPicPr>
            <a:picLocks noChangeAspect="1"/>
          </p:cNvPicPr>
          <p:nvPr/>
        </p:nvPicPr>
        <p:blipFill rotWithShape="1">
          <a:blip r:embed="rId2">
            <a:duotone>
              <a:prstClr val="black"/>
              <a:schemeClr val="tx2">
                <a:tint val="45000"/>
                <a:satMod val="400000"/>
              </a:schemeClr>
            </a:duotone>
            <a:alphaModFix amt="25000"/>
          </a:blip>
          <a:srcRect l="14000" r="-1" b="-1"/>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IN" sz="3600" dirty="0" smtClean="0"/>
              <a:t>SCOPE OF THE PROJECT</a:t>
            </a:r>
            <a:endParaRPr lang="en-IN" sz="3600" dirty="0"/>
          </a:p>
        </p:txBody>
      </p:sp>
      <p:graphicFrame>
        <p:nvGraphicFramePr>
          <p:cNvPr id="5" name="Content Placeholder 2">
            <a:extLst>
              <a:ext uri="{FF2B5EF4-FFF2-40B4-BE49-F238E27FC236}">
                <a16:creationId xmlns:a16="http://schemas.microsoft.com/office/drawing/2014/main" xmlns="" id="{D8633FE1-6AAF-4819-AC0B-58C475AA62ED}"/>
              </a:ext>
            </a:extLst>
          </p:cNvPr>
          <p:cNvGraphicFramePr>
            <a:graphicFrameLocks noGrp="1"/>
          </p:cNvGraphicFramePr>
          <p:nvPr>
            <p:ph idx="1"/>
            <p:extLst>
              <p:ext uri="{D42A27DB-BD31-4B8C-83A1-F6EECF244321}">
                <p14:modId xmlns:p14="http://schemas.microsoft.com/office/powerpoint/2010/main" xmlns="" val="37888751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B8382B7E-52A2-4693-B04E-1F6337985DFA}"/>
              </a:ext>
            </a:extLst>
          </p:cNvPr>
          <p:cNvPicPr>
            <a:picLocks noChangeAspect="1"/>
          </p:cNvPicPr>
          <p:nvPr/>
        </p:nvPicPr>
        <p:blipFill rotWithShape="1">
          <a:blip r:embed="rId2">
            <a:alphaModFix amt="35000"/>
          </a:blip>
          <a:srcRect l="7979" r="12021"/>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IN" sz="3600" dirty="0" smtClean="0">
                <a:solidFill>
                  <a:srgbClr val="FFFFFF"/>
                </a:solidFill>
              </a:rPr>
              <a:t>SOLUTION ARCHITECTURE</a:t>
            </a:r>
            <a:endParaRPr lang="en-IN" sz="3600" dirty="0">
              <a:solidFill>
                <a:srgbClr val="FFFFFF"/>
              </a:solidFill>
            </a:endParaRPr>
          </a:p>
        </p:txBody>
      </p:sp>
      <p:graphicFrame>
        <p:nvGraphicFramePr>
          <p:cNvPr id="6" name="Diagram 3">
            <a:extLst>
              <a:ext uri="{FF2B5EF4-FFF2-40B4-BE49-F238E27FC236}">
                <a16:creationId xmlns:a16="http://schemas.microsoft.com/office/drawing/2014/main" xmlns="" id="{6B57E029-F723-4DB4-8FD5-EDCF1B7A35AC}"/>
              </a:ext>
            </a:extLst>
          </p:cNvPr>
          <p:cNvGraphicFramePr/>
          <p:nvPr>
            <p:extLst>
              <p:ext uri="{D42A27DB-BD31-4B8C-83A1-F6EECF244321}">
                <p14:modId xmlns:p14="http://schemas.microsoft.com/office/powerpoint/2010/main" xmlns="" val="238221474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xmlns="" id="{E8827C5B-C742-4119-B6AB-B5E4B4C90367}"/>
              </a:ext>
            </a:extLst>
          </p:cNvPr>
          <p:cNvPicPr>
            <a:picLocks noChangeAspect="1"/>
          </p:cNvPicPr>
          <p:nvPr/>
        </p:nvPicPr>
        <p:blipFill rotWithShape="1">
          <a:blip r:embed="rId2">
            <a:alphaModFix amt="35000"/>
          </a:blip>
          <a:srcRect l="1713" r="9589"/>
          <a:stretch/>
        </p:blipFill>
        <p:spPr>
          <a:xfrm>
            <a:off x="-3182" y="10"/>
            <a:ext cx="9147182" cy="6857990"/>
          </a:xfrm>
          <a:prstGeom prst="rect">
            <a:avLst/>
          </a:prstGeom>
        </p:spPr>
      </p:pic>
      <p:sp>
        <p:nvSpPr>
          <p:cNvPr id="2" name="Title 1"/>
          <p:cNvSpPr>
            <a:spLocks noGrp="1"/>
          </p:cNvSpPr>
          <p:nvPr>
            <p:ph type="title"/>
          </p:nvPr>
        </p:nvSpPr>
        <p:spPr>
          <a:xfrm>
            <a:off x="482600" y="321734"/>
            <a:ext cx="8178799" cy="1135737"/>
          </a:xfrm>
        </p:spPr>
        <p:txBody>
          <a:bodyPr>
            <a:normAutofit/>
          </a:bodyPr>
          <a:lstStyle/>
          <a:p>
            <a:r>
              <a:rPr lang="en-IN" sz="3600" dirty="0" smtClean="0"/>
              <a:t>SOLUTION APPROACH</a:t>
            </a:r>
            <a:endParaRPr lang="en-IN" sz="3600" dirty="0"/>
          </a:p>
        </p:txBody>
      </p:sp>
      <p:sp>
        <p:nvSpPr>
          <p:cNvPr id="12" name="Rectangle 11">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C6CEA93B-05A7-46AD-A97B-2AC6189551E5}"/>
              </a:ext>
            </a:extLst>
          </p:cNvPr>
          <p:cNvGraphicFramePr>
            <a:graphicFrameLocks noGrp="1"/>
          </p:cNvGraphicFramePr>
          <p:nvPr>
            <p:ph idx="1"/>
            <p:extLst>
              <p:ext uri="{D42A27DB-BD31-4B8C-83A1-F6EECF244321}">
                <p14:modId xmlns:p14="http://schemas.microsoft.com/office/powerpoint/2010/main" xmlns="" val="3076656505"/>
              </p:ext>
            </p:extLst>
          </p:nvPr>
        </p:nvGraphicFramePr>
        <p:xfrm>
          <a:off x="482600" y="1782981"/>
          <a:ext cx="8178799"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EE1FC7B4-E4A7-4452-B413-1A623E3A72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9144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xmlns="" id="{E0709AF0-24F0-4486-B189-BE6386BD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xmlns="" id="{FBE3B62F-5853-4A3C-B050-6186351A71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4751" y="448253"/>
            <a:ext cx="7890527" cy="1325563"/>
          </a:xfrm>
        </p:spPr>
        <p:txBody>
          <a:bodyPr vert="horz" lIns="91440" tIns="45720" rIns="91440" bIns="45720" rtlCol="0" anchor="ctr">
            <a:normAutofit/>
          </a:bodyPr>
          <a:lstStyle/>
          <a:p>
            <a:pPr algn="l">
              <a:lnSpc>
                <a:spcPct val="90000"/>
              </a:lnSpc>
            </a:pPr>
            <a:r>
              <a:rPr lang="en-US" kern="1200">
                <a:solidFill>
                  <a:schemeClr val="tx1"/>
                </a:solidFill>
                <a:latin typeface="+mj-lt"/>
                <a:ea typeface="+mj-ea"/>
                <a:cs typeface="+mj-cs"/>
              </a:rPr>
              <a:t>DATA SOURCING</a:t>
            </a:r>
          </a:p>
        </p:txBody>
      </p:sp>
      <p:sp>
        <p:nvSpPr>
          <p:cNvPr id="4" name="TextBox 3">
            <a:extLst>
              <a:ext uri="{FF2B5EF4-FFF2-40B4-BE49-F238E27FC236}">
                <a16:creationId xmlns:a16="http://schemas.microsoft.com/office/drawing/2014/main" xmlns="" id="{360CD9EC-B5FD-44A9-8117-843E5D25BF23}"/>
              </a:ext>
            </a:extLst>
          </p:cNvPr>
          <p:cNvSpPr txBox="1"/>
          <p:nvPr/>
        </p:nvSpPr>
        <p:spPr>
          <a:xfrm>
            <a:off x="428596" y="1643051"/>
            <a:ext cx="7858180" cy="1428759"/>
          </a:xfrm>
          <a:prstGeom prst="rect">
            <a:avLst/>
          </a:prstGeom>
        </p:spPr>
        <p:txBody>
          <a:bodyPr vert="horz" lIns="91440" tIns="45720" rIns="91440" bIns="45720" rtlCol="0">
            <a:noAutofit/>
          </a:bodyPr>
          <a:lstStyle/>
          <a:p>
            <a:pPr marL="285750" indent="-228600">
              <a:lnSpc>
                <a:spcPct val="120000"/>
              </a:lnSpc>
              <a:spcAft>
                <a:spcPts val="600"/>
              </a:spcAft>
              <a:buFont typeface="Arial" panose="020B0604020202020204" pitchFamily="34" charset="0"/>
              <a:buChar char="•"/>
            </a:pPr>
            <a:r>
              <a:rPr lang="en-US" sz="1600" b="1" dirty="0"/>
              <a:t>Data is provided by UPGRAD </a:t>
            </a:r>
            <a:r>
              <a:rPr lang="en-US" sz="1600" b="1" dirty="0" smtClean="0"/>
              <a:t>Team</a:t>
            </a:r>
            <a:endParaRPr lang="en-US" sz="1600" b="1" dirty="0"/>
          </a:p>
          <a:p>
            <a:pPr marL="285750" indent="-228600">
              <a:lnSpc>
                <a:spcPct val="120000"/>
              </a:lnSpc>
              <a:spcAft>
                <a:spcPts val="600"/>
              </a:spcAft>
              <a:buFont typeface="Arial" panose="020B0604020202020204" pitchFamily="34" charset="0"/>
              <a:buChar char="•"/>
            </a:pPr>
            <a:r>
              <a:rPr lang="en-US" sz="1600" b="1" dirty="0"/>
              <a:t>Data is provided in CSV Format , we have two data sets to analyze and provided the </a:t>
            </a:r>
            <a:r>
              <a:rPr lang="en-US" sz="1600" b="1" dirty="0" smtClean="0"/>
              <a:t>insights</a:t>
            </a:r>
            <a:endParaRPr lang="en-US" sz="1600" b="1" dirty="0"/>
          </a:p>
          <a:p>
            <a:pPr marL="285750" indent="-228600">
              <a:lnSpc>
                <a:spcPct val="120000"/>
              </a:lnSpc>
              <a:spcAft>
                <a:spcPts val="600"/>
              </a:spcAft>
              <a:buFont typeface="Arial" panose="020B0604020202020204" pitchFamily="34" charset="0"/>
              <a:buChar char="•"/>
            </a:pPr>
            <a:r>
              <a:rPr lang="en-US" sz="1600" b="1" dirty="0"/>
              <a:t>Application.csv, Previous_application.csv are the two data sets . They consists of 122 columns and 37 columns respectively</a:t>
            </a:r>
          </a:p>
        </p:txBody>
      </p:sp>
      <p:pic>
        <p:nvPicPr>
          <p:cNvPr id="5" name="Picture 4">
            <a:extLst>
              <a:ext uri="{FF2B5EF4-FFF2-40B4-BE49-F238E27FC236}">
                <a16:creationId xmlns:a16="http://schemas.microsoft.com/office/drawing/2014/main" xmlns="" id="{B53344A7-CAFE-4DA2-83C7-CE4F1D4BB82A}"/>
              </a:ext>
            </a:extLst>
          </p:cNvPr>
          <p:cNvPicPr>
            <a:picLocks noChangeAspect="1"/>
          </p:cNvPicPr>
          <p:nvPr/>
        </p:nvPicPr>
        <p:blipFill rotWithShape="1">
          <a:blip r:embed="rId2"/>
          <a:srcRect r="4667"/>
          <a:stretch/>
        </p:blipFill>
        <p:spPr>
          <a:xfrm>
            <a:off x="428596" y="3357562"/>
            <a:ext cx="8072494" cy="3214734"/>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xmlns="" id="{68A4132F-DEC6-4332-A00C-A11AD4519B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43" y="0"/>
            <a:ext cx="914285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xmlns="" id="{9B38642C-62C4-4E31-A5D3-BB1DD8CA39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497687"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xmlns="" id="{A9F66240-8C38-4069-A5C9-2D3FCD97E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17621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365125"/>
            <a:ext cx="3284160" cy="1325563"/>
          </a:xfrm>
        </p:spPr>
        <p:txBody>
          <a:bodyPr vert="horz" lIns="91440" tIns="45720" rIns="91440" bIns="45720" rtlCol="0" anchor="ctr">
            <a:normAutofit/>
          </a:bodyPr>
          <a:lstStyle/>
          <a:p>
            <a:pPr algn="l">
              <a:lnSpc>
                <a:spcPct val="90000"/>
              </a:lnSpc>
            </a:pPr>
            <a:r>
              <a:rPr lang="en-US" sz="3200" dirty="0"/>
              <a:t>DATA CLEANING</a:t>
            </a:r>
          </a:p>
        </p:txBody>
      </p:sp>
      <p:sp>
        <p:nvSpPr>
          <p:cNvPr id="6" name="TextBox 5">
            <a:extLst>
              <a:ext uri="{FF2B5EF4-FFF2-40B4-BE49-F238E27FC236}">
                <a16:creationId xmlns:a16="http://schemas.microsoft.com/office/drawing/2014/main" xmlns="" id="{62721F48-8268-4BFD-B0D8-6BB71053AB66}"/>
              </a:ext>
            </a:extLst>
          </p:cNvPr>
          <p:cNvSpPr txBox="1"/>
          <p:nvPr/>
        </p:nvSpPr>
        <p:spPr>
          <a:xfrm>
            <a:off x="603504" y="2020824"/>
            <a:ext cx="3807067" cy="369419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b="1" dirty="0"/>
              <a:t>Finding the columns which have more than 30% of the null values from both the available data </a:t>
            </a:r>
            <a:r>
              <a:rPr lang="en-US" sz="1600" b="1" dirty="0" smtClean="0"/>
              <a:t>sets</a:t>
            </a:r>
            <a:endParaRPr lang="en-US" sz="1600" b="1" dirty="0"/>
          </a:p>
          <a:p>
            <a:pPr marL="285750" indent="-228600">
              <a:lnSpc>
                <a:spcPct val="90000"/>
              </a:lnSpc>
              <a:spcAft>
                <a:spcPts val="600"/>
              </a:spcAft>
              <a:buFont typeface="Arial" panose="020B0604020202020204" pitchFamily="34" charset="0"/>
              <a:buChar char="•"/>
            </a:pPr>
            <a:r>
              <a:rPr lang="en-US" sz="1600" b="1" dirty="0"/>
              <a:t>There are 50 columns which have null values more than 30% in their data in </a:t>
            </a:r>
            <a:r>
              <a:rPr lang="en-US" sz="1600" b="1" dirty="0" smtClean="0"/>
              <a:t>Application.csv</a:t>
            </a:r>
            <a:endParaRPr lang="en-US" sz="1600" b="1" dirty="0"/>
          </a:p>
          <a:p>
            <a:pPr marL="285750" indent="-228600">
              <a:lnSpc>
                <a:spcPct val="90000"/>
              </a:lnSpc>
              <a:spcAft>
                <a:spcPts val="600"/>
              </a:spcAft>
              <a:buFont typeface="Arial" panose="020B0604020202020204" pitchFamily="34" charset="0"/>
              <a:buChar char="•"/>
            </a:pPr>
            <a:r>
              <a:rPr lang="en-US" sz="1600" b="1" dirty="0"/>
              <a:t>There are 11 columns which have null values more than 30% in their data in </a:t>
            </a:r>
            <a:r>
              <a:rPr lang="en-US" sz="1600" b="1" dirty="0" smtClean="0"/>
              <a:t>Application.csv</a:t>
            </a:r>
            <a:endParaRPr lang="en-US" sz="1600" b="1" dirty="0"/>
          </a:p>
          <a:p>
            <a:pPr marL="285750" indent="-228600">
              <a:lnSpc>
                <a:spcPct val="90000"/>
              </a:lnSpc>
              <a:spcAft>
                <a:spcPts val="600"/>
              </a:spcAft>
              <a:buFont typeface="Arial" panose="020B0604020202020204" pitchFamily="34" charset="0"/>
              <a:buChar char="•"/>
            </a:pPr>
            <a:r>
              <a:rPr lang="en-US" sz="1600" b="1" dirty="0"/>
              <a:t>As part of our analysis we have to remove these columns as they affect our analysis because of insufficient data</a:t>
            </a:r>
          </a:p>
          <a:p>
            <a:pPr marL="285750" indent="-228600">
              <a:lnSpc>
                <a:spcPct val="90000"/>
              </a:lnSpc>
              <a:spcAft>
                <a:spcPts val="600"/>
              </a:spcAft>
              <a:buFont typeface="Arial" panose="020B0604020202020204" pitchFamily="34" charset="0"/>
              <a:buChar char="•"/>
            </a:pPr>
            <a:endParaRPr lang="en-US" sz="1600" b="1" dirty="0"/>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endParaRPr lang="en-US" sz="1600" dirty="0"/>
          </a:p>
        </p:txBody>
      </p:sp>
      <p:pic>
        <p:nvPicPr>
          <p:cNvPr id="7" name="Picture 6">
            <a:extLst>
              <a:ext uri="{FF2B5EF4-FFF2-40B4-BE49-F238E27FC236}">
                <a16:creationId xmlns:a16="http://schemas.microsoft.com/office/drawing/2014/main" xmlns="" id="{7EC93FB2-DE65-4C5D-85FE-8CF875BC5688}"/>
              </a:ext>
            </a:extLst>
          </p:cNvPr>
          <p:cNvPicPr>
            <a:picLocks noChangeAspect="1"/>
          </p:cNvPicPr>
          <p:nvPr/>
        </p:nvPicPr>
        <p:blipFill>
          <a:blip r:embed="rId2" cstate="print"/>
          <a:stretch>
            <a:fillRect/>
          </a:stretch>
        </p:blipFill>
        <p:spPr>
          <a:xfrm>
            <a:off x="5330101" y="1148935"/>
            <a:ext cx="3579341" cy="1565685"/>
          </a:xfrm>
          <a:prstGeom prst="rect">
            <a:avLst/>
          </a:prstGeom>
        </p:spPr>
      </p:pic>
      <p:pic>
        <p:nvPicPr>
          <p:cNvPr id="8" name="Picture 7">
            <a:extLst>
              <a:ext uri="{FF2B5EF4-FFF2-40B4-BE49-F238E27FC236}">
                <a16:creationId xmlns:a16="http://schemas.microsoft.com/office/drawing/2014/main" xmlns="" id="{5D5F35C9-7DB1-45DD-8E40-53D626023F35}"/>
              </a:ext>
            </a:extLst>
          </p:cNvPr>
          <p:cNvPicPr>
            <a:picLocks noChangeAspect="1"/>
          </p:cNvPicPr>
          <p:nvPr/>
        </p:nvPicPr>
        <p:blipFill>
          <a:blip r:embed="rId3" cstate="print"/>
          <a:stretch>
            <a:fillRect/>
          </a:stretch>
        </p:blipFill>
        <p:spPr>
          <a:xfrm>
            <a:off x="6000760" y="4143380"/>
            <a:ext cx="2928958" cy="1285884"/>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74986-AA7E-4915-A690-86CB01ECC970}"/>
              </a:ext>
            </a:extLst>
          </p:cNvPr>
          <p:cNvSpPr>
            <a:spLocks noGrp="1"/>
          </p:cNvSpPr>
          <p:nvPr>
            <p:ph type="title"/>
          </p:nvPr>
        </p:nvSpPr>
        <p:spPr>
          <a:xfrm>
            <a:off x="603504" y="1445494"/>
            <a:ext cx="2825488" cy="4376572"/>
          </a:xfrm>
        </p:spPr>
        <p:txBody>
          <a:bodyPr vert="horz" lIns="91440" tIns="45720" rIns="91440" bIns="45720" rtlCol="0" anchor="ctr">
            <a:normAutofit/>
          </a:bodyPr>
          <a:lstStyle/>
          <a:p>
            <a:pPr algn="l">
              <a:lnSpc>
                <a:spcPct val="90000"/>
              </a:lnSpc>
            </a:pPr>
            <a:r>
              <a:rPr lang="en-US" sz="2900" kern="1200" dirty="0" smtClean="0">
                <a:solidFill>
                  <a:schemeClr val="tx1"/>
                </a:solidFill>
                <a:latin typeface="+mj-lt"/>
                <a:ea typeface="+mj-ea"/>
                <a:cs typeface="+mj-cs"/>
              </a:rPr>
              <a:t>HANDLING MISSING VALUES AND OUTLIERS FOR APPLICATION.CSV</a:t>
            </a:r>
            <a:endParaRPr lang="en-US" sz="2900" kern="1200" dirty="0">
              <a:solidFill>
                <a:schemeClr val="tx1"/>
              </a:solidFill>
              <a:latin typeface="+mj-lt"/>
              <a:ea typeface="+mj-ea"/>
              <a:cs typeface="+mj-cs"/>
            </a:endParaRPr>
          </a:p>
        </p:txBody>
      </p:sp>
      <p:sp>
        <p:nvSpPr>
          <p:cNvPr id="9" name="Freeform: Shape 8">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80727" y="0"/>
            <a:ext cx="5460987"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92168" y="0"/>
            <a:ext cx="5249546"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2529A481-B9B7-4315-AB0F-9CC941A335AE}"/>
              </a:ext>
            </a:extLst>
          </p:cNvPr>
          <p:cNvSpPr txBox="1"/>
          <p:nvPr/>
        </p:nvSpPr>
        <p:spPr>
          <a:xfrm>
            <a:off x="4286248" y="357166"/>
            <a:ext cx="4643470" cy="5429288"/>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600" dirty="0">
                <a:solidFill>
                  <a:schemeClr val="bg1"/>
                </a:solidFill>
              </a:rPr>
              <a:t>All the null values in AMT_REQ_CREDIT_BUREAU* (6)columns can be filled with 0 because if the enquiry did not happen we can consider it to be </a:t>
            </a:r>
            <a:r>
              <a:rPr lang="en-US" sz="1600" dirty="0" smtClean="0">
                <a:solidFill>
                  <a:schemeClr val="bg1"/>
                </a:solidFill>
              </a:rPr>
              <a:t>0</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Calculate the percentage of rows in the remaining columns having null values</a:t>
            </a:r>
            <a:r>
              <a:rPr lang="en-US" sz="1600" dirty="0" smtClean="0">
                <a:solidFill>
                  <a:schemeClr val="bg1"/>
                </a:solidFill>
              </a:rPr>
              <a:t>.</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Since the percentage of NAN values in "AMT_GOODS_PRICE" is very low it is ideal to remove the rows which have null </a:t>
            </a:r>
            <a:r>
              <a:rPr lang="en-US" sz="1600" dirty="0" smtClean="0">
                <a:solidFill>
                  <a:schemeClr val="bg1"/>
                </a:solidFill>
              </a:rPr>
              <a:t>values</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Since box plot for EXT_SOURCE_2 shows mean is not at the center and also since only 2% of rows have NAN we can remove the rows instead replacing with </a:t>
            </a:r>
            <a:r>
              <a:rPr lang="en-US" sz="1600" dirty="0" smtClean="0">
                <a:solidFill>
                  <a:schemeClr val="bg1"/>
                </a:solidFill>
              </a:rPr>
              <a:t>values</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Though boxplot for EXT_SOURCE_3 shows the mean is almost at the center but 19% of data has NAN values replacing with the MEAN is not ideal. Though the standard deviation seems to be very less, if we observe the mean values and maximum values the data in this column is between 0-1 and replacing it with mean would be a bad idea , so it is ideal to remove the rows with </a:t>
            </a:r>
            <a:r>
              <a:rPr lang="en-US" sz="1600" dirty="0" smtClean="0">
                <a:solidFill>
                  <a:schemeClr val="bg1"/>
                </a:solidFill>
              </a:rPr>
              <a:t>NA</a:t>
            </a:r>
            <a:endParaRPr lang="en-US" sz="1600" dirty="0">
              <a:solidFill>
                <a:schemeClr val="bg1"/>
              </a:solidFill>
            </a:endParaRPr>
          </a:p>
          <a:p>
            <a:pPr marL="285750" indent="-228600">
              <a:lnSpc>
                <a:spcPct val="90000"/>
              </a:lnSpc>
              <a:spcAft>
                <a:spcPts val="600"/>
              </a:spcAft>
              <a:buFont typeface="Arial" panose="020B0604020202020204" pitchFamily="34" charset="0"/>
              <a:buChar char="•"/>
            </a:pPr>
            <a:r>
              <a:rPr lang="en-US" sz="1600" dirty="0">
                <a:solidFill>
                  <a:schemeClr val="bg1"/>
                </a:solidFill>
              </a:rPr>
              <a:t>With all necessary data cleaning techniques 80% of data is </a:t>
            </a:r>
            <a:r>
              <a:rPr lang="en-US" sz="1600" dirty="0" smtClean="0">
                <a:solidFill>
                  <a:schemeClr val="bg1"/>
                </a:solidFill>
              </a:rPr>
              <a:t>retrieved</a:t>
            </a:r>
            <a:endParaRPr lang="en-US" sz="1400" dirty="0">
              <a:solidFill>
                <a:schemeClr val="bg1"/>
              </a:solidFill>
            </a:endParaRPr>
          </a:p>
        </p:txBody>
      </p:sp>
      <p:sp>
        <p:nvSpPr>
          <p:cNvPr id="5" name="TextBox 4">
            <a:extLst>
              <a:ext uri="{FF2B5EF4-FFF2-40B4-BE49-F238E27FC236}">
                <a16:creationId xmlns:a16="http://schemas.microsoft.com/office/drawing/2014/main" xmlns="" id="{0A5CE2B7-1DC6-48E2-8FC6-30A1F672B50C}"/>
              </a:ext>
            </a:extLst>
          </p:cNvPr>
          <p:cNvSpPr txBox="1"/>
          <p:nvPr/>
        </p:nvSpPr>
        <p:spPr>
          <a:xfrm>
            <a:off x="4714876" y="6068817"/>
            <a:ext cx="4071966" cy="646331"/>
          </a:xfrm>
          <a:prstGeom prst="rect">
            <a:avLst/>
          </a:prstGeom>
          <a:noFill/>
        </p:spPr>
        <p:txBody>
          <a:bodyPr wrap="square" rtlCol="0">
            <a:spAutoFit/>
          </a:bodyPr>
          <a:lstStyle/>
          <a:p>
            <a:r>
              <a:rPr lang="en-US" b="1" dirty="0">
                <a:solidFill>
                  <a:schemeClr val="bg1"/>
                </a:solidFill>
              </a:rPr>
              <a:t>NOTE: ALL THE DATA CLEANING IS CLEARLY MEANTIONED IN NOTEBOOK</a:t>
            </a:r>
          </a:p>
        </p:txBody>
      </p:sp>
    </p:spTree>
    <p:extLst>
      <p:ext uri="{BB962C8B-B14F-4D97-AF65-F5344CB8AC3E}">
        <p14:creationId xmlns:p14="http://schemas.microsoft.com/office/powerpoint/2010/main" xmlns="" val="26438592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393</TotalTime>
  <Words>2208</Words>
  <Application>Microsoft Office PowerPoint</Application>
  <PresentationFormat>On-screen Show (4:3)</PresentationFormat>
  <Paragraphs>161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CREDIT EDA CASE STUDY</vt:lpstr>
      <vt:lpstr>TABLE OF CONTENTS</vt:lpstr>
      <vt:lpstr>OUR UNDERSTANDING OF BUSINESS REQUIREMENTS</vt:lpstr>
      <vt:lpstr>SCOPE OF THE PROJECT</vt:lpstr>
      <vt:lpstr>SOLUTION ARCHITECTURE</vt:lpstr>
      <vt:lpstr>SOLUTION APPROACH</vt:lpstr>
      <vt:lpstr>DATA SOURCING</vt:lpstr>
      <vt:lpstr>DATA CLEANING</vt:lpstr>
      <vt:lpstr>HANDLING MISSING VALUES AND OUTLIERS FOR APPLICATION.CSV</vt:lpstr>
      <vt:lpstr>HANDLING MISSING VALUES AND OUTLIERS IN PREVIOUS_APPLICATION.CSV</vt:lpstr>
      <vt:lpstr>DATA ANALYSIS</vt:lpstr>
      <vt:lpstr>UNIVARIATE ANALYSIS - KEY INSIGHTS OF APPLICATION DATA</vt:lpstr>
      <vt:lpstr>Slide 13</vt:lpstr>
      <vt:lpstr>UNIVARIATE ANALYSIS –  KEY INSIGHTS APPLICATION DATA</vt:lpstr>
      <vt:lpstr>      BIVARIATE &amp; MULTIVARIATE ANALYSIS-Key Insights                                  Application Data</vt:lpstr>
      <vt:lpstr>BIVARIATE AND MULTIVARIATE ANALYSIS APPLICATION DATA</vt:lpstr>
      <vt:lpstr>UNI-VARIATE ANALYSIS - KEY INSIGHTS PREVIOUS APPLICATION DATA</vt:lpstr>
      <vt:lpstr>BI-VARIATE AND MULTIVARIATE PREVIOUS APPLICATION</vt:lpstr>
      <vt:lpstr>MERGED DATA ANALYSIS - UNIVARIATE</vt:lpstr>
      <vt:lpstr>BI-VARIATE AND MULTI-VARIATE MERGED DATA</vt:lpstr>
      <vt:lpstr>KEY INSIGHTS &amp; OUR RECOMMENDATIONS</vt:lpstr>
      <vt:lpstr>KEY INSIGHTS &amp; OUR RECOMMENDATIONS</vt:lpstr>
      <vt:lpstr>LIST OF VARIABLES WHICH CAN BE USED FOR DEVELOPING A MACHINE LEARNING MODEL IN THE FUTURE</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Sai Rajesh, Nalamati</dc:creator>
  <cp:lastModifiedBy>admin</cp:lastModifiedBy>
  <cp:revision>70</cp:revision>
  <dcterms:created xsi:type="dcterms:W3CDTF">2020-06-18T14:37:23Z</dcterms:created>
  <dcterms:modified xsi:type="dcterms:W3CDTF">2020-06-21T06:47:10Z</dcterms:modified>
</cp:coreProperties>
</file>