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5"/>
  </p:notesMasterIdLst>
  <p:sldIdLst>
    <p:sldId id="267" r:id="rId2"/>
    <p:sldId id="258" r:id="rId3"/>
    <p:sldId id="265" r:id="rId4"/>
    <p:sldId id="268" r:id="rId5"/>
    <p:sldId id="269" r:id="rId6"/>
    <p:sldId id="257" r:id="rId7"/>
    <p:sldId id="259" r:id="rId8"/>
    <p:sldId id="262" r:id="rId9"/>
    <p:sldId id="260" r:id="rId10"/>
    <p:sldId id="261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ec2641bb8bf5bc96/Desktop/CAR%20DETAILS%20rajesh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Rajesh%20kumar%20Learning\Capstone%20Project\CAR%20DETAIL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Rajesh%20kumar%20Learning\Capstone%20Project\CAR%20DETAIL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Rajesh%20kumar%20Learning\Capstone%20Project\CAR%20DETAIL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D:\Rajesh%20kumar%20Learning\Capstone%20Project\CAR%20DETAILS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Rajesh%20kumar%20Learning\Capstone%20Project\CAR%20DETAILS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Rajesh%20kumar%20Learning\Capstone%20Project\CAR%20DETAIL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 rajesh.csv]Sheet5!PivotTable4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64707672410514E-2"/>
          <c:y val="4.1096901103922515E-2"/>
          <c:w val="0.89507512647875542"/>
          <c:h val="0.75782224674145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Sheet5!$A$4:$A$34</c:f>
              <c:strCache>
                <c:ptCount val="30"/>
                <c:pt idx="0">
                  <c:v>Ambassador</c:v>
                </c:pt>
                <c:pt idx="1">
                  <c:v>Audi</c:v>
                </c:pt>
                <c:pt idx="2">
                  <c:v>BMW</c:v>
                </c:pt>
                <c:pt idx="3">
                  <c:v>Chevrolet</c:v>
                </c:pt>
                <c:pt idx="4">
                  <c:v>Daewoo</c:v>
                </c:pt>
                <c:pt idx="5">
                  <c:v>Datsun</c:v>
                </c:pt>
                <c:pt idx="6">
                  <c:v>Fiat</c:v>
                </c:pt>
                <c:pt idx="7">
                  <c:v>Force</c:v>
                </c:pt>
                <c:pt idx="8">
                  <c:v>Ford</c:v>
                </c:pt>
                <c:pt idx="9">
                  <c:v>Honda</c:v>
                </c:pt>
                <c:pt idx="10">
                  <c:v>Hyundai</c:v>
                </c:pt>
                <c:pt idx="11">
                  <c:v>Isuzu</c:v>
                </c:pt>
                <c:pt idx="12">
                  <c:v>Jaguar</c:v>
                </c:pt>
                <c:pt idx="13">
                  <c:v>Jeep</c:v>
                </c:pt>
                <c:pt idx="14">
                  <c:v>Kia</c:v>
                </c:pt>
                <c:pt idx="15">
                  <c:v>Land</c:v>
                </c:pt>
                <c:pt idx="16">
                  <c:v>Mahindra</c:v>
                </c:pt>
                <c:pt idx="17">
                  <c:v>Maruti</c:v>
                </c:pt>
                <c:pt idx="18">
                  <c:v>Mercedes-Benz</c:v>
                </c:pt>
                <c:pt idx="19">
                  <c:v>MG</c:v>
                </c:pt>
                <c:pt idx="20">
                  <c:v>Mitsubishi</c:v>
                </c:pt>
                <c:pt idx="21">
                  <c:v>Nissan</c:v>
                </c:pt>
                <c:pt idx="22">
                  <c:v>OpelCorsa</c:v>
                </c:pt>
                <c:pt idx="23">
                  <c:v>Renault</c:v>
                </c:pt>
                <c:pt idx="24">
                  <c:v>Skoda</c:v>
                </c:pt>
                <c:pt idx="25">
                  <c:v>Tata</c:v>
                </c:pt>
                <c:pt idx="26">
                  <c:v>Toyota</c:v>
                </c:pt>
                <c:pt idx="27">
                  <c:v>Volkswagen</c:v>
                </c:pt>
                <c:pt idx="28">
                  <c:v>Volvo</c:v>
                </c:pt>
                <c:pt idx="29">
                  <c:v>#VALUE!</c:v>
                </c:pt>
              </c:strCache>
            </c:strRef>
          </c:cat>
          <c:val>
            <c:numRef>
              <c:f>Sheet5!$B$4:$B$34</c:f>
              <c:numCache>
                <c:formatCode>General</c:formatCode>
                <c:ptCount val="30"/>
                <c:pt idx="0">
                  <c:v>720000</c:v>
                </c:pt>
                <c:pt idx="1">
                  <c:v>115898000</c:v>
                </c:pt>
                <c:pt idx="2">
                  <c:v>114870000</c:v>
                </c:pt>
                <c:pt idx="3">
                  <c:v>44504688</c:v>
                </c:pt>
                <c:pt idx="4">
                  <c:v>60000</c:v>
                </c:pt>
                <c:pt idx="5">
                  <c:v>10989997</c:v>
                </c:pt>
                <c:pt idx="6">
                  <c:v>10486999</c:v>
                </c:pt>
                <c:pt idx="7">
                  <c:v>346000</c:v>
                </c:pt>
                <c:pt idx="8">
                  <c:v>135962991</c:v>
                </c:pt>
                <c:pt idx="9">
                  <c:v>135612989</c:v>
                </c:pt>
                <c:pt idx="10">
                  <c:v>344770954</c:v>
                </c:pt>
                <c:pt idx="11">
                  <c:v>1500000</c:v>
                </c:pt>
                <c:pt idx="12">
                  <c:v>12414999</c:v>
                </c:pt>
                <c:pt idx="13">
                  <c:v>4590000</c:v>
                </c:pt>
                <c:pt idx="14">
                  <c:v>1300000</c:v>
                </c:pt>
                <c:pt idx="15">
                  <c:v>18049000</c:v>
                </c:pt>
                <c:pt idx="16">
                  <c:v>214513983</c:v>
                </c:pt>
                <c:pt idx="17">
                  <c:v>438292858</c:v>
                </c:pt>
                <c:pt idx="18">
                  <c:v>97183000</c:v>
                </c:pt>
                <c:pt idx="19">
                  <c:v>3685000</c:v>
                </c:pt>
                <c:pt idx="20">
                  <c:v>5040000</c:v>
                </c:pt>
                <c:pt idx="21">
                  <c:v>28795997</c:v>
                </c:pt>
                <c:pt idx="22">
                  <c:v>177000</c:v>
                </c:pt>
                <c:pt idx="23">
                  <c:v>61228997</c:v>
                </c:pt>
                <c:pt idx="24">
                  <c:v>33321000</c:v>
                </c:pt>
                <c:pt idx="25">
                  <c:v>102554097</c:v>
                </c:pt>
                <c:pt idx="26">
                  <c:v>190417988</c:v>
                </c:pt>
                <c:pt idx="27">
                  <c:v>50400996</c:v>
                </c:pt>
                <c:pt idx="28">
                  <c:v>10225000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E-4088-82A3-365CC5A84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2514480"/>
        <c:axId val="1472521200"/>
      </c:barChart>
      <c:catAx>
        <c:axId val="147251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521200"/>
        <c:crosses val="autoZero"/>
        <c:auto val="1"/>
        <c:lblAlgn val="ctr"/>
        <c:lblOffset val="100"/>
        <c:noMultiLvlLbl val="0"/>
      </c:catAx>
      <c:valAx>
        <c:axId val="147252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51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DETAILS.csv]Sheet1!PivotTable1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295982232990106E-2"/>
          <c:y val="1.754700276925085E-2"/>
          <c:w val="0.93575529981829197"/>
          <c:h val="0.89946371673933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Sheet1!$A$4:$A$10</c:f>
              <c:strCache>
                <c:ptCount val="6"/>
                <c:pt idx="0">
                  <c:v>CNG</c:v>
                </c:pt>
                <c:pt idx="1">
                  <c:v>Diesel</c:v>
                </c:pt>
                <c:pt idx="2">
                  <c:v>Electric</c:v>
                </c:pt>
                <c:pt idx="3">
                  <c:v>LPG</c:v>
                </c:pt>
                <c:pt idx="4">
                  <c:v>Petrol</c:v>
                </c:pt>
                <c:pt idx="5">
                  <c:v>(blank)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40</c:v>
                </c:pt>
                <c:pt idx="1">
                  <c:v>2153</c:v>
                </c:pt>
                <c:pt idx="2">
                  <c:v>1</c:v>
                </c:pt>
                <c:pt idx="3">
                  <c:v>23</c:v>
                </c:pt>
                <c:pt idx="4">
                  <c:v>2123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B-4BBE-9797-568353F76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2405904"/>
        <c:axId val="392401104"/>
      </c:barChart>
      <c:catAx>
        <c:axId val="39240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01104"/>
        <c:crosses val="autoZero"/>
        <c:auto val="1"/>
        <c:lblAlgn val="ctr"/>
        <c:lblOffset val="100"/>
        <c:noMultiLvlLbl val="0"/>
      </c:catAx>
      <c:valAx>
        <c:axId val="39240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0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DETAILS.csv]Sheet4!PivotTable4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1001413284878"/>
          <c:y val="2.4805460846109358E-2"/>
          <c:w val="0.84638703815869165"/>
          <c:h val="0.901266787582821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Sheet4!$A$4:$A$7</c:f>
              <c:strCache>
                <c:ptCount val="3"/>
                <c:pt idx="0">
                  <c:v>Automatic</c:v>
                </c:pt>
                <c:pt idx="1">
                  <c:v>Manual</c:v>
                </c:pt>
                <c:pt idx="2">
                  <c:v>(blank)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630852992</c:v>
                </c:pt>
                <c:pt idx="1">
                  <c:v>1557059541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7-4C98-A8DC-F464444136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4317216"/>
        <c:axId val="614328256"/>
      </c:barChart>
      <c:catAx>
        <c:axId val="61431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328256"/>
        <c:crosses val="autoZero"/>
        <c:auto val="1"/>
        <c:lblAlgn val="ctr"/>
        <c:lblOffset val="100"/>
        <c:noMultiLvlLbl val="0"/>
      </c:catAx>
      <c:valAx>
        <c:axId val="61432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31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DETAILS.csv]Sheet2!PivotTable2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496870583484755E-2"/>
          <c:y val="0.1295262656899184"/>
          <c:w val="0.81061195235210981"/>
          <c:h val="0.72408371090273715"/>
        </c:manualLayout>
      </c:layout>
      <c:line3D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Count of owner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25400"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cat>
            <c:strRef>
              <c:f>Sheet2!$A$4:$A$32</c:f>
              <c:strCache>
                <c:ptCount val="28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(blank)</c:v>
                </c:pt>
              </c:strCache>
            </c:strRef>
          </c:cat>
          <c:val>
            <c:numRef>
              <c:f>Sheet2!$B$4:$B$32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20</c:v>
                </c:pt>
                <c:pt idx="8">
                  <c:v>21</c:v>
                </c:pt>
                <c:pt idx="9">
                  <c:v>23</c:v>
                </c:pt>
                <c:pt idx="10">
                  <c:v>42</c:v>
                </c:pt>
                <c:pt idx="11">
                  <c:v>85</c:v>
                </c:pt>
                <c:pt idx="12">
                  <c:v>110</c:v>
                </c:pt>
                <c:pt idx="13">
                  <c:v>134</c:v>
                </c:pt>
                <c:pt idx="14">
                  <c:v>145</c:v>
                </c:pt>
                <c:pt idx="15">
                  <c:v>193</c:v>
                </c:pt>
                <c:pt idx="16">
                  <c:v>234</c:v>
                </c:pt>
                <c:pt idx="17">
                  <c:v>271</c:v>
                </c:pt>
                <c:pt idx="18">
                  <c:v>415</c:v>
                </c:pt>
                <c:pt idx="19">
                  <c:v>386</c:v>
                </c:pt>
                <c:pt idx="20">
                  <c:v>367</c:v>
                </c:pt>
                <c:pt idx="21">
                  <c:v>421</c:v>
                </c:pt>
                <c:pt idx="22">
                  <c:v>357</c:v>
                </c:pt>
                <c:pt idx="23">
                  <c:v>466</c:v>
                </c:pt>
                <c:pt idx="24">
                  <c:v>366</c:v>
                </c:pt>
                <c:pt idx="25">
                  <c:v>195</c:v>
                </c:pt>
                <c:pt idx="2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34-45C4-85EA-D830860AE352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Count of transmission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25400"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cat>
            <c:strRef>
              <c:f>Sheet2!$A$4:$A$32</c:f>
              <c:strCache>
                <c:ptCount val="28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(blank)</c:v>
                </c:pt>
              </c:strCache>
            </c:strRef>
          </c:cat>
          <c:val>
            <c:numRef>
              <c:f>Sheet2!$C$4:$C$32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20</c:v>
                </c:pt>
                <c:pt idx="8">
                  <c:v>21</c:v>
                </c:pt>
                <c:pt idx="9">
                  <c:v>23</c:v>
                </c:pt>
                <c:pt idx="10">
                  <c:v>42</c:v>
                </c:pt>
                <c:pt idx="11">
                  <c:v>85</c:v>
                </c:pt>
                <c:pt idx="12">
                  <c:v>110</c:v>
                </c:pt>
                <c:pt idx="13">
                  <c:v>134</c:v>
                </c:pt>
                <c:pt idx="14">
                  <c:v>145</c:v>
                </c:pt>
                <c:pt idx="15">
                  <c:v>193</c:v>
                </c:pt>
                <c:pt idx="16">
                  <c:v>234</c:v>
                </c:pt>
                <c:pt idx="17">
                  <c:v>271</c:v>
                </c:pt>
                <c:pt idx="18">
                  <c:v>415</c:v>
                </c:pt>
                <c:pt idx="19">
                  <c:v>386</c:v>
                </c:pt>
                <c:pt idx="20">
                  <c:v>367</c:v>
                </c:pt>
                <c:pt idx="21">
                  <c:v>421</c:v>
                </c:pt>
                <c:pt idx="22">
                  <c:v>357</c:v>
                </c:pt>
                <c:pt idx="23">
                  <c:v>466</c:v>
                </c:pt>
                <c:pt idx="24">
                  <c:v>366</c:v>
                </c:pt>
                <c:pt idx="25">
                  <c:v>195</c:v>
                </c:pt>
                <c:pt idx="2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34-45C4-85EA-D830860AE352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Count of fuel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3">
                    <a:shade val="74000"/>
                    <a:satMod val="130000"/>
                    <a:lumMod val="90000"/>
                  </a:schemeClr>
                  <a:schemeClr val="accent3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25400"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cat>
            <c:strRef>
              <c:f>Sheet2!$A$4:$A$32</c:f>
              <c:strCache>
                <c:ptCount val="28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(blank)</c:v>
                </c:pt>
              </c:strCache>
            </c:strRef>
          </c:cat>
          <c:val>
            <c:numRef>
              <c:f>Sheet2!$D$4:$D$32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20</c:v>
                </c:pt>
                <c:pt idx="8">
                  <c:v>21</c:v>
                </c:pt>
                <c:pt idx="9">
                  <c:v>23</c:v>
                </c:pt>
                <c:pt idx="10">
                  <c:v>42</c:v>
                </c:pt>
                <c:pt idx="11">
                  <c:v>85</c:v>
                </c:pt>
                <c:pt idx="12">
                  <c:v>110</c:v>
                </c:pt>
                <c:pt idx="13">
                  <c:v>134</c:v>
                </c:pt>
                <c:pt idx="14">
                  <c:v>145</c:v>
                </c:pt>
                <c:pt idx="15">
                  <c:v>193</c:v>
                </c:pt>
                <c:pt idx="16">
                  <c:v>234</c:v>
                </c:pt>
                <c:pt idx="17">
                  <c:v>271</c:v>
                </c:pt>
                <c:pt idx="18">
                  <c:v>415</c:v>
                </c:pt>
                <c:pt idx="19">
                  <c:v>386</c:v>
                </c:pt>
                <c:pt idx="20">
                  <c:v>367</c:v>
                </c:pt>
                <c:pt idx="21">
                  <c:v>421</c:v>
                </c:pt>
                <c:pt idx="22">
                  <c:v>357</c:v>
                </c:pt>
                <c:pt idx="23">
                  <c:v>466</c:v>
                </c:pt>
                <c:pt idx="24">
                  <c:v>366</c:v>
                </c:pt>
                <c:pt idx="25">
                  <c:v>195</c:v>
                </c:pt>
                <c:pt idx="2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34-45C4-85EA-D830860AE352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Count of seller_type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4">
                    <a:shade val="74000"/>
                    <a:satMod val="130000"/>
                    <a:lumMod val="90000"/>
                  </a:schemeClr>
                  <a:schemeClr val="accent4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25400"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cat>
            <c:strRef>
              <c:f>Sheet2!$A$4:$A$32</c:f>
              <c:strCache>
                <c:ptCount val="28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(blank)</c:v>
                </c:pt>
              </c:strCache>
            </c:strRef>
          </c:cat>
          <c:val>
            <c:numRef>
              <c:f>Sheet2!$E$4:$E$32</c:f>
              <c:numCache>
                <c:formatCode>General</c:formatCode>
                <c:ptCount val="2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20</c:v>
                </c:pt>
                <c:pt idx="8">
                  <c:v>21</c:v>
                </c:pt>
                <c:pt idx="9">
                  <c:v>23</c:v>
                </c:pt>
                <c:pt idx="10">
                  <c:v>42</c:v>
                </c:pt>
                <c:pt idx="11">
                  <c:v>85</c:v>
                </c:pt>
                <c:pt idx="12">
                  <c:v>110</c:v>
                </c:pt>
                <c:pt idx="13">
                  <c:v>134</c:v>
                </c:pt>
                <c:pt idx="14">
                  <c:v>145</c:v>
                </c:pt>
                <c:pt idx="15">
                  <c:v>193</c:v>
                </c:pt>
                <c:pt idx="16">
                  <c:v>234</c:v>
                </c:pt>
                <c:pt idx="17">
                  <c:v>271</c:v>
                </c:pt>
                <c:pt idx="18">
                  <c:v>415</c:v>
                </c:pt>
                <c:pt idx="19">
                  <c:v>386</c:v>
                </c:pt>
                <c:pt idx="20">
                  <c:v>367</c:v>
                </c:pt>
                <c:pt idx="21">
                  <c:v>421</c:v>
                </c:pt>
                <c:pt idx="22">
                  <c:v>357</c:v>
                </c:pt>
                <c:pt idx="23">
                  <c:v>466</c:v>
                </c:pt>
                <c:pt idx="24">
                  <c:v>366</c:v>
                </c:pt>
                <c:pt idx="25">
                  <c:v>195</c:v>
                </c:pt>
                <c:pt idx="2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34-45C4-85EA-D830860AE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230608"/>
        <c:axId val="393632352"/>
        <c:axId val="573072992"/>
      </c:line3DChart>
      <c:catAx>
        <c:axId val="390230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632352"/>
        <c:crosses val="autoZero"/>
        <c:auto val="1"/>
        <c:lblAlgn val="ctr"/>
        <c:lblOffset val="100"/>
        <c:noMultiLvlLbl val="0"/>
      </c:catAx>
      <c:valAx>
        <c:axId val="39363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230608"/>
        <c:crosses val="autoZero"/>
        <c:crossBetween val="between"/>
      </c:valAx>
      <c:serAx>
        <c:axId val="5730729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632352"/>
        <c:crosses val="autoZero"/>
      </c:ser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4676660609731473E-2"/>
          <c:y val="0.86047852117142487"/>
          <c:w val="0.97404128810821722"/>
          <c:h val="8.887415992530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DETAILS.csv]Sheet3!PivotTable3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197052291540487E-2"/>
          <c:y val="0.11881487844058276"/>
          <c:w val="0.79216767615586514"/>
          <c:h val="0.77097344230762521"/>
        </c:manualLayout>
      </c:layout>
      <c:areaChart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Sum of selling_price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cat>
            <c:strRef>
              <c:f>Sheet3!$A$4:$A$32</c:f>
              <c:strCache>
                <c:ptCount val="28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(blank)</c:v>
                </c:pt>
              </c:strCache>
            </c:strRef>
          </c:cat>
          <c:val>
            <c:numRef>
              <c:f>Sheet3!$B$4:$B$32</c:f>
              <c:numCache>
                <c:formatCode>General</c:formatCode>
                <c:ptCount val="28"/>
                <c:pt idx="0">
                  <c:v>50000</c:v>
                </c:pt>
                <c:pt idx="1">
                  <c:v>95000</c:v>
                </c:pt>
                <c:pt idx="2">
                  <c:v>450000</c:v>
                </c:pt>
                <c:pt idx="3">
                  <c:v>279000</c:v>
                </c:pt>
                <c:pt idx="4">
                  <c:v>2568000</c:v>
                </c:pt>
                <c:pt idx="5">
                  <c:v>735000</c:v>
                </c:pt>
                <c:pt idx="6">
                  <c:v>978000</c:v>
                </c:pt>
                <c:pt idx="7">
                  <c:v>2352998</c:v>
                </c:pt>
                <c:pt idx="8">
                  <c:v>1905000</c:v>
                </c:pt>
                <c:pt idx="9">
                  <c:v>1991000</c:v>
                </c:pt>
                <c:pt idx="10">
                  <c:v>5113499</c:v>
                </c:pt>
                <c:pt idx="11">
                  <c:v>9266107</c:v>
                </c:pt>
                <c:pt idx="12">
                  <c:v>17357994</c:v>
                </c:pt>
                <c:pt idx="13">
                  <c:v>21818999</c:v>
                </c:pt>
                <c:pt idx="14">
                  <c:v>25259193</c:v>
                </c:pt>
                <c:pt idx="15">
                  <c:v>44305994</c:v>
                </c:pt>
                <c:pt idx="16">
                  <c:v>63104682</c:v>
                </c:pt>
                <c:pt idx="17">
                  <c:v>79575988</c:v>
                </c:pt>
                <c:pt idx="18">
                  <c:v>154225974</c:v>
                </c:pt>
                <c:pt idx="19">
                  <c:v>187133191</c:v>
                </c:pt>
                <c:pt idx="20">
                  <c:v>192025984</c:v>
                </c:pt>
                <c:pt idx="21">
                  <c:v>222684984</c:v>
                </c:pt>
                <c:pt idx="22">
                  <c:v>217185981</c:v>
                </c:pt>
                <c:pt idx="23">
                  <c:v>358311985</c:v>
                </c:pt>
                <c:pt idx="24">
                  <c:v>333341988</c:v>
                </c:pt>
                <c:pt idx="25">
                  <c:v>206508994</c:v>
                </c:pt>
                <c:pt idx="26">
                  <c:v>39286998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D-44B2-9D41-1AD7C9BFC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811120"/>
        <c:axId val="569810640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Sheet3!$C$3</c:f>
              <c:strCache>
                <c:ptCount val="1"/>
                <c:pt idx="0">
                  <c:v>Sum of km_driven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Sheet3!$A$4:$A$32</c:f>
              <c:strCache>
                <c:ptCount val="28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(blank)</c:v>
                </c:pt>
              </c:strCache>
            </c:strRef>
          </c:cat>
          <c:val>
            <c:numRef>
              <c:f>Sheet3!$C$4:$C$32</c:f>
              <c:numCache>
                <c:formatCode>General</c:formatCode>
                <c:ptCount val="28"/>
                <c:pt idx="0">
                  <c:v>100000</c:v>
                </c:pt>
                <c:pt idx="1">
                  <c:v>100000</c:v>
                </c:pt>
                <c:pt idx="2">
                  <c:v>95000</c:v>
                </c:pt>
                <c:pt idx="3">
                  <c:v>270000</c:v>
                </c:pt>
                <c:pt idx="4">
                  <c:v>775000</c:v>
                </c:pt>
                <c:pt idx="5">
                  <c:v>677020</c:v>
                </c:pt>
                <c:pt idx="6">
                  <c:v>851243</c:v>
                </c:pt>
                <c:pt idx="7">
                  <c:v>1674257</c:v>
                </c:pt>
                <c:pt idx="8">
                  <c:v>1786000</c:v>
                </c:pt>
                <c:pt idx="9">
                  <c:v>1878441</c:v>
                </c:pt>
                <c:pt idx="10">
                  <c:v>3791479</c:v>
                </c:pt>
                <c:pt idx="11">
                  <c:v>6884279</c:v>
                </c:pt>
                <c:pt idx="12">
                  <c:v>11286427</c:v>
                </c:pt>
                <c:pt idx="13">
                  <c:v>11967363</c:v>
                </c:pt>
                <c:pt idx="14">
                  <c:v>12928652</c:v>
                </c:pt>
                <c:pt idx="15">
                  <c:v>17856608</c:v>
                </c:pt>
                <c:pt idx="16">
                  <c:v>21466092</c:v>
                </c:pt>
                <c:pt idx="17">
                  <c:v>23874094</c:v>
                </c:pt>
                <c:pt idx="18">
                  <c:v>34608325</c:v>
                </c:pt>
                <c:pt idx="19">
                  <c:v>28073171</c:v>
                </c:pt>
                <c:pt idx="20">
                  <c:v>27776495</c:v>
                </c:pt>
                <c:pt idx="21">
                  <c:v>25506372</c:v>
                </c:pt>
                <c:pt idx="22">
                  <c:v>19708508</c:v>
                </c:pt>
                <c:pt idx="23">
                  <c:v>18866366</c:v>
                </c:pt>
                <c:pt idx="24">
                  <c:v>9967565</c:v>
                </c:pt>
                <c:pt idx="25">
                  <c:v>4077933</c:v>
                </c:pt>
                <c:pt idx="26">
                  <c:v>529784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BD-44B2-9D41-1AD7C9BFC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9811120"/>
        <c:axId val="569810640"/>
      </c:barChart>
      <c:catAx>
        <c:axId val="56981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810640"/>
        <c:crosses val="autoZero"/>
        <c:auto val="1"/>
        <c:lblAlgn val="ctr"/>
        <c:lblOffset val="100"/>
        <c:noMultiLvlLbl val="0"/>
      </c:catAx>
      <c:valAx>
        <c:axId val="56981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81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403139511407223"/>
          <c:y val="3.3390291624125837E-2"/>
          <c:w val="0.26084039975772261"/>
          <c:h val="8.68595785754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DETAILS.csv]Sheet5!PivotTable5</c:name>
    <c:fmtId val="2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Sheet5!$A$4:$A$10</c:f>
              <c:strCache>
                <c:ptCount val="6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  <c:pt idx="5">
                  <c:v>(blank)</c:v>
                </c:pt>
              </c:strCache>
            </c:strRef>
          </c:cat>
          <c:val>
            <c:numRef>
              <c:f>Sheet5!$B$4:$B$10</c:f>
              <c:numCache>
                <c:formatCode>General</c:formatCode>
                <c:ptCount val="6"/>
                <c:pt idx="0">
                  <c:v>1695339898</c:v>
                </c:pt>
                <c:pt idx="1">
                  <c:v>14085997</c:v>
                </c:pt>
                <c:pt idx="2">
                  <c:v>380343544</c:v>
                </c:pt>
                <c:pt idx="3">
                  <c:v>16222997</c:v>
                </c:pt>
                <c:pt idx="4">
                  <c:v>81920097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3-46C4-A92A-8E94E106F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4322496"/>
        <c:axId val="614334496"/>
      </c:barChart>
      <c:catAx>
        <c:axId val="6143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334496"/>
        <c:crosses val="autoZero"/>
        <c:auto val="1"/>
        <c:lblAlgn val="ctr"/>
        <c:lblOffset val="100"/>
        <c:noMultiLvlLbl val="0"/>
      </c:catAx>
      <c:valAx>
        <c:axId val="61433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3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DETAILS.csv]Sheet7!PivotTable7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Sheet7!$A$4:$A$8</c:f>
              <c:strCache>
                <c:ptCount val="4"/>
                <c:pt idx="0">
                  <c:v>Dealer</c:v>
                </c:pt>
                <c:pt idx="1">
                  <c:v>Individual</c:v>
                </c:pt>
                <c:pt idx="2">
                  <c:v>Trustmark Dealer</c:v>
                </c:pt>
                <c:pt idx="3">
                  <c:v>(blank)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4"/>
                <c:pt idx="0">
                  <c:v>717491953</c:v>
                </c:pt>
                <c:pt idx="1">
                  <c:v>1377095580</c:v>
                </c:pt>
                <c:pt idx="2">
                  <c:v>93325000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B-4CD0-8095-8C4CF4D362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4229472"/>
        <c:axId val="624219392"/>
      </c:barChart>
      <c:catAx>
        <c:axId val="62422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219392"/>
        <c:crosses val="autoZero"/>
        <c:auto val="1"/>
        <c:lblAlgn val="ctr"/>
        <c:lblOffset val="100"/>
        <c:noMultiLvlLbl val="0"/>
      </c:catAx>
      <c:valAx>
        <c:axId val="62421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22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AC5D1-7C3B-4996-A173-3512D9FBF96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03E1-3D53-4F37-BCC7-B4DFF9098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7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49A905-2C03-479A-9FA1-2F3A45F0D267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CD45-FA32-43B7-B6B7-BF93F760AE5A}" type="datetime1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5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3E73-BDE4-4C80-B292-9420F57C62B6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6639-CCFF-42F3-9A14-E0157258E0B9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7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EC48-3172-414E-A690-5E2A8F1A3F24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4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6BA5-C31C-4C0F-A918-9B89A5621841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92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39-B30D-4126-85F0-03878DEF0E72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9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7716-6627-40E8-9FDF-9F39866ABB14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5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E4ED-2163-4A45-8A15-91FE97450247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0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44D-1F29-4BFA-95A0-914158793E5A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D52-95A8-40C7-A9D8-5B1F139A6D38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025-1273-49DE-9A64-AB8EB0A14D7E}" type="datetime1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5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7432-6D2C-4020-8737-5AF477880E8C}" type="datetime1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FD3F-26D2-41D4-B144-60368BCF800C}" type="datetime1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8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61CF-E237-4BC5-84EB-50645B2D779B}" type="datetime1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0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B69D-AAB4-4875-BDFB-9B7BBC7C7ECA}" type="datetime1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C6B9-0F63-4C71-AAE7-7380FB847908}" type="datetime1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E4489-29EC-4BCE-9126-B7F4EA74B722}" type="datetime1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EDCF89-5204-4242-B2DD-A07729658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ipynb_checkpoint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7FC0-6EDE-6B44-DE09-24B22589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595" y="812115"/>
            <a:ext cx="8513301" cy="1371600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br>
              <a:rPr lang="en-IN" b="1" dirty="0">
                <a:ln/>
                <a:solidFill>
                  <a:schemeClr val="accent3"/>
                </a:solidFill>
              </a:rPr>
            </a:br>
            <a:r>
              <a:rPr lang="en-US" sz="3100" b="1" dirty="0">
                <a:ln/>
                <a:solidFill>
                  <a:schemeClr val="accent3"/>
                </a:solidFill>
              </a:rPr>
              <a:t>Data Science with Python Career Program</a:t>
            </a:r>
            <a:br>
              <a:rPr lang="en-US" sz="2800" b="1" dirty="0">
                <a:ln/>
                <a:solidFill>
                  <a:schemeClr val="accent3"/>
                </a:solidFill>
              </a:rPr>
            </a:br>
            <a:br>
              <a:rPr lang="en-US" sz="2800" b="1" dirty="0">
                <a:ln/>
                <a:solidFill>
                  <a:schemeClr val="accent3"/>
                </a:solidFill>
              </a:rPr>
            </a:br>
            <a:r>
              <a:rPr lang="en-IN" b="1" dirty="0">
                <a:ln/>
                <a:solidFill>
                  <a:schemeClr val="accent3"/>
                </a:solidFill>
              </a:rPr>
              <a:t>Capstone Project</a:t>
            </a:r>
            <a:br>
              <a:rPr lang="en-IN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D2A4-77B5-F223-5E35-AC2C1481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9826" y="5698174"/>
            <a:ext cx="4096888" cy="335251"/>
          </a:xfrm>
        </p:spPr>
        <p:txBody>
          <a:bodyPr>
            <a:normAutofit fontScale="92500" lnSpcReduction="10000"/>
          </a:bodyPr>
          <a:lstStyle/>
          <a:p>
            <a:r>
              <a:rPr lang="en-IN" b="1" i="1" dirty="0"/>
              <a:t>Rajesh kumar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BF25D-698A-1F24-A0B0-04A224F6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21" y="1927122"/>
            <a:ext cx="5703628" cy="35785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CB58E-F74F-2EA2-B6F5-87297C2C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60" y="1497915"/>
            <a:ext cx="3499221" cy="3849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1444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05D2-2084-1540-E795-EFF4B287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7830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years wise of selling price vs km drive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99BE3E-B71F-515F-ADFF-F86DE4F2F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79509"/>
              </p:ext>
            </p:extLst>
          </p:nvPr>
        </p:nvGraphicFramePr>
        <p:xfrm>
          <a:off x="1043307" y="1496124"/>
          <a:ext cx="9906000" cy="4591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69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7002-6B2A-E6D6-672B-C1C32C77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160" y="702549"/>
            <a:ext cx="9905998" cy="728501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amount of owner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37673C-4F4D-8C4F-FC56-0FBF80E4C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22940"/>
              </p:ext>
            </p:extLst>
          </p:nvPr>
        </p:nvGraphicFramePr>
        <p:xfrm>
          <a:off x="1141413" y="1457011"/>
          <a:ext cx="9906000" cy="433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85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1B04-2C9C-E8D5-CAA8-395D3D50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80" y="484432"/>
            <a:ext cx="9905998" cy="918880"/>
          </a:xfrm>
        </p:spPr>
        <p:txBody>
          <a:bodyPr>
            <a:normAutofit/>
          </a:bodyPr>
          <a:lstStyle/>
          <a:p>
            <a:r>
              <a:rPr lang="en-IN" sz="5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amount of seller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0A9DDE-7CFA-E65A-263E-59EB1082D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114347"/>
              </p:ext>
            </p:extLst>
          </p:nvPr>
        </p:nvGraphicFramePr>
        <p:xfrm>
          <a:off x="1141413" y="1477108"/>
          <a:ext cx="9906000" cy="4314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04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61A-D93E-6207-A2AF-9F1BCA5D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C3AC-CE43-2072-2BBB-736ACEC372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IN"/>
              <a:t>Important </a:t>
            </a:r>
            <a:r>
              <a:rPr lang="en-IN" dirty="0"/>
              <a:t>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35E46-A054-0DF1-4A3B-B1C34F06B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https://capstone-projectbyskillacademy-vebseumbwdvcyjobquwqbk.streamlit.app/</a:t>
            </a:r>
          </a:p>
          <a:p>
            <a:r>
              <a:rPr lang="en-IN" sz="1800" dirty="0">
                <a:hlinkClick r:id="rId2" action="ppaction://hlinkfile"/>
              </a:rPr>
              <a:t>https://github.com/rajeshnishad9810/Capstone_-Project_by_skill_Academy?tab=readme-ov-file</a:t>
            </a:r>
          </a:p>
          <a:p>
            <a:endParaRPr lang="en-IN" sz="1800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22738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5AFF-B9E4-BADD-B57F-B09E1CD5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Car Dataset</a:t>
            </a:r>
            <a:endParaRPr lang="en-IN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78C8-1AA5-054E-D531-A6F736FE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Name            - Maruti,Hyundai,Mahindra,Tata,Ford,Honda,Toyota,Chevrolet,Renault,Volkswagen,Nissan,Skoda,</a:t>
            </a:r>
          </a:p>
          <a:p>
            <a:pPr marL="0" indent="0">
              <a:buNone/>
            </a:pPr>
            <a:r>
              <a:rPr lang="en-IN" dirty="0"/>
              <a:t>                           Fiat, Audi, Datsun, BMW, Mercedes-Benz, Jaguar,Mitsubishi,Land,Volvo,Jeep,Ambassador,MG,</a:t>
            </a:r>
          </a:p>
          <a:p>
            <a:pPr marL="0" indent="0">
              <a:buNone/>
            </a:pPr>
            <a:r>
              <a:rPr lang="en-IN" dirty="0"/>
              <a:t>                           </a:t>
            </a:r>
            <a:r>
              <a:rPr lang="en-IN" dirty="0" err="1"/>
              <a:t>OpelCorsa,Daewoo,Force,Isuzu,Kia</a:t>
            </a:r>
            <a:r>
              <a:rPr lang="en-IN" dirty="0"/>
              <a:t>.</a:t>
            </a:r>
          </a:p>
          <a:p>
            <a:r>
              <a:rPr lang="en-IN" dirty="0" err="1"/>
              <a:t>Selling_price</a:t>
            </a:r>
            <a:r>
              <a:rPr lang="en-IN" dirty="0"/>
              <a:t>   -cars prices Range 20,000/- to 89,00,000/-.</a:t>
            </a:r>
          </a:p>
          <a:p>
            <a:r>
              <a:rPr lang="en-IN" dirty="0"/>
              <a:t>Year               -1992 to 2020 years. </a:t>
            </a:r>
          </a:p>
          <a:p>
            <a:r>
              <a:rPr lang="en-IN" dirty="0" err="1"/>
              <a:t>Km_driven</a:t>
            </a:r>
            <a:r>
              <a:rPr lang="en-IN" dirty="0"/>
              <a:t>       -</a:t>
            </a:r>
            <a:r>
              <a:rPr lang="en-IN" dirty="0" err="1"/>
              <a:t>Kilometer</a:t>
            </a:r>
            <a:r>
              <a:rPr lang="en-IN" dirty="0"/>
              <a:t> drive 1 </a:t>
            </a:r>
            <a:r>
              <a:rPr lang="en-IN" dirty="0" err="1"/>
              <a:t>km_drive</a:t>
            </a:r>
            <a:r>
              <a:rPr lang="en-IN" dirty="0"/>
              <a:t> to 806599 </a:t>
            </a:r>
            <a:r>
              <a:rPr lang="en-IN" dirty="0" err="1"/>
              <a:t>Km_drive</a:t>
            </a:r>
            <a:r>
              <a:rPr lang="en-IN" dirty="0"/>
              <a:t>.</a:t>
            </a:r>
          </a:p>
          <a:p>
            <a:r>
              <a:rPr lang="en-IN" dirty="0"/>
              <a:t>Fuel                 -Diesel ,Petrol, CNG ,</a:t>
            </a:r>
            <a:r>
              <a:rPr lang="en-IN" dirty="0" err="1"/>
              <a:t>LPG,Electric</a:t>
            </a:r>
            <a:r>
              <a:rPr lang="en-IN" dirty="0"/>
              <a:t>.</a:t>
            </a:r>
          </a:p>
          <a:p>
            <a:r>
              <a:rPr lang="en-IN" dirty="0" err="1"/>
              <a:t>Seller_type</a:t>
            </a:r>
            <a:r>
              <a:rPr lang="en-IN" dirty="0"/>
              <a:t>      -Individual ,</a:t>
            </a:r>
            <a:r>
              <a:rPr lang="en-IN" dirty="0" err="1"/>
              <a:t>Dealer,Trustmark</a:t>
            </a:r>
            <a:r>
              <a:rPr lang="en-IN" dirty="0"/>
              <a:t> Dealer.</a:t>
            </a:r>
          </a:p>
          <a:p>
            <a:r>
              <a:rPr lang="en-IN" dirty="0"/>
              <a:t>Transmission      -Manual ,Automatic.</a:t>
            </a:r>
          </a:p>
          <a:p>
            <a:r>
              <a:rPr lang="en-IN" dirty="0"/>
              <a:t>Owner             -First Owner ,Second Owner ,Third Owner ,Fourth &amp; Above Owner ,Test Drive Car.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17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893E-39FB-BFA9-7BB8-D8771A2B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33" y="2595716"/>
            <a:ext cx="6815669" cy="1135626"/>
          </a:xfrm>
        </p:spPr>
        <p:txBody>
          <a:bodyPr/>
          <a:lstStyle/>
          <a:p>
            <a:r>
              <a:rPr lang="en-IN" sz="6000" b="1" i="0" dirty="0">
                <a:solidFill>
                  <a:srgbClr val="1F2328"/>
                </a:solidFill>
                <a:effectLst/>
                <a:latin typeface="-apple-system"/>
              </a:rPr>
              <a:t>Description</a:t>
            </a:r>
            <a:br>
              <a:rPr lang="en-IN" sz="10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513DE-3561-0AB4-7ECB-23576FB4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49445"/>
            <a:ext cx="6815669" cy="142895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repository holds the final capstone project for the Data Science with Python Career Program by Skill Academy. It utilizes a Car Details dataset to perform Exploratory Data Analysis (EDA), train and evaluate a model to predict car prices, and deploy a web application using Streamlit for user-driven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ED6D-7677-E6BE-A537-84F48E97A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082" y="855406"/>
            <a:ext cx="6815669" cy="501446"/>
          </a:xfrm>
        </p:spPr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Project Goals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5277D-E75C-1F3C-DC6F-EB14A7491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737" y="1541206"/>
            <a:ext cx="7187654" cy="377558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Explore and Analyze: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Conduct in-depth exploration of the car dataset to understand its characteristics and identify potential relationships between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Visualize: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Create insightful data visualizations to uncover patterns, trends, and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Preprocess and Clean: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Address duplicate values, outliers, inconsistencies, and other data quality issues to prepare the data for modeling.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Machine Learning Model Development: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Experiment with various machine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Model Evaluation: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Employ metrics to assess model performance, compare different approaches, and select the best-performing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Sample Prediction: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Demonstrate the functionality of the final model by generating predictions on sample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Streamlit Deployment: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Develop a user-friendly web application using Streamlit for real-time car price predictions based on user-provided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67B2-B271-113D-CA5E-9531B385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46159"/>
          </a:xfrm>
        </p:spPr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Features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231B-8C55-B3A2-07C0-2F0AB074C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7728" y="1710813"/>
            <a:ext cx="7374195" cy="32675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Comprehensive EDA notebook for detailed data exploration.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Well-structured code for data preprocessing, modeling, and evaluation.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Clear documentation and comments within the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Streamlit app for interactive price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CE47-74B0-A360-9C62-A2AF94F2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20372"/>
            <a:ext cx="9601196" cy="7684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All company total selling Amount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2E16-254A-2F5F-93D0-D891D3BD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973" y="2644876"/>
            <a:ext cx="8603227" cy="2772697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0A207A4-730F-3935-53A0-15131AFB4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127556"/>
              </p:ext>
            </p:extLst>
          </p:nvPr>
        </p:nvGraphicFramePr>
        <p:xfrm>
          <a:off x="838200" y="1688789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035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F348-AF29-909F-A93E-3F35D871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93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Fuel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842E47-F9C8-6F57-0996-5F0A0C1B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12310"/>
              </p:ext>
            </p:extLst>
          </p:nvPr>
        </p:nvGraphicFramePr>
        <p:xfrm>
          <a:off x="1141411" y="1258529"/>
          <a:ext cx="9906000" cy="487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1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1C5-5CFD-B718-4F3B-B24BF677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160" y="589022"/>
            <a:ext cx="9905998" cy="679340"/>
          </a:xfrm>
        </p:spPr>
        <p:txBody>
          <a:bodyPr>
            <a:normAutofit fontScale="90000"/>
          </a:bodyPr>
          <a:lstStyle/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amount of transmission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92141-DB3A-DE3F-F342-B9EA7D516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48145"/>
              </p:ext>
            </p:extLst>
          </p:nvPr>
        </p:nvGraphicFramePr>
        <p:xfrm>
          <a:off x="1377387" y="1268362"/>
          <a:ext cx="9906000" cy="487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96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F81A-C422-439F-3AFB-F2EBD7F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86" y="692259"/>
            <a:ext cx="9905998" cy="541688"/>
          </a:xfrm>
        </p:spPr>
        <p:txBody>
          <a:bodyPr>
            <a:noAutofit/>
          </a:bodyPr>
          <a:lstStyle/>
          <a:p>
            <a:r>
              <a:rPr lang="en-IN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Year wise 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</a:t>
            </a:r>
            <a:r>
              <a:rPr lang="en-IN" sz="28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of fuel, seller, transmission,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5F5ABC-238D-F595-0A0F-61AC37D09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851072"/>
              </p:ext>
            </p:extLst>
          </p:nvPr>
        </p:nvGraphicFramePr>
        <p:xfrm>
          <a:off x="1052923" y="1327355"/>
          <a:ext cx="9906000" cy="468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47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451</TotalTime>
  <Words>460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Garamond</vt:lpstr>
      <vt:lpstr>Organic</vt:lpstr>
      <vt:lpstr> Data Science with Python Career Program  Capstone Project </vt:lpstr>
      <vt:lpstr>Car Dataset</vt:lpstr>
      <vt:lpstr>Description </vt:lpstr>
      <vt:lpstr>Project Goals</vt:lpstr>
      <vt:lpstr>Features </vt:lpstr>
      <vt:lpstr>All company total selling Amount</vt:lpstr>
      <vt:lpstr>Total Fuel Types</vt:lpstr>
      <vt:lpstr>Total amount of transmission</vt:lpstr>
      <vt:lpstr>Year wise count of fuel, seller, transmission, owner</vt:lpstr>
      <vt:lpstr>Total years wise of selling price vs km drive</vt:lpstr>
      <vt:lpstr>Total amount of owner</vt:lpstr>
      <vt:lpstr>Total amount of seller types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</dc:creator>
  <cp:lastModifiedBy>Rajesh kumar</cp:lastModifiedBy>
  <cp:revision>10</cp:revision>
  <cp:lastPrinted>2024-10-17T19:45:28Z</cp:lastPrinted>
  <dcterms:created xsi:type="dcterms:W3CDTF">2024-10-12T06:25:33Z</dcterms:created>
  <dcterms:modified xsi:type="dcterms:W3CDTF">2024-10-17T19:48:32Z</dcterms:modified>
</cp:coreProperties>
</file>