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0"/>
  </p:notesMasterIdLst>
  <p:sldIdLst>
    <p:sldId id="256" r:id="rId2"/>
    <p:sldId id="274" r:id="rId3"/>
    <p:sldId id="746" r:id="rId4"/>
    <p:sldId id="816" r:id="rId5"/>
    <p:sldId id="768" r:id="rId6"/>
    <p:sldId id="817" r:id="rId7"/>
    <p:sldId id="769" r:id="rId8"/>
    <p:sldId id="794" r:id="rId9"/>
    <p:sldId id="805" r:id="rId10"/>
    <p:sldId id="771" r:id="rId11"/>
    <p:sldId id="806" r:id="rId12"/>
    <p:sldId id="772" r:id="rId13"/>
    <p:sldId id="807" r:id="rId14"/>
    <p:sldId id="808" r:id="rId15"/>
    <p:sldId id="809" r:id="rId16"/>
    <p:sldId id="810" r:id="rId17"/>
    <p:sldId id="818" r:id="rId18"/>
    <p:sldId id="814" r:id="rId19"/>
    <p:sldId id="821" r:id="rId20"/>
    <p:sldId id="819" r:id="rId21"/>
    <p:sldId id="820" r:id="rId22"/>
    <p:sldId id="811" r:id="rId23"/>
    <p:sldId id="812" r:id="rId24"/>
    <p:sldId id="822" r:id="rId25"/>
    <p:sldId id="813" r:id="rId26"/>
    <p:sldId id="823" r:id="rId27"/>
    <p:sldId id="774" r:id="rId28"/>
    <p:sldId id="824" r:id="rId29"/>
    <p:sldId id="815" r:id="rId30"/>
    <p:sldId id="825" r:id="rId31"/>
    <p:sldId id="775" r:id="rId32"/>
    <p:sldId id="826" r:id="rId33"/>
    <p:sldId id="776" r:id="rId34"/>
    <p:sldId id="827" r:id="rId35"/>
    <p:sldId id="777" r:id="rId36"/>
    <p:sldId id="747" r:id="rId37"/>
    <p:sldId id="778" r:id="rId38"/>
    <p:sldId id="828" r:id="rId39"/>
    <p:sldId id="779" r:id="rId40"/>
    <p:sldId id="829" r:id="rId41"/>
    <p:sldId id="780" r:id="rId42"/>
    <p:sldId id="830" r:id="rId43"/>
    <p:sldId id="781" r:id="rId44"/>
    <p:sldId id="831" r:id="rId45"/>
    <p:sldId id="782" r:id="rId46"/>
    <p:sldId id="797" r:id="rId47"/>
    <p:sldId id="832" r:id="rId48"/>
    <p:sldId id="27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746"/>
            <p14:sldId id="816"/>
            <p14:sldId id="768"/>
            <p14:sldId id="817"/>
            <p14:sldId id="769"/>
            <p14:sldId id="794"/>
            <p14:sldId id="805"/>
            <p14:sldId id="771"/>
            <p14:sldId id="806"/>
            <p14:sldId id="772"/>
            <p14:sldId id="807"/>
            <p14:sldId id="808"/>
            <p14:sldId id="809"/>
            <p14:sldId id="810"/>
            <p14:sldId id="818"/>
            <p14:sldId id="814"/>
            <p14:sldId id="821"/>
            <p14:sldId id="819"/>
            <p14:sldId id="820"/>
            <p14:sldId id="811"/>
            <p14:sldId id="812"/>
            <p14:sldId id="822"/>
            <p14:sldId id="813"/>
            <p14:sldId id="823"/>
            <p14:sldId id="774"/>
            <p14:sldId id="824"/>
            <p14:sldId id="815"/>
            <p14:sldId id="825"/>
            <p14:sldId id="775"/>
            <p14:sldId id="826"/>
            <p14:sldId id="776"/>
            <p14:sldId id="827"/>
            <p14:sldId id="777"/>
            <p14:sldId id="747"/>
            <p14:sldId id="778"/>
            <p14:sldId id="828"/>
            <p14:sldId id="779"/>
            <p14:sldId id="829"/>
            <p14:sldId id="780"/>
            <p14:sldId id="830"/>
            <p14:sldId id="781"/>
            <p14:sldId id="831"/>
            <p14:sldId id="782"/>
            <p14:sldId id="797"/>
            <p14:sldId id="832"/>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18" autoAdjust="0"/>
    <p:restoredTop sz="94660"/>
  </p:normalViewPr>
  <p:slideViewPr>
    <p:cSldViewPr snapToGrid="0">
      <p:cViewPr varScale="1">
        <p:scale>
          <a:sx n="69" d="100"/>
          <a:sy n="69" d="100"/>
        </p:scale>
        <p:origin x="5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4B0F271-F815-D2A4-2677-F4CD0D2F2F6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9C2DFEA1-D096-484C-9D92-2C5DCA0EEE6F}" type="slidenum">
              <a:rPr lang="en-US" altLang="en-US" sz="1200" baseline="0" smtClean="0"/>
              <a:pPr/>
              <a:t>3</a:t>
            </a:fld>
            <a:endParaRPr lang="en-US" altLang="en-US" sz="1200" baseline="0"/>
          </a:p>
        </p:txBody>
      </p:sp>
      <p:sp>
        <p:nvSpPr>
          <p:cNvPr id="87043" name="Rectangle 2">
            <a:extLst>
              <a:ext uri="{FF2B5EF4-FFF2-40B4-BE49-F238E27FC236}">
                <a16:creationId xmlns:a16="http://schemas.microsoft.com/office/drawing/2014/main" id="{9F76F4A7-6329-65AD-868A-235D37BEA1E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8D4CF5D-700B-2F94-860C-141990B4FF0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4778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C81C60C-5429-7D14-7601-BA0EFE1A4ED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10DB629-5E5E-4448-97EC-366BA5F9B58E}" type="slidenum">
              <a:rPr lang="en-US" altLang="en-US" sz="1200" baseline="0" smtClean="0"/>
              <a:pPr/>
              <a:t>14</a:t>
            </a:fld>
            <a:endParaRPr lang="en-US" altLang="en-US" sz="1200" baseline="0"/>
          </a:p>
        </p:txBody>
      </p:sp>
      <p:sp>
        <p:nvSpPr>
          <p:cNvPr id="107523" name="Rectangle 2">
            <a:extLst>
              <a:ext uri="{FF2B5EF4-FFF2-40B4-BE49-F238E27FC236}">
                <a16:creationId xmlns:a16="http://schemas.microsoft.com/office/drawing/2014/main" id="{0BC2CD79-4F6C-B13D-4215-9175CF70CEF7}"/>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024CEF9-5BE4-5B0C-9B5A-1B3D064C247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5614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509749D-FF20-64C5-4B1B-91EBB12D729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91B4A84-0DF8-4F32-A2E3-4B9D5FC67BDF}" type="slidenum">
              <a:rPr lang="en-US" altLang="en-US" sz="1200" baseline="0" smtClean="0"/>
              <a:pPr/>
              <a:t>15</a:t>
            </a:fld>
            <a:endParaRPr lang="en-US" altLang="en-US" sz="1200" baseline="0"/>
          </a:p>
        </p:txBody>
      </p:sp>
      <p:sp>
        <p:nvSpPr>
          <p:cNvPr id="109571" name="Rectangle 2">
            <a:extLst>
              <a:ext uri="{FF2B5EF4-FFF2-40B4-BE49-F238E27FC236}">
                <a16:creationId xmlns:a16="http://schemas.microsoft.com/office/drawing/2014/main" id="{25D4E8DB-40D4-FF3E-4335-C22AA58EB682}"/>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B3991B82-B671-3CF4-26A9-1F33FA0F5D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963527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57484B7C-A710-D1E0-3365-61D7810E02F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778A376-AAC5-4B92-8045-A933EF20DEF5}" type="slidenum">
              <a:rPr lang="en-US" altLang="en-US" sz="1200" baseline="0" smtClean="0"/>
              <a:pPr/>
              <a:t>16</a:t>
            </a:fld>
            <a:endParaRPr lang="en-US" altLang="en-US" sz="1200" baseline="0"/>
          </a:p>
        </p:txBody>
      </p:sp>
      <p:sp>
        <p:nvSpPr>
          <p:cNvPr id="111619" name="Rectangle 2">
            <a:extLst>
              <a:ext uri="{FF2B5EF4-FFF2-40B4-BE49-F238E27FC236}">
                <a16:creationId xmlns:a16="http://schemas.microsoft.com/office/drawing/2014/main" id="{9EA80DB7-9878-13F4-7C28-E79EE917B1E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D277004-48E2-9D61-8BB3-D3612FE3343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7061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1571DEC-A79D-BED3-5F65-61D96ADBC7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12562C11-A0BF-4630-8768-61A3A761A798}" type="slidenum">
              <a:rPr lang="en-US" altLang="en-US" sz="1200" baseline="0" smtClean="0"/>
              <a:pPr/>
              <a:t>18</a:t>
            </a:fld>
            <a:endParaRPr lang="en-US" altLang="en-US" sz="1200" baseline="0"/>
          </a:p>
        </p:txBody>
      </p:sp>
      <p:sp>
        <p:nvSpPr>
          <p:cNvPr id="113667" name="Rectangle 2">
            <a:extLst>
              <a:ext uri="{FF2B5EF4-FFF2-40B4-BE49-F238E27FC236}">
                <a16:creationId xmlns:a16="http://schemas.microsoft.com/office/drawing/2014/main" id="{AB2BDB54-830C-3EB3-8863-928C4E2F784C}"/>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E6E7146E-F534-9142-DD01-B18A64EEDC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774183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699DCF-C00C-9D3E-7DDD-5A474F63EE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78856588-0FD9-4027-80DE-19FC067262A6}" type="slidenum">
              <a:rPr lang="en-US" altLang="en-US" sz="1200" baseline="0" smtClean="0"/>
              <a:pPr/>
              <a:t>22</a:t>
            </a:fld>
            <a:endParaRPr lang="en-US" altLang="en-US" sz="1200" baseline="0"/>
          </a:p>
        </p:txBody>
      </p:sp>
      <p:sp>
        <p:nvSpPr>
          <p:cNvPr id="115715" name="Rectangle 2">
            <a:extLst>
              <a:ext uri="{FF2B5EF4-FFF2-40B4-BE49-F238E27FC236}">
                <a16:creationId xmlns:a16="http://schemas.microsoft.com/office/drawing/2014/main" id="{6B459BE6-8215-63AE-195B-5335AA5072C3}"/>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EE97661D-42A9-BA52-650A-F10FE71B26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33930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6E8ACB2-8DE6-44ED-4E2D-4B135B0439F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E012B2A-7CE7-45AE-AA79-46F15CBEE07C}" type="slidenum">
              <a:rPr lang="en-US" altLang="en-US" sz="1200" baseline="0" smtClean="0"/>
              <a:pPr/>
              <a:t>23</a:t>
            </a:fld>
            <a:endParaRPr lang="en-US" altLang="en-US" sz="1200" baseline="0"/>
          </a:p>
        </p:txBody>
      </p:sp>
      <p:sp>
        <p:nvSpPr>
          <p:cNvPr id="117763" name="Rectangle 2">
            <a:extLst>
              <a:ext uri="{FF2B5EF4-FFF2-40B4-BE49-F238E27FC236}">
                <a16:creationId xmlns:a16="http://schemas.microsoft.com/office/drawing/2014/main" id="{757D75E5-F521-3739-EF2E-7F339CA68880}"/>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45041A4F-6037-99C7-EAA7-2961DA6175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692757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08FB8BE-3F0B-C89F-3B3D-4D1966F14D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E96177C-59A3-46D8-8950-FB09A1B2CC62}" type="slidenum">
              <a:rPr lang="en-US" altLang="en-US" sz="1200" baseline="0" smtClean="0"/>
              <a:pPr/>
              <a:t>25</a:t>
            </a:fld>
            <a:endParaRPr lang="en-US" altLang="en-US" sz="1200" baseline="0"/>
          </a:p>
        </p:txBody>
      </p:sp>
      <p:sp>
        <p:nvSpPr>
          <p:cNvPr id="119811" name="Rectangle 2">
            <a:extLst>
              <a:ext uri="{FF2B5EF4-FFF2-40B4-BE49-F238E27FC236}">
                <a16:creationId xmlns:a16="http://schemas.microsoft.com/office/drawing/2014/main" id="{413A729D-64B8-20C7-2D84-F0553D278D46}"/>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600AFF79-4276-E347-991A-82F1EE22C3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592819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DFCAEECB-36DD-1B0C-5612-372A9D613D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532BCEE-B3BC-4BB5-A79B-E9F92CD78764}" type="slidenum">
              <a:rPr lang="en-US" altLang="en-US" sz="1200" baseline="0" smtClean="0"/>
              <a:pPr/>
              <a:t>27</a:t>
            </a:fld>
            <a:endParaRPr lang="en-US" altLang="en-US" sz="1200" baseline="0"/>
          </a:p>
        </p:txBody>
      </p:sp>
      <p:sp>
        <p:nvSpPr>
          <p:cNvPr id="121859" name="Rectangle 2">
            <a:extLst>
              <a:ext uri="{FF2B5EF4-FFF2-40B4-BE49-F238E27FC236}">
                <a16:creationId xmlns:a16="http://schemas.microsoft.com/office/drawing/2014/main" id="{749E4EBF-FA07-B1A5-5C78-8A1FD77E35CF}"/>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B0B059C7-C16D-9652-5328-87506A22F7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05125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648C8E5-EB7C-5D9A-86F0-EC347305752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EFF88D9-05EC-4467-9984-047AF8987EE0}" type="slidenum">
              <a:rPr lang="en-US" altLang="en-US" sz="1200" baseline="0" smtClean="0"/>
              <a:pPr/>
              <a:t>29</a:t>
            </a:fld>
            <a:endParaRPr lang="en-US" altLang="en-US" sz="1200" baseline="0"/>
          </a:p>
        </p:txBody>
      </p:sp>
      <p:sp>
        <p:nvSpPr>
          <p:cNvPr id="123907" name="Rectangle 2">
            <a:extLst>
              <a:ext uri="{FF2B5EF4-FFF2-40B4-BE49-F238E27FC236}">
                <a16:creationId xmlns:a16="http://schemas.microsoft.com/office/drawing/2014/main" id="{0DAD79DD-083D-7C32-0A9E-471B131E3BA0}"/>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831B9E15-04F1-E7C5-6755-63BEDFD132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136803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B6AC272-88D6-CA51-47A1-9C0EFE8F6A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1BC626C-9A3F-414B-993F-0E1B16EA0303}" type="slidenum">
              <a:rPr lang="en-US" altLang="en-US" sz="1200" baseline="0" smtClean="0"/>
              <a:pPr/>
              <a:t>31</a:t>
            </a:fld>
            <a:endParaRPr lang="en-US" altLang="en-US" sz="1200" baseline="0"/>
          </a:p>
        </p:txBody>
      </p:sp>
      <p:sp>
        <p:nvSpPr>
          <p:cNvPr id="125955" name="Rectangle 2">
            <a:extLst>
              <a:ext uri="{FF2B5EF4-FFF2-40B4-BE49-F238E27FC236}">
                <a16:creationId xmlns:a16="http://schemas.microsoft.com/office/drawing/2014/main" id="{99B48BF2-1EBD-C5EA-5DFA-A9612EDBAA50}"/>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1BC1D157-C542-93E9-DF2C-41D1DFB20C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49905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D7A10B2-011C-0FE5-DB11-A932D2D0CE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373089E-5A4A-4CAB-A845-08D959459115}" type="slidenum">
              <a:rPr lang="en-US" altLang="en-US" sz="1200" baseline="0" smtClean="0"/>
              <a:pPr/>
              <a:t>5</a:t>
            </a:fld>
            <a:endParaRPr lang="en-US" altLang="en-US" sz="1200" baseline="0"/>
          </a:p>
        </p:txBody>
      </p:sp>
      <p:sp>
        <p:nvSpPr>
          <p:cNvPr id="89091" name="Rectangle 2">
            <a:extLst>
              <a:ext uri="{FF2B5EF4-FFF2-40B4-BE49-F238E27FC236}">
                <a16:creationId xmlns:a16="http://schemas.microsoft.com/office/drawing/2014/main" id="{15CF7A6C-7C80-2D7C-E52E-E4598FC609DB}"/>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3E22086-93C6-9FBF-23B6-183AC2BA05A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69621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217BA989-0486-E5CC-1F0D-ADC0A6195EE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C5D6E3E-2180-4F17-BBC2-AE03C0101AAB}" type="slidenum">
              <a:rPr lang="en-US" altLang="en-US" sz="1200" baseline="0" smtClean="0"/>
              <a:pPr/>
              <a:t>33</a:t>
            </a:fld>
            <a:endParaRPr lang="en-US" altLang="en-US" sz="1200" baseline="0"/>
          </a:p>
        </p:txBody>
      </p:sp>
      <p:sp>
        <p:nvSpPr>
          <p:cNvPr id="128003" name="Rectangle 2">
            <a:extLst>
              <a:ext uri="{FF2B5EF4-FFF2-40B4-BE49-F238E27FC236}">
                <a16:creationId xmlns:a16="http://schemas.microsoft.com/office/drawing/2014/main" id="{64229500-9CDB-89D0-5C64-E75175490BD4}"/>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11C5139F-2F07-69D7-6F04-A88977042F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324282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886C45C9-1A8C-200A-B927-2676DF725A3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EC338E1-03FC-4E81-AC26-B111B823DD1B}" type="slidenum">
              <a:rPr lang="en-US" altLang="en-US" sz="1200" baseline="0" smtClean="0"/>
              <a:pPr/>
              <a:t>35</a:t>
            </a:fld>
            <a:endParaRPr lang="en-US" altLang="en-US" sz="1200" baseline="0"/>
          </a:p>
        </p:txBody>
      </p:sp>
      <p:sp>
        <p:nvSpPr>
          <p:cNvPr id="130051" name="Rectangle 2">
            <a:extLst>
              <a:ext uri="{FF2B5EF4-FFF2-40B4-BE49-F238E27FC236}">
                <a16:creationId xmlns:a16="http://schemas.microsoft.com/office/drawing/2014/main" id="{FBA205B3-C128-B154-D950-91E97755E69F}"/>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3159A052-E28B-1694-FACF-D8DB7AAC0E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54653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2605B8B2-C5EE-A84D-B981-B840F0A2B8C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294D146-C470-4BE8-842B-F9A75BA59731}" type="slidenum">
              <a:rPr lang="en-US" altLang="en-US" sz="1200" baseline="0" smtClean="0"/>
              <a:pPr/>
              <a:t>36</a:t>
            </a:fld>
            <a:endParaRPr lang="en-US" altLang="en-US" sz="1200" baseline="0"/>
          </a:p>
        </p:txBody>
      </p:sp>
      <p:sp>
        <p:nvSpPr>
          <p:cNvPr id="132099" name="Rectangle 2">
            <a:extLst>
              <a:ext uri="{FF2B5EF4-FFF2-40B4-BE49-F238E27FC236}">
                <a16:creationId xmlns:a16="http://schemas.microsoft.com/office/drawing/2014/main" id="{A43F0B37-8912-08CA-4AD1-9CDA25CB5AD9}"/>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1C4B6139-FA26-ADD3-84E6-0B6D5A6715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70161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EE4C8A60-1DE2-CB4E-49D4-80B16D17127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9DC3211-CAD2-4EE2-87B6-DD773B15C1BC}" type="slidenum">
              <a:rPr lang="en-US" altLang="en-US" sz="1200" baseline="0" smtClean="0"/>
              <a:pPr/>
              <a:t>37</a:t>
            </a:fld>
            <a:endParaRPr lang="en-US" altLang="en-US" sz="1200" baseline="0"/>
          </a:p>
        </p:txBody>
      </p:sp>
      <p:sp>
        <p:nvSpPr>
          <p:cNvPr id="134147" name="Rectangle 2">
            <a:extLst>
              <a:ext uri="{FF2B5EF4-FFF2-40B4-BE49-F238E27FC236}">
                <a16:creationId xmlns:a16="http://schemas.microsoft.com/office/drawing/2014/main" id="{1153805B-3C2B-5158-9C03-3760940646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916E4CAA-4581-3907-CC2B-2F817324CA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290507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4F84D24-C7E5-6EC4-98FF-FD5D130878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72110317-B9B1-4FA5-918A-7B8D0A0DECAB}" type="slidenum">
              <a:rPr lang="en-US" altLang="en-US" sz="1200" baseline="0" smtClean="0"/>
              <a:pPr/>
              <a:t>39</a:t>
            </a:fld>
            <a:endParaRPr lang="en-US" altLang="en-US" sz="1200" baseline="0"/>
          </a:p>
        </p:txBody>
      </p:sp>
      <p:sp>
        <p:nvSpPr>
          <p:cNvPr id="136195" name="Rectangle 2">
            <a:extLst>
              <a:ext uri="{FF2B5EF4-FFF2-40B4-BE49-F238E27FC236}">
                <a16:creationId xmlns:a16="http://schemas.microsoft.com/office/drawing/2014/main" id="{91271F3D-59B8-986A-E53E-28E862CEF9CB}"/>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8241DC65-0434-4D74-9C9B-9DEF822696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011470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044F509-9A59-61A1-B05E-45CDD6405E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2D5A85D-CCFD-4CDD-989A-1B41F2914AB2}" type="slidenum">
              <a:rPr lang="en-US" altLang="en-US" sz="1200" baseline="0" smtClean="0"/>
              <a:pPr/>
              <a:t>41</a:t>
            </a:fld>
            <a:endParaRPr lang="en-US" altLang="en-US" sz="1200" baseline="0"/>
          </a:p>
        </p:txBody>
      </p:sp>
      <p:sp>
        <p:nvSpPr>
          <p:cNvPr id="138243" name="Rectangle 2">
            <a:extLst>
              <a:ext uri="{FF2B5EF4-FFF2-40B4-BE49-F238E27FC236}">
                <a16:creationId xmlns:a16="http://schemas.microsoft.com/office/drawing/2014/main" id="{9791ABFC-C06E-5923-BC4D-18B925588476}"/>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B11B498E-0362-5E35-049C-B7A5ADB8ED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35919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B962C91-3D4A-DA16-3100-E9A23C5A7A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3C5BAF6-CCF9-4602-98B6-8091D5E47748}" type="slidenum">
              <a:rPr lang="en-US" altLang="en-US" sz="1200" baseline="0" smtClean="0"/>
              <a:pPr/>
              <a:t>43</a:t>
            </a:fld>
            <a:endParaRPr lang="en-US" altLang="en-US" sz="1200" baseline="0"/>
          </a:p>
        </p:txBody>
      </p:sp>
      <p:sp>
        <p:nvSpPr>
          <p:cNvPr id="144387" name="Rectangle 2">
            <a:extLst>
              <a:ext uri="{FF2B5EF4-FFF2-40B4-BE49-F238E27FC236}">
                <a16:creationId xmlns:a16="http://schemas.microsoft.com/office/drawing/2014/main" id="{871101FA-8201-3CF2-8924-B9DF7A0AF6F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8A8E9D48-C09B-C901-1DA8-EB23D92F03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71012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9EFFC7F1-7332-A3E4-17A6-963667E6C6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CED341B-E3FE-4E73-B724-6AB1B7582992}" type="slidenum">
              <a:rPr lang="en-US" altLang="en-US" sz="1200" baseline="0" smtClean="0"/>
              <a:pPr/>
              <a:t>45</a:t>
            </a:fld>
            <a:endParaRPr lang="en-US" altLang="en-US" sz="1200" baseline="0"/>
          </a:p>
        </p:txBody>
      </p:sp>
      <p:sp>
        <p:nvSpPr>
          <p:cNvPr id="148483" name="Rectangle 2">
            <a:extLst>
              <a:ext uri="{FF2B5EF4-FFF2-40B4-BE49-F238E27FC236}">
                <a16:creationId xmlns:a16="http://schemas.microsoft.com/office/drawing/2014/main" id="{14151499-0459-E8B1-B683-EC5620FAF786}"/>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EAA0855A-701C-7F12-D44B-CD91CC20D6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945841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51AEA80A-0FB4-4F53-B6C1-231DF9AC2D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A916484-EBF1-427F-9A0B-BB044A8468C2}" type="slidenum">
              <a:rPr lang="en-US" altLang="en-US" sz="1200" baseline="0" smtClean="0"/>
              <a:pPr/>
              <a:t>46</a:t>
            </a:fld>
            <a:endParaRPr lang="en-US" altLang="en-US" sz="1200" baseline="0"/>
          </a:p>
        </p:txBody>
      </p:sp>
      <p:sp>
        <p:nvSpPr>
          <p:cNvPr id="146435" name="Rectangle 2">
            <a:extLst>
              <a:ext uri="{FF2B5EF4-FFF2-40B4-BE49-F238E27FC236}">
                <a16:creationId xmlns:a16="http://schemas.microsoft.com/office/drawing/2014/main" id="{7B3CD0ED-4F39-CAE5-BA37-A5AC17EC115D}"/>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762B2C52-698E-FB60-9C22-8C0E5FAEC2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8436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58C5E03-2F67-9204-05D4-495E0D7463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58CFA18-3237-48C7-947C-8ADFB39041F4}" type="slidenum">
              <a:rPr lang="en-US" altLang="en-US" sz="1200" baseline="0" smtClean="0"/>
              <a:pPr/>
              <a:t>7</a:t>
            </a:fld>
            <a:endParaRPr lang="en-US" altLang="en-US" sz="1200" baseline="0"/>
          </a:p>
        </p:txBody>
      </p:sp>
      <p:sp>
        <p:nvSpPr>
          <p:cNvPr id="91139" name="Rectangle 2">
            <a:extLst>
              <a:ext uri="{FF2B5EF4-FFF2-40B4-BE49-F238E27FC236}">
                <a16:creationId xmlns:a16="http://schemas.microsoft.com/office/drawing/2014/main" id="{8D2D2BCE-D401-531D-460E-E0286409AB2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E33E4A99-C297-989B-2557-B060574A68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8772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2CCFE46-049B-3304-4A48-2F0C09D19F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2D62074-5870-4309-96B0-2E180D43064C}" type="slidenum">
              <a:rPr lang="en-US" altLang="en-US" sz="1200" baseline="0" smtClean="0"/>
              <a:pPr/>
              <a:t>8</a:t>
            </a:fld>
            <a:endParaRPr lang="en-US" altLang="en-US" sz="1200" baseline="0"/>
          </a:p>
        </p:txBody>
      </p:sp>
      <p:sp>
        <p:nvSpPr>
          <p:cNvPr id="93187" name="Rectangle 2">
            <a:extLst>
              <a:ext uri="{FF2B5EF4-FFF2-40B4-BE49-F238E27FC236}">
                <a16:creationId xmlns:a16="http://schemas.microsoft.com/office/drawing/2014/main" id="{DADF2CF8-4E48-CD0F-3AA5-F8EF2AC6024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C08B7A2-7C5B-B396-B8B4-406F4D2843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1671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05F1D11-4B9A-42C8-BA67-985E2B98F3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6AF934A-A78A-4D11-AF81-4C1E058EA9A5}" type="slidenum">
              <a:rPr lang="en-US" altLang="en-US" sz="1200" baseline="0" smtClean="0"/>
              <a:pPr/>
              <a:t>9</a:t>
            </a:fld>
            <a:endParaRPr lang="en-US" altLang="en-US" sz="1200" baseline="0"/>
          </a:p>
        </p:txBody>
      </p:sp>
      <p:sp>
        <p:nvSpPr>
          <p:cNvPr id="97283" name="Rectangle 2">
            <a:extLst>
              <a:ext uri="{FF2B5EF4-FFF2-40B4-BE49-F238E27FC236}">
                <a16:creationId xmlns:a16="http://schemas.microsoft.com/office/drawing/2014/main" id="{6DAF49AF-D163-F02D-68C8-23F7C811ADA4}"/>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CE0466B6-BD92-5B3A-08D4-680152CCD6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2178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E57AB0D-40EA-05B4-FE79-D67D37CAC5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0FE9BD2-85D7-4FDF-AB23-E443807E3A4F}" type="slidenum">
              <a:rPr lang="en-US" altLang="en-US" sz="1200" baseline="0" smtClean="0"/>
              <a:pPr/>
              <a:t>10</a:t>
            </a:fld>
            <a:endParaRPr lang="en-US" altLang="en-US" sz="1200" baseline="0"/>
          </a:p>
        </p:txBody>
      </p:sp>
      <p:sp>
        <p:nvSpPr>
          <p:cNvPr id="99331" name="Rectangle 2">
            <a:extLst>
              <a:ext uri="{FF2B5EF4-FFF2-40B4-BE49-F238E27FC236}">
                <a16:creationId xmlns:a16="http://schemas.microsoft.com/office/drawing/2014/main" id="{25FB0157-2312-67E3-96CB-83105299D84E}"/>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CC275BC-2413-5853-2DF6-7A350F5E38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29390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06243A3-6725-C51C-2E0B-867BAE9A13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63F3EFB-32DF-49ED-BBA9-AFB63487C45E}" type="slidenum">
              <a:rPr lang="en-US" altLang="en-US" sz="1200" baseline="0" smtClean="0"/>
              <a:pPr/>
              <a:t>11</a:t>
            </a:fld>
            <a:endParaRPr lang="en-US" altLang="en-US" sz="1200" baseline="0"/>
          </a:p>
        </p:txBody>
      </p:sp>
      <p:sp>
        <p:nvSpPr>
          <p:cNvPr id="101379" name="Rectangle 2">
            <a:extLst>
              <a:ext uri="{FF2B5EF4-FFF2-40B4-BE49-F238E27FC236}">
                <a16:creationId xmlns:a16="http://schemas.microsoft.com/office/drawing/2014/main" id="{53FFB40D-2E17-A9A9-EB67-CD822454551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45AF3628-2B8F-4F2F-91D5-137B606796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64695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AE2B61B-AA4F-D5D6-C29E-5F6A9E4989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B87F9B4-56E3-4A84-9A08-71F14E2EFD37}" type="slidenum">
              <a:rPr lang="en-US" altLang="en-US" sz="1200" baseline="0" smtClean="0"/>
              <a:pPr/>
              <a:t>12</a:t>
            </a:fld>
            <a:endParaRPr lang="en-US" altLang="en-US" sz="1200" baseline="0"/>
          </a:p>
        </p:txBody>
      </p:sp>
      <p:sp>
        <p:nvSpPr>
          <p:cNvPr id="103427" name="Rectangle 2">
            <a:extLst>
              <a:ext uri="{FF2B5EF4-FFF2-40B4-BE49-F238E27FC236}">
                <a16:creationId xmlns:a16="http://schemas.microsoft.com/office/drawing/2014/main" id="{9BA6C10F-6C40-D268-DBDD-34F65CBD2546}"/>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F264E1A-CC9D-7790-8CF1-BE0B73C74F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5828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6DB1518-8B6B-9437-AE96-370B22FA31D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9E4DB53-977C-4352-BFC2-C36BDBBB81A0}" type="slidenum">
              <a:rPr lang="en-US" altLang="en-US" sz="1200" baseline="0" smtClean="0"/>
              <a:pPr/>
              <a:t>13</a:t>
            </a:fld>
            <a:endParaRPr lang="en-US" altLang="en-US" sz="1200" baseline="0"/>
          </a:p>
        </p:txBody>
      </p:sp>
      <p:sp>
        <p:nvSpPr>
          <p:cNvPr id="105475" name="Rectangle 2">
            <a:extLst>
              <a:ext uri="{FF2B5EF4-FFF2-40B4-BE49-F238E27FC236}">
                <a16:creationId xmlns:a16="http://schemas.microsoft.com/office/drawing/2014/main" id="{5D8C6E96-2522-5222-EB24-EEAEC6D0763E}"/>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3B1B649-CBE4-E917-2756-B5A79B763A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4050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4417486" y="4887575"/>
            <a:ext cx="322902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Lecture-11</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1356360"/>
            <a:ext cx="9006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dirty="0">
                <a:latin typeface="Arial" panose="020B0604020202020204" pitchFamily="34" charset="0"/>
              </a:rPr>
              <a:t>Analog To Digital Conversion</a:t>
            </a:r>
          </a:p>
          <a:p>
            <a:pPr algn="ctr">
              <a:spcBef>
                <a:spcPct val="0"/>
              </a:spcBef>
              <a:buFontTx/>
              <a:buNone/>
            </a:pPr>
            <a:endParaRPr lang="en-US" altLang="en-US" sz="2400" dirty="0">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04</a:t>
            </a:r>
          </a:p>
        </p:txBody>
      </p:sp>
      <p:sp>
        <p:nvSpPr>
          <p:cNvPr id="7" name="Line 3">
            <a:extLst>
              <a:ext uri="{FF2B5EF4-FFF2-40B4-BE49-F238E27FC236}">
                <a16:creationId xmlns:a16="http://schemas.microsoft.com/office/drawing/2014/main" id="{E27865D7-36CD-47D7-D01E-6EC493FC4BA9}"/>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7" name="Text Box 4">
            <a:extLst>
              <a:ext uri="{FF2B5EF4-FFF2-40B4-BE49-F238E27FC236}">
                <a16:creationId xmlns:a16="http://schemas.microsoft.com/office/drawing/2014/main" id="{9DA1257D-9F50-82E7-7481-D127F8B3B2ED}"/>
              </a:ext>
            </a:extLst>
          </p:cNvPr>
          <p:cNvSpPr txBox="1">
            <a:spLocks noChangeArrowheads="1"/>
          </p:cNvSpPr>
          <p:nvPr/>
        </p:nvSpPr>
        <p:spPr bwMode="auto">
          <a:xfrm>
            <a:off x="1828800" y="228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4.24  </a:t>
            </a:r>
            <a:r>
              <a:rPr lang="en-US" altLang="en-US" b="1" i="1" baseline="0"/>
              <a:t>Recovery of a sampled sine wave for different sampling rates</a:t>
            </a:r>
          </a:p>
        </p:txBody>
      </p:sp>
      <p:pic>
        <p:nvPicPr>
          <p:cNvPr id="98308" name="Picture 6">
            <a:extLst>
              <a:ext uri="{FF2B5EF4-FFF2-40B4-BE49-F238E27FC236}">
                <a16:creationId xmlns:a16="http://schemas.microsoft.com/office/drawing/2014/main" id="{B5560E91-C0AB-71B6-E465-47DAFA15F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0" y="1066801"/>
            <a:ext cx="6407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4000D23-3C56-41F7-7526-551108392DB4}"/>
              </a:ext>
            </a:extLst>
          </p:cNvPr>
          <p:cNvSpPr>
            <a:spLocks noGrp="1"/>
          </p:cNvSpPr>
          <p:nvPr>
            <p:ph type="sldNum" sz="quarter" idx="12"/>
          </p:nvPr>
        </p:nvSpPr>
        <p:spPr/>
        <p:txBody>
          <a:bodyPr/>
          <a:lstStyle/>
          <a:p>
            <a:fld id="{6D972E1D-2B91-43F8-BAFE-8C37D0BCB00C}" type="slidenum">
              <a:rPr lang="en-IN" smtClean="0"/>
              <a:pPr/>
              <a:t>10</a:t>
            </a:fld>
            <a:endParaRPr lang="en-IN"/>
          </a:p>
        </p:txBody>
      </p:sp>
    </p:spTree>
    <p:extLst>
      <p:ext uri="{BB962C8B-B14F-4D97-AF65-F5344CB8AC3E}">
        <p14:creationId xmlns:p14="http://schemas.microsoft.com/office/powerpoint/2010/main" val="366547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5" name="Rectangle 9">
            <a:extLst>
              <a:ext uri="{FF2B5EF4-FFF2-40B4-BE49-F238E27FC236}">
                <a16:creationId xmlns:a16="http://schemas.microsoft.com/office/drawing/2014/main" id="{919E645D-F92C-F1F5-09AA-95D396D4F36C}"/>
              </a:ext>
            </a:extLst>
          </p:cNvPr>
          <p:cNvSpPr>
            <a:spLocks noChangeArrowheads="1"/>
          </p:cNvSpPr>
          <p:nvPr/>
        </p:nvSpPr>
        <p:spPr bwMode="auto">
          <a:xfrm>
            <a:off x="960581" y="1143001"/>
            <a:ext cx="100953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400" baseline="0" dirty="0"/>
              <a:t>Consider the revolution of a hand of a clock. The second hand of a clock has a period of 60 s. </a:t>
            </a:r>
          </a:p>
          <a:p>
            <a:pPr marL="457200" indent="-457200" algn="just">
              <a:buFont typeface="+mj-lt"/>
              <a:buAutoNum type="arabicPeriod"/>
            </a:pPr>
            <a:r>
              <a:rPr lang="en-US" altLang="en-US" sz="2400" baseline="0" dirty="0"/>
              <a:t>According to the Nyquist theorem, we need to sample the hand every 30 s (T</a:t>
            </a:r>
            <a:r>
              <a:rPr lang="en-US" altLang="en-US" sz="2400" baseline="-25000" dirty="0"/>
              <a:t>s</a:t>
            </a:r>
            <a:r>
              <a:rPr lang="en-US" altLang="en-US" sz="2400" baseline="0" dirty="0"/>
              <a:t> = T or f</a:t>
            </a:r>
            <a:r>
              <a:rPr lang="en-US" altLang="en-US" sz="2400" baseline="-25000" dirty="0"/>
              <a:t>s</a:t>
            </a:r>
            <a:r>
              <a:rPr lang="en-US" altLang="en-US" sz="2400" baseline="0" dirty="0"/>
              <a:t> = 2f ). </a:t>
            </a:r>
          </a:p>
          <a:p>
            <a:pPr marL="457200" indent="-457200" algn="just">
              <a:buFont typeface="+mj-lt"/>
              <a:buAutoNum type="arabicPeriod"/>
            </a:pPr>
            <a:r>
              <a:rPr lang="en-US" altLang="en-US" sz="2400" baseline="0" dirty="0"/>
              <a:t>In part a of Figure 4.25, the sample points, in order, are 12, 6, 12, 6, 12, and 6. The receiver of the samples cannot tell if the clock is moving forward or backward. </a:t>
            </a:r>
          </a:p>
          <a:p>
            <a:pPr marL="457200" indent="-457200" algn="just">
              <a:buFont typeface="+mj-lt"/>
              <a:buAutoNum type="arabicPeriod"/>
            </a:pPr>
            <a:r>
              <a:rPr lang="en-US" altLang="en-US" sz="2400" baseline="0" dirty="0"/>
              <a:t>In part b, we sample at double the Nyquist rate (every 15 s). The sample points are 12, 3, 6, 9, and 12. The clock is moving forward.</a:t>
            </a:r>
          </a:p>
          <a:p>
            <a:pPr marL="457200" indent="-457200" algn="just">
              <a:buFont typeface="+mj-lt"/>
              <a:buAutoNum type="arabicPeriod"/>
            </a:pPr>
            <a:r>
              <a:rPr lang="en-US" altLang="en-US" sz="2400" baseline="0" dirty="0"/>
              <a:t>In part c, we sample below the Nyquist rate (T</a:t>
            </a:r>
            <a:r>
              <a:rPr lang="en-US" altLang="en-US" sz="2400" baseline="-25000" dirty="0"/>
              <a:t>s</a:t>
            </a:r>
            <a:r>
              <a:rPr lang="en-US" altLang="en-US" sz="2400" baseline="0" dirty="0"/>
              <a:t> = T or f</a:t>
            </a:r>
            <a:r>
              <a:rPr lang="en-US" altLang="en-US" sz="2400" baseline="-25000" dirty="0"/>
              <a:t>s</a:t>
            </a:r>
            <a:r>
              <a:rPr lang="en-US" altLang="en-US" sz="2400" baseline="0" dirty="0"/>
              <a:t> = f ). The sample points are 12, 9, 6, 3, and 12. Although the clock is moving forward, the receiver thinks that the clock is moving backward.</a:t>
            </a:r>
          </a:p>
        </p:txBody>
      </p:sp>
      <p:sp>
        <p:nvSpPr>
          <p:cNvPr id="100356" name="Text Box 11">
            <a:extLst>
              <a:ext uri="{FF2B5EF4-FFF2-40B4-BE49-F238E27FC236}">
                <a16:creationId xmlns:a16="http://schemas.microsoft.com/office/drawing/2014/main" id="{5DA67957-A559-E287-0843-6FD9503A5EAB}"/>
              </a:ext>
            </a:extLst>
          </p:cNvPr>
          <p:cNvSpPr txBox="1">
            <a:spLocks noChangeArrowheads="1"/>
          </p:cNvSpPr>
          <p:nvPr/>
        </p:nvSpPr>
        <p:spPr bwMode="auto">
          <a:xfrm>
            <a:off x="960581" y="350532"/>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4.7</a:t>
            </a:r>
          </a:p>
        </p:txBody>
      </p:sp>
      <p:sp>
        <p:nvSpPr>
          <p:cNvPr id="3" name="Slide Number Placeholder 2">
            <a:extLst>
              <a:ext uri="{FF2B5EF4-FFF2-40B4-BE49-F238E27FC236}">
                <a16:creationId xmlns:a16="http://schemas.microsoft.com/office/drawing/2014/main" id="{29557E13-76B7-43A7-D979-B1D1207440A1}"/>
              </a:ext>
            </a:extLst>
          </p:cNvPr>
          <p:cNvSpPr>
            <a:spLocks noGrp="1"/>
          </p:cNvSpPr>
          <p:nvPr>
            <p:ph type="sldNum" sz="quarter" idx="12"/>
          </p:nvPr>
        </p:nvSpPr>
        <p:spPr/>
        <p:txBody>
          <a:bodyPr/>
          <a:lstStyle/>
          <a:p>
            <a:fld id="{6D972E1D-2B91-43F8-BAFE-8C37D0BCB00C}" type="slidenum">
              <a:rPr lang="en-IN" smtClean="0"/>
              <a:pPr/>
              <a:t>11</a:t>
            </a:fld>
            <a:endParaRPr lang="en-IN"/>
          </a:p>
        </p:txBody>
      </p:sp>
    </p:spTree>
    <p:extLst>
      <p:ext uri="{BB962C8B-B14F-4D97-AF65-F5344CB8AC3E}">
        <p14:creationId xmlns:p14="http://schemas.microsoft.com/office/powerpoint/2010/main" val="173125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3" name="Text Box 4">
            <a:extLst>
              <a:ext uri="{FF2B5EF4-FFF2-40B4-BE49-F238E27FC236}">
                <a16:creationId xmlns:a16="http://schemas.microsoft.com/office/drawing/2014/main" id="{378E4809-BB2E-563D-8730-A69812AB8C9A}"/>
              </a:ext>
            </a:extLst>
          </p:cNvPr>
          <p:cNvSpPr txBox="1">
            <a:spLocks noChangeArrowheads="1"/>
          </p:cNvSpPr>
          <p:nvPr/>
        </p:nvSpPr>
        <p:spPr bwMode="auto">
          <a:xfrm>
            <a:off x="2873376" y="228599"/>
            <a:ext cx="595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4.25  </a:t>
            </a:r>
            <a:r>
              <a:rPr lang="en-US" altLang="en-US" b="1" i="1" baseline="0" dirty="0"/>
              <a:t>Sampling of a clock with only one hand</a:t>
            </a:r>
          </a:p>
        </p:txBody>
      </p:sp>
      <p:pic>
        <p:nvPicPr>
          <p:cNvPr id="102404" name="Picture 8">
            <a:extLst>
              <a:ext uri="{FF2B5EF4-FFF2-40B4-BE49-F238E27FC236}">
                <a16:creationId xmlns:a16="http://schemas.microsoft.com/office/drawing/2014/main" id="{A78548E6-F6E9-3871-029E-D9C8AB969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668" y="849742"/>
            <a:ext cx="9633527" cy="540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6EE6CAA-2337-CAF4-451F-C6FDD2F0CD1C}"/>
              </a:ext>
            </a:extLst>
          </p:cNvPr>
          <p:cNvSpPr>
            <a:spLocks noGrp="1"/>
          </p:cNvSpPr>
          <p:nvPr>
            <p:ph type="sldNum" sz="quarter" idx="12"/>
          </p:nvPr>
        </p:nvSpPr>
        <p:spPr/>
        <p:txBody>
          <a:bodyPr/>
          <a:lstStyle/>
          <a:p>
            <a:fld id="{6D972E1D-2B91-43F8-BAFE-8C37D0BCB00C}" type="slidenum">
              <a:rPr lang="en-IN" smtClean="0"/>
              <a:pPr/>
              <a:t>12</a:t>
            </a:fld>
            <a:endParaRPr lang="en-IN"/>
          </a:p>
        </p:txBody>
      </p:sp>
    </p:spTree>
    <p:extLst>
      <p:ext uri="{BB962C8B-B14F-4D97-AF65-F5344CB8AC3E}">
        <p14:creationId xmlns:p14="http://schemas.microsoft.com/office/powerpoint/2010/main" val="230051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1" name="Rectangle 9">
            <a:extLst>
              <a:ext uri="{FF2B5EF4-FFF2-40B4-BE49-F238E27FC236}">
                <a16:creationId xmlns:a16="http://schemas.microsoft.com/office/drawing/2014/main" id="{75BA4CC9-B3CF-1C7E-789E-08D479AA322D}"/>
              </a:ext>
            </a:extLst>
          </p:cNvPr>
          <p:cNvSpPr>
            <a:spLocks noChangeArrowheads="1"/>
          </p:cNvSpPr>
          <p:nvPr/>
        </p:nvSpPr>
        <p:spPr bwMode="auto">
          <a:xfrm>
            <a:off x="1145310" y="1614055"/>
            <a:ext cx="9901380" cy="389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sz="2800" b="1" i="1" baseline="0" dirty="0"/>
              <a:t>An example related to Example 4.7 is the seemingly backward rotation of the wheels of a forward-moving car in a movie. This can be explained by under-sampling. A movie is filmed at 24 frames per second. If a wheel is rotating more than 12 times per second, the under-sampling creates the impression of a backward rotation.</a:t>
            </a:r>
          </a:p>
        </p:txBody>
      </p:sp>
      <p:sp>
        <p:nvSpPr>
          <p:cNvPr id="104452" name="Text Box 11">
            <a:extLst>
              <a:ext uri="{FF2B5EF4-FFF2-40B4-BE49-F238E27FC236}">
                <a16:creationId xmlns:a16="http://schemas.microsoft.com/office/drawing/2014/main" id="{3FB1C22F-B328-9DD3-5A83-8184432F365A}"/>
              </a:ext>
            </a:extLst>
          </p:cNvPr>
          <p:cNvSpPr txBox="1">
            <a:spLocks noChangeArrowheads="1"/>
          </p:cNvSpPr>
          <p:nvPr/>
        </p:nvSpPr>
        <p:spPr bwMode="auto">
          <a:xfrm>
            <a:off x="1145310" y="766762"/>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4.8</a:t>
            </a:r>
          </a:p>
        </p:txBody>
      </p:sp>
      <p:sp>
        <p:nvSpPr>
          <p:cNvPr id="3" name="Slide Number Placeholder 2">
            <a:extLst>
              <a:ext uri="{FF2B5EF4-FFF2-40B4-BE49-F238E27FC236}">
                <a16:creationId xmlns:a16="http://schemas.microsoft.com/office/drawing/2014/main" id="{AF66BAA8-CD6C-7FA9-6305-75C43ACED866}"/>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p14="http://schemas.microsoft.com/office/powerpoint/2010/main" val="310821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Rectangle 9">
            <a:extLst>
              <a:ext uri="{FF2B5EF4-FFF2-40B4-BE49-F238E27FC236}">
                <a16:creationId xmlns:a16="http://schemas.microsoft.com/office/drawing/2014/main" id="{7767DFFC-D05A-3BA2-42D3-1F930CAA32C5}"/>
              </a:ext>
            </a:extLst>
          </p:cNvPr>
          <p:cNvSpPr>
            <a:spLocks noChangeArrowheads="1"/>
          </p:cNvSpPr>
          <p:nvPr/>
        </p:nvSpPr>
        <p:spPr bwMode="auto">
          <a:xfrm>
            <a:off x="1752600" y="1466273"/>
            <a:ext cx="8686800" cy="195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sz="2800" b="1" i="1" baseline="0" dirty="0"/>
              <a:t>Telephone companies digitize voice by assuming a maximum frequency of 4000 Hz. The sampling rate therefore is 8000 samples per second.</a:t>
            </a:r>
          </a:p>
        </p:txBody>
      </p:sp>
      <p:sp>
        <p:nvSpPr>
          <p:cNvPr id="106500" name="Text Box 12">
            <a:extLst>
              <a:ext uri="{FF2B5EF4-FFF2-40B4-BE49-F238E27FC236}">
                <a16:creationId xmlns:a16="http://schemas.microsoft.com/office/drawing/2014/main" id="{1227B590-9866-16B3-12C2-61337A729F75}"/>
              </a:ext>
            </a:extLst>
          </p:cNvPr>
          <p:cNvSpPr txBox="1">
            <a:spLocks noChangeArrowheads="1"/>
          </p:cNvSpPr>
          <p:nvPr/>
        </p:nvSpPr>
        <p:spPr bwMode="auto">
          <a:xfrm>
            <a:off x="1752600" y="489527"/>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4.9</a:t>
            </a:r>
          </a:p>
        </p:txBody>
      </p:sp>
      <p:sp>
        <p:nvSpPr>
          <p:cNvPr id="3" name="Slide Number Placeholder 2">
            <a:extLst>
              <a:ext uri="{FF2B5EF4-FFF2-40B4-BE49-F238E27FC236}">
                <a16:creationId xmlns:a16="http://schemas.microsoft.com/office/drawing/2014/main" id="{9C2E40CB-30DD-0517-FD4D-A1554F5C395F}"/>
              </a:ext>
            </a:extLst>
          </p:cNvPr>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p14="http://schemas.microsoft.com/office/powerpoint/2010/main" val="93583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7" name="Rectangle 9">
            <a:extLst>
              <a:ext uri="{FF2B5EF4-FFF2-40B4-BE49-F238E27FC236}">
                <a16:creationId xmlns:a16="http://schemas.microsoft.com/office/drawing/2014/main" id="{CAFD2E0D-08A4-7D08-D8CB-A2EB38B3526D}"/>
              </a:ext>
            </a:extLst>
          </p:cNvPr>
          <p:cNvSpPr>
            <a:spLocks noChangeArrowheads="1"/>
          </p:cNvSpPr>
          <p:nvPr/>
        </p:nvSpPr>
        <p:spPr bwMode="auto">
          <a:xfrm>
            <a:off x="1752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complex low-pass signal has a bandwidth of 200 kHz. What is the minimum sampling rate for this signal?</a:t>
            </a:r>
          </a:p>
        </p:txBody>
      </p:sp>
      <p:sp>
        <p:nvSpPr>
          <p:cNvPr id="108548" name="Rectangle 12">
            <a:extLst>
              <a:ext uri="{FF2B5EF4-FFF2-40B4-BE49-F238E27FC236}">
                <a16:creationId xmlns:a16="http://schemas.microsoft.com/office/drawing/2014/main" id="{DB52C1AC-0DE0-2BAD-0863-B4CEDFFEA4EF}"/>
              </a:ext>
            </a:extLst>
          </p:cNvPr>
          <p:cNvSpPr>
            <a:spLocks noChangeArrowheads="1"/>
          </p:cNvSpPr>
          <p:nvPr/>
        </p:nvSpPr>
        <p:spPr bwMode="auto">
          <a:xfrm>
            <a:off x="1136073" y="2412567"/>
            <a:ext cx="9901382" cy="389286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sz="2800" b="1" i="1" baseline="0" dirty="0">
                <a:solidFill>
                  <a:schemeClr val="hlink"/>
                </a:solidFill>
              </a:rPr>
              <a:t>Solution</a:t>
            </a:r>
          </a:p>
          <a:p>
            <a:pPr marL="457200" indent="-457200" algn="just">
              <a:lnSpc>
                <a:spcPct val="150000"/>
              </a:lnSpc>
              <a:buFont typeface="Arial" panose="020B0604020202020204" pitchFamily="34" charset="0"/>
              <a:buChar char="•"/>
            </a:pPr>
            <a:r>
              <a:rPr lang="en-US" altLang="en-US" sz="2800" baseline="0" dirty="0">
                <a:latin typeface="Times" panose="02020603050405020304" pitchFamily="18" charset="0"/>
              </a:rPr>
              <a:t>The bandwidth of a low-pass signal is between 0 and f, where f is the maximum frequency in the signal. </a:t>
            </a:r>
          </a:p>
          <a:p>
            <a:pPr marL="457200" indent="-457200" algn="just">
              <a:lnSpc>
                <a:spcPct val="150000"/>
              </a:lnSpc>
              <a:buFont typeface="Arial" panose="020B0604020202020204" pitchFamily="34" charset="0"/>
              <a:buChar char="•"/>
            </a:pPr>
            <a:r>
              <a:rPr lang="en-US" altLang="en-US" sz="2800" baseline="0" dirty="0">
                <a:latin typeface="Times" panose="02020603050405020304" pitchFamily="18" charset="0"/>
              </a:rPr>
              <a:t>Therefore, we can sample this signal at 2 times the highest frequency (200 kHz). </a:t>
            </a:r>
          </a:p>
          <a:p>
            <a:pPr marL="457200" indent="-457200" algn="just">
              <a:lnSpc>
                <a:spcPct val="150000"/>
              </a:lnSpc>
              <a:buFont typeface="Arial" panose="020B0604020202020204" pitchFamily="34" charset="0"/>
              <a:buChar char="•"/>
            </a:pPr>
            <a:r>
              <a:rPr lang="en-US" altLang="en-US" sz="2800" baseline="0" dirty="0">
                <a:latin typeface="Times" panose="02020603050405020304" pitchFamily="18" charset="0"/>
              </a:rPr>
              <a:t>The sampling rate is therefore 400,000 samples per second.</a:t>
            </a:r>
          </a:p>
        </p:txBody>
      </p:sp>
      <p:sp>
        <p:nvSpPr>
          <p:cNvPr id="108549" name="Text Box 13">
            <a:extLst>
              <a:ext uri="{FF2B5EF4-FFF2-40B4-BE49-F238E27FC236}">
                <a16:creationId xmlns:a16="http://schemas.microsoft.com/office/drawing/2014/main" id="{2108F95A-CC40-7067-863F-81E979ED7933}"/>
              </a:ext>
            </a:extLst>
          </p:cNvPr>
          <p:cNvSpPr txBox="1">
            <a:spLocks noChangeArrowheads="1"/>
          </p:cNvSpPr>
          <p:nvPr/>
        </p:nvSpPr>
        <p:spPr bwMode="auto">
          <a:xfrm>
            <a:off x="1752600" y="240145"/>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4.10</a:t>
            </a:r>
          </a:p>
        </p:txBody>
      </p:sp>
      <p:sp>
        <p:nvSpPr>
          <p:cNvPr id="3" name="Slide Number Placeholder 2">
            <a:extLst>
              <a:ext uri="{FF2B5EF4-FFF2-40B4-BE49-F238E27FC236}">
                <a16:creationId xmlns:a16="http://schemas.microsoft.com/office/drawing/2014/main" id="{344A2AB4-A403-D299-12D4-E52AFE97177E}"/>
              </a:ext>
            </a:extLst>
          </p:cNvPr>
          <p:cNvSpPr>
            <a:spLocks noGrp="1"/>
          </p:cNvSpPr>
          <p:nvPr>
            <p:ph type="sldNum" sz="quarter" idx="12"/>
          </p:nvPr>
        </p:nvSpPr>
        <p:spPr/>
        <p:txBody>
          <a:bodyPr/>
          <a:lstStyle/>
          <a:p>
            <a:fld id="{6D972E1D-2B91-43F8-BAFE-8C37D0BCB00C}" type="slidenum">
              <a:rPr lang="en-IN" smtClean="0"/>
              <a:pPr/>
              <a:t>15</a:t>
            </a:fld>
            <a:endParaRPr lang="en-IN"/>
          </a:p>
        </p:txBody>
      </p:sp>
    </p:spTree>
    <p:extLst>
      <p:ext uri="{BB962C8B-B14F-4D97-AF65-F5344CB8AC3E}">
        <p14:creationId xmlns:p14="http://schemas.microsoft.com/office/powerpoint/2010/main" val="300132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5" name="Rectangle 9">
            <a:extLst>
              <a:ext uri="{FF2B5EF4-FFF2-40B4-BE49-F238E27FC236}">
                <a16:creationId xmlns:a16="http://schemas.microsoft.com/office/drawing/2014/main" id="{B04F76AC-4680-CFD1-1984-D534B6636BC6}"/>
              </a:ext>
            </a:extLst>
          </p:cNvPr>
          <p:cNvSpPr>
            <a:spLocks noChangeArrowheads="1"/>
          </p:cNvSpPr>
          <p:nvPr/>
        </p:nvSpPr>
        <p:spPr bwMode="auto">
          <a:xfrm>
            <a:off x="1752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complex bandpass signal has a bandwidth of 200 kHz. What is the minimum sampling rate for this signal?</a:t>
            </a:r>
          </a:p>
        </p:txBody>
      </p:sp>
      <p:sp>
        <p:nvSpPr>
          <p:cNvPr id="110596" name="Rectangle 10">
            <a:extLst>
              <a:ext uri="{FF2B5EF4-FFF2-40B4-BE49-F238E27FC236}">
                <a16:creationId xmlns:a16="http://schemas.microsoft.com/office/drawing/2014/main" id="{9E6062D9-EC22-B899-3220-8B2412AEC98B}"/>
              </a:ext>
            </a:extLst>
          </p:cNvPr>
          <p:cNvSpPr>
            <a:spLocks noChangeArrowheads="1"/>
          </p:cNvSpPr>
          <p:nvPr/>
        </p:nvSpPr>
        <p:spPr bwMode="auto">
          <a:xfrm>
            <a:off x="1752600" y="2709581"/>
            <a:ext cx="8686800" cy="324653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sz="2800" baseline="0" dirty="0">
                <a:solidFill>
                  <a:schemeClr val="hlink"/>
                </a:solidFill>
              </a:rPr>
              <a:t>Solution:</a:t>
            </a:r>
          </a:p>
          <a:p>
            <a:pPr algn="just">
              <a:lnSpc>
                <a:spcPct val="150000"/>
              </a:lnSpc>
            </a:pPr>
            <a:r>
              <a:rPr lang="en-US" altLang="en-US" sz="2800" baseline="0" dirty="0">
                <a:latin typeface="Times" panose="02020603050405020304" pitchFamily="18" charset="0"/>
              </a:rPr>
              <a:t>We cannot find the minimum sampling rate in this case because we do not know where the bandwidth starts or ends. We do not know the maximum frequency in the signal.</a:t>
            </a:r>
          </a:p>
        </p:txBody>
      </p:sp>
      <p:sp>
        <p:nvSpPr>
          <p:cNvPr id="110597" name="Text Box 11">
            <a:extLst>
              <a:ext uri="{FF2B5EF4-FFF2-40B4-BE49-F238E27FC236}">
                <a16:creationId xmlns:a16="http://schemas.microsoft.com/office/drawing/2014/main" id="{BBF4147D-287F-B2F4-D8B5-37F52780817F}"/>
              </a:ext>
            </a:extLst>
          </p:cNvPr>
          <p:cNvSpPr txBox="1">
            <a:spLocks noChangeArrowheads="1"/>
          </p:cNvSpPr>
          <p:nvPr/>
        </p:nvSpPr>
        <p:spPr bwMode="auto">
          <a:xfrm>
            <a:off x="1604819" y="344487"/>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4.11</a:t>
            </a:r>
          </a:p>
        </p:txBody>
      </p:sp>
      <p:sp>
        <p:nvSpPr>
          <p:cNvPr id="3" name="Slide Number Placeholder 2">
            <a:extLst>
              <a:ext uri="{FF2B5EF4-FFF2-40B4-BE49-F238E27FC236}">
                <a16:creationId xmlns:a16="http://schemas.microsoft.com/office/drawing/2014/main" id="{431E9B00-E17D-DA4D-6288-5E62692F4468}"/>
              </a:ext>
            </a:extLst>
          </p:cNvPr>
          <p:cNvSpPr>
            <a:spLocks noGrp="1"/>
          </p:cNvSpPr>
          <p:nvPr>
            <p:ph type="sldNum" sz="quarter" idx="12"/>
          </p:nvPr>
        </p:nvSpPr>
        <p:spPr/>
        <p:txBody>
          <a:bodyPr/>
          <a:lstStyle/>
          <a:p>
            <a:fld id="{6D972E1D-2B91-43F8-BAFE-8C37D0BCB00C}" type="slidenum">
              <a:rPr lang="en-IN" smtClean="0"/>
              <a:pPr/>
              <a:t>16</a:t>
            </a:fld>
            <a:endParaRPr lang="en-IN"/>
          </a:p>
        </p:txBody>
      </p:sp>
    </p:spTree>
    <p:extLst>
      <p:ext uri="{BB962C8B-B14F-4D97-AF65-F5344CB8AC3E}">
        <p14:creationId xmlns:p14="http://schemas.microsoft.com/office/powerpoint/2010/main" val="4269439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D993-B370-6AF4-D221-6499AECD6B9B}"/>
              </a:ext>
            </a:extLst>
          </p:cNvPr>
          <p:cNvSpPr>
            <a:spLocks noGrp="1"/>
          </p:cNvSpPr>
          <p:nvPr>
            <p:ph type="title"/>
          </p:nvPr>
        </p:nvSpPr>
        <p:spPr>
          <a:xfrm>
            <a:off x="1097280" y="286604"/>
            <a:ext cx="10058400" cy="710924"/>
          </a:xfrm>
        </p:spPr>
        <p:txBody>
          <a:bodyPr>
            <a:normAutofit fontScale="90000"/>
          </a:bodyPr>
          <a:lstStyle/>
          <a:p>
            <a:r>
              <a:rPr lang="en-IN" b="1" u="sng" dirty="0">
                <a:highlight>
                  <a:srgbClr val="FFFF00"/>
                </a:highlight>
              </a:rPr>
              <a:t>2. Quantization</a:t>
            </a:r>
          </a:p>
        </p:txBody>
      </p:sp>
      <p:sp>
        <p:nvSpPr>
          <p:cNvPr id="3" name="Slide Number Placeholder 2">
            <a:extLst>
              <a:ext uri="{FF2B5EF4-FFF2-40B4-BE49-F238E27FC236}">
                <a16:creationId xmlns:a16="http://schemas.microsoft.com/office/drawing/2014/main" id="{27CE27B4-1542-6C3A-BC68-B611A3E06589}"/>
              </a:ext>
            </a:extLst>
          </p:cNvPr>
          <p:cNvSpPr>
            <a:spLocks noGrp="1"/>
          </p:cNvSpPr>
          <p:nvPr>
            <p:ph type="sldNum" sz="quarter" idx="12"/>
          </p:nvPr>
        </p:nvSpPr>
        <p:spPr/>
        <p:txBody>
          <a:bodyPr/>
          <a:lstStyle/>
          <a:p>
            <a:fld id="{6D972E1D-2B91-43F8-BAFE-8C37D0BCB00C}" type="slidenum">
              <a:rPr lang="en-IN" smtClean="0"/>
              <a:pPr/>
              <a:t>17</a:t>
            </a:fld>
            <a:endParaRPr lang="en-IN"/>
          </a:p>
        </p:txBody>
      </p:sp>
      <p:sp>
        <p:nvSpPr>
          <p:cNvPr id="5" name="TextBox 4">
            <a:extLst>
              <a:ext uri="{FF2B5EF4-FFF2-40B4-BE49-F238E27FC236}">
                <a16:creationId xmlns:a16="http://schemas.microsoft.com/office/drawing/2014/main" id="{B4D6474C-0C5D-E3C0-EDB3-F16822DCD68F}"/>
              </a:ext>
            </a:extLst>
          </p:cNvPr>
          <p:cNvSpPr txBox="1"/>
          <p:nvPr/>
        </p:nvSpPr>
        <p:spPr>
          <a:xfrm>
            <a:off x="951344" y="1131793"/>
            <a:ext cx="10132291" cy="1631216"/>
          </a:xfrm>
          <a:prstGeom prst="rect">
            <a:avLst/>
          </a:prstGeom>
          <a:noFill/>
        </p:spPr>
        <p:txBody>
          <a:bodyPr wrap="square">
            <a:spAutoFit/>
          </a:bodyPr>
          <a:lstStyle/>
          <a:p>
            <a:pPr marL="285750" indent="-285750" algn="just">
              <a:buFont typeface="Arial" panose="020B0604020202020204" pitchFamily="34" charset="0"/>
              <a:buChar char="•"/>
            </a:pPr>
            <a:r>
              <a:rPr lang="en-US" sz="2000" dirty="0"/>
              <a:t>The result of sampling is a series of pulses with amplitude values between the maximum and minimum amplitudes of the signal.</a:t>
            </a:r>
          </a:p>
          <a:p>
            <a:pPr marL="285750" indent="-285750" algn="just">
              <a:buFont typeface="Arial" panose="020B0604020202020204" pitchFamily="34" charset="0"/>
              <a:buChar char="•"/>
            </a:pPr>
            <a:r>
              <a:rPr lang="en-US" sz="2000" dirty="0"/>
              <a:t> The set of amplitudes can be infinite with nonintegral values between the two limits. These values cannot be used in the encoding process. </a:t>
            </a:r>
          </a:p>
          <a:p>
            <a:pPr marL="285750" indent="-285750" algn="just">
              <a:buFont typeface="Arial" panose="020B0604020202020204" pitchFamily="34" charset="0"/>
              <a:buChar char="•"/>
            </a:pPr>
            <a:r>
              <a:rPr lang="en-US" sz="2000" dirty="0"/>
              <a:t>The following are the steps in quantization:</a:t>
            </a:r>
            <a:endParaRPr lang="en-IN" sz="2000" dirty="0"/>
          </a:p>
        </p:txBody>
      </p:sp>
      <p:sp>
        <p:nvSpPr>
          <p:cNvPr id="7" name="TextBox 6">
            <a:extLst>
              <a:ext uri="{FF2B5EF4-FFF2-40B4-BE49-F238E27FC236}">
                <a16:creationId xmlns:a16="http://schemas.microsoft.com/office/drawing/2014/main" id="{9AB37645-5524-0086-5986-FE4AF897FAE2}"/>
              </a:ext>
            </a:extLst>
          </p:cNvPr>
          <p:cNvSpPr txBox="1"/>
          <p:nvPr/>
        </p:nvSpPr>
        <p:spPr>
          <a:xfrm>
            <a:off x="1847273" y="2997630"/>
            <a:ext cx="8746836" cy="1938992"/>
          </a:xfrm>
          <a:prstGeom prst="rect">
            <a:avLst/>
          </a:prstGeom>
          <a:noFill/>
        </p:spPr>
        <p:txBody>
          <a:bodyPr wrap="square">
            <a:spAutoFit/>
          </a:bodyPr>
          <a:lstStyle/>
          <a:p>
            <a:r>
              <a:rPr lang="en-US" sz="2000" dirty="0"/>
              <a:t>1. We assume that the original analog signal has instantaneous amplitudes between </a:t>
            </a:r>
            <a:r>
              <a:rPr lang="en-US" sz="2000" b="1" dirty="0" err="1"/>
              <a:t>V</a:t>
            </a:r>
            <a:r>
              <a:rPr lang="en-US" sz="2000" b="1" baseline="-25000" dirty="0" err="1"/>
              <a:t>min</a:t>
            </a:r>
            <a:r>
              <a:rPr lang="en-US" sz="2000" dirty="0"/>
              <a:t> and </a:t>
            </a:r>
            <a:r>
              <a:rPr lang="en-US" sz="2000" b="1" dirty="0"/>
              <a:t>V</a:t>
            </a:r>
            <a:r>
              <a:rPr lang="en-US" sz="2000" b="1" baseline="-25000" dirty="0"/>
              <a:t>max</a:t>
            </a:r>
            <a:r>
              <a:rPr lang="en-US" sz="2000" dirty="0"/>
              <a:t>.</a:t>
            </a:r>
          </a:p>
          <a:p>
            <a:r>
              <a:rPr lang="en-US" sz="2000" dirty="0"/>
              <a:t>2. We divide the range into L zones, each of height Δ (delta).</a:t>
            </a:r>
          </a:p>
          <a:p>
            <a:endParaRPr lang="en-US" sz="2000" dirty="0"/>
          </a:p>
          <a:p>
            <a:r>
              <a:rPr lang="en-US" sz="2000" dirty="0"/>
              <a:t>3. We assign quantized values of 0 to L − 1 to the midpoint of each zone.</a:t>
            </a:r>
          </a:p>
          <a:p>
            <a:r>
              <a:rPr lang="en-US" sz="2000" dirty="0"/>
              <a:t>4. We approximate the value of the sample amplitude to the quantized values.</a:t>
            </a:r>
            <a:endParaRPr lang="en-IN" sz="2000" dirty="0"/>
          </a:p>
        </p:txBody>
      </p:sp>
      <p:pic>
        <p:nvPicPr>
          <p:cNvPr id="9" name="Picture 8">
            <a:extLst>
              <a:ext uri="{FF2B5EF4-FFF2-40B4-BE49-F238E27FC236}">
                <a16:creationId xmlns:a16="http://schemas.microsoft.com/office/drawing/2014/main" id="{D5685DC5-4A62-108D-15FE-6BE7435F51B7}"/>
              </a:ext>
            </a:extLst>
          </p:cNvPr>
          <p:cNvPicPr>
            <a:picLocks noChangeAspect="1"/>
          </p:cNvPicPr>
          <p:nvPr/>
        </p:nvPicPr>
        <p:blipFill>
          <a:blip r:embed="rId2"/>
          <a:stretch>
            <a:fillRect/>
          </a:stretch>
        </p:blipFill>
        <p:spPr>
          <a:xfrm>
            <a:off x="8193193" y="3537529"/>
            <a:ext cx="1868534" cy="538137"/>
          </a:xfrm>
          <a:prstGeom prst="rect">
            <a:avLst/>
          </a:prstGeom>
        </p:spPr>
      </p:pic>
      <p:sp>
        <p:nvSpPr>
          <p:cNvPr id="11" name="TextBox 10">
            <a:extLst>
              <a:ext uri="{FF2B5EF4-FFF2-40B4-BE49-F238E27FC236}">
                <a16:creationId xmlns:a16="http://schemas.microsoft.com/office/drawing/2014/main" id="{57A09C5E-3401-9611-412D-A1E2069E1DE9}"/>
              </a:ext>
            </a:extLst>
          </p:cNvPr>
          <p:cNvSpPr txBox="1"/>
          <p:nvPr/>
        </p:nvSpPr>
        <p:spPr>
          <a:xfrm>
            <a:off x="1274618" y="5320050"/>
            <a:ext cx="9716655" cy="707886"/>
          </a:xfrm>
          <a:prstGeom prst="rect">
            <a:avLst/>
          </a:prstGeom>
          <a:noFill/>
        </p:spPr>
        <p:txBody>
          <a:bodyPr wrap="square">
            <a:spAutoFit/>
          </a:bodyPr>
          <a:lstStyle/>
          <a:p>
            <a:pPr algn="just"/>
            <a:r>
              <a:rPr lang="en-US" sz="2000" dirty="0"/>
              <a:t>For example: If we have a sampled signal and the sample amplitudes are between −20 and +20 V. And we decide to have eight levels (L = 8). This means that Δ = (+20V − − 20 V)/8= 5 V</a:t>
            </a:r>
            <a:endParaRPr lang="en-IN" sz="2000" dirty="0"/>
          </a:p>
        </p:txBody>
      </p:sp>
    </p:spTree>
    <p:extLst>
      <p:ext uri="{BB962C8B-B14F-4D97-AF65-F5344CB8AC3E}">
        <p14:creationId xmlns:p14="http://schemas.microsoft.com/office/powerpoint/2010/main" val="364122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3" name="Text Box 4">
            <a:extLst>
              <a:ext uri="{FF2B5EF4-FFF2-40B4-BE49-F238E27FC236}">
                <a16:creationId xmlns:a16="http://schemas.microsoft.com/office/drawing/2014/main" id="{FBAAC25A-F57A-432B-0C50-F350C97236B6}"/>
              </a:ext>
            </a:extLst>
          </p:cNvPr>
          <p:cNvSpPr txBox="1">
            <a:spLocks noChangeArrowheads="1"/>
          </p:cNvSpPr>
          <p:nvPr/>
        </p:nvSpPr>
        <p:spPr bwMode="auto">
          <a:xfrm>
            <a:off x="2484582" y="190393"/>
            <a:ext cx="674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4.26  </a:t>
            </a:r>
            <a:r>
              <a:rPr lang="en-US" altLang="en-US" b="1" i="1" baseline="0" dirty="0"/>
              <a:t>Quantization and encoding of a sampled signal</a:t>
            </a:r>
          </a:p>
        </p:txBody>
      </p:sp>
      <p:pic>
        <p:nvPicPr>
          <p:cNvPr id="112644" name="Picture 7">
            <a:extLst>
              <a:ext uri="{FF2B5EF4-FFF2-40B4-BE49-F238E27FC236}">
                <a16:creationId xmlns:a16="http://schemas.microsoft.com/office/drawing/2014/main" id="{752103DE-2501-B83B-0CFA-85A0E79D4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021" y="988287"/>
            <a:ext cx="9984046" cy="528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3D8C7F0-BF5B-650B-A4DE-4A27B486539F}"/>
              </a:ext>
            </a:extLst>
          </p:cNvPr>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215159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3B57A6-B7CB-F54E-4E71-8264724FBC51}"/>
              </a:ext>
            </a:extLst>
          </p:cNvPr>
          <p:cNvSpPr>
            <a:spLocks noGrp="1"/>
          </p:cNvSpPr>
          <p:nvPr>
            <p:ph type="sldNum" sz="quarter" idx="12"/>
          </p:nvPr>
        </p:nvSpPr>
        <p:spPr/>
        <p:txBody>
          <a:bodyPr/>
          <a:lstStyle/>
          <a:p>
            <a:fld id="{6D972E1D-2B91-43F8-BAFE-8C37D0BCB00C}" type="slidenum">
              <a:rPr lang="en-IN" smtClean="0"/>
              <a:pPr/>
              <a:t>19</a:t>
            </a:fld>
            <a:endParaRPr lang="en-IN"/>
          </a:p>
        </p:txBody>
      </p:sp>
      <p:sp>
        <p:nvSpPr>
          <p:cNvPr id="4" name="TextBox 3">
            <a:extLst>
              <a:ext uri="{FF2B5EF4-FFF2-40B4-BE49-F238E27FC236}">
                <a16:creationId xmlns:a16="http://schemas.microsoft.com/office/drawing/2014/main" id="{9A269838-CB25-7F7A-2514-3ED1EA41E448}"/>
              </a:ext>
            </a:extLst>
          </p:cNvPr>
          <p:cNvSpPr txBox="1"/>
          <p:nvPr/>
        </p:nvSpPr>
        <p:spPr>
          <a:xfrm>
            <a:off x="1173017" y="1030652"/>
            <a:ext cx="9698183"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t>We have shown only nine samples using ideal sampling (for simplicity). </a:t>
            </a:r>
          </a:p>
          <a:p>
            <a:pPr marL="342900" indent="-342900" algn="just">
              <a:buFont typeface="Arial" panose="020B0604020202020204" pitchFamily="34" charset="0"/>
              <a:buChar char="•"/>
            </a:pPr>
            <a:r>
              <a:rPr lang="en-US" sz="2400" dirty="0"/>
              <a:t>The value at the top of each sample in the graph shows the actual amplitude. </a:t>
            </a:r>
          </a:p>
          <a:p>
            <a:pPr marL="342900" indent="-342900" algn="just">
              <a:buFont typeface="Arial" panose="020B0604020202020204" pitchFamily="34" charset="0"/>
              <a:buChar char="•"/>
            </a:pPr>
            <a:r>
              <a:rPr lang="en-US" sz="2400" dirty="0"/>
              <a:t>In the chart, the first row is the normalized value for each sample (actual amplitude/Δ). </a:t>
            </a:r>
          </a:p>
          <a:p>
            <a:pPr marL="342900" indent="-342900" algn="just">
              <a:buFont typeface="Arial" panose="020B0604020202020204" pitchFamily="34" charset="0"/>
              <a:buChar char="•"/>
            </a:pPr>
            <a:r>
              <a:rPr lang="en-US" sz="2400" dirty="0"/>
              <a:t>The quantization process selects the quantization value from the middle of each zone. </a:t>
            </a:r>
          </a:p>
          <a:p>
            <a:pPr marL="342900" indent="-342900" algn="just">
              <a:buFont typeface="Arial" panose="020B0604020202020204" pitchFamily="34" charset="0"/>
              <a:buChar char="•"/>
            </a:pPr>
            <a:r>
              <a:rPr lang="en-US" sz="2400" dirty="0"/>
              <a:t>This means that the normalized quantized values (second row) are different from the normalized amplitudes.</a:t>
            </a:r>
          </a:p>
          <a:p>
            <a:pPr marL="342900" indent="-342900" algn="just">
              <a:buFont typeface="Arial" panose="020B0604020202020204" pitchFamily="34" charset="0"/>
              <a:buChar char="•"/>
            </a:pPr>
            <a:r>
              <a:rPr lang="en-US" sz="2400" dirty="0"/>
              <a:t>The difference is called the normalized error (third row). </a:t>
            </a:r>
          </a:p>
          <a:p>
            <a:pPr marL="342900" indent="-342900" algn="just">
              <a:buFont typeface="Arial" panose="020B0604020202020204" pitchFamily="34" charset="0"/>
              <a:buChar char="•"/>
            </a:pPr>
            <a:r>
              <a:rPr lang="en-US" sz="2400" dirty="0"/>
              <a:t>The fourth row is the quantization code for each sample based on the quantization levels at the left of the graph. </a:t>
            </a:r>
          </a:p>
          <a:p>
            <a:pPr marL="342900" indent="-342900" algn="just">
              <a:buFont typeface="Arial" panose="020B0604020202020204" pitchFamily="34" charset="0"/>
              <a:buChar char="•"/>
            </a:pPr>
            <a:r>
              <a:rPr lang="en-US" sz="2400" dirty="0"/>
              <a:t>The encoded words (fifth row) are the final products of the conversion.</a:t>
            </a:r>
            <a:endParaRPr lang="en-IN" sz="2400" dirty="0"/>
          </a:p>
        </p:txBody>
      </p:sp>
    </p:spTree>
    <p:extLst>
      <p:ext uri="{BB962C8B-B14F-4D97-AF65-F5344CB8AC3E}">
        <p14:creationId xmlns:p14="http://schemas.microsoft.com/office/powerpoint/2010/main" val="119824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IN" sz="2200" dirty="0"/>
              <a:t>PCM</a:t>
            </a:r>
          </a:p>
          <a:p>
            <a:pPr marL="457200" indent="-457200">
              <a:buFont typeface="+mj-lt"/>
              <a:buAutoNum type="arabicPeriod"/>
            </a:pPr>
            <a:r>
              <a:rPr lang="en-IN" sz="2200" dirty="0"/>
              <a:t>Delta Modulation</a:t>
            </a:r>
          </a:p>
          <a:p>
            <a:pPr marL="457200" indent="-457200">
              <a:buFont typeface="+mj-lt"/>
              <a:buAutoNum type="arabicPeriod"/>
            </a:pPr>
            <a:r>
              <a:rPr lang="en-IN" sz="2200" dirty="0"/>
              <a:t>Transmission Modes</a:t>
            </a:r>
          </a:p>
          <a:p>
            <a:pPr marL="0" indent="0">
              <a:buNone/>
            </a:pPr>
            <a:endParaRPr lang="en-IN" sz="2200" dirty="0"/>
          </a:p>
        </p:txBody>
      </p:sp>
      <p:sp>
        <p:nvSpPr>
          <p:cNvPr id="8" name="Slide Number Placeholder 7">
            <a:extLst>
              <a:ext uri="{FF2B5EF4-FFF2-40B4-BE49-F238E27FC236}">
                <a16:creationId xmlns:a16="http://schemas.microsoft.com/office/drawing/2014/main" id="{8B4769C5-6BA0-B91F-0752-CC48A57BFEA7}"/>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E9E9FA-65D9-9B73-64A3-9AB876D6DF80}"/>
              </a:ext>
            </a:extLst>
          </p:cNvPr>
          <p:cNvSpPr>
            <a:spLocks noGrp="1"/>
          </p:cNvSpPr>
          <p:nvPr>
            <p:ph type="sldNum" sz="quarter" idx="12"/>
          </p:nvPr>
        </p:nvSpPr>
        <p:spPr/>
        <p:txBody>
          <a:bodyPr/>
          <a:lstStyle/>
          <a:p>
            <a:fld id="{6D972E1D-2B91-43F8-BAFE-8C37D0BCB00C}" type="slidenum">
              <a:rPr lang="en-IN" smtClean="0"/>
              <a:pPr/>
              <a:t>20</a:t>
            </a:fld>
            <a:endParaRPr lang="en-IN"/>
          </a:p>
        </p:txBody>
      </p:sp>
      <p:sp>
        <p:nvSpPr>
          <p:cNvPr id="4" name="TextBox 3">
            <a:extLst>
              <a:ext uri="{FF2B5EF4-FFF2-40B4-BE49-F238E27FC236}">
                <a16:creationId xmlns:a16="http://schemas.microsoft.com/office/drawing/2014/main" id="{443AE6EF-9ACD-E7C2-4763-1F50EA7909FD}"/>
              </a:ext>
            </a:extLst>
          </p:cNvPr>
          <p:cNvSpPr txBox="1"/>
          <p:nvPr/>
        </p:nvSpPr>
        <p:spPr>
          <a:xfrm>
            <a:off x="1025236" y="753653"/>
            <a:ext cx="10021456" cy="4291944"/>
          </a:xfrm>
          <a:prstGeom prst="rect">
            <a:avLst/>
          </a:prstGeom>
          <a:noFill/>
        </p:spPr>
        <p:txBody>
          <a:bodyPr wrap="square">
            <a:spAutoFit/>
          </a:bodyPr>
          <a:lstStyle/>
          <a:p>
            <a:pPr algn="just">
              <a:lnSpc>
                <a:spcPct val="150000"/>
              </a:lnSpc>
            </a:pPr>
            <a:r>
              <a:rPr lang="en-US" sz="2400" b="1" dirty="0">
                <a:highlight>
                  <a:srgbClr val="FFFF00"/>
                </a:highlight>
              </a:rPr>
              <a:t>Quantization Levels(L):</a:t>
            </a:r>
          </a:p>
          <a:p>
            <a:pPr algn="just">
              <a:lnSpc>
                <a:spcPct val="150000"/>
              </a:lnSpc>
            </a:pPr>
            <a:endParaRPr lang="en-US" sz="2000" dirty="0"/>
          </a:p>
          <a:p>
            <a:pPr marL="457200" indent="-457200" algn="just">
              <a:lnSpc>
                <a:spcPct val="150000"/>
              </a:lnSpc>
              <a:buFont typeface="+mj-lt"/>
              <a:buAutoNum type="arabicPeriod"/>
            </a:pPr>
            <a:r>
              <a:rPr lang="en-US" sz="2000" dirty="0"/>
              <a:t>The choice of the number of levels, depends on the range of the amplitudes of the analog signal and how accurately we need to recover the signal.</a:t>
            </a:r>
          </a:p>
          <a:p>
            <a:pPr marL="457200" indent="-457200" algn="just">
              <a:lnSpc>
                <a:spcPct val="150000"/>
              </a:lnSpc>
              <a:buFont typeface="+mj-lt"/>
              <a:buAutoNum type="arabicPeriod"/>
            </a:pPr>
            <a:r>
              <a:rPr lang="en-US" sz="2000" dirty="0"/>
              <a:t>If the amplitude of a signal fluctuates between two values only, we need only two levels.</a:t>
            </a:r>
          </a:p>
          <a:p>
            <a:pPr marL="457200" indent="-457200" algn="just">
              <a:lnSpc>
                <a:spcPct val="150000"/>
              </a:lnSpc>
              <a:buFont typeface="+mj-lt"/>
              <a:buAutoNum type="arabicPeriod"/>
            </a:pPr>
            <a:r>
              <a:rPr lang="en-US" sz="2000" dirty="0"/>
              <a:t>In audio digitizing, L is normally chosen to be 256; in video it is normally thousands. </a:t>
            </a:r>
          </a:p>
          <a:p>
            <a:pPr marL="457200" indent="-457200" algn="just">
              <a:lnSpc>
                <a:spcPct val="150000"/>
              </a:lnSpc>
              <a:buFont typeface="+mj-lt"/>
              <a:buAutoNum type="arabicPeriod"/>
            </a:pPr>
            <a:r>
              <a:rPr lang="en-US" sz="2000" dirty="0"/>
              <a:t>Choosing lower values of L increases the quantization error if there is a lot of fluctuation in the signal.</a:t>
            </a:r>
          </a:p>
          <a:p>
            <a:pPr algn="just">
              <a:lnSpc>
                <a:spcPct val="150000"/>
              </a:lnSpc>
            </a:pPr>
            <a:endParaRPr lang="en-US" sz="2000" dirty="0"/>
          </a:p>
        </p:txBody>
      </p:sp>
    </p:spTree>
    <p:extLst>
      <p:ext uri="{BB962C8B-B14F-4D97-AF65-F5344CB8AC3E}">
        <p14:creationId xmlns:p14="http://schemas.microsoft.com/office/powerpoint/2010/main" val="2150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0FC8F4-1D01-D094-1A90-8CE0114199FF}"/>
              </a:ext>
            </a:extLst>
          </p:cNvPr>
          <p:cNvSpPr>
            <a:spLocks noGrp="1"/>
          </p:cNvSpPr>
          <p:nvPr>
            <p:ph type="sldNum" sz="quarter" idx="12"/>
          </p:nvPr>
        </p:nvSpPr>
        <p:spPr/>
        <p:txBody>
          <a:bodyPr/>
          <a:lstStyle/>
          <a:p>
            <a:fld id="{6D972E1D-2B91-43F8-BAFE-8C37D0BCB00C}" type="slidenum">
              <a:rPr lang="en-IN" smtClean="0"/>
              <a:pPr/>
              <a:t>21</a:t>
            </a:fld>
            <a:endParaRPr lang="en-IN"/>
          </a:p>
        </p:txBody>
      </p:sp>
      <p:sp>
        <p:nvSpPr>
          <p:cNvPr id="4" name="TextBox 3">
            <a:extLst>
              <a:ext uri="{FF2B5EF4-FFF2-40B4-BE49-F238E27FC236}">
                <a16:creationId xmlns:a16="http://schemas.microsoft.com/office/drawing/2014/main" id="{75CCA933-B741-2721-C527-9586235D1DE2}"/>
              </a:ext>
            </a:extLst>
          </p:cNvPr>
          <p:cNvSpPr txBox="1"/>
          <p:nvPr/>
        </p:nvSpPr>
        <p:spPr>
          <a:xfrm>
            <a:off x="914400" y="615154"/>
            <a:ext cx="10113818" cy="5139869"/>
          </a:xfrm>
          <a:prstGeom prst="rect">
            <a:avLst/>
          </a:prstGeom>
          <a:noFill/>
        </p:spPr>
        <p:txBody>
          <a:bodyPr wrap="square">
            <a:spAutoFit/>
          </a:bodyPr>
          <a:lstStyle/>
          <a:p>
            <a:pPr algn="just"/>
            <a:r>
              <a:rPr lang="en-US" sz="2400" b="1" dirty="0">
                <a:highlight>
                  <a:srgbClr val="FFFF00"/>
                </a:highlight>
              </a:rPr>
              <a:t>Quantization Error:</a:t>
            </a:r>
          </a:p>
          <a:p>
            <a:pPr marL="457200" indent="-457200" algn="just">
              <a:buFont typeface="+mj-lt"/>
              <a:buAutoNum type="arabicPeriod"/>
            </a:pPr>
            <a:r>
              <a:rPr lang="en-US" sz="2000" dirty="0"/>
              <a:t>Quantization is an approximation process where the input values to the quantizer are the real values but the output values are the approximated values.</a:t>
            </a:r>
          </a:p>
          <a:p>
            <a:pPr marL="457200" indent="-457200" algn="just">
              <a:buFont typeface="+mj-lt"/>
              <a:buAutoNum type="arabicPeriod"/>
            </a:pPr>
            <a:r>
              <a:rPr lang="en-US" sz="2000" dirty="0"/>
              <a:t>The output values are chosen to be the middle value in the zone. If the input value is also at the middle of the zone, there is no quantization error; otherwise, there is an error. </a:t>
            </a:r>
          </a:p>
          <a:p>
            <a:pPr marL="457200" indent="-457200" algn="just">
              <a:buFont typeface="+mj-lt"/>
              <a:buAutoNum type="arabicPeriod"/>
            </a:pPr>
            <a:r>
              <a:rPr lang="en-US" sz="2000" dirty="0"/>
              <a:t>In the previous example, the normalized amplitude of the third sample is </a:t>
            </a:r>
            <a:r>
              <a:rPr lang="en-US" sz="2000" b="1" dirty="0"/>
              <a:t>3.24</a:t>
            </a:r>
            <a:r>
              <a:rPr lang="en-US" sz="2000" dirty="0"/>
              <a:t>, but the normalized quantized value is </a:t>
            </a:r>
            <a:r>
              <a:rPr lang="en-US" sz="2000" b="1" dirty="0"/>
              <a:t>3.50</a:t>
            </a:r>
            <a:r>
              <a:rPr lang="en-US" sz="2000" dirty="0"/>
              <a:t>. This means that there is an error of +0.26.</a:t>
            </a:r>
          </a:p>
          <a:p>
            <a:pPr marL="457200" indent="-457200" algn="just">
              <a:buFont typeface="+mj-lt"/>
              <a:buAutoNum type="arabicPeriod"/>
            </a:pPr>
            <a:r>
              <a:rPr lang="en-US" sz="2000" dirty="0"/>
              <a:t>The value of the error for any sample is less than Δ/2. In other words, we have −Δ/2 ≤ error ≤ Δ/2.</a:t>
            </a:r>
          </a:p>
          <a:p>
            <a:pPr marL="457200" indent="-457200" algn="just">
              <a:buFont typeface="+mj-lt"/>
              <a:buAutoNum type="arabicPeriod"/>
            </a:pPr>
            <a:r>
              <a:rPr lang="en-US" sz="2000" dirty="0"/>
              <a:t>The quantization error changes the signal-to-noise ratio of the signal, which in turn reduces the upper limit capacity according to </a:t>
            </a:r>
            <a:r>
              <a:rPr lang="en-US" sz="2000" b="1" dirty="0"/>
              <a:t>Shannon</a:t>
            </a:r>
            <a:r>
              <a:rPr lang="en-US" sz="2000" dirty="0"/>
              <a:t>.</a:t>
            </a:r>
          </a:p>
          <a:p>
            <a:pPr marL="457200" indent="-457200" algn="just">
              <a:buFont typeface="+mj-lt"/>
              <a:buAutoNum type="arabicPeriod"/>
            </a:pPr>
            <a:r>
              <a:rPr lang="en-US" sz="2000" dirty="0"/>
              <a:t>The contribution of the quantization error to the </a:t>
            </a:r>
            <a:r>
              <a:rPr lang="en-US" sz="2000" dirty="0" err="1"/>
              <a:t>SNR</a:t>
            </a:r>
            <a:r>
              <a:rPr lang="en-US" sz="2000" baseline="-25000" dirty="0" err="1"/>
              <a:t>dB</a:t>
            </a:r>
            <a:r>
              <a:rPr lang="en-US" sz="2000" dirty="0"/>
              <a:t> of the signal depends on the number of quantization levels L, or the bits per sample </a:t>
            </a:r>
            <a:r>
              <a:rPr lang="en-US" sz="2000" dirty="0" err="1"/>
              <a:t>n</a:t>
            </a:r>
            <a:r>
              <a:rPr lang="en-US" sz="2000" baseline="-25000" dirty="0" err="1"/>
              <a:t>b</a:t>
            </a:r>
            <a:r>
              <a:rPr lang="en-US" sz="2000" dirty="0"/>
              <a:t>, as shown in the following formula:</a:t>
            </a:r>
          </a:p>
          <a:p>
            <a:pPr marL="457200" indent="-457200" algn="just">
              <a:buFont typeface="+mj-lt"/>
              <a:buAutoNum type="arabicPeriod"/>
            </a:pPr>
            <a:endParaRPr lang="en-US" sz="2000" dirty="0"/>
          </a:p>
          <a:p>
            <a:pPr algn="just"/>
            <a:r>
              <a:rPr lang="da-DK" sz="2400" b="1" dirty="0"/>
              <a:t>							</a:t>
            </a:r>
            <a:r>
              <a:rPr lang="da-DK" sz="2400" b="1" dirty="0">
                <a:highlight>
                  <a:srgbClr val="FFFF00"/>
                </a:highlight>
              </a:rPr>
              <a:t>SNR</a:t>
            </a:r>
            <a:r>
              <a:rPr lang="da-DK" sz="2400" b="1" baseline="-25000" dirty="0">
                <a:highlight>
                  <a:srgbClr val="FFFF00"/>
                </a:highlight>
              </a:rPr>
              <a:t>dB</a:t>
            </a:r>
            <a:r>
              <a:rPr lang="da-DK" sz="2400" b="1" dirty="0">
                <a:highlight>
                  <a:srgbClr val="FFFF00"/>
                </a:highlight>
              </a:rPr>
              <a:t> = 6.02n</a:t>
            </a:r>
            <a:r>
              <a:rPr lang="da-DK" sz="2400" b="1" baseline="-25000" dirty="0">
                <a:highlight>
                  <a:srgbClr val="FFFF00"/>
                </a:highlight>
              </a:rPr>
              <a:t>b</a:t>
            </a:r>
            <a:r>
              <a:rPr lang="da-DK" sz="2400" b="1" dirty="0">
                <a:highlight>
                  <a:srgbClr val="FFFF00"/>
                </a:highlight>
              </a:rPr>
              <a:t> + 1.76 dB</a:t>
            </a:r>
            <a:endParaRPr lang="en-US" sz="2400" b="1" dirty="0">
              <a:highlight>
                <a:srgbClr val="FFFF00"/>
              </a:highlight>
            </a:endParaRPr>
          </a:p>
        </p:txBody>
      </p:sp>
    </p:spTree>
    <p:extLst>
      <p:ext uri="{BB962C8B-B14F-4D97-AF65-F5344CB8AC3E}">
        <p14:creationId xmlns:p14="http://schemas.microsoft.com/office/powerpoint/2010/main" val="407107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1" name="Rectangle 9">
            <a:extLst>
              <a:ext uri="{FF2B5EF4-FFF2-40B4-BE49-F238E27FC236}">
                <a16:creationId xmlns:a16="http://schemas.microsoft.com/office/drawing/2014/main" id="{02671F08-77E4-0FF8-C89F-F5EC9AC94BE8}"/>
              </a:ext>
            </a:extLst>
          </p:cNvPr>
          <p:cNvSpPr>
            <a:spLocks noChangeArrowheads="1"/>
          </p:cNvSpPr>
          <p:nvPr/>
        </p:nvSpPr>
        <p:spPr bwMode="auto">
          <a:xfrm>
            <a:off x="1623292" y="1514077"/>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What is the </a:t>
            </a:r>
            <a:r>
              <a:rPr lang="en-US" altLang="en-US" sz="2800" b="1" i="1" baseline="0" dirty="0" err="1"/>
              <a:t>SNR</a:t>
            </a:r>
            <a:r>
              <a:rPr lang="en-US" altLang="en-US" sz="2800" b="1" i="1" dirty="0" err="1"/>
              <a:t>dB</a:t>
            </a:r>
            <a:r>
              <a:rPr lang="en-US" altLang="en-US" sz="2800" b="1" i="1" baseline="0" dirty="0"/>
              <a:t> in the example of Figure 4.26?</a:t>
            </a:r>
          </a:p>
        </p:txBody>
      </p:sp>
      <p:sp>
        <p:nvSpPr>
          <p:cNvPr id="114692" name="Rectangle 10">
            <a:extLst>
              <a:ext uri="{FF2B5EF4-FFF2-40B4-BE49-F238E27FC236}">
                <a16:creationId xmlns:a16="http://schemas.microsoft.com/office/drawing/2014/main" id="{7E6445C9-14ED-5100-B96C-F773AE7EC0E8}"/>
              </a:ext>
            </a:extLst>
          </p:cNvPr>
          <p:cNvSpPr>
            <a:spLocks noChangeArrowheads="1"/>
          </p:cNvSpPr>
          <p:nvPr/>
        </p:nvSpPr>
        <p:spPr bwMode="auto">
          <a:xfrm>
            <a:off x="1623292" y="2705819"/>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r>
              <a:rPr lang="en-US" altLang="en-US" sz="2800" baseline="0" dirty="0">
                <a:latin typeface="Times" panose="02020603050405020304" pitchFamily="18" charset="0"/>
              </a:rPr>
              <a:t>We can use the formula to find the quantization. We have eight levels and 3 bits per sample, so </a:t>
            </a:r>
            <a:br>
              <a:rPr lang="en-US" altLang="en-US" sz="2800" baseline="0" dirty="0">
                <a:latin typeface="Times" panose="02020603050405020304" pitchFamily="18" charset="0"/>
              </a:rPr>
            </a:br>
            <a:endParaRPr lang="en-US" altLang="en-US" sz="2800" baseline="0" dirty="0">
              <a:latin typeface="Times" panose="02020603050405020304" pitchFamily="18" charset="0"/>
            </a:endParaRPr>
          </a:p>
          <a:p>
            <a:pPr algn="ctr"/>
            <a:r>
              <a:rPr lang="en-US" altLang="en-US" sz="2800" b="1" i="1" baseline="0" dirty="0" err="1">
                <a:solidFill>
                  <a:schemeClr val="folHlink"/>
                </a:solidFill>
                <a:latin typeface="Times" panose="02020603050405020304" pitchFamily="18" charset="0"/>
              </a:rPr>
              <a:t>SNR</a:t>
            </a:r>
            <a:r>
              <a:rPr lang="en-US" altLang="en-US" sz="2800" b="1" i="1" dirty="0" err="1">
                <a:solidFill>
                  <a:schemeClr val="folHlink"/>
                </a:solidFill>
                <a:latin typeface="Times" panose="02020603050405020304" pitchFamily="18" charset="0"/>
              </a:rPr>
              <a:t>dB</a:t>
            </a:r>
            <a:r>
              <a:rPr lang="en-US" altLang="en-US" sz="2800" b="1" i="1" baseline="0" dirty="0">
                <a:solidFill>
                  <a:schemeClr val="folHlink"/>
                </a:solidFill>
                <a:latin typeface="Times" panose="02020603050405020304" pitchFamily="18" charset="0"/>
              </a:rPr>
              <a:t> = 6.02(3) + 1.76 = 19.82 dB</a:t>
            </a:r>
            <a:r>
              <a:rPr lang="en-US" altLang="en-US" sz="2800" b="1" i="1" baseline="0" dirty="0">
                <a:latin typeface="Times" panose="02020603050405020304" pitchFamily="18" charset="0"/>
              </a:rPr>
              <a:t> </a:t>
            </a:r>
          </a:p>
          <a:p>
            <a:pPr algn="ctr"/>
            <a:endParaRPr lang="en-US" altLang="en-US" sz="2800" b="1" i="1" baseline="0" dirty="0">
              <a:latin typeface="Times" panose="02020603050405020304" pitchFamily="18" charset="0"/>
            </a:endParaRPr>
          </a:p>
          <a:p>
            <a:pPr algn="ctr"/>
            <a:r>
              <a:rPr lang="en-US" altLang="en-US" sz="2800" b="1" i="1" baseline="0" dirty="0">
                <a:latin typeface="Times" panose="02020603050405020304" pitchFamily="18" charset="0"/>
              </a:rPr>
              <a:t>“</a:t>
            </a:r>
            <a:r>
              <a:rPr lang="en-US" altLang="en-US" sz="2800" b="1" i="1" baseline="0" dirty="0">
                <a:highlight>
                  <a:srgbClr val="FFFF00"/>
                </a:highlight>
                <a:latin typeface="Times" panose="02020603050405020304" pitchFamily="18" charset="0"/>
              </a:rPr>
              <a:t>Increasing the number of levels increases the SNR</a:t>
            </a:r>
            <a:r>
              <a:rPr lang="en-US" altLang="en-US" sz="2800" b="1" i="1" baseline="0" dirty="0">
                <a:latin typeface="Times" panose="02020603050405020304" pitchFamily="18" charset="0"/>
              </a:rPr>
              <a:t>”</a:t>
            </a:r>
          </a:p>
        </p:txBody>
      </p:sp>
      <p:sp>
        <p:nvSpPr>
          <p:cNvPr id="114693" name="Text Box 11">
            <a:extLst>
              <a:ext uri="{FF2B5EF4-FFF2-40B4-BE49-F238E27FC236}">
                <a16:creationId xmlns:a16="http://schemas.microsoft.com/office/drawing/2014/main" id="{5F896FB9-9E47-FBCF-0491-DE4DADDCD676}"/>
              </a:ext>
            </a:extLst>
          </p:cNvPr>
          <p:cNvSpPr txBox="1">
            <a:spLocks noChangeArrowheads="1"/>
          </p:cNvSpPr>
          <p:nvPr/>
        </p:nvSpPr>
        <p:spPr bwMode="auto">
          <a:xfrm>
            <a:off x="1623292" y="380205"/>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4.12</a:t>
            </a:r>
          </a:p>
        </p:txBody>
      </p:sp>
      <p:sp>
        <p:nvSpPr>
          <p:cNvPr id="3" name="Slide Number Placeholder 2">
            <a:extLst>
              <a:ext uri="{FF2B5EF4-FFF2-40B4-BE49-F238E27FC236}">
                <a16:creationId xmlns:a16="http://schemas.microsoft.com/office/drawing/2014/main" id="{3A01B02E-8DAC-AA84-AB06-67CB38AFBF8B}"/>
              </a:ext>
            </a:extLst>
          </p:cNvPr>
          <p:cNvSpPr>
            <a:spLocks noGrp="1"/>
          </p:cNvSpPr>
          <p:nvPr>
            <p:ph type="sldNum" sz="quarter" idx="12"/>
          </p:nvPr>
        </p:nvSpPr>
        <p:spPr/>
        <p:txBody>
          <a:bodyPr/>
          <a:lstStyle/>
          <a:p>
            <a:fld id="{6D972E1D-2B91-43F8-BAFE-8C37D0BCB00C}" type="slidenum">
              <a:rPr lang="en-IN" smtClean="0"/>
              <a:pPr/>
              <a:t>22</a:t>
            </a:fld>
            <a:endParaRPr lang="en-IN"/>
          </a:p>
        </p:txBody>
      </p:sp>
    </p:spTree>
    <p:extLst>
      <p:ext uri="{BB962C8B-B14F-4D97-AF65-F5344CB8AC3E}">
        <p14:creationId xmlns:p14="http://schemas.microsoft.com/office/powerpoint/2010/main" val="2689579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9">
            <a:extLst>
              <a:ext uri="{FF2B5EF4-FFF2-40B4-BE49-F238E27FC236}">
                <a16:creationId xmlns:a16="http://schemas.microsoft.com/office/drawing/2014/main" id="{0384EFEC-FE70-912A-1D74-712CCC5A0716}"/>
              </a:ext>
            </a:extLst>
          </p:cNvPr>
          <p:cNvSpPr>
            <a:spLocks noChangeArrowheads="1"/>
          </p:cNvSpPr>
          <p:nvPr/>
        </p:nvSpPr>
        <p:spPr bwMode="auto">
          <a:xfrm>
            <a:off x="1752600" y="1202243"/>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telephone subscriber line must have an </a:t>
            </a:r>
            <a:r>
              <a:rPr lang="en-US" altLang="en-US" sz="2800" b="1" i="1" baseline="0" dirty="0" err="1"/>
              <a:t>SNR</a:t>
            </a:r>
            <a:r>
              <a:rPr lang="en-US" altLang="en-US" sz="2800" b="1" i="1" dirty="0" err="1"/>
              <a:t>dB</a:t>
            </a:r>
            <a:r>
              <a:rPr lang="en-US" altLang="en-US" sz="2800" b="1" i="1" baseline="0" dirty="0"/>
              <a:t> above 40. What is the minimum number of bits per sample?</a:t>
            </a:r>
          </a:p>
        </p:txBody>
      </p:sp>
      <p:sp>
        <p:nvSpPr>
          <p:cNvPr id="116740" name="Rectangle 10">
            <a:extLst>
              <a:ext uri="{FF2B5EF4-FFF2-40B4-BE49-F238E27FC236}">
                <a16:creationId xmlns:a16="http://schemas.microsoft.com/office/drawing/2014/main" id="{8110F5B1-B3D0-89FE-9BF6-3D1472E38226}"/>
              </a:ext>
            </a:extLst>
          </p:cNvPr>
          <p:cNvSpPr>
            <a:spLocks noChangeArrowheads="1"/>
          </p:cNvSpPr>
          <p:nvPr/>
        </p:nvSpPr>
        <p:spPr bwMode="auto">
          <a:xfrm>
            <a:off x="1752600" y="3106738"/>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dirty="0">
                <a:solidFill>
                  <a:schemeClr val="hlink"/>
                </a:solidFill>
              </a:rPr>
              <a:t>Solution</a:t>
            </a:r>
          </a:p>
          <a:p>
            <a:r>
              <a:rPr lang="en-US" altLang="en-US" sz="2800" baseline="0" dirty="0">
                <a:latin typeface="Times" panose="02020603050405020304" pitchFamily="18" charset="0"/>
              </a:rPr>
              <a:t>We can calculate the number of bits as:</a:t>
            </a:r>
          </a:p>
        </p:txBody>
      </p:sp>
      <p:sp>
        <p:nvSpPr>
          <p:cNvPr id="116741" name="Text Box 13">
            <a:extLst>
              <a:ext uri="{FF2B5EF4-FFF2-40B4-BE49-F238E27FC236}">
                <a16:creationId xmlns:a16="http://schemas.microsoft.com/office/drawing/2014/main" id="{F070C465-FC8D-ECB3-2B88-717A643CD738}"/>
              </a:ext>
            </a:extLst>
          </p:cNvPr>
          <p:cNvSpPr txBox="1">
            <a:spLocks noChangeArrowheads="1"/>
          </p:cNvSpPr>
          <p:nvPr/>
        </p:nvSpPr>
        <p:spPr bwMode="auto">
          <a:xfrm>
            <a:off x="1752600" y="563562"/>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4.13</a:t>
            </a:r>
          </a:p>
        </p:txBody>
      </p:sp>
      <p:pic>
        <p:nvPicPr>
          <p:cNvPr id="116742" name="Picture 14">
            <a:extLst>
              <a:ext uri="{FF2B5EF4-FFF2-40B4-BE49-F238E27FC236}">
                <a16:creationId xmlns:a16="http://schemas.microsoft.com/office/drawing/2014/main" id="{B22D16D3-9FB5-BD03-7901-B3361D2F6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8215" y="4592779"/>
            <a:ext cx="6373178" cy="523219"/>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43" name="Rectangle 15">
            <a:extLst>
              <a:ext uri="{FF2B5EF4-FFF2-40B4-BE49-F238E27FC236}">
                <a16:creationId xmlns:a16="http://schemas.microsoft.com/office/drawing/2014/main" id="{0D2E7C17-9AB4-E156-60BC-71EF9788B9F3}"/>
              </a:ext>
            </a:extLst>
          </p:cNvPr>
          <p:cNvSpPr>
            <a:spLocks noChangeArrowheads="1"/>
          </p:cNvSpPr>
          <p:nvPr/>
        </p:nvSpPr>
        <p:spPr bwMode="auto">
          <a:xfrm>
            <a:off x="1752600" y="5433289"/>
            <a:ext cx="8686800" cy="52322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aseline="0" dirty="0"/>
              <a:t>Telephone companies usually assign 7 or 8 bits per sample.</a:t>
            </a:r>
          </a:p>
        </p:txBody>
      </p:sp>
      <p:sp>
        <p:nvSpPr>
          <p:cNvPr id="3" name="Slide Number Placeholder 2">
            <a:extLst>
              <a:ext uri="{FF2B5EF4-FFF2-40B4-BE49-F238E27FC236}">
                <a16:creationId xmlns:a16="http://schemas.microsoft.com/office/drawing/2014/main" id="{77BC819A-D492-DFA6-448C-54C9A95150BD}"/>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54567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71CD-75A8-A8F9-B34B-BA6B4CF3C59B}"/>
              </a:ext>
            </a:extLst>
          </p:cNvPr>
          <p:cNvSpPr>
            <a:spLocks noGrp="1"/>
          </p:cNvSpPr>
          <p:nvPr>
            <p:ph type="title"/>
          </p:nvPr>
        </p:nvSpPr>
        <p:spPr>
          <a:xfrm>
            <a:off x="1097280" y="194243"/>
            <a:ext cx="10058400" cy="886415"/>
          </a:xfrm>
        </p:spPr>
        <p:txBody>
          <a:bodyPr>
            <a:normAutofit/>
          </a:bodyPr>
          <a:lstStyle/>
          <a:p>
            <a:r>
              <a:rPr lang="en-IN" b="1" u="sng" dirty="0">
                <a:highlight>
                  <a:srgbClr val="FFFF00"/>
                </a:highlight>
              </a:rPr>
              <a:t>3. Encoding</a:t>
            </a:r>
          </a:p>
        </p:txBody>
      </p:sp>
      <p:sp>
        <p:nvSpPr>
          <p:cNvPr id="3" name="Slide Number Placeholder 2">
            <a:extLst>
              <a:ext uri="{FF2B5EF4-FFF2-40B4-BE49-F238E27FC236}">
                <a16:creationId xmlns:a16="http://schemas.microsoft.com/office/drawing/2014/main" id="{8E915F60-F8B8-55CA-E238-9B23F0D66807}"/>
              </a:ext>
            </a:extLst>
          </p:cNvPr>
          <p:cNvSpPr>
            <a:spLocks noGrp="1"/>
          </p:cNvSpPr>
          <p:nvPr>
            <p:ph type="sldNum" sz="quarter" idx="12"/>
          </p:nvPr>
        </p:nvSpPr>
        <p:spPr/>
        <p:txBody>
          <a:bodyPr/>
          <a:lstStyle/>
          <a:p>
            <a:fld id="{6D972E1D-2B91-43F8-BAFE-8C37D0BCB00C}" type="slidenum">
              <a:rPr lang="en-IN" smtClean="0"/>
              <a:pPr/>
              <a:t>24</a:t>
            </a:fld>
            <a:endParaRPr lang="en-IN"/>
          </a:p>
        </p:txBody>
      </p:sp>
      <p:sp>
        <p:nvSpPr>
          <p:cNvPr id="5" name="TextBox 4">
            <a:extLst>
              <a:ext uri="{FF2B5EF4-FFF2-40B4-BE49-F238E27FC236}">
                <a16:creationId xmlns:a16="http://schemas.microsoft.com/office/drawing/2014/main" id="{72ACE56B-5FA0-BF60-604E-9753E2EB42FD}"/>
              </a:ext>
            </a:extLst>
          </p:cNvPr>
          <p:cNvSpPr txBox="1"/>
          <p:nvPr/>
        </p:nvSpPr>
        <p:spPr>
          <a:xfrm>
            <a:off x="1182255" y="1113643"/>
            <a:ext cx="9513454" cy="4199611"/>
          </a:xfrm>
          <a:prstGeom prst="rect">
            <a:avLst/>
          </a:prstGeom>
          <a:noFill/>
        </p:spPr>
        <p:txBody>
          <a:bodyPr wrap="square">
            <a:spAutoFit/>
          </a:bodyPr>
          <a:lstStyle/>
          <a:p>
            <a:pPr marL="457200" indent="-457200" algn="just">
              <a:lnSpc>
                <a:spcPct val="150000"/>
              </a:lnSpc>
              <a:buFont typeface="+mj-lt"/>
              <a:buAutoNum type="arabicPeriod"/>
            </a:pPr>
            <a:r>
              <a:rPr lang="en-US" sz="2000" dirty="0"/>
              <a:t>The last step in PCM is encoding. After each sample is quantized and the number of</a:t>
            </a:r>
          </a:p>
          <a:p>
            <a:pPr marL="457200" indent="-457200" algn="just">
              <a:lnSpc>
                <a:spcPct val="150000"/>
              </a:lnSpc>
              <a:buFont typeface="+mj-lt"/>
              <a:buAutoNum type="arabicPeriod"/>
            </a:pPr>
            <a:r>
              <a:rPr lang="en-US" sz="2000" dirty="0"/>
              <a:t>bits per sample is decided, each sample can be changed to an </a:t>
            </a:r>
            <a:r>
              <a:rPr lang="en-US" sz="2000" dirty="0" err="1"/>
              <a:t>n</a:t>
            </a:r>
            <a:r>
              <a:rPr lang="en-US" sz="2000" baseline="-25000" dirty="0" err="1"/>
              <a:t>b</a:t>
            </a:r>
            <a:r>
              <a:rPr lang="en-US" sz="2000" dirty="0"/>
              <a:t>-bit code word. In Figure 4.26 the encoded words are shown in the last row. </a:t>
            </a:r>
          </a:p>
          <a:p>
            <a:pPr marL="457200" indent="-457200" algn="just">
              <a:lnSpc>
                <a:spcPct val="150000"/>
              </a:lnSpc>
              <a:buFont typeface="+mj-lt"/>
              <a:buAutoNum type="arabicPeriod"/>
            </a:pPr>
            <a:r>
              <a:rPr lang="en-US" sz="2000" dirty="0"/>
              <a:t>A quantization code of 2 is encoded as 010; 5 is encoded as 101; and so on. </a:t>
            </a:r>
          </a:p>
          <a:p>
            <a:pPr marL="457200" indent="-457200" algn="just">
              <a:lnSpc>
                <a:spcPct val="150000"/>
              </a:lnSpc>
              <a:buFont typeface="+mj-lt"/>
              <a:buAutoNum type="arabicPeriod"/>
            </a:pPr>
            <a:r>
              <a:rPr lang="en-US" sz="2000" dirty="0"/>
              <a:t>Note that the number of bits for each sample is determined from the number of quantization levels. </a:t>
            </a:r>
          </a:p>
          <a:p>
            <a:pPr marL="457200" indent="-457200" algn="just">
              <a:lnSpc>
                <a:spcPct val="150000"/>
              </a:lnSpc>
              <a:buFont typeface="+mj-lt"/>
              <a:buAutoNum type="arabicPeriod"/>
            </a:pPr>
            <a:r>
              <a:rPr lang="en-US" sz="2000" dirty="0"/>
              <a:t>If the number of quantization levels is L, the number of bits is </a:t>
            </a:r>
            <a:r>
              <a:rPr lang="en-US" sz="2000" dirty="0" err="1"/>
              <a:t>nb</a:t>
            </a:r>
            <a:r>
              <a:rPr lang="en-US" sz="2000" dirty="0"/>
              <a:t> = log2 L. In our example L is 8 and </a:t>
            </a:r>
            <a:r>
              <a:rPr lang="en-US" sz="2000" dirty="0" err="1"/>
              <a:t>n</a:t>
            </a:r>
            <a:r>
              <a:rPr lang="en-US" sz="2000" baseline="-25000" dirty="0" err="1"/>
              <a:t>b</a:t>
            </a:r>
            <a:r>
              <a:rPr lang="en-US" sz="2000" dirty="0"/>
              <a:t> is therefore 3. </a:t>
            </a:r>
          </a:p>
          <a:p>
            <a:pPr marL="457200" indent="-457200" algn="just">
              <a:lnSpc>
                <a:spcPct val="150000"/>
              </a:lnSpc>
              <a:buFont typeface="+mj-lt"/>
              <a:buAutoNum type="arabicPeriod"/>
            </a:pPr>
            <a:r>
              <a:rPr lang="en-US" sz="2000" dirty="0"/>
              <a:t>The bit rate can be found from the formula:</a:t>
            </a:r>
            <a:endParaRPr lang="en-IN" sz="2000" dirty="0"/>
          </a:p>
        </p:txBody>
      </p:sp>
      <p:pic>
        <p:nvPicPr>
          <p:cNvPr id="7" name="Picture 6">
            <a:extLst>
              <a:ext uri="{FF2B5EF4-FFF2-40B4-BE49-F238E27FC236}">
                <a16:creationId xmlns:a16="http://schemas.microsoft.com/office/drawing/2014/main" id="{18019255-F6E6-AACA-B30E-85AB8F788314}"/>
              </a:ext>
            </a:extLst>
          </p:cNvPr>
          <p:cNvPicPr>
            <a:picLocks noChangeAspect="1"/>
          </p:cNvPicPr>
          <p:nvPr/>
        </p:nvPicPr>
        <p:blipFill>
          <a:blip r:embed="rId2"/>
          <a:stretch>
            <a:fillRect/>
          </a:stretch>
        </p:blipFill>
        <p:spPr>
          <a:xfrm>
            <a:off x="2112984" y="5526506"/>
            <a:ext cx="8567075" cy="597198"/>
          </a:xfrm>
          <a:prstGeom prst="rect">
            <a:avLst/>
          </a:prstGeom>
        </p:spPr>
      </p:pic>
    </p:spTree>
    <p:extLst>
      <p:ext uri="{BB962C8B-B14F-4D97-AF65-F5344CB8AC3E}">
        <p14:creationId xmlns:p14="http://schemas.microsoft.com/office/powerpoint/2010/main" val="3988513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7" name="Rectangle 9">
            <a:extLst>
              <a:ext uri="{FF2B5EF4-FFF2-40B4-BE49-F238E27FC236}">
                <a16:creationId xmlns:a16="http://schemas.microsoft.com/office/drawing/2014/main" id="{A2EA33E2-7407-332C-7DD1-66345CB85575}"/>
              </a:ext>
            </a:extLst>
          </p:cNvPr>
          <p:cNvSpPr>
            <a:spLocks noChangeArrowheads="1"/>
          </p:cNvSpPr>
          <p:nvPr/>
        </p:nvSpPr>
        <p:spPr bwMode="auto">
          <a:xfrm>
            <a:off x="1752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t>We want to digitize the human voice. What is the bit rate, assuming 8 bits per sample?</a:t>
            </a:r>
          </a:p>
        </p:txBody>
      </p:sp>
      <p:sp>
        <p:nvSpPr>
          <p:cNvPr id="118788" name="Rectangle 10">
            <a:extLst>
              <a:ext uri="{FF2B5EF4-FFF2-40B4-BE49-F238E27FC236}">
                <a16:creationId xmlns:a16="http://schemas.microsoft.com/office/drawing/2014/main" id="{4B5B1B8C-6564-4846-7DE1-0F57BFDAABE3}"/>
              </a:ext>
            </a:extLst>
          </p:cNvPr>
          <p:cNvSpPr>
            <a:spLocks noChangeArrowheads="1"/>
          </p:cNvSpPr>
          <p:nvPr/>
        </p:nvSpPr>
        <p:spPr bwMode="auto">
          <a:xfrm>
            <a:off x="1752600" y="2819401"/>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aseline="0" dirty="0">
                <a:latin typeface="Times" panose="02020603050405020304" pitchFamily="18" charset="0"/>
              </a:rPr>
              <a:t>The human voice normally contains frequencies from 0 to 4000 Hz. So the sampling rate and bit rate are calculated as follows:</a:t>
            </a:r>
          </a:p>
        </p:txBody>
      </p:sp>
      <p:sp>
        <p:nvSpPr>
          <p:cNvPr id="118789" name="Text Box 11">
            <a:extLst>
              <a:ext uri="{FF2B5EF4-FFF2-40B4-BE49-F238E27FC236}">
                <a16:creationId xmlns:a16="http://schemas.microsoft.com/office/drawing/2014/main" id="{A0B8A443-121F-ED5D-6918-F5544B03DEDD}"/>
              </a:ext>
            </a:extLst>
          </p:cNvPr>
          <p:cNvSpPr txBox="1">
            <a:spLocks noChangeArrowheads="1"/>
          </p:cNvSpPr>
          <p:nvPr/>
        </p:nvSpPr>
        <p:spPr bwMode="auto">
          <a:xfrm>
            <a:off x="1752600" y="399804"/>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a:solidFill>
                  <a:schemeClr val="hlink"/>
                </a:solidFill>
              </a:rPr>
              <a:t>Example 4.14</a:t>
            </a:r>
          </a:p>
        </p:txBody>
      </p:sp>
      <p:pic>
        <p:nvPicPr>
          <p:cNvPr id="118790" name="Picture 12">
            <a:extLst>
              <a:ext uri="{FF2B5EF4-FFF2-40B4-BE49-F238E27FC236}">
                <a16:creationId xmlns:a16="http://schemas.microsoft.com/office/drawing/2014/main" id="{26D2CB90-E2CC-E210-3963-A01745F3D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800" y="4962526"/>
            <a:ext cx="8955040" cy="1204479"/>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8906F64-A522-293F-27F5-B1C8A37AE8B8}"/>
              </a:ext>
            </a:extLst>
          </p:cNvPr>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p14="http://schemas.microsoft.com/office/powerpoint/2010/main" val="4261210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F7A9-3608-8AF3-5650-B7D20D895087}"/>
              </a:ext>
            </a:extLst>
          </p:cNvPr>
          <p:cNvSpPr>
            <a:spLocks noGrp="1"/>
          </p:cNvSpPr>
          <p:nvPr>
            <p:ph type="title"/>
          </p:nvPr>
        </p:nvSpPr>
        <p:spPr>
          <a:xfrm>
            <a:off x="1097280" y="286603"/>
            <a:ext cx="10058400" cy="683215"/>
          </a:xfrm>
        </p:spPr>
        <p:txBody>
          <a:bodyPr>
            <a:normAutofit fontScale="90000"/>
          </a:bodyPr>
          <a:lstStyle/>
          <a:p>
            <a:r>
              <a:rPr lang="en-IN" b="1" dirty="0">
                <a:highlight>
                  <a:srgbClr val="FFFF00"/>
                </a:highlight>
              </a:rPr>
              <a:t>Decoding</a:t>
            </a:r>
          </a:p>
        </p:txBody>
      </p:sp>
      <p:sp>
        <p:nvSpPr>
          <p:cNvPr id="3" name="Slide Number Placeholder 2">
            <a:extLst>
              <a:ext uri="{FF2B5EF4-FFF2-40B4-BE49-F238E27FC236}">
                <a16:creationId xmlns:a16="http://schemas.microsoft.com/office/drawing/2014/main" id="{F0FE046E-F127-F11E-C844-991E768C0D5F}"/>
              </a:ext>
            </a:extLst>
          </p:cNvPr>
          <p:cNvSpPr>
            <a:spLocks noGrp="1"/>
          </p:cNvSpPr>
          <p:nvPr>
            <p:ph type="sldNum" sz="quarter" idx="12"/>
          </p:nvPr>
        </p:nvSpPr>
        <p:spPr/>
        <p:txBody>
          <a:bodyPr/>
          <a:lstStyle/>
          <a:p>
            <a:fld id="{6D972E1D-2B91-43F8-BAFE-8C37D0BCB00C}" type="slidenum">
              <a:rPr lang="en-IN" smtClean="0"/>
              <a:pPr/>
              <a:t>26</a:t>
            </a:fld>
            <a:endParaRPr lang="en-IN"/>
          </a:p>
        </p:txBody>
      </p:sp>
      <p:sp>
        <p:nvSpPr>
          <p:cNvPr id="5" name="TextBox 4">
            <a:extLst>
              <a:ext uri="{FF2B5EF4-FFF2-40B4-BE49-F238E27FC236}">
                <a16:creationId xmlns:a16="http://schemas.microsoft.com/office/drawing/2014/main" id="{1F393E11-3F6C-2471-8898-5DEA5D15B70B}"/>
              </a:ext>
            </a:extLst>
          </p:cNvPr>
          <p:cNvSpPr txBox="1"/>
          <p:nvPr/>
        </p:nvSpPr>
        <p:spPr>
          <a:xfrm>
            <a:off x="1026942" y="1139398"/>
            <a:ext cx="10084401" cy="4199611"/>
          </a:xfrm>
          <a:prstGeom prst="rect">
            <a:avLst/>
          </a:prstGeom>
          <a:noFill/>
        </p:spPr>
        <p:txBody>
          <a:bodyPr wrap="square">
            <a:spAutoFit/>
          </a:bodyPr>
          <a:lstStyle/>
          <a:p>
            <a:pPr marL="457200" indent="-457200" algn="just">
              <a:lnSpc>
                <a:spcPct val="150000"/>
              </a:lnSpc>
              <a:buFont typeface="+mj-lt"/>
              <a:buAutoNum type="arabicPeriod"/>
            </a:pPr>
            <a:r>
              <a:rPr lang="en-US" sz="2000" dirty="0"/>
              <a:t>The decoder first uses circuitry to convert the code words into a pulse that holds the amplitude until the next pulse.</a:t>
            </a:r>
          </a:p>
          <a:p>
            <a:pPr marL="457200" indent="-457200" algn="just">
              <a:lnSpc>
                <a:spcPct val="150000"/>
              </a:lnSpc>
              <a:buFont typeface="+mj-lt"/>
              <a:buAutoNum type="arabicPeriod"/>
            </a:pPr>
            <a:r>
              <a:rPr lang="en-US" sz="2000" dirty="0"/>
              <a:t>After the staircase signal is completed, it is passed through a low-pass filter to smooth the staircase signal into an analog signal. </a:t>
            </a:r>
          </a:p>
          <a:p>
            <a:pPr marL="457200" indent="-457200" algn="just">
              <a:lnSpc>
                <a:spcPct val="150000"/>
              </a:lnSpc>
              <a:buFont typeface="+mj-lt"/>
              <a:buAutoNum type="arabicPeriod"/>
            </a:pPr>
            <a:r>
              <a:rPr lang="en-US" sz="2000" dirty="0"/>
              <a:t>The filter has the same cutoff frequency as the original signal at the sender. If the signal has been sampled at (or greater than) the </a:t>
            </a:r>
            <a:r>
              <a:rPr lang="en-US" sz="2000" dirty="0" err="1"/>
              <a:t>Nyquist</a:t>
            </a:r>
            <a:r>
              <a:rPr lang="en-US" sz="2000" dirty="0"/>
              <a:t> sampling rate and if there are enough quantization levels, the original signal will be recreated. </a:t>
            </a:r>
          </a:p>
          <a:p>
            <a:pPr marL="457200" indent="-457200" algn="just">
              <a:lnSpc>
                <a:spcPct val="150000"/>
              </a:lnSpc>
              <a:buFont typeface="+mj-lt"/>
              <a:buAutoNum type="arabicPeriod"/>
            </a:pPr>
            <a:r>
              <a:rPr lang="en-US" sz="2000" dirty="0"/>
              <a:t> Note that the maximum and minimum values of the original signal can be achieved by using amplification. Figure 4.27 shows the simplified process.</a:t>
            </a:r>
          </a:p>
        </p:txBody>
      </p:sp>
    </p:spTree>
    <p:extLst>
      <p:ext uri="{BB962C8B-B14F-4D97-AF65-F5344CB8AC3E}">
        <p14:creationId xmlns:p14="http://schemas.microsoft.com/office/powerpoint/2010/main" val="1667984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5" name="Text Box 4">
            <a:extLst>
              <a:ext uri="{FF2B5EF4-FFF2-40B4-BE49-F238E27FC236}">
                <a16:creationId xmlns:a16="http://schemas.microsoft.com/office/drawing/2014/main" id="{C6368515-E955-ED10-C366-D57845A523A5}"/>
              </a:ext>
            </a:extLst>
          </p:cNvPr>
          <p:cNvSpPr txBox="1">
            <a:spLocks noChangeArrowheads="1"/>
          </p:cNvSpPr>
          <p:nvPr/>
        </p:nvSpPr>
        <p:spPr bwMode="auto">
          <a:xfrm>
            <a:off x="3362179" y="563880"/>
            <a:ext cx="50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4.27  </a:t>
            </a:r>
            <a:r>
              <a:rPr lang="en-US" altLang="en-US" b="1" i="1" baseline="0" dirty="0"/>
              <a:t>Components of a PCM decoder</a:t>
            </a:r>
          </a:p>
        </p:txBody>
      </p:sp>
      <p:pic>
        <p:nvPicPr>
          <p:cNvPr id="120836" name="Picture 6">
            <a:extLst>
              <a:ext uri="{FF2B5EF4-FFF2-40B4-BE49-F238E27FC236}">
                <a16:creationId xmlns:a16="http://schemas.microsoft.com/office/drawing/2014/main" id="{459DB45F-954A-6C48-BDBD-1CC4FEB16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82776"/>
            <a:ext cx="8510588"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58469F2-D1FA-8F07-1CE1-39C37DDCAB61}"/>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467129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28</a:t>
            </a:fld>
            <a:endParaRPr lang="en-IN"/>
          </a:p>
        </p:txBody>
      </p:sp>
      <p:sp>
        <p:nvSpPr>
          <p:cNvPr id="3" name="Rectangle 2"/>
          <p:cNvSpPr/>
          <p:nvPr/>
        </p:nvSpPr>
        <p:spPr>
          <a:xfrm>
            <a:off x="1083213" y="952474"/>
            <a:ext cx="9973994" cy="2739211"/>
          </a:xfrm>
          <a:prstGeom prst="rect">
            <a:avLst/>
          </a:prstGeom>
        </p:spPr>
        <p:txBody>
          <a:bodyPr wrap="square">
            <a:spAutoFit/>
          </a:bodyPr>
          <a:lstStyle/>
          <a:p>
            <a:pPr algn="just"/>
            <a:r>
              <a:rPr lang="en-US" sz="2800" b="1" i="1" dirty="0"/>
              <a:t>PCM Bandwidth</a:t>
            </a:r>
          </a:p>
          <a:p>
            <a:pPr algn="just">
              <a:buFont typeface="Arial" pitchFamily="34" charset="0"/>
              <a:buChar char="•"/>
            </a:pPr>
            <a:r>
              <a:rPr lang="en-US" sz="2400" dirty="0"/>
              <a:t>Suppose we are given the bandwidth of a low-pass analog signal.</a:t>
            </a:r>
          </a:p>
          <a:p>
            <a:pPr algn="just">
              <a:buFont typeface="Arial" pitchFamily="34" charset="0"/>
              <a:buChar char="•"/>
            </a:pPr>
            <a:r>
              <a:rPr lang="en-US" sz="2400" dirty="0"/>
              <a:t> If we then digitize the signal, what is the new minimum bandwidth of the channel that can pass this digitized signal? </a:t>
            </a:r>
          </a:p>
          <a:p>
            <a:pPr algn="just">
              <a:buFont typeface="Arial" pitchFamily="34" charset="0"/>
              <a:buChar char="•"/>
            </a:pPr>
            <a:r>
              <a:rPr lang="en-US" sz="2400" dirty="0"/>
              <a:t>We have said that the minimum bandwidth of a line-encoded signal is </a:t>
            </a:r>
          </a:p>
          <a:p>
            <a:pPr algn="just">
              <a:buFont typeface="Arial" pitchFamily="34" charset="0"/>
              <a:buChar char="•"/>
            </a:pPr>
            <a:r>
              <a:rPr lang="en-US" sz="2400" i="1" dirty="0" err="1"/>
              <a:t>B</a:t>
            </a:r>
            <a:r>
              <a:rPr lang="en-US" sz="2400" i="1" baseline="-25000" dirty="0" err="1"/>
              <a:t>min</a:t>
            </a:r>
            <a:r>
              <a:rPr lang="en-US" sz="2400" i="1" dirty="0"/>
              <a:t> = c × N × (1/r). </a:t>
            </a:r>
          </a:p>
          <a:p>
            <a:pPr algn="just">
              <a:buFont typeface="Arial" pitchFamily="34" charset="0"/>
              <a:buChar char="•"/>
            </a:pPr>
            <a:r>
              <a:rPr lang="en-US" sz="2400" i="1" dirty="0"/>
              <a:t>We substitute the value of N in this formula:</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1973469" y="3749260"/>
            <a:ext cx="7189655" cy="625792"/>
          </a:xfrm>
          <a:prstGeom prst="rect">
            <a:avLst/>
          </a:prstGeom>
          <a:noFill/>
          <a:ln w="9525">
            <a:noFill/>
            <a:miter lim="800000"/>
            <a:headEnd/>
            <a:tailEnd/>
          </a:ln>
          <a:effectLst/>
        </p:spPr>
      </p:pic>
      <p:sp>
        <p:nvSpPr>
          <p:cNvPr id="5" name="Rectangle 4"/>
          <p:cNvSpPr/>
          <p:nvPr/>
        </p:nvSpPr>
        <p:spPr>
          <a:xfrm>
            <a:off x="1322363" y="4444440"/>
            <a:ext cx="9594166" cy="707886"/>
          </a:xfrm>
          <a:prstGeom prst="rect">
            <a:avLst/>
          </a:prstGeom>
        </p:spPr>
        <p:txBody>
          <a:bodyPr wrap="square">
            <a:spAutoFit/>
          </a:bodyPr>
          <a:lstStyle/>
          <a:p>
            <a:r>
              <a:rPr lang="en-US" sz="2000" dirty="0"/>
              <a:t>When 1/</a:t>
            </a:r>
            <a:r>
              <a:rPr lang="en-US" sz="2000" i="1" dirty="0"/>
              <a:t>r = 1 (for a NRZ or bipolar signal) and c = (1/2) (the average situation), the</a:t>
            </a:r>
          </a:p>
          <a:p>
            <a:r>
              <a:rPr lang="en-US" sz="2000" dirty="0"/>
              <a:t>minimum bandwidth is</a:t>
            </a:r>
          </a:p>
        </p:txBody>
      </p:sp>
      <p:pic>
        <p:nvPicPr>
          <p:cNvPr id="1027" name="Picture 3"/>
          <p:cNvPicPr>
            <a:picLocks noChangeAspect="1" noChangeArrowheads="1"/>
          </p:cNvPicPr>
          <p:nvPr/>
        </p:nvPicPr>
        <p:blipFill>
          <a:blip r:embed="rId3"/>
          <a:srcRect/>
          <a:stretch>
            <a:fillRect/>
          </a:stretch>
        </p:blipFill>
        <p:spPr bwMode="auto">
          <a:xfrm>
            <a:off x="4037429" y="4953330"/>
            <a:ext cx="2244456" cy="584355"/>
          </a:xfrm>
          <a:prstGeom prst="rect">
            <a:avLst/>
          </a:prstGeom>
          <a:noFill/>
          <a:ln w="9525">
            <a:noFill/>
            <a:miter lim="800000"/>
            <a:headEnd/>
            <a:tailEnd/>
          </a:ln>
          <a:effectLst/>
        </p:spPr>
      </p:pic>
      <p:sp>
        <p:nvSpPr>
          <p:cNvPr id="7" name="Rectangle 6"/>
          <p:cNvSpPr/>
          <p:nvPr/>
        </p:nvSpPr>
        <p:spPr>
          <a:xfrm>
            <a:off x="1209822" y="5600232"/>
            <a:ext cx="9847384" cy="707886"/>
          </a:xfrm>
          <a:prstGeom prst="rect">
            <a:avLst/>
          </a:prstGeom>
        </p:spPr>
        <p:txBody>
          <a:bodyPr wrap="square">
            <a:spAutoFit/>
          </a:bodyPr>
          <a:lstStyle/>
          <a:p>
            <a:pPr algn="just"/>
            <a:r>
              <a:rPr lang="en-US" sz="2000" dirty="0"/>
              <a:t>This means the minimum bandwidth of the digital signal is </a:t>
            </a:r>
            <a:r>
              <a:rPr lang="en-US" sz="2000" i="1" dirty="0" err="1"/>
              <a:t>n</a:t>
            </a:r>
            <a:r>
              <a:rPr lang="en-US" sz="2000" i="1" baseline="-25000" dirty="0" err="1"/>
              <a:t>b</a:t>
            </a:r>
            <a:r>
              <a:rPr lang="en-US" sz="2000" i="1" dirty="0"/>
              <a:t> times greater than the</a:t>
            </a:r>
          </a:p>
          <a:p>
            <a:pPr algn="just"/>
            <a:r>
              <a:rPr lang="en-US" sz="2000" dirty="0"/>
              <a:t>bandwidth of the analog signal. This is the price we pay for digitization.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2883" name="Rectangle 9">
            <a:extLst>
              <a:ext uri="{FF2B5EF4-FFF2-40B4-BE49-F238E27FC236}">
                <a16:creationId xmlns:a16="http://schemas.microsoft.com/office/drawing/2014/main" id="{FA3546F1-457A-D05F-1228-E8013358F603}"/>
              </a:ext>
            </a:extLst>
          </p:cNvPr>
          <p:cNvSpPr>
            <a:spLocks noChangeArrowheads="1"/>
          </p:cNvSpPr>
          <p:nvPr/>
        </p:nvSpPr>
        <p:spPr bwMode="auto">
          <a:xfrm>
            <a:off x="1730326" y="1621302"/>
            <a:ext cx="882161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We have a low-pass analog signal of 4 kHz. If we send the analog signal, we need a channel with a minimum bandwidth of 4 kHz. If we digitize the signal and send 8 bits per sample, we need a channel with a minimum bandwidth of 8 × 4 kHz = 32 kHz.</a:t>
            </a:r>
          </a:p>
        </p:txBody>
      </p:sp>
      <p:sp>
        <p:nvSpPr>
          <p:cNvPr id="122884" name="Text Box 11">
            <a:extLst>
              <a:ext uri="{FF2B5EF4-FFF2-40B4-BE49-F238E27FC236}">
                <a16:creationId xmlns:a16="http://schemas.microsoft.com/office/drawing/2014/main" id="{313AC6F7-3154-BF41-CC64-E08CDF459A7D}"/>
              </a:ext>
            </a:extLst>
          </p:cNvPr>
          <p:cNvSpPr txBox="1">
            <a:spLocks noChangeArrowheads="1"/>
          </p:cNvSpPr>
          <p:nvPr/>
        </p:nvSpPr>
        <p:spPr bwMode="auto">
          <a:xfrm>
            <a:off x="1851075" y="450166"/>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4.15</a:t>
            </a:r>
          </a:p>
        </p:txBody>
      </p:sp>
      <p:sp>
        <p:nvSpPr>
          <p:cNvPr id="3" name="Slide Number Placeholder 2">
            <a:extLst>
              <a:ext uri="{FF2B5EF4-FFF2-40B4-BE49-F238E27FC236}">
                <a16:creationId xmlns:a16="http://schemas.microsoft.com/office/drawing/2014/main" id="{8BA4758E-EF14-E48E-CB5F-BE74806A66CD}"/>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102218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5" name="Text Box 3">
            <a:extLst>
              <a:ext uri="{FF2B5EF4-FFF2-40B4-BE49-F238E27FC236}">
                <a16:creationId xmlns:a16="http://schemas.microsoft.com/office/drawing/2014/main" id="{BE30D932-86A5-18A6-1C81-3752EC1DC024}"/>
              </a:ext>
            </a:extLst>
          </p:cNvPr>
          <p:cNvSpPr txBox="1">
            <a:spLocks noChangeArrowheads="1"/>
          </p:cNvSpPr>
          <p:nvPr/>
        </p:nvSpPr>
        <p:spPr bwMode="auto">
          <a:xfrm>
            <a:off x="2352962" y="683488"/>
            <a:ext cx="7457875" cy="584775"/>
          </a:xfrm>
          <a:prstGeom prst="rect">
            <a:avLst/>
          </a:prstGeom>
          <a:noFill/>
          <a:ln>
            <a:noFill/>
          </a:ln>
          <a:effectLst/>
        </p:spPr>
        <p:txBody>
          <a:bodyPr wrap="none">
            <a:spAutoFit/>
          </a:bodyPr>
          <a:lstStyle/>
          <a:p>
            <a:pPr>
              <a:defRPr/>
            </a:pPr>
            <a:r>
              <a:rPr lang="en-US" altLang="en-US" sz="3200" b="1" dirty="0">
                <a:effectLst>
                  <a:outerShdw blurRad="38100" dist="38100" dir="2700000" algn="tl">
                    <a:srgbClr val="C0C0C0"/>
                  </a:outerShdw>
                </a:effectLst>
                <a:latin typeface="Times" panose="02020603050405020304" pitchFamily="18" charset="0"/>
              </a:rPr>
              <a:t>ANALOG-TO-DIGITAL CONVERSION</a:t>
            </a:r>
          </a:p>
        </p:txBody>
      </p:sp>
      <p:sp>
        <p:nvSpPr>
          <p:cNvPr id="86020" name="Text Box 4">
            <a:extLst>
              <a:ext uri="{FF2B5EF4-FFF2-40B4-BE49-F238E27FC236}">
                <a16:creationId xmlns:a16="http://schemas.microsoft.com/office/drawing/2014/main" id="{814D081F-2D92-BBDB-BC07-0349BB0C3A2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8117" name="Rectangle 5">
            <a:extLst>
              <a:ext uri="{FF2B5EF4-FFF2-40B4-BE49-F238E27FC236}">
                <a16:creationId xmlns:a16="http://schemas.microsoft.com/office/drawing/2014/main" id="{C82B1A0D-ED2B-DF75-6E3C-A2608287E1C9}"/>
              </a:ext>
            </a:extLst>
          </p:cNvPr>
          <p:cNvSpPr>
            <a:spLocks noChangeArrowheads="1"/>
          </p:cNvSpPr>
          <p:nvPr/>
        </p:nvSpPr>
        <p:spPr bwMode="auto">
          <a:xfrm>
            <a:off x="1828800" y="1941918"/>
            <a:ext cx="8229600" cy="3257174"/>
          </a:xfrm>
          <a:prstGeom prst="rect">
            <a:avLst/>
          </a:prstGeom>
          <a:noFill/>
          <a:ln>
            <a:noFill/>
          </a:ln>
          <a:effectLst/>
        </p:spPr>
        <p:txBody>
          <a:bodyPr anchor="ctr">
            <a:spAutoFit/>
          </a:bodyPr>
          <a:lstStyle/>
          <a:p>
            <a:pPr algn="just" eaLnBrk="1" hangingPunct="1">
              <a:lnSpc>
                <a:spcPct val="150000"/>
              </a:lnSpc>
              <a:defRPr/>
            </a:pPr>
            <a:r>
              <a:rPr lang="en-US" altLang="en-US" sz="2800" b="1" dirty="0">
                <a:effectLst>
                  <a:outerShdw blurRad="38100" dist="38100" dir="2700000" algn="tl">
                    <a:srgbClr val="C0C0C0"/>
                  </a:outerShdw>
                </a:effectLst>
              </a:rPr>
              <a:t>We have seen in Chapter 3 that a digital signal is superior to an analog signal. The tendency today is to change an analog signal to digital data. In this section we discus two techniques, </a:t>
            </a:r>
            <a:r>
              <a:rPr lang="en-US" altLang="en-US" sz="2800" b="1" dirty="0">
                <a:solidFill>
                  <a:schemeClr val="hlink"/>
                </a:solidFill>
                <a:effectLst>
                  <a:outerShdw blurRad="38100" dist="38100" dir="2700000" algn="tl">
                    <a:srgbClr val="C0C0C0"/>
                  </a:outerShdw>
                </a:effectLst>
              </a:rPr>
              <a:t>pulse code modulation</a:t>
            </a:r>
            <a:r>
              <a:rPr lang="en-US" altLang="en-US" sz="2800" b="1" dirty="0">
                <a:effectLst>
                  <a:outerShdw blurRad="38100" dist="38100" dir="2700000" algn="tl">
                    <a:srgbClr val="C0C0C0"/>
                  </a:outerShdw>
                </a:effectLst>
              </a:rPr>
              <a:t> and </a:t>
            </a:r>
            <a:r>
              <a:rPr lang="en-US" altLang="en-US" sz="2800" b="1" dirty="0">
                <a:solidFill>
                  <a:schemeClr val="hlink"/>
                </a:solidFill>
                <a:effectLst>
                  <a:outerShdw blurRad="38100" dist="38100" dir="2700000" algn="tl">
                    <a:srgbClr val="C0C0C0"/>
                  </a:outerShdw>
                </a:effectLst>
              </a:rPr>
              <a:t>delta modulation</a:t>
            </a:r>
            <a:r>
              <a:rPr lang="en-US" altLang="en-US" sz="2800" b="1" dirty="0">
                <a:effectLst>
                  <a:outerShdw blurRad="38100" dist="38100" dir="2700000" algn="tl">
                    <a:srgbClr val="C0C0C0"/>
                  </a:outerShdw>
                </a:effectLst>
              </a:rPr>
              <a:t>. </a:t>
            </a:r>
          </a:p>
        </p:txBody>
      </p:sp>
      <p:sp>
        <p:nvSpPr>
          <p:cNvPr id="3" name="Slide Number Placeholder 2">
            <a:extLst>
              <a:ext uri="{FF2B5EF4-FFF2-40B4-BE49-F238E27FC236}">
                <a16:creationId xmlns:a16="http://schemas.microsoft.com/office/drawing/2014/main" id="{ECD63254-27B7-7B7B-BE30-B703B27B0F2B}"/>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p14="http://schemas.microsoft.com/office/powerpoint/2010/main" val="3337608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Delta Modulation</a:t>
            </a:r>
          </a:p>
        </p:txBody>
      </p:sp>
      <p:sp>
        <p:nvSpPr>
          <p:cNvPr id="3" name="Slide Number Placeholder 2"/>
          <p:cNvSpPr>
            <a:spLocks noGrp="1"/>
          </p:cNvSpPr>
          <p:nvPr>
            <p:ph type="sldNum" sz="quarter" idx="12"/>
          </p:nvPr>
        </p:nvSpPr>
        <p:spPr/>
        <p:txBody>
          <a:bodyPr/>
          <a:lstStyle/>
          <a:p>
            <a:fld id="{6D972E1D-2B91-43F8-BAFE-8C37D0BCB00C}" type="slidenum">
              <a:rPr lang="en-IN" smtClean="0"/>
              <a:pPr/>
              <a:t>30</a:t>
            </a:fld>
            <a:endParaRPr lang="en-IN"/>
          </a:p>
        </p:txBody>
      </p:sp>
      <p:sp>
        <p:nvSpPr>
          <p:cNvPr id="4" name="Rectangle 3"/>
          <p:cNvSpPr/>
          <p:nvPr/>
        </p:nvSpPr>
        <p:spPr>
          <a:xfrm>
            <a:off x="1125416" y="1920969"/>
            <a:ext cx="10002130" cy="3359061"/>
          </a:xfrm>
          <a:prstGeom prst="rect">
            <a:avLst/>
          </a:prstGeom>
        </p:spPr>
        <p:txBody>
          <a:bodyPr wrap="square">
            <a:spAutoFit/>
          </a:bodyPr>
          <a:lstStyle/>
          <a:p>
            <a:pPr marL="457200" indent="-457200">
              <a:lnSpc>
                <a:spcPct val="150000"/>
              </a:lnSpc>
              <a:buFont typeface="+mj-lt"/>
              <a:buAutoNum type="arabicPeriod"/>
            </a:pPr>
            <a:r>
              <a:rPr lang="en-US" sz="2400" dirty="0"/>
              <a:t>Delta modulation is the simplest modulation. </a:t>
            </a:r>
          </a:p>
          <a:p>
            <a:pPr marL="457200" indent="-457200">
              <a:lnSpc>
                <a:spcPct val="150000"/>
              </a:lnSpc>
              <a:buFont typeface="+mj-lt"/>
              <a:buAutoNum type="arabicPeriod"/>
            </a:pPr>
            <a:r>
              <a:rPr lang="en-US" sz="2400" dirty="0"/>
              <a:t>PCM finds the value of the signal</a:t>
            </a:r>
            <a:r>
              <a:rPr lang="en-US" sz="2400" b="1" dirty="0"/>
              <a:t> </a:t>
            </a:r>
            <a:r>
              <a:rPr lang="en-US" sz="2400" dirty="0"/>
              <a:t>amplitude for each sample but Delta Modulation finds the change from the previous sample. </a:t>
            </a:r>
          </a:p>
          <a:p>
            <a:pPr marL="457200" indent="-457200">
              <a:lnSpc>
                <a:spcPct val="150000"/>
              </a:lnSpc>
              <a:buFont typeface="+mj-lt"/>
              <a:buAutoNum type="arabicPeriod"/>
            </a:pPr>
            <a:r>
              <a:rPr lang="en-US" sz="2400" dirty="0"/>
              <a:t>Figure 4.28 shows the process.</a:t>
            </a:r>
          </a:p>
          <a:p>
            <a:pPr marL="457200" indent="-457200">
              <a:lnSpc>
                <a:spcPct val="150000"/>
              </a:lnSpc>
              <a:buFont typeface="+mj-lt"/>
              <a:buAutoNum type="arabicPeriod"/>
            </a:pPr>
            <a:r>
              <a:rPr lang="en-US" sz="2400" dirty="0"/>
              <a:t>There are no code words used in DM.</a:t>
            </a:r>
          </a:p>
          <a:p>
            <a:pPr marL="457200" indent="-457200">
              <a:lnSpc>
                <a:spcPct val="150000"/>
              </a:lnSpc>
              <a:buFont typeface="+mj-lt"/>
              <a:buAutoNum type="arabicPeriod"/>
            </a:pPr>
            <a:r>
              <a:rPr lang="en-US" sz="2400" dirty="0"/>
              <a:t>The bits are sent one after another.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1" name="Text Box 4">
            <a:extLst>
              <a:ext uri="{FF2B5EF4-FFF2-40B4-BE49-F238E27FC236}">
                <a16:creationId xmlns:a16="http://schemas.microsoft.com/office/drawing/2014/main" id="{F3476E9D-4220-AB46-7FEF-7CBEB0E150AA}"/>
              </a:ext>
            </a:extLst>
          </p:cNvPr>
          <p:cNvSpPr txBox="1">
            <a:spLocks noChangeArrowheads="1"/>
          </p:cNvSpPr>
          <p:nvPr/>
        </p:nvSpPr>
        <p:spPr bwMode="auto">
          <a:xfrm>
            <a:off x="3474721" y="790135"/>
            <a:ext cx="516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4.28  </a:t>
            </a:r>
            <a:r>
              <a:rPr lang="en-US" altLang="en-US" b="1" i="1" baseline="0" dirty="0"/>
              <a:t>The process of delta modulation</a:t>
            </a:r>
          </a:p>
        </p:txBody>
      </p:sp>
      <p:pic>
        <p:nvPicPr>
          <p:cNvPr id="124932" name="Picture 6">
            <a:extLst>
              <a:ext uri="{FF2B5EF4-FFF2-40B4-BE49-F238E27FC236}">
                <a16:creationId xmlns:a16="http://schemas.microsoft.com/office/drawing/2014/main" id="{7E4C56EE-7261-0206-709B-524B8FBA5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244" y="1969477"/>
            <a:ext cx="9481890" cy="343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CCF63CC-A31C-DAF6-343E-FB850D058C59}"/>
              </a:ext>
            </a:extLst>
          </p:cNvPr>
          <p:cNvSpPr>
            <a:spLocks noGrp="1"/>
          </p:cNvSpPr>
          <p:nvPr>
            <p:ph type="sldNum" sz="quarter" idx="12"/>
          </p:nvPr>
        </p:nvSpPr>
        <p:spPr/>
        <p:txBody>
          <a:bodyPr/>
          <a:lstStyle/>
          <a:p>
            <a:fld id="{6D972E1D-2B91-43F8-BAFE-8C37D0BCB00C}" type="slidenum">
              <a:rPr lang="en-IN" smtClean="0"/>
              <a:pPr/>
              <a:t>31</a:t>
            </a:fld>
            <a:endParaRPr lang="en-IN"/>
          </a:p>
        </p:txBody>
      </p:sp>
    </p:spTree>
    <p:extLst>
      <p:ext uri="{BB962C8B-B14F-4D97-AF65-F5344CB8AC3E}">
        <p14:creationId xmlns:p14="http://schemas.microsoft.com/office/powerpoint/2010/main" val="3312080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32</a:t>
            </a:fld>
            <a:endParaRPr lang="en-IN"/>
          </a:p>
        </p:txBody>
      </p:sp>
      <p:sp>
        <p:nvSpPr>
          <p:cNvPr id="3" name="Rectangle 2"/>
          <p:cNvSpPr/>
          <p:nvPr/>
        </p:nvSpPr>
        <p:spPr>
          <a:xfrm>
            <a:off x="914400" y="712318"/>
            <a:ext cx="10311618" cy="5570756"/>
          </a:xfrm>
          <a:prstGeom prst="rect">
            <a:avLst/>
          </a:prstGeom>
        </p:spPr>
        <p:txBody>
          <a:bodyPr wrap="square">
            <a:spAutoFit/>
          </a:bodyPr>
          <a:lstStyle/>
          <a:p>
            <a:pPr algn="just"/>
            <a:r>
              <a:rPr lang="en-US" sz="2800" b="1" i="1" u="sng" dirty="0">
                <a:highlight>
                  <a:srgbClr val="FFFF00"/>
                </a:highlight>
              </a:rPr>
              <a:t>Modulator</a:t>
            </a:r>
          </a:p>
          <a:p>
            <a:pPr algn="just"/>
            <a:endParaRPr lang="en-US" sz="2400" b="1" i="1" u="sng" dirty="0"/>
          </a:p>
          <a:p>
            <a:pPr marL="342900" indent="-342900" algn="just">
              <a:buFont typeface="+mj-lt"/>
              <a:buAutoNum type="arabicPeriod"/>
            </a:pPr>
            <a:r>
              <a:rPr lang="en-US" sz="2000" dirty="0"/>
              <a:t>The modulator is used at the sender site to create a stream of bits from an analog signal.</a:t>
            </a:r>
          </a:p>
          <a:p>
            <a:pPr marL="342900" indent="-342900" algn="just">
              <a:buFont typeface="+mj-lt"/>
              <a:buAutoNum type="arabicPeriod"/>
            </a:pPr>
            <a:r>
              <a:rPr lang="en-US" sz="2000" dirty="0"/>
              <a:t>The process records the small positive or negative changes, called delta δ.</a:t>
            </a:r>
          </a:p>
          <a:p>
            <a:pPr marL="342900" indent="-342900" algn="just">
              <a:buFont typeface="+mj-lt"/>
              <a:buAutoNum type="arabicPeriod"/>
            </a:pPr>
            <a:r>
              <a:rPr lang="en-US" sz="2000" dirty="0"/>
              <a:t>If the delta is positive, the process records a 1; if it is negative, the process records a 0. However, the process needs a base against which the analog signal is compared.</a:t>
            </a:r>
          </a:p>
          <a:p>
            <a:pPr marL="342900" indent="-342900" algn="just">
              <a:buFont typeface="+mj-lt"/>
              <a:buAutoNum type="arabicPeriod"/>
            </a:pPr>
            <a:r>
              <a:rPr lang="en-US" sz="2000" dirty="0"/>
              <a:t>The modulator builds a second signal that resembles a staircase. </a:t>
            </a:r>
          </a:p>
          <a:p>
            <a:pPr marL="342900" indent="-342900" algn="just">
              <a:buFont typeface="+mj-lt"/>
              <a:buAutoNum type="arabicPeriod"/>
            </a:pPr>
            <a:r>
              <a:rPr lang="en-US" sz="2000" dirty="0"/>
              <a:t>Finding the change is then reduced to comparing the input signal with the gradually made staircase signal.</a:t>
            </a:r>
          </a:p>
          <a:p>
            <a:pPr marL="342900" indent="-342900" algn="just">
              <a:buFont typeface="+mj-lt"/>
              <a:buAutoNum type="arabicPeriod"/>
            </a:pPr>
            <a:r>
              <a:rPr lang="en-US" sz="2000" dirty="0"/>
              <a:t>The modulator, at each sampling interval, compares the value of the analog signal with the last value of the staircase signal.</a:t>
            </a:r>
          </a:p>
          <a:p>
            <a:pPr marL="342900" indent="-342900" algn="just">
              <a:buFont typeface="+mj-lt"/>
              <a:buAutoNum type="arabicPeriod"/>
            </a:pPr>
            <a:r>
              <a:rPr lang="en-US" sz="2000" dirty="0"/>
              <a:t>If the amplitude of the analog signal is larger, the next bit in the digital data is 1; otherwise, it is 0. </a:t>
            </a:r>
          </a:p>
          <a:p>
            <a:pPr marL="342900" indent="-342900" algn="just">
              <a:buFont typeface="+mj-lt"/>
              <a:buAutoNum type="arabicPeriod"/>
            </a:pPr>
            <a:r>
              <a:rPr lang="en-US" sz="2000" dirty="0"/>
              <a:t>The output of the comparator, however, also makes the staircase itself. If the next bit is 1, the staircase maker moves the last point of the staircase signal δ up; if the next bit is 0, it moves it δ down. </a:t>
            </a:r>
          </a:p>
          <a:p>
            <a:pPr marL="342900" indent="-342900" algn="just">
              <a:buFont typeface="+mj-lt"/>
              <a:buAutoNum type="arabicPeriod"/>
            </a:pPr>
            <a:r>
              <a:rPr lang="en-US" sz="2000" dirty="0"/>
              <a:t>We need a delay unit to hold the staircase function for a period between two comparisons.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9" name="Text Box 4">
            <a:extLst>
              <a:ext uri="{FF2B5EF4-FFF2-40B4-BE49-F238E27FC236}">
                <a16:creationId xmlns:a16="http://schemas.microsoft.com/office/drawing/2014/main" id="{98DCE595-E55A-1C90-81AA-907B3243279E}"/>
              </a:ext>
            </a:extLst>
          </p:cNvPr>
          <p:cNvSpPr txBox="1">
            <a:spLocks noChangeArrowheads="1"/>
          </p:cNvSpPr>
          <p:nvPr/>
        </p:nvSpPr>
        <p:spPr bwMode="auto">
          <a:xfrm>
            <a:off x="1828801" y="762000"/>
            <a:ext cx="494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4.29  </a:t>
            </a:r>
            <a:r>
              <a:rPr lang="en-US" altLang="en-US" b="1" i="1" baseline="0"/>
              <a:t>Delta modulation components</a:t>
            </a:r>
          </a:p>
        </p:txBody>
      </p:sp>
      <p:pic>
        <p:nvPicPr>
          <p:cNvPr id="126980" name="Picture 6">
            <a:extLst>
              <a:ext uri="{FF2B5EF4-FFF2-40B4-BE49-F238E27FC236}">
                <a16:creationId xmlns:a16="http://schemas.microsoft.com/office/drawing/2014/main" id="{67EAA204-49A1-F3AD-60CA-B531FE521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4" y="2332038"/>
            <a:ext cx="8428037" cy="254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75F82B8-EE86-6413-B77C-852AAC47BA44}"/>
              </a:ext>
            </a:extLst>
          </p:cNvPr>
          <p:cNvSpPr>
            <a:spLocks noGrp="1"/>
          </p:cNvSpPr>
          <p:nvPr>
            <p:ph type="sldNum" sz="quarter" idx="12"/>
          </p:nvPr>
        </p:nvSpPr>
        <p:spPr/>
        <p:txBody>
          <a:bodyPr/>
          <a:lstStyle/>
          <a:p>
            <a:fld id="{6D972E1D-2B91-43F8-BAFE-8C37D0BCB00C}" type="slidenum">
              <a:rPr lang="en-IN" smtClean="0"/>
              <a:pPr/>
              <a:t>33</a:t>
            </a:fld>
            <a:endParaRPr lang="en-IN"/>
          </a:p>
        </p:txBody>
      </p:sp>
    </p:spTree>
    <p:extLst>
      <p:ext uri="{BB962C8B-B14F-4D97-AF65-F5344CB8AC3E}">
        <p14:creationId xmlns:p14="http://schemas.microsoft.com/office/powerpoint/2010/main" val="3474430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34</a:t>
            </a:fld>
            <a:endParaRPr lang="en-IN"/>
          </a:p>
        </p:txBody>
      </p:sp>
      <p:sp>
        <p:nvSpPr>
          <p:cNvPr id="3" name="Rectangle 2"/>
          <p:cNvSpPr/>
          <p:nvPr/>
        </p:nvSpPr>
        <p:spPr>
          <a:xfrm>
            <a:off x="1041009" y="1261964"/>
            <a:ext cx="9636369" cy="3359061"/>
          </a:xfrm>
          <a:prstGeom prst="rect">
            <a:avLst/>
          </a:prstGeom>
        </p:spPr>
        <p:txBody>
          <a:bodyPr wrap="square">
            <a:spAutoFit/>
          </a:bodyPr>
          <a:lstStyle/>
          <a:p>
            <a:pPr marL="457200" indent="-457200" algn="just">
              <a:lnSpc>
                <a:spcPct val="150000"/>
              </a:lnSpc>
            </a:pPr>
            <a:r>
              <a:rPr lang="en-US" sz="2400" b="1" i="1" u="sng" dirty="0">
                <a:highlight>
                  <a:srgbClr val="FFFF00"/>
                </a:highlight>
              </a:rPr>
              <a:t>Demodulator</a:t>
            </a:r>
          </a:p>
          <a:p>
            <a:pPr marL="457200" indent="-457200" algn="just">
              <a:lnSpc>
                <a:spcPct val="150000"/>
              </a:lnSpc>
              <a:buFont typeface="+mj-lt"/>
              <a:buAutoNum type="arabicPeriod"/>
            </a:pPr>
            <a:r>
              <a:rPr lang="en-US" sz="2400" dirty="0"/>
              <a:t>The demodulator takes the digital data and, using the staircase maker and the delay unit, creates the analog signal. </a:t>
            </a:r>
          </a:p>
          <a:p>
            <a:pPr marL="457200" indent="-457200" algn="just">
              <a:lnSpc>
                <a:spcPct val="150000"/>
              </a:lnSpc>
              <a:buFont typeface="+mj-lt"/>
              <a:buAutoNum type="arabicPeriod"/>
            </a:pPr>
            <a:r>
              <a:rPr lang="en-US" sz="2400" dirty="0"/>
              <a:t>The created analog signal, however, needs to pass through a low-pass filter for smoothing. </a:t>
            </a:r>
          </a:p>
          <a:p>
            <a:pPr marL="457200" indent="-457200" algn="just">
              <a:lnSpc>
                <a:spcPct val="150000"/>
              </a:lnSpc>
              <a:buFont typeface="+mj-lt"/>
              <a:buAutoNum type="arabicPeriod"/>
            </a:pPr>
            <a:r>
              <a:rPr lang="en-US" sz="2400" dirty="0"/>
              <a:t>Figure 4.30 shows the schematic diagram.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7" name="Text Box 4">
            <a:extLst>
              <a:ext uri="{FF2B5EF4-FFF2-40B4-BE49-F238E27FC236}">
                <a16:creationId xmlns:a16="http://schemas.microsoft.com/office/drawing/2014/main" id="{7B43CDD1-134A-739F-7449-9B2DB5B054FA}"/>
              </a:ext>
            </a:extLst>
          </p:cNvPr>
          <p:cNvSpPr txBox="1">
            <a:spLocks noChangeArrowheads="1"/>
          </p:cNvSpPr>
          <p:nvPr/>
        </p:nvSpPr>
        <p:spPr bwMode="auto">
          <a:xfrm>
            <a:off x="1828800" y="762000"/>
            <a:ext cx="5189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4.30  </a:t>
            </a:r>
            <a:r>
              <a:rPr lang="en-US" altLang="en-US" b="1" i="1" baseline="0"/>
              <a:t>Delta demodulation components</a:t>
            </a:r>
          </a:p>
        </p:txBody>
      </p:sp>
      <p:pic>
        <p:nvPicPr>
          <p:cNvPr id="129028" name="Picture 6">
            <a:extLst>
              <a:ext uri="{FF2B5EF4-FFF2-40B4-BE49-F238E27FC236}">
                <a16:creationId xmlns:a16="http://schemas.microsoft.com/office/drawing/2014/main" id="{3435D356-0F3F-AE9D-30A5-95DB7B5F3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388" y="2436814"/>
            <a:ext cx="7669212" cy="251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F15B0F2-1038-C443-35CB-D8EF42524538}"/>
              </a:ext>
            </a:extLst>
          </p:cNvPr>
          <p:cNvSpPr>
            <a:spLocks noGrp="1"/>
          </p:cNvSpPr>
          <p:nvPr>
            <p:ph type="sldNum" sz="quarter" idx="12"/>
          </p:nvPr>
        </p:nvSpPr>
        <p:spPr/>
        <p:txBody>
          <a:bodyPr/>
          <a:lstStyle/>
          <a:p>
            <a:fld id="{6D972E1D-2B91-43F8-BAFE-8C37D0BCB00C}" type="slidenum">
              <a:rPr lang="en-IN" smtClean="0"/>
              <a:pPr/>
              <a:t>35</a:t>
            </a:fld>
            <a:endParaRPr lang="en-IN"/>
          </a:p>
        </p:txBody>
      </p:sp>
    </p:spTree>
    <p:extLst>
      <p:ext uri="{BB962C8B-B14F-4D97-AF65-F5344CB8AC3E}">
        <p14:creationId xmlns:p14="http://schemas.microsoft.com/office/powerpoint/2010/main" val="223443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9" name="Text Box 3">
            <a:extLst>
              <a:ext uri="{FF2B5EF4-FFF2-40B4-BE49-F238E27FC236}">
                <a16:creationId xmlns:a16="http://schemas.microsoft.com/office/drawing/2014/main" id="{D5155518-B86D-7D44-26C5-E69E4161A5D0}"/>
              </a:ext>
            </a:extLst>
          </p:cNvPr>
          <p:cNvSpPr txBox="1">
            <a:spLocks noChangeArrowheads="1"/>
          </p:cNvSpPr>
          <p:nvPr/>
        </p:nvSpPr>
        <p:spPr bwMode="auto">
          <a:xfrm>
            <a:off x="3806484" y="547077"/>
            <a:ext cx="4554452" cy="584775"/>
          </a:xfrm>
          <a:prstGeom prst="rect">
            <a:avLst/>
          </a:prstGeom>
          <a:noFill/>
          <a:ln>
            <a:noFill/>
          </a:ln>
          <a:effectLst/>
        </p:spPr>
        <p:txBody>
          <a:bodyPr wrap="none">
            <a:spAutoFit/>
          </a:bodyPr>
          <a:lstStyle/>
          <a:p>
            <a:pPr>
              <a:defRPr/>
            </a:pPr>
            <a:r>
              <a:rPr lang="en-US" altLang="en-US" sz="3200" b="1" dirty="0">
                <a:effectLst>
                  <a:outerShdw blurRad="38100" dist="38100" dir="2700000" algn="tl">
                    <a:srgbClr val="C0C0C0"/>
                  </a:outerShdw>
                </a:effectLst>
                <a:latin typeface="Times" panose="02020603050405020304" pitchFamily="18" charset="0"/>
              </a:rPr>
              <a:t>TRANSMISSION MODES</a:t>
            </a:r>
          </a:p>
        </p:txBody>
      </p:sp>
      <p:sp>
        <p:nvSpPr>
          <p:cNvPr id="131076" name="Text Box 4">
            <a:extLst>
              <a:ext uri="{FF2B5EF4-FFF2-40B4-BE49-F238E27FC236}">
                <a16:creationId xmlns:a16="http://schemas.microsoft.com/office/drawing/2014/main" id="{4734AD65-179A-B1B9-91C1-611F8A13824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859141" name="Rectangle 5">
            <a:extLst>
              <a:ext uri="{FF2B5EF4-FFF2-40B4-BE49-F238E27FC236}">
                <a16:creationId xmlns:a16="http://schemas.microsoft.com/office/drawing/2014/main" id="{ABE352D8-55AE-071A-37A8-A7218CEB5EAF}"/>
              </a:ext>
            </a:extLst>
          </p:cNvPr>
          <p:cNvSpPr>
            <a:spLocks noChangeArrowheads="1"/>
          </p:cNvSpPr>
          <p:nvPr/>
        </p:nvSpPr>
        <p:spPr bwMode="auto">
          <a:xfrm>
            <a:off x="1378635" y="1524000"/>
            <a:ext cx="9467556" cy="4549835"/>
          </a:xfrm>
          <a:prstGeom prst="rect">
            <a:avLst/>
          </a:prstGeom>
          <a:noFill/>
          <a:ln>
            <a:noFill/>
          </a:ln>
          <a:effectLst/>
        </p:spPr>
        <p:txBody>
          <a:bodyPr wrap="square" anchor="ctr">
            <a:spAutoFit/>
          </a:bodyPr>
          <a:lstStyle/>
          <a:p>
            <a:pPr marL="514350" indent="-514350" algn="just" eaLnBrk="1" hangingPunct="1">
              <a:lnSpc>
                <a:spcPct val="150000"/>
              </a:lnSpc>
              <a:buFont typeface="+mj-lt"/>
              <a:buAutoNum type="arabicPeriod"/>
              <a:defRPr/>
            </a:pPr>
            <a:r>
              <a:rPr lang="en-US" altLang="en-US" sz="2800" dirty="0"/>
              <a:t>The transmission of binary data across a link can be accomplished in either parallel or serial mode. </a:t>
            </a:r>
          </a:p>
          <a:p>
            <a:pPr marL="514350" indent="-514350" algn="just" eaLnBrk="1" hangingPunct="1">
              <a:lnSpc>
                <a:spcPct val="150000"/>
              </a:lnSpc>
              <a:buFont typeface="+mj-lt"/>
              <a:buAutoNum type="arabicPeriod"/>
              <a:defRPr/>
            </a:pPr>
            <a:r>
              <a:rPr lang="en-US" altLang="en-US" sz="2800" dirty="0"/>
              <a:t>In </a:t>
            </a:r>
            <a:r>
              <a:rPr lang="en-US" altLang="en-US" sz="2800" b="1" dirty="0"/>
              <a:t>parallel mode</a:t>
            </a:r>
            <a:r>
              <a:rPr lang="en-US" altLang="en-US" sz="2800" dirty="0"/>
              <a:t>, multiple bits are sent with each clock tick. </a:t>
            </a:r>
          </a:p>
          <a:p>
            <a:pPr marL="514350" indent="-514350" algn="just" eaLnBrk="1" hangingPunct="1">
              <a:lnSpc>
                <a:spcPct val="150000"/>
              </a:lnSpc>
              <a:buFont typeface="+mj-lt"/>
              <a:buAutoNum type="arabicPeriod"/>
              <a:defRPr/>
            </a:pPr>
            <a:r>
              <a:rPr lang="en-US" altLang="en-US" sz="2800" dirty="0"/>
              <a:t>In </a:t>
            </a:r>
            <a:r>
              <a:rPr lang="en-US" altLang="en-US" sz="2800" b="1" dirty="0"/>
              <a:t>serial mode</a:t>
            </a:r>
            <a:r>
              <a:rPr lang="en-US" altLang="en-US" sz="2800" dirty="0"/>
              <a:t>, 1 bit is sent with each clock tick. While there is only one way to send parallel data, there are three subclasses of serial transmission: asynchronous, synchronous, and isochronous.</a:t>
            </a:r>
          </a:p>
        </p:txBody>
      </p:sp>
      <p:sp>
        <p:nvSpPr>
          <p:cNvPr id="3" name="Slide Number Placeholder 2">
            <a:extLst>
              <a:ext uri="{FF2B5EF4-FFF2-40B4-BE49-F238E27FC236}">
                <a16:creationId xmlns:a16="http://schemas.microsoft.com/office/drawing/2014/main" id="{7C43FC77-A9A8-1007-06C2-244813A6F0CE}"/>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p14="http://schemas.microsoft.com/office/powerpoint/2010/main" val="247311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3" name="Text Box 4">
            <a:extLst>
              <a:ext uri="{FF2B5EF4-FFF2-40B4-BE49-F238E27FC236}">
                <a16:creationId xmlns:a16="http://schemas.microsoft.com/office/drawing/2014/main" id="{654DD820-9ED2-BF20-B029-F02BC1249731}"/>
              </a:ext>
            </a:extLst>
          </p:cNvPr>
          <p:cNvSpPr txBox="1">
            <a:spLocks noChangeArrowheads="1"/>
          </p:cNvSpPr>
          <p:nvPr/>
        </p:nvSpPr>
        <p:spPr bwMode="auto">
          <a:xfrm>
            <a:off x="3319976" y="705729"/>
            <a:ext cx="4900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4.31  </a:t>
            </a:r>
            <a:r>
              <a:rPr lang="en-US" altLang="en-US" b="1" i="1" baseline="0" dirty="0"/>
              <a:t>Data transmission and modes</a:t>
            </a:r>
          </a:p>
        </p:txBody>
      </p:sp>
      <p:pic>
        <p:nvPicPr>
          <p:cNvPr id="133124" name="Picture 6">
            <a:extLst>
              <a:ext uri="{FF2B5EF4-FFF2-40B4-BE49-F238E27FC236}">
                <a16:creationId xmlns:a16="http://schemas.microsoft.com/office/drawing/2014/main" id="{AE45908E-2452-D3B3-1EEE-156CC4D60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6" y="2044700"/>
            <a:ext cx="8410575"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6B9696F-A47C-AB23-0C54-C1B6A7328B21}"/>
              </a:ext>
            </a:extLst>
          </p:cNvPr>
          <p:cNvSpPr>
            <a:spLocks noGrp="1"/>
          </p:cNvSpPr>
          <p:nvPr>
            <p:ph type="sldNum" sz="quarter" idx="12"/>
          </p:nvPr>
        </p:nvSpPr>
        <p:spPr/>
        <p:txBody>
          <a:bodyPr/>
          <a:lstStyle/>
          <a:p>
            <a:fld id="{6D972E1D-2B91-43F8-BAFE-8C37D0BCB00C}" type="slidenum">
              <a:rPr lang="en-IN" smtClean="0"/>
              <a:pPr/>
              <a:t>37</a:t>
            </a:fld>
            <a:endParaRPr lang="en-IN"/>
          </a:p>
        </p:txBody>
      </p:sp>
    </p:spTree>
    <p:extLst>
      <p:ext uri="{BB962C8B-B14F-4D97-AF65-F5344CB8AC3E}">
        <p14:creationId xmlns:p14="http://schemas.microsoft.com/office/powerpoint/2010/main" val="835134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38</a:t>
            </a:fld>
            <a:endParaRPr lang="en-IN"/>
          </a:p>
        </p:txBody>
      </p:sp>
      <p:sp>
        <p:nvSpPr>
          <p:cNvPr id="3" name="Rectangle 2"/>
          <p:cNvSpPr/>
          <p:nvPr/>
        </p:nvSpPr>
        <p:spPr>
          <a:xfrm>
            <a:off x="858130" y="977420"/>
            <a:ext cx="10381957" cy="5293757"/>
          </a:xfrm>
          <a:prstGeom prst="rect">
            <a:avLst/>
          </a:prstGeom>
        </p:spPr>
        <p:txBody>
          <a:bodyPr wrap="square">
            <a:spAutoFit/>
          </a:bodyPr>
          <a:lstStyle/>
          <a:p>
            <a:pPr algn="just"/>
            <a:r>
              <a:rPr lang="en-US" sz="2800" b="1" u="sng" dirty="0">
                <a:highlight>
                  <a:srgbClr val="FFFF00"/>
                </a:highlight>
              </a:rPr>
              <a:t>Parallel Transmission</a:t>
            </a:r>
          </a:p>
          <a:p>
            <a:pPr algn="just"/>
            <a:endParaRPr lang="en-US" sz="2400" b="1" u="sng" dirty="0"/>
          </a:p>
          <a:p>
            <a:pPr marL="342900" indent="-342900" algn="just">
              <a:buFont typeface="+mj-lt"/>
              <a:buAutoNum type="arabicPeriod"/>
            </a:pPr>
            <a:r>
              <a:rPr lang="en-US" sz="2200" dirty="0"/>
              <a:t>In this technique bits are organized into groups of </a:t>
            </a:r>
            <a:r>
              <a:rPr lang="en-US" sz="2200" i="1" dirty="0"/>
              <a:t>n bits each, and sent as group instead of one bit at a time.</a:t>
            </a:r>
          </a:p>
          <a:p>
            <a:pPr marL="342900" indent="-342900" algn="just">
              <a:buFont typeface="+mj-lt"/>
              <a:buAutoNum type="arabicPeriod"/>
            </a:pPr>
            <a:r>
              <a:rPr lang="en-US" sz="2200" dirty="0"/>
              <a:t>The mechanism for parallel transmission is a conceptually simple one: Use </a:t>
            </a:r>
            <a:r>
              <a:rPr lang="en-US" sz="2200" i="1" dirty="0"/>
              <a:t>n wires </a:t>
            </a:r>
            <a:r>
              <a:rPr lang="en-US" sz="2200" dirty="0"/>
              <a:t>to send </a:t>
            </a:r>
            <a:r>
              <a:rPr lang="en-US" sz="2200" i="1" dirty="0"/>
              <a:t>n bits at one time. </a:t>
            </a:r>
          </a:p>
          <a:p>
            <a:pPr marL="342900" indent="-342900" algn="just">
              <a:buFont typeface="+mj-lt"/>
              <a:buAutoNum type="arabicPeriod"/>
            </a:pPr>
            <a:r>
              <a:rPr lang="en-US" sz="2200" i="1" dirty="0"/>
              <a:t>That way each bit has its own wire, and all n bits of one </a:t>
            </a:r>
            <a:r>
              <a:rPr lang="en-US" sz="2200" dirty="0"/>
              <a:t>group can be transmitted with each clock tick from one device to another.</a:t>
            </a:r>
          </a:p>
          <a:p>
            <a:pPr marL="342900" indent="-342900" algn="just">
              <a:buFont typeface="+mj-lt"/>
              <a:buAutoNum type="arabicPeriod"/>
            </a:pPr>
            <a:r>
              <a:rPr lang="en-US" sz="2200" dirty="0"/>
              <a:t>Figure 4.32 shows how parallel transmission works for </a:t>
            </a:r>
            <a:r>
              <a:rPr lang="en-US" sz="2200" i="1" dirty="0"/>
              <a:t>n = 8. Typically, the eight wires are bundled </a:t>
            </a:r>
            <a:r>
              <a:rPr lang="en-US" sz="2200" dirty="0"/>
              <a:t>in a cable with a connector at each end.</a:t>
            </a:r>
          </a:p>
          <a:p>
            <a:pPr marL="342900" indent="-342900" algn="just">
              <a:buFont typeface="+mj-lt"/>
              <a:buAutoNum type="arabicPeriod"/>
            </a:pPr>
            <a:r>
              <a:rPr lang="en-US" sz="2200" b="1" dirty="0"/>
              <a:t>Advantage</a:t>
            </a:r>
            <a:r>
              <a:rPr lang="en-US" sz="2200" dirty="0"/>
              <a:t> of parallel transmission is speed. All else being equal, parallel transmission can increase the transfer speed by a factor of </a:t>
            </a:r>
            <a:r>
              <a:rPr lang="en-US" sz="2200" i="1" dirty="0"/>
              <a:t>n over serial transmission.</a:t>
            </a:r>
          </a:p>
          <a:p>
            <a:pPr marL="342900" indent="-342900" algn="just">
              <a:buFont typeface="+mj-lt"/>
              <a:buAutoNum type="arabicPeriod"/>
            </a:pPr>
            <a:r>
              <a:rPr lang="en-US" sz="2200" b="1" dirty="0"/>
              <a:t>Disadvantage</a:t>
            </a:r>
            <a:r>
              <a:rPr lang="en-US" sz="2200" dirty="0"/>
              <a:t>: cost. Parallel transmission requires </a:t>
            </a:r>
            <a:r>
              <a:rPr lang="en-US" sz="2200" i="1" dirty="0"/>
              <a:t>n communication </a:t>
            </a:r>
            <a:r>
              <a:rPr lang="en-US" sz="2200" dirty="0"/>
              <a:t>lines (wires in the example) just to transmit the data stream. Because this is expensive, parallel transmission is usually limited to short distances.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1" name="Text Box 4">
            <a:extLst>
              <a:ext uri="{FF2B5EF4-FFF2-40B4-BE49-F238E27FC236}">
                <a16:creationId xmlns:a16="http://schemas.microsoft.com/office/drawing/2014/main" id="{EA47A04C-E566-2E1A-88F7-0064DCD82EF4}"/>
              </a:ext>
            </a:extLst>
          </p:cNvPr>
          <p:cNvSpPr txBox="1">
            <a:spLocks noChangeArrowheads="1"/>
          </p:cNvSpPr>
          <p:nvPr/>
        </p:nvSpPr>
        <p:spPr bwMode="auto">
          <a:xfrm>
            <a:off x="1828800" y="762000"/>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4.32  </a:t>
            </a:r>
            <a:r>
              <a:rPr lang="en-US" altLang="en-US" b="1" i="1" baseline="0"/>
              <a:t>Parallel transmission</a:t>
            </a:r>
          </a:p>
        </p:txBody>
      </p:sp>
      <p:pic>
        <p:nvPicPr>
          <p:cNvPr id="135172" name="Picture 6">
            <a:extLst>
              <a:ext uri="{FF2B5EF4-FFF2-40B4-BE49-F238E27FC236}">
                <a16:creationId xmlns:a16="http://schemas.microsoft.com/office/drawing/2014/main" id="{79395999-AAF3-146E-9F4D-E51AE9D6A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888" y="1982788"/>
            <a:ext cx="5878512" cy="342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55323CA-626A-7BE2-60A0-618B7F148D63}"/>
              </a:ext>
            </a:extLst>
          </p:cNvPr>
          <p:cNvSpPr>
            <a:spLocks noGrp="1"/>
          </p:cNvSpPr>
          <p:nvPr>
            <p:ph type="sldNum" sz="quarter" idx="12"/>
          </p:nvPr>
        </p:nvSpPr>
        <p:spPr/>
        <p:txBody>
          <a:bodyPr/>
          <a:lstStyle/>
          <a:p>
            <a:fld id="{6D972E1D-2B91-43F8-BAFE-8C37D0BCB00C}" type="slidenum">
              <a:rPr lang="en-IN" smtClean="0"/>
              <a:pPr/>
              <a:t>39</a:t>
            </a:fld>
            <a:endParaRPr lang="en-IN"/>
          </a:p>
        </p:txBody>
      </p:sp>
    </p:spTree>
    <p:extLst>
      <p:ext uri="{BB962C8B-B14F-4D97-AF65-F5344CB8AC3E}">
        <p14:creationId xmlns:p14="http://schemas.microsoft.com/office/powerpoint/2010/main" val="333883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38D8C3-5ADF-2B1C-2AFF-1280812D9715}"/>
              </a:ext>
            </a:extLst>
          </p:cNvPr>
          <p:cNvSpPr>
            <a:spLocks noGrp="1"/>
          </p:cNvSpPr>
          <p:nvPr>
            <p:ph type="sldNum" sz="quarter" idx="12"/>
          </p:nvPr>
        </p:nvSpPr>
        <p:spPr/>
        <p:txBody>
          <a:bodyPr/>
          <a:lstStyle/>
          <a:p>
            <a:fld id="{6D972E1D-2B91-43F8-BAFE-8C37D0BCB00C}" type="slidenum">
              <a:rPr lang="en-IN" smtClean="0"/>
              <a:pPr/>
              <a:t>4</a:t>
            </a:fld>
            <a:endParaRPr lang="en-IN"/>
          </a:p>
        </p:txBody>
      </p:sp>
      <p:sp>
        <p:nvSpPr>
          <p:cNvPr id="4" name="TextBox 3">
            <a:extLst>
              <a:ext uri="{FF2B5EF4-FFF2-40B4-BE49-F238E27FC236}">
                <a16:creationId xmlns:a16="http://schemas.microsoft.com/office/drawing/2014/main" id="{25487F94-3FAF-3A75-069A-05ACEEE89952}"/>
              </a:ext>
            </a:extLst>
          </p:cNvPr>
          <p:cNvSpPr txBox="1"/>
          <p:nvPr/>
        </p:nvSpPr>
        <p:spPr>
          <a:xfrm>
            <a:off x="1080655" y="753013"/>
            <a:ext cx="9919854" cy="2435731"/>
          </a:xfrm>
          <a:prstGeom prst="rect">
            <a:avLst/>
          </a:prstGeom>
          <a:noFill/>
        </p:spPr>
        <p:txBody>
          <a:bodyPr wrap="square">
            <a:spAutoFit/>
          </a:bodyPr>
          <a:lstStyle/>
          <a:p>
            <a:r>
              <a:rPr lang="en-US" sz="2800" b="1" dirty="0">
                <a:highlight>
                  <a:srgbClr val="FFFF00"/>
                </a:highlight>
              </a:rPr>
              <a:t>Pulse Code Modulation:</a:t>
            </a:r>
          </a:p>
          <a:p>
            <a:endParaRPr lang="en-US" sz="2000" dirty="0"/>
          </a:p>
          <a:p>
            <a:pPr marL="342900" indent="-342900">
              <a:lnSpc>
                <a:spcPct val="150000"/>
              </a:lnSpc>
              <a:buFont typeface="Arial" panose="020B0604020202020204" pitchFamily="34" charset="0"/>
              <a:buChar char="•"/>
            </a:pPr>
            <a:r>
              <a:rPr lang="en-US" sz="2400" dirty="0"/>
              <a:t>The most common technique to change an analog signal to digital data (digitization) is called pulse code modulation (PCM). </a:t>
            </a:r>
          </a:p>
          <a:p>
            <a:pPr marL="342900" indent="-342900">
              <a:lnSpc>
                <a:spcPct val="150000"/>
              </a:lnSpc>
              <a:buFont typeface="Arial" panose="020B0604020202020204" pitchFamily="34" charset="0"/>
              <a:buChar char="•"/>
            </a:pPr>
            <a:r>
              <a:rPr lang="en-US" sz="2400" dirty="0"/>
              <a:t>A PCM encoder has three processes, and they are:</a:t>
            </a:r>
            <a:endParaRPr lang="en-IN" sz="2000" dirty="0"/>
          </a:p>
        </p:txBody>
      </p:sp>
      <p:sp>
        <p:nvSpPr>
          <p:cNvPr id="6" name="TextBox 5">
            <a:extLst>
              <a:ext uri="{FF2B5EF4-FFF2-40B4-BE49-F238E27FC236}">
                <a16:creationId xmlns:a16="http://schemas.microsoft.com/office/drawing/2014/main" id="{59BEB94A-DE84-969C-F793-6CBB57A86CA2}"/>
              </a:ext>
            </a:extLst>
          </p:cNvPr>
          <p:cNvSpPr txBox="1"/>
          <p:nvPr/>
        </p:nvSpPr>
        <p:spPr>
          <a:xfrm>
            <a:off x="1847275" y="3124203"/>
            <a:ext cx="8423563" cy="1697068"/>
          </a:xfrm>
          <a:prstGeom prst="rect">
            <a:avLst/>
          </a:prstGeom>
          <a:noFill/>
        </p:spPr>
        <p:txBody>
          <a:bodyPr wrap="square">
            <a:spAutoFit/>
          </a:bodyPr>
          <a:lstStyle/>
          <a:p>
            <a:pPr>
              <a:lnSpc>
                <a:spcPct val="150000"/>
              </a:lnSpc>
            </a:pPr>
            <a:r>
              <a:rPr lang="en-US" sz="2400" dirty="0"/>
              <a:t>1. The analog signal is sampled. (Sampling)</a:t>
            </a:r>
          </a:p>
          <a:p>
            <a:pPr>
              <a:lnSpc>
                <a:spcPct val="150000"/>
              </a:lnSpc>
            </a:pPr>
            <a:r>
              <a:rPr lang="en-US" sz="2400" dirty="0"/>
              <a:t>2. The sampled signal is quantized. (Quantizing)</a:t>
            </a:r>
          </a:p>
          <a:p>
            <a:pPr>
              <a:lnSpc>
                <a:spcPct val="150000"/>
              </a:lnSpc>
            </a:pPr>
            <a:r>
              <a:rPr lang="en-US" sz="2400" dirty="0"/>
              <a:t>3. The quantized values are encoded as streams of bits. (Encoding)</a:t>
            </a:r>
            <a:endParaRPr lang="en-IN" sz="2400" dirty="0"/>
          </a:p>
        </p:txBody>
      </p:sp>
      <p:sp>
        <p:nvSpPr>
          <p:cNvPr id="8" name="TextBox 7">
            <a:extLst>
              <a:ext uri="{FF2B5EF4-FFF2-40B4-BE49-F238E27FC236}">
                <a16:creationId xmlns:a16="http://schemas.microsoft.com/office/drawing/2014/main" id="{EDEA2FC7-1D9A-15D3-2B9C-53CC18222EAB}"/>
              </a:ext>
            </a:extLst>
          </p:cNvPr>
          <p:cNvSpPr txBox="1"/>
          <p:nvPr/>
        </p:nvSpPr>
        <p:spPr>
          <a:xfrm>
            <a:off x="1413168" y="5546494"/>
            <a:ext cx="6096000" cy="400110"/>
          </a:xfrm>
          <a:prstGeom prst="rect">
            <a:avLst/>
          </a:prstGeom>
          <a:noFill/>
        </p:spPr>
        <p:txBody>
          <a:bodyPr wrap="square">
            <a:spAutoFit/>
          </a:bodyPr>
          <a:lstStyle/>
          <a:p>
            <a:r>
              <a:rPr lang="en-IN" sz="2000" dirty="0"/>
              <a:t>Figure 4.21 shows the three processes</a:t>
            </a:r>
          </a:p>
        </p:txBody>
      </p:sp>
    </p:spTree>
    <p:extLst>
      <p:ext uri="{BB962C8B-B14F-4D97-AF65-F5344CB8AC3E}">
        <p14:creationId xmlns:p14="http://schemas.microsoft.com/office/powerpoint/2010/main" val="171490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40</a:t>
            </a:fld>
            <a:endParaRPr lang="en-IN"/>
          </a:p>
        </p:txBody>
      </p:sp>
      <p:sp>
        <p:nvSpPr>
          <p:cNvPr id="3" name="Rectangle 2"/>
          <p:cNvSpPr/>
          <p:nvPr/>
        </p:nvSpPr>
        <p:spPr>
          <a:xfrm>
            <a:off x="928468" y="1102861"/>
            <a:ext cx="10367889" cy="4678204"/>
          </a:xfrm>
          <a:prstGeom prst="rect">
            <a:avLst/>
          </a:prstGeom>
        </p:spPr>
        <p:txBody>
          <a:bodyPr wrap="square">
            <a:spAutoFit/>
          </a:bodyPr>
          <a:lstStyle/>
          <a:p>
            <a:pPr algn="just"/>
            <a:r>
              <a:rPr lang="en-US" sz="2800" b="1" u="sng" dirty="0">
                <a:highlight>
                  <a:srgbClr val="FFFF00"/>
                </a:highlight>
              </a:rPr>
              <a:t>Serial Transmission</a:t>
            </a:r>
          </a:p>
          <a:p>
            <a:pPr marL="457200" indent="-457200" algn="just">
              <a:lnSpc>
                <a:spcPct val="150000"/>
              </a:lnSpc>
              <a:buFont typeface="+mj-lt"/>
              <a:buAutoNum type="arabicPeriod"/>
            </a:pPr>
            <a:r>
              <a:rPr lang="en-US" sz="2000" dirty="0"/>
              <a:t>In serial transmission one bit follows another, so we need only one communica</a:t>
            </a:r>
            <a:r>
              <a:rPr lang="en-US" sz="2000" b="1" dirty="0"/>
              <a:t>tion </a:t>
            </a:r>
            <a:r>
              <a:rPr lang="en-US" sz="2000" dirty="0"/>
              <a:t>channel rather than </a:t>
            </a:r>
            <a:r>
              <a:rPr lang="en-US" sz="2000" i="1" dirty="0"/>
              <a:t>n to transmit data between two communicating devices (see </a:t>
            </a:r>
            <a:r>
              <a:rPr lang="en-US" sz="2000" dirty="0"/>
              <a:t>Figure 4.33). </a:t>
            </a:r>
          </a:p>
          <a:p>
            <a:pPr marL="457200" indent="-457200" algn="just">
              <a:lnSpc>
                <a:spcPct val="150000"/>
              </a:lnSpc>
              <a:buFont typeface="+mj-lt"/>
              <a:buAutoNum type="arabicPeriod"/>
            </a:pPr>
            <a:r>
              <a:rPr lang="en-US" sz="2000" dirty="0"/>
              <a:t>The advantage of serial over parallel transmission is that with only one communication channel, serial transmission reduces the cost of transmission over parallel by roughly a factor of </a:t>
            </a:r>
            <a:r>
              <a:rPr lang="en-US" sz="2000" i="1" dirty="0"/>
              <a:t>n.</a:t>
            </a:r>
          </a:p>
          <a:p>
            <a:pPr marL="457200" indent="-457200" algn="just">
              <a:lnSpc>
                <a:spcPct val="150000"/>
              </a:lnSpc>
              <a:buFont typeface="+mj-lt"/>
              <a:buAutoNum type="arabicPeriod"/>
            </a:pPr>
            <a:r>
              <a:rPr lang="en-US" sz="2000" dirty="0"/>
              <a:t>Since communication within devices is parallel, conversion devices are required at the interface between the sender and the line (parallel-to-serial) and between the line and the receiver (serial-to-parallel).</a:t>
            </a:r>
          </a:p>
          <a:p>
            <a:pPr marL="457200" indent="-457200" algn="just">
              <a:lnSpc>
                <a:spcPct val="150000"/>
              </a:lnSpc>
              <a:buFont typeface="+mj-lt"/>
              <a:buAutoNum type="arabicPeriod"/>
            </a:pPr>
            <a:r>
              <a:rPr lang="en-US" sz="2000" dirty="0"/>
              <a:t>Serial transmission occurs in one of three ways: asynchronous, synchronous, and isochronous.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9" name="Text Box 4">
            <a:extLst>
              <a:ext uri="{FF2B5EF4-FFF2-40B4-BE49-F238E27FC236}">
                <a16:creationId xmlns:a16="http://schemas.microsoft.com/office/drawing/2014/main" id="{71F62F1F-C56A-3D47-AF51-265EE9012D86}"/>
              </a:ext>
            </a:extLst>
          </p:cNvPr>
          <p:cNvSpPr txBox="1">
            <a:spLocks noChangeArrowheads="1"/>
          </p:cNvSpPr>
          <p:nvPr/>
        </p:nvSpPr>
        <p:spPr bwMode="auto">
          <a:xfrm>
            <a:off x="1828801" y="762000"/>
            <a:ext cx="382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4.33  </a:t>
            </a:r>
            <a:r>
              <a:rPr lang="en-US" altLang="en-US" b="1" i="1" baseline="0"/>
              <a:t>Serial transmission</a:t>
            </a:r>
          </a:p>
        </p:txBody>
      </p:sp>
      <p:pic>
        <p:nvPicPr>
          <p:cNvPr id="137220" name="Picture 6">
            <a:extLst>
              <a:ext uri="{FF2B5EF4-FFF2-40B4-BE49-F238E27FC236}">
                <a16:creationId xmlns:a16="http://schemas.microsoft.com/office/drawing/2014/main" id="{983FB264-F041-F73C-B97D-5F823E869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981201"/>
            <a:ext cx="6608763"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C1FDCAE-C3C9-613F-1B8E-1DFEC0DC9DE3}"/>
              </a:ext>
            </a:extLst>
          </p:cNvPr>
          <p:cNvSpPr>
            <a:spLocks noGrp="1"/>
          </p:cNvSpPr>
          <p:nvPr>
            <p:ph type="sldNum" sz="quarter" idx="12"/>
          </p:nvPr>
        </p:nvSpPr>
        <p:spPr/>
        <p:txBody>
          <a:bodyPr/>
          <a:lstStyle/>
          <a:p>
            <a:fld id="{6D972E1D-2B91-43F8-BAFE-8C37D0BCB00C}" type="slidenum">
              <a:rPr lang="en-IN" smtClean="0"/>
              <a:pPr/>
              <a:t>41</a:t>
            </a:fld>
            <a:endParaRPr lang="en-IN"/>
          </a:p>
        </p:txBody>
      </p:sp>
    </p:spTree>
    <p:extLst>
      <p:ext uri="{BB962C8B-B14F-4D97-AF65-F5344CB8AC3E}">
        <p14:creationId xmlns:p14="http://schemas.microsoft.com/office/powerpoint/2010/main" val="2610071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42</a:t>
            </a:fld>
            <a:endParaRPr lang="en-IN"/>
          </a:p>
        </p:txBody>
      </p:sp>
      <p:sp>
        <p:nvSpPr>
          <p:cNvPr id="3" name="Rectangle 2"/>
          <p:cNvSpPr/>
          <p:nvPr/>
        </p:nvSpPr>
        <p:spPr>
          <a:xfrm>
            <a:off x="998806" y="521720"/>
            <a:ext cx="10058400" cy="5755422"/>
          </a:xfrm>
          <a:prstGeom prst="rect">
            <a:avLst/>
          </a:prstGeom>
        </p:spPr>
        <p:txBody>
          <a:bodyPr wrap="square">
            <a:spAutoFit/>
          </a:bodyPr>
          <a:lstStyle/>
          <a:p>
            <a:pPr marL="514350" indent="-514350" algn="just"/>
            <a:r>
              <a:rPr lang="en-US" sz="2800" b="1" u="sng" dirty="0">
                <a:highlight>
                  <a:srgbClr val="FFFF00"/>
                </a:highlight>
              </a:rPr>
              <a:t>Asynchronous transmission</a:t>
            </a:r>
          </a:p>
          <a:p>
            <a:pPr marL="457200" indent="-457200" algn="just">
              <a:buFont typeface="+mj-lt"/>
              <a:buAutoNum type="arabicPeriod"/>
            </a:pPr>
            <a:r>
              <a:rPr lang="en-US" sz="2000" dirty="0"/>
              <a:t>It is so named because the timing of a signal is unimportant i.e. the sender &amp; receiver need not to be synchronized always.</a:t>
            </a:r>
          </a:p>
          <a:p>
            <a:pPr marL="457200" indent="-457200" algn="just">
              <a:buFont typeface="+mj-lt"/>
              <a:buAutoNum type="arabicPeriod"/>
            </a:pPr>
            <a:r>
              <a:rPr lang="en-US" sz="2000" dirty="0"/>
              <a:t>To alert the receiver to the arrival of a new group, therefore, an extra bit is added to the beginning of each byte. This bit, usually a 0, is called the </a:t>
            </a:r>
            <a:r>
              <a:rPr lang="en-US" sz="2000" b="1" dirty="0"/>
              <a:t>start bit.</a:t>
            </a:r>
          </a:p>
          <a:p>
            <a:pPr marL="457200" indent="-457200" algn="just">
              <a:buFont typeface="+mj-lt"/>
              <a:buAutoNum type="arabicPeriod"/>
            </a:pPr>
            <a:r>
              <a:rPr lang="en-US" sz="2000" dirty="0"/>
              <a:t>To let the receiver know that the byte is finished, 1 or more additional bits are appended to the end of the byte.</a:t>
            </a:r>
          </a:p>
          <a:p>
            <a:pPr marL="457200" indent="-457200" algn="just">
              <a:buFont typeface="+mj-lt"/>
              <a:buAutoNum type="arabicPeriod"/>
            </a:pPr>
            <a:r>
              <a:rPr lang="en-US" sz="2000" dirty="0"/>
              <a:t>These bits, usually 1s, are called </a:t>
            </a:r>
            <a:r>
              <a:rPr lang="en-US" sz="2000" b="1" dirty="0"/>
              <a:t>stop bits. </a:t>
            </a:r>
          </a:p>
          <a:p>
            <a:pPr marL="457200" indent="-457200" algn="just">
              <a:buFont typeface="+mj-lt"/>
              <a:buAutoNum type="arabicPeriod"/>
            </a:pPr>
            <a:r>
              <a:rPr lang="en-US" sz="2000" dirty="0"/>
              <a:t>By this method, each byte is increased in size to at least 10 bits, of which 8 bits is information and 2 bits or more are signals to the receiver. </a:t>
            </a:r>
          </a:p>
          <a:p>
            <a:pPr marL="457200" indent="-457200" algn="just">
              <a:buFont typeface="+mj-lt"/>
              <a:buAutoNum type="arabicPeriod"/>
            </a:pPr>
            <a:r>
              <a:rPr lang="en-US" sz="2000" dirty="0"/>
              <a:t>This mechanism is called </a:t>
            </a:r>
            <a:r>
              <a:rPr lang="en-US" sz="2000" i="1" dirty="0"/>
              <a:t>asynchronous because, at the byte level, the sender and receiver do not have to be synchronized.</a:t>
            </a:r>
          </a:p>
          <a:p>
            <a:pPr marL="457200" indent="-457200" algn="just">
              <a:buFont typeface="+mj-lt"/>
              <a:buAutoNum type="arabicPeriod"/>
            </a:pPr>
            <a:r>
              <a:rPr lang="en-US" sz="2000" dirty="0"/>
              <a:t>But within each byte, the receiver must still be synchronized with the incoming bit stream. </a:t>
            </a:r>
          </a:p>
          <a:p>
            <a:pPr marL="457200" indent="-457200" algn="just">
              <a:buFont typeface="+mj-lt"/>
              <a:buAutoNum type="arabicPeriod"/>
            </a:pPr>
            <a:r>
              <a:rPr lang="en-US" sz="2000" dirty="0"/>
              <a:t>That is, some synchronization is required, but only for the duration of a single byte. </a:t>
            </a:r>
          </a:p>
          <a:p>
            <a:pPr marL="457200" indent="-457200" algn="just">
              <a:buFont typeface="+mj-lt"/>
              <a:buAutoNum type="arabicPeriod"/>
            </a:pPr>
            <a:r>
              <a:rPr lang="en-US" sz="2000" b="1" dirty="0"/>
              <a:t>Advantages:</a:t>
            </a:r>
            <a:r>
              <a:rPr lang="en-US" sz="2000" dirty="0"/>
              <a:t> it is cheap and effective, that make it an attractive choice for situations such as low-speed communication.</a:t>
            </a:r>
          </a:p>
          <a:p>
            <a:pPr marL="457200" indent="-457200" algn="just">
              <a:buFont typeface="+mj-lt"/>
              <a:buAutoNum type="arabicPeriod"/>
            </a:pPr>
            <a:r>
              <a:rPr lang="en-US" sz="2000" b="1" dirty="0"/>
              <a:t>Example:</a:t>
            </a:r>
            <a:r>
              <a:rPr lang="en-US" sz="2000" dirty="0"/>
              <a:t> the connection of a keyboard to a computer is a natural application for asynchronous transmission.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3" name="Text Box 4">
            <a:extLst>
              <a:ext uri="{FF2B5EF4-FFF2-40B4-BE49-F238E27FC236}">
                <a16:creationId xmlns:a16="http://schemas.microsoft.com/office/drawing/2014/main" id="{8F757FA2-05D9-CA44-F28F-8C091B0E60A5}"/>
              </a:ext>
            </a:extLst>
          </p:cNvPr>
          <p:cNvSpPr txBox="1">
            <a:spLocks noChangeArrowheads="1"/>
          </p:cNvSpPr>
          <p:nvPr/>
        </p:nvSpPr>
        <p:spPr bwMode="auto">
          <a:xfrm>
            <a:off x="3713871" y="804203"/>
            <a:ext cx="471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4.34  </a:t>
            </a:r>
            <a:r>
              <a:rPr lang="en-US" altLang="en-US" b="1" i="1" baseline="0" dirty="0"/>
              <a:t>Asynchronous transmission</a:t>
            </a:r>
          </a:p>
        </p:txBody>
      </p:sp>
      <p:pic>
        <p:nvPicPr>
          <p:cNvPr id="143364" name="Picture 6">
            <a:extLst>
              <a:ext uri="{FF2B5EF4-FFF2-40B4-BE49-F238E27FC236}">
                <a16:creationId xmlns:a16="http://schemas.microsoft.com/office/drawing/2014/main" id="{4A0D67CD-6785-93FD-F7F4-8C2479947D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730327"/>
            <a:ext cx="9990408" cy="407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6678163-592B-2465-D1E1-87F652F4AC71}"/>
              </a:ext>
            </a:extLst>
          </p:cNvPr>
          <p:cNvSpPr>
            <a:spLocks noGrp="1"/>
          </p:cNvSpPr>
          <p:nvPr>
            <p:ph type="sldNum" sz="quarter" idx="12"/>
          </p:nvPr>
        </p:nvSpPr>
        <p:spPr/>
        <p:txBody>
          <a:bodyPr/>
          <a:lstStyle/>
          <a:p>
            <a:fld id="{6D972E1D-2B91-43F8-BAFE-8C37D0BCB00C}" type="slidenum">
              <a:rPr lang="en-IN" smtClean="0"/>
              <a:pPr/>
              <a:t>43</a:t>
            </a:fld>
            <a:endParaRPr lang="en-IN"/>
          </a:p>
        </p:txBody>
      </p:sp>
    </p:spTree>
    <p:extLst>
      <p:ext uri="{BB962C8B-B14F-4D97-AF65-F5344CB8AC3E}">
        <p14:creationId xmlns:p14="http://schemas.microsoft.com/office/powerpoint/2010/main" val="2689293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44</a:t>
            </a:fld>
            <a:endParaRPr lang="en-IN"/>
          </a:p>
        </p:txBody>
      </p:sp>
      <p:sp>
        <p:nvSpPr>
          <p:cNvPr id="3" name="Rectangle 2"/>
          <p:cNvSpPr/>
          <p:nvPr/>
        </p:nvSpPr>
        <p:spPr>
          <a:xfrm>
            <a:off x="924918" y="525078"/>
            <a:ext cx="10297551" cy="5755422"/>
          </a:xfrm>
          <a:prstGeom prst="rect">
            <a:avLst/>
          </a:prstGeom>
        </p:spPr>
        <p:txBody>
          <a:bodyPr wrap="square">
            <a:spAutoFit/>
          </a:bodyPr>
          <a:lstStyle/>
          <a:p>
            <a:pPr algn="just"/>
            <a:r>
              <a:rPr lang="en-US" sz="2800" b="1" u="sng" dirty="0">
                <a:highlight>
                  <a:srgbClr val="FFFF00"/>
                </a:highlight>
              </a:rPr>
              <a:t>Synchronous Transmission</a:t>
            </a:r>
          </a:p>
          <a:p>
            <a:pPr marL="457200" indent="-457200" algn="just">
              <a:buFont typeface="+mj-lt"/>
              <a:buAutoNum type="arabicPeriod"/>
            </a:pPr>
            <a:r>
              <a:rPr lang="en-US" sz="2000" dirty="0"/>
              <a:t>In synchronous transmission, the bit stream is combined into longer </a:t>
            </a:r>
            <a:r>
              <a:rPr lang="en-US" sz="2000" b="1" dirty="0"/>
              <a:t>“frames,” </a:t>
            </a:r>
            <a:r>
              <a:rPr lang="en-US" sz="2000" dirty="0"/>
              <a:t>which may contain multiple bytes. </a:t>
            </a:r>
          </a:p>
          <a:p>
            <a:pPr marL="457200" indent="-457200" algn="just">
              <a:buFont typeface="+mj-lt"/>
              <a:buAutoNum type="arabicPeriod"/>
            </a:pPr>
            <a:r>
              <a:rPr lang="en-US" sz="2000" dirty="0"/>
              <a:t>Each byte, however, is introduced onto the transmission link without a gap between it and the next one. </a:t>
            </a:r>
          </a:p>
          <a:p>
            <a:pPr marL="457200" indent="-457200" algn="just">
              <a:buFont typeface="+mj-lt"/>
              <a:buAutoNum type="arabicPeriod"/>
            </a:pPr>
            <a:r>
              <a:rPr lang="en-US" sz="2000" dirty="0"/>
              <a:t>It is left to the receiver to separate the bit stream into bytes for decoding purposes. </a:t>
            </a:r>
          </a:p>
          <a:p>
            <a:pPr marL="457200" indent="-457200" algn="just">
              <a:buFont typeface="+mj-lt"/>
              <a:buAutoNum type="arabicPeriod"/>
            </a:pPr>
            <a:r>
              <a:rPr lang="en-US" sz="2000" dirty="0"/>
              <a:t>In other words, data are transmitted as an unbroken string of 1s and 0s, and the receiver separates that string into the bytes, or characters, it needs to reconstruct the information. </a:t>
            </a:r>
          </a:p>
          <a:p>
            <a:pPr marL="457200" indent="-457200" algn="just">
              <a:buFont typeface="+mj-lt"/>
              <a:buAutoNum type="arabicPeriod"/>
            </a:pPr>
            <a:r>
              <a:rPr lang="en-US" sz="2000" dirty="0"/>
              <a:t>If the sender wishes to send data in separate bursts, the gaps between bursts must be filled with a special sequence of 0s and 1s that means </a:t>
            </a:r>
            <a:r>
              <a:rPr lang="en-US" sz="2000" i="1" dirty="0"/>
              <a:t>idle. The receiver counts the bits as they arrive and groups them in </a:t>
            </a:r>
            <a:r>
              <a:rPr lang="en-US" sz="2000" dirty="0"/>
              <a:t>8-bit units. </a:t>
            </a:r>
          </a:p>
          <a:p>
            <a:pPr marL="457200" indent="-457200" algn="just">
              <a:buFont typeface="+mj-lt"/>
              <a:buAutoNum type="arabicPeriod"/>
            </a:pPr>
            <a:r>
              <a:rPr lang="en-US" sz="2000" dirty="0"/>
              <a:t>The advantage of synchronous transmission is speed. With no extra bits or gaps to introduce at the sending end and remove at the receiving end, and, by extension, with fewer bits to move across the link, synchronous transmission is faster than asynchronous transmission. </a:t>
            </a:r>
          </a:p>
          <a:p>
            <a:pPr marL="457200" indent="-457200" algn="just">
              <a:buFont typeface="+mj-lt"/>
              <a:buAutoNum type="arabicPeriod"/>
            </a:pPr>
            <a:r>
              <a:rPr lang="en-US" sz="2000" dirty="0"/>
              <a:t>It is more useful for </a:t>
            </a:r>
            <a:r>
              <a:rPr lang="en-US" sz="2000" b="1" dirty="0"/>
              <a:t>high-speed applications </a:t>
            </a:r>
            <a:r>
              <a:rPr lang="en-US" sz="2000" dirty="0"/>
              <a:t>such as the transmission of data from one computer to another.</a:t>
            </a:r>
          </a:p>
          <a:p>
            <a:pPr marL="457200" indent="-457200" algn="just">
              <a:buFont typeface="+mj-lt"/>
              <a:buAutoNum type="arabicPeriod"/>
            </a:pPr>
            <a:r>
              <a:rPr lang="en-US" sz="2000" dirty="0"/>
              <a:t>Although there is no gap between characters in synchronous serial transmission, there may be uneven gaps between frames.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9" name="Text Box 4">
            <a:extLst>
              <a:ext uri="{FF2B5EF4-FFF2-40B4-BE49-F238E27FC236}">
                <a16:creationId xmlns:a16="http://schemas.microsoft.com/office/drawing/2014/main" id="{FD483BCD-6118-3318-27C5-DDCF914D88E7}"/>
              </a:ext>
            </a:extLst>
          </p:cNvPr>
          <p:cNvSpPr txBox="1">
            <a:spLocks noChangeArrowheads="1"/>
          </p:cNvSpPr>
          <p:nvPr/>
        </p:nvSpPr>
        <p:spPr bwMode="auto">
          <a:xfrm>
            <a:off x="1828800" y="762000"/>
            <a:ext cx="459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4.35  </a:t>
            </a:r>
            <a:r>
              <a:rPr lang="en-US" altLang="en-US" b="1" i="1" baseline="0"/>
              <a:t>Synchronous transmission</a:t>
            </a:r>
          </a:p>
        </p:txBody>
      </p:sp>
      <p:pic>
        <p:nvPicPr>
          <p:cNvPr id="147460" name="Picture 7">
            <a:extLst>
              <a:ext uri="{FF2B5EF4-FFF2-40B4-BE49-F238E27FC236}">
                <a16:creationId xmlns:a16="http://schemas.microsoft.com/office/drawing/2014/main" id="{7605FE86-D8F5-5944-3F8E-99F7B2E92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400" y="2474914"/>
            <a:ext cx="7797800"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273AEDC-3569-C7D4-865F-CE651BC68983}"/>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p14="http://schemas.microsoft.com/office/powerpoint/2010/main" val="1668885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1" name="Line 9">
            <a:extLst>
              <a:ext uri="{FF2B5EF4-FFF2-40B4-BE49-F238E27FC236}">
                <a16:creationId xmlns:a16="http://schemas.microsoft.com/office/drawing/2014/main" id="{4682997D-C2BE-CD9D-00CD-28041343B14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12" name="Line 10">
            <a:extLst>
              <a:ext uri="{FF2B5EF4-FFF2-40B4-BE49-F238E27FC236}">
                <a16:creationId xmlns:a16="http://schemas.microsoft.com/office/drawing/2014/main" id="{561D4BF9-2CA7-6F8F-2547-88D47D2F196F}"/>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5413" name="Rectangle 11">
            <a:extLst>
              <a:ext uri="{FF2B5EF4-FFF2-40B4-BE49-F238E27FC236}">
                <a16:creationId xmlns:a16="http://schemas.microsoft.com/office/drawing/2014/main" id="{1C23A356-C566-A8D8-D801-9CF49341B4B0}"/>
              </a:ext>
            </a:extLst>
          </p:cNvPr>
          <p:cNvSpPr>
            <a:spLocks noChangeArrowheads="1"/>
          </p:cNvSpPr>
          <p:nvPr/>
        </p:nvSpPr>
        <p:spPr bwMode="auto">
          <a:xfrm>
            <a:off x="2019300" y="2759076"/>
            <a:ext cx="8077200" cy="206210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a:latin typeface="Arial" panose="020B0604020202020204" pitchFamily="34" charset="0"/>
              </a:rPr>
              <a:t>In synchronous transmission, we send bits one after another without start or stop bits or gaps. It is the responsibility of the receiver to group the bits.</a:t>
            </a:r>
          </a:p>
        </p:txBody>
      </p:sp>
      <p:grpSp>
        <p:nvGrpSpPr>
          <p:cNvPr id="145414" name="Group 12">
            <a:extLst>
              <a:ext uri="{FF2B5EF4-FFF2-40B4-BE49-F238E27FC236}">
                <a16:creationId xmlns:a16="http://schemas.microsoft.com/office/drawing/2014/main" id="{57F87EB0-0626-36F8-E9C0-B9E4FEF1A066}"/>
              </a:ext>
            </a:extLst>
          </p:cNvPr>
          <p:cNvGrpSpPr>
            <a:grpSpLocks/>
          </p:cNvGrpSpPr>
          <p:nvPr/>
        </p:nvGrpSpPr>
        <p:grpSpPr bwMode="auto">
          <a:xfrm>
            <a:off x="1981200" y="1981200"/>
            <a:ext cx="1143000" cy="566738"/>
            <a:chOff x="1200" y="1248"/>
            <a:chExt cx="720" cy="357"/>
          </a:xfrm>
        </p:grpSpPr>
        <p:pic>
          <p:nvPicPr>
            <p:cNvPr id="145415" name="Picture 13">
              <a:extLst>
                <a:ext uri="{FF2B5EF4-FFF2-40B4-BE49-F238E27FC236}">
                  <a16:creationId xmlns:a16="http://schemas.microsoft.com/office/drawing/2014/main" id="{4F6AC53E-E86D-AEB6-A1E0-05E87BB3A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16" name="Text Box 14">
              <a:extLst>
                <a:ext uri="{FF2B5EF4-FFF2-40B4-BE49-F238E27FC236}">
                  <a16:creationId xmlns:a16="http://schemas.microsoft.com/office/drawing/2014/main" id="{DE72681F-F93E-FE89-BE26-3F0E15D3932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
        <p:nvSpPr>
          <p:cNvPr id="3" name="Slide Number Placeholder 2">
            <a:extLst>
              <a:ext uri="{FF2B5EF4-FFF2-40B4-BE49-F238E27FC236}">
                <a16:creationId xmlns:a16="http://schemas.microsoft.com/office/drawing/2014/main" id="{2AF87E8E-9F6D-9939-9148-FB349BE6013E}"/>
              </a:ext>
            </a:extLst>
          </p:cNvPr>
          <p:cNvSpPr>
            <a:spLocks noGrp="1"/>
          </p:cNvSpPr>
          <p:nvPr>
            <p:ph type="sldNum" sz="quarter" idx="12"/>
          </p:nvPr>
        </p:nvSpPr>
        <p:spPr/>
        <p:txBody>
          <a:bodyPr/>
          <a:lstStyle/>
          <a:p>
            <a:fld id="{6D972E1D-2B91-43F8-BAFE-8C37D0BCB00C}" type="slidenum">
              <a:rPr lang="en-IN" smtClean="0"/>
              <a:pPr/>
              <a:t>46</a:t>
            </a:fld>
            <a:endParaRPr lang="en-IN"/>
          </a:p>
        </p:txBody>
      </p:sp>
    </p:spTree>
    <p:extLst>
      <p:ext uri="{BB962C8B-B14F-4D97-AF65-F5344CB8AC3E}">
        <p14:creationId xmlns:p14="http://schemas.microsoft.com/office/powerpoint/2010/main" val="1728102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47</a:t>
            </a:fld>
            <a:endParaRPr lang="en-IN"/>
          </a:p>
        </p:txBody>
      </p:sp>
      <p:sp>
        <p:nvSpPr>
          <p:cNvPr id="3" name="Rectangle 2"/>
          <p:cNvSpPr/>
          <p:nvPr/>
        </p:nvSpPr>
        <p:spPr>
          <a:xfrm>
            <a:off x="1266092" y="1443841"/>
            <a:ext cx="9636370" cy="4154984"/>
          </a:xfrm>
          <a:prstGeom prst="rect">
            <a:avLst/>
          </a:prstGeom>
        </p:spPr>
        <p:txBody>
          <a:bodyPr wrap="square">
            <a:spAutoFit/>
          </a:bodyPr>
          <a:lstStyle/>
          <a:p>
            <a:pPr algn="just"/>
            <a:r>
              <a:rPr lang="en-US" sz="2800" b="1" u="sng" dirty="0">
                <a:highlight>
                  <a:srgbClr val="FFFF00"/>
                </a:highlight>
              </a:rPr>
              <a:t>Isochronous</a:t>
            </a:r>
          </a:p>
          <a:p>
            <a:pPr marL="457200" indent="-457200" algn="just">
              <a:lnSpc>
                <a:spcPct val="150000"/>
              </a:lnSpc>
              <a:buFont typeface="+mj-lt"/>
              <a:buAutoNum type="arabicPeriod"/>
            </a:pPr>
            <a:r>
              <a:rPr lang="en-US" sz="2000" dirty="0"/>
              <a:t>In real-time audio and video, in which uneven delays between frames are not acceptable, synchronous transmission fails. </a:t>
            </a:r>
          </a:p>
          <a:p>
            <a:pPr marL="457200" indent="-457200" algn="just">
              <a:lnSpc>
                <a:spcPct val="150000"/>
              </a:lnSpc>
              <a:buFont typeface="+mj-lt"/>
              <a:buAutoNum type="arabicPeriod"/>
            </a:pPr>
            <a:r>
              <a:rPr lang="en-US" sz="2000" dirty="0"/>
              <a:t>For example, TV images are broadcast at the rate of 30 images per second; they must be viewed at the same rate. If each image is sent by using one or more frames, there should be no delays between frames.</a:t>
            </a:r>
          </a:p>
          <a:p>
            <a:pPr marL="457200" indent="-457200" algn="just">
              <a:lnSpc>
                <a:spcPct val="150000"/>
              </a:lnSpc>
              <a:buFont typeface="+mj-lt"/>
              <a:buAutoNum type="arabicPeriod"/>
            </a:pPr>
            <a:r>
              <a:rPr lang="en-US" sz="2000" dirty="0"/>
              <a:t>For this type of application, synchronization between characters is not enough; the entire stream of bits must be synchronized. </a:t>
            </a:r>
          </a:p>
          <a:p>
            <a:pPr marL="457200" indent="-457200" algn="just">
              <a:lnSpc>
                <a:spcPct val="150000"/>
              </a:lnSpc>
              <a:buFont typeface="+mj-lt"/>
              <a:buAutoNum type="arabicPeriod"/>
            </a:pPr>
            <a:r>
              <a:rPr lang="en-US" sz="2000" b="1" dirty="0"/>
              <a:t>The</a:t>
            </a:r>
            <a:r>
              <a:rPr lang="en-US" sz="2000" dirty="0"/>
              <a:t> </a:t>
            </a:r>
            <a:r>
              <a:rPr lang="en-US" sz="2000" b="1" dirty="0"/>
              <a:t>isochronous transmission guarantees that the data arrive at a fixed rate.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solidFill>
            <a:schemeClr val="accent1">
              <a:lumMod val="75000"/>
            </a:schemeClr>
          </a:solidFill>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solidFill>
            <a:schemeClr val="accent1">
              <a:lumMod val="60000"/>
              <a:lumOff val="40000"/>
            </a:schemeClr>
          </a:solidFill>
        </p:spPr>
        <p:txBody>
          <a:bodyPr>
            <a:normAutofit/>
          </a:bodyPr>
          <a:lstStyle/>
          <a:p>
            <a:pPr marL="457200" indent="-457200">
              <a:buFont typeface="+mj-lt"/>
              <a:buAutoNum type="arabicPeriod"/>
            </a:pPr>
            <a:r>
              <a:rPr lang="en-IN" sz="1800" dirty="0"/>
              <a:t>PCM</a:t>
            </a:r>
          </a:p>
          <a:p>
            <a:pPr marL="457200" indent="-457200">
              <a:buFont typeface="+mj-lt"/>
              <a:buAutoNum type="arabicPeriod"/>
            </a:pPr>
            <a:r>
              <a:rPr lang="en-IN" sz="1800" dirty="0"/>
              <a:t>Delta Modulation</a:t>
            </a:r>
          </a:p>
          <a:p>
            <a:pPr marL="457200" indent="-457200">
              <a:buFont typeface="+mj-lt"/>
              <a:buAutoNum type="arabicPeriod"/>
            </a:pPr>
            <a:r>
              <a:rPr lang="en-IN" sz="1800" dirty="0"/>
              <a:t>Transmission Modes</a:t>
            </a: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7" name="Slide Number Placeholder 6">
            <a:extLst>
              <a:ext uri="{FF2B5EF4-FFF2-40B4-BE49-F238E27FC236}">
                <a16:creationId xmlns:a16="http://schemas.microsoft.com/office/drawing/2014/main" id="{2E5F260C-E8D9-4432-7927-C0E4AFCBAB05}"/>
              </a:ext>
            </a:extLst>
          </p:cNvPr>
          <p:cNvSpPr>
            <a:spLocks noGrp="1"/>
          </p:cNvSpPr>
          <p:nvPr>
            <p:ph type="sldNum" sz="quarter" idx="12"/>
          </p:nvPr>
        </p:nvSpPr>
        <p:spPr/>
        <p:txBody>
          <a:bodyPr/>
          <a:lstStyle/>
          <a:p>
            <a:fld id="{6D972E1D-2B91-43F8-BAFE-8C37D0BCB00C}" type="slidenum">
              <a:rPr lang="en-IN" smtClean="0"/>
              <a:pPr/>
              <a:t>48</a:t>
            </a:fld>
            <a:endParaRPr lang="en-IN"/>
          </a:p>
        </p:txBody>
      </p:sp>
    </p:spTree>
    <p:extLst>
      <p:ext uri="{BB962C8B-B14F-4D97-AF65-F5344CB8AC3E}">
        <p14:creationId xmlns:p14="http://schemas.microsoft.com/office/powerpoint/2010/main" val="304827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7" name="Text Box 4">
            <a:extLst>
              <a:ext uri="{FF2B5EF4-FFF2-40B4-BE49-F238E27FC236}">
                <a16:creationId xmlns:a16="http://schemas.microsoft.com/office/drawing/2014/main" id="{1117B169-DB6C-30DB-0288-D3896049C60B}"/>
              </a:ext>
            </a:extLst>
          </p:cNvPr>
          <p:cNvSpPr txBox="1">
            <a:spLocks noChangeArrowheads="1"/>
          </p:cNvSpPr>
          <p:nvPr/>
        </p:nvSpPr>
        <p:spPr bwMode="auto">
          <a:xfrm>
            <a:off x="2955637" y="755403"/>
            <a:ext cx="490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4.21  </a:t>
            </a:r>
            <a:r>
              <a:rPr lang="en-US" altLang="en-US" b="1" i="1" baseline="0" dirty="0"/>
              <a:t>Components of PCM encoder</a:t>
            </a:r>
          </a:p>
        </p:txBody>
      </p:sp>
      <p:pic>
        <p:nvPicPr>
          <p:cNvPr id="88068" name="Picture 6">
            <a:extLst>
              <a:ext uri="{FF2B5EF4-FFF2-40B4-BE49-F238E27FC236}">
                <a16:creationId xmlns:a16="http://schemas.microsoft.com/office/drawing/2014/main" id="{FCEBA360-E32A-E001-2098-70C79DF8A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1728788"/>
            <a:ext cx="8821737"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6DC71BD-EDF4-B80D-7D9B-F92228F1C082}"/>
              </a:ext>
            </a:extLst>
          </p:cNvPr>
          <p:cNvSpPr>
            <a:spLocks noGrp="1"/>
          </p:cNvSpPr>
          <p:nvPr>
            <p:ph type="sldNum" sz="quarter" idx="12"/>
          </p:nvPr>
        </p:nvSpPr>
        <p:spPr/>
        <p:txBody>
          <a:bodyPr/>
          <a:lstStyle/>
          <a:p>
            <a:fld id="{6D972E1D-2B91-43F8-BAFE-8C37D0BCB00C}" type="slidenum">
              <a:rPr lang="en-IN" smtClean="0"/>
              <a:pPr/>
              <a:t>5</a:t>
            </a:fld>
            <a:endParaRPr lang="en-IN"/>
          </a:p>
        </p:txBody>
      </p:sp>
    </p:spTree>
    <p:extLst>
      <p:ext uri="{BB962C8B-B14F-4D97-AF65-F5344CB8AC3E}">
        <p14:creationId xmlns:p14="http://schemas.microsoft.com/office/powerpoint/2010/main" val="280158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1270-2BAC-0A67-3978-D9D3B398FAEA}"/>
              </a:ext>
            </a:extLst>
          </p:cNvPr>
          <p:cNvSpPr>
            <a:spLocks noGrp="1"/>
          </p:cNvSpPr>
          <p:nvPr>
            <p:ph type="title"/>
          </p:nvPr>
        </p:nvSpPr>
        <p:spPr>
          <a:xfrm>
            <a:off x="1097280" y="286604"/>
            <a:ext cx="10058400" cy="849470"/>
          </a:xfrm>
        </p:spPr>
        <p:txBody>
          <a:bodyPr/>
          <a:lstStyle/>
          <a:p>
            <a:r>
              <a:rPr lang="en-IN" u="sng" dirty="0">
                <a:highlight>
                  <a:srgbClr val="FFFF00"/>
                </a:highlight>
              </a:rPr>
              <a:t>1. Sampling</a:t>
            </a:r>
          </a:p>
        </p:txBody>
      </p:sp>
      <p:sp>
        <p:nvSpPr>
          <p:cNvPr id="3" name="Slide Number Placeholder 2">
            <a:extLst>
              <a:ext uri="{FF2B5EF4-FFF2-40B4-BE49-F238E27FC236}">
                <a16:creationId xmlns:a16="http://schemas.microsoft.com/office/drawing/2014/main" id="{8776B643-FFD8-CA89-D4F9-3D2BB3AEC19E}"/>
              </a:ext>
            </a:extLst>
          </p:cNvPr>
          <p:cNvSpPr>
            <a:spLocks noGrp="1"/>
          </p:cNvSpPr>
          <p:nvPr>
            <p:ph type="sldNum" sz="quarter" idx="12"/>
          </p:nvPr>
        </p:nvSpPr>
        <p:spPr/>
        <p:txBody>
          <a:bodyPr/>
          <a:lstStyle/>
          <a:p>
            <a:fld id="{6D972E1D-2B91-43F8-BAFE-8C37D0BCB00C}" type="slidenum">
              <a:rPr lang="en-IN" smtClean="0"/>
              <a:pPr/>
              <a:t>6</a:t>
            </a:fld>
            <a:endParaRPr lang="en-IN"/>
          </a:p>
        </p:txBody>
      </p:sp>
      <p:sp>
        <p:nvSpPr>
          <p:cNvPr id="5" name="TextBox 4">
            <a:extLst>
              <a:ext uri="{FF2B5EF4-FFF2-40B4-BE49-F238E27FC236}">
                <a16:creationId xmlns:a16="http://schemas.microsoft.com/office/drawing/2014/main" id="{23EE67DE-0402-DF55-8EA8-0D3EBC91B629}"/>
              </a:ext>
            </a:extLst>
          </p:cNvPr>
          <p:cNvSpPr txBox="1"/>
          <p:nvPr/>
        </p:nvSpPr>
        <p:spPr>
          <a:xfrm>
            <a:off x="803562" y="1113776"/>
            <a:ext cx="10408921" cy="4708981"/>
          </a:xfrm>
          <a:prstGeom prst="rect">
            <a:avLst/>
          </a:prstGeom>
          <a:noFill/>
        </p:spPr>
        <p:txBody>
          <a:bodyPr wrap="square">
            <a:spAutoFit/>
          </a:bodyPr>
          <a:lstStyle/>
          <a:p>
            <a:pPr marL="457200" indent="-457200" algn="just">
              <a:buFont typeface="+mj-lt"/>
              <a:buAutoNum type="arabicPeriod"/>
            </a:pPr>
            <a:r>
              <a:rPr lang="en-US" sz="2000" dirty="0"/>
              <a:t>The first step in PCM is sampling. The analog signal is sampled every Ts second, where Ts is the sample interval or period. </a:t>
            </a:r>
          </a:p>
          <a:p>
            <a:pPr marL="457200" indent="-457200" algn="just">
              <a:buFont typeface="+mj-lt"/>
              <a:buAutoNum type="arabicPeriod"/>
            </a:pPr>
            <a:r>
              <a:rPr lang="en-US" sz="2000" dirty="0"/>
              <a:t>The inverse of the sampling interval is called the </a:t>
            </a:r>
            <a:r>
              <a:rPr lang="en-US" sz="2000" b="1" i="1" dirty="0"/>
              <a:t>sampling rate or sampling frequency </a:t>
            </a:r>
            <a:r>
              <a:rPr lang="en-US" sz="2000" dirty="0"/>
              <a:t>and denoted by fs, </a:t>
            </a:r>
            <a:r>
              <a:rPr lang="en-US" sz="2000" b="1" i="1" dirty="0"/>
              <a:t>where fs = 1/Ts</a:t>
            </a:r>
            <a:r>
              <a:rPr lang="en-US" sz="2000" dirty="0"/>
              <a:t>. </a:t>
            </a:r>
          </a:p>
          <a:p>
            <a:pPr marL="457200" indent="-457200" algn="just">
              <a:buFont typeface="+mj-lt"/>
              <a:buAutoNum type="arabicPeriod"/>
            </a:pPr>
            <a:r>
              <a:rPr lang="en-US" sz="2000" dirty="0"/>
              <a:t>There are three sampling methods:</a:t>
            </a:r>
          </a:p>
          <a:p>
            <a:pPr algn="just"/>
            <a:r>
              <a:rPr lang="en-US" sz="2000" dirty="0"/>
              <a:t>		</a:t>
            </a:r>
            <a:r>
              <a:rPr lang="en-US" sz="2000" b="1" dirty="0">
                <a:highlight>
                  <a:srgbClr val="FFFF00"/>
                </a:highlight>
              </a:rPr>
              <a:t>Ideal:</a:t>
            </a:r>
            <a:r>
              <a:rPr lang="en-US" sz="2000" dirty="0"/>
              <a:t> In ideal sampling, pulses from the analog signal are sampled. This is an ideal 				sampling method and 	cannot be easily implemented. </a:t>
            </a:r>
          </a:p>
          <a:p>
            <a:pPr algn="just"/>
            <a:r>
              <a:rPr lang="en-US" sz="2000" dirty="0"/>
              <a:t>		</a:t>
            </a:r>
            <a:r>
              <a:rPr lang="en-US" sz="2000" b="1" dirty="0">
                <a:highlight>
                  <a:srgbClr val="FFFF00"/>
                </a:highlight>
              </a:rPr>
              <a:t>Natural:</a:t>
            </a:r>
            <a:r>
              <a:rPr lang="en-US" sz="2000" dirty="0"/>
              <a:t> In natural sampling, a high-speed switch is turned on for only the small period of 		time when the 	sampling occurs. The result is a sequence of samples that retains the 			shape of the analog signal. </a:t>
            </a:r>
          </a:p>
          <a:p>
            <a:pPr algn="just"/>
            <a:r>
              <a:rPr lang="en-US" sz="2000" dirty="0"/>
              <a:t>		</a:t>
            </a:r>
            <a:r>
              <a:rPr lang="en-US" sz="2000" b="1" dirty="0">
                <a:highlight>
                  <a:srgbClr val="FFFF00"/>
                </a:highlight>
              </a:rPr>
              <a:t>Flat-top:</a:t>
            </a:r>
            <a:r>
              <a:rPr lang="en-US" sz="2000" dirty="0"/>
              <a:t> The most common sampling method, called sample and hold, however, creates 		flat-top 	samples 	by using a circuit.</a:t>
            </a:r>
          </a:p>
          <a:p>
            <a:pPr marL="457200" indent="-457200" algn="just">
              <a:buAutoNum type="arabicPeriod" startAt="4"/>
            </a:pPr>
            <a:r>
              <a:rPr lang="en-US" sz="2000" dirty="0"/>
              <a:t>The sampling process is sometimes referred to as pulse amplitude modulation (PAM). </a:t>
            </a:r>
          </a:p>
          <a:p>
            <a:pPr marL="457200" indent="-457200" algn="just">
              <a:buAutoNum type="arabicPeriod" startAt="4"/>
            </a:pPr>
            <a:r>
              <a:rPr lang="en-US" sz="2000" dirty="0"/>
              <a:t>We 	need to remember, however, that the result is still an analog signal with nonintegral values.</a:t>
            </a:r>
            <a:endParaRPr lang="en-IN" sz="2000" dirty="0"/>
          </a:p>
        </p:txBody>
      </p:sp>
    </p:spTree>
    <p:extLst>
      <p:ext uri="{BB962C8B-B14F-4D97-AF65-F5344CB8AC3E}">
        <p14:creationId xmlns:p14="http://schemas.microsoft.com/office/powerpoint/2010/main" val="18189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5" name="Text Box 4">
            <a:extLst>
              <a:ext uri="{FF2B5EF4-FFF2-40B4-BE49-F238E27FC236}">
                <a16:creationId xmlns:a16="http://schemas.microsoft.com/office/drawing/2014/main" id="{E8F02867-84AB-8F08-D338-BAB49866794A}"/>
              </a:ext>
            </a:extLst>
          </p:cNvPr>
          <p:cNvSpPr txBox="1">
            <a:spLocks noChangeArrowheads="1"/>
          </p:cNvSpPr>
          <p:nvPr/>
        </p:nvSpPr>
        <p:spPr bwMode="auto">
          <a:xfrm>
            <a:off x="1828800" y="304800"/>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4.22  </a:t>
            </a:r>
            <a:r>
              <a:rPr lang="en-US" altLang="en-US" b="1" i="1" baseline="0"/>
              <a:t>Three different sampling methods for PCM</a:t>
            </a:r>
          </a:p>
        </p:txBody>
      </p:sp>
      <p:pic>
        <p:nvPicPr>
          <p:cNvPr id="90116" name="Picture 6">
            <a:extLst>
              <a:ext uri="{FF2B5EF4-FFF2-40B4-BE49-F238E27FC236}">
                <a16:creationId xmlns:a16="http://schemas.microsoft.com/office/drawing/2014/main" id="{9B724286-4795-ECE2-634E-75B0F1808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338264"/>
            <a:ext cx="884872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89943BB-FD08-4553-FA3E-E09B53C60C93}"/>
              </a:ext>
            </a:extLst>
          </p:cNvPr>
          <p:cNvSpPr>
            <a:spLocks noGrp="1"/>
          </p:cNvSpPr>
          <p:nvPr>
            <p:ph type="sldNum" sz="quarter" idx="12"/>
          </p:nvPr>
        </p:nvSpPr>
        <p:spPr/>
        <p:txBody>
          <a:bodyPr/>
          <a:lstStyle/>
          <a:p>
            <a:fld id="{6D972E1D-2B91-43F8-BAFE-8C37D0BCB00C}" type="slidenum">
              <a:rPr lang="en-IN" smtClean="0"/>
              <a:pPr/>
              <a:t>7</a:t>
            </a:fld>
            <a:endParaRPr lang="en-IN"/>
          </a:p>
        </p:txBody>
      </p:sp>
    </p:spTree>
    <p:extLst>
      <p:ext uri="{BB962C8B-B14F-4D97-AF65-F5344CB8AC3E}">
        <p14:creationId xmlns:p14="http://schemas.microsoft.com/office/powerpoint/2010/main" val="318503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5" name="Rectangle 11">
            <a:extLst>
              <a:ext uri="{FF2B5EF4-FFF2-40B4-BE49-F238E27FC236}">
                <a16:creationId xmlns:a16="http://schemas.microsoft.com/office/drawing/2014/main" id="{1D198EFC-759F-E15D-7DE0-2785C6699999}"/>
              </a:ext>
            </a:extLst>
          </p:cNvPr>
          <p:cNvSpPr>
            <a:spLocks noChangeArrowheads="1"/>
          </p:cNvSpPr>
          <p:nvPr/>
        </p:nvSpPr>
        <p:spPr bwMode="auto">
          <a:xfrm>
            <a:off x="2003714" y="1951127"/>
            <a:ext cx="8077200" cy="295574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150000"/>
              </a:lnSpc>
            </a:pPr>
            <a:r>
              <a:rPr lang="en-US" altLang="en-US" sz="3200" b="1" baseline="0" dirty="0">
                <a:latin typeface="Arial" panose="020B0604020202020204" pitchFamily="34" charset="0"/>
              </a:rPr>
              <a:t>According to the Nyquist theorem, the sampling rate must be</a:t>
            </a:r>
          </a:p>
          <a:p>
            <a:pPr algn="ctr">
              <a:lnSpc>
                <a:spcPct val="150000"/>
              </a:lnSpc>
            </a:pPr>
            <a:r>
              <a:rPr lang="en-US" altLang="en-US" sz="3200" b="1" baseline="0" dirty="0">
                <a:latin typeface="Arial" panose="020B0604020202020204" pitchFamily="34" charset="0"/>
              </a:rPr>
              <a:t>at least 2 times the highest frequency contained in the signal.</a:t>
            </a:r>
          </a:p>
        </p:txBody>
      </p:sp>
      <p:grpSp>
        <p:nvGrpSpPr>
          <p:cNvPr id="92166" name="Group 12">
            <a:extLst>
              <a:ext uri="{FF2B5EF4-FFF2-40B4-BE49-F238E27FC236}">
                <a16:creationId xmlns:a16="http://schemas.microsoft.com/office/drawing/2014/main" id="{7E00F5EF-5045-5D3E-A3C8-7CE1713BA56B}"/>
              </a:ext>
            </a:extLst>
          </p:cNvPr>
          <p:cNvGrpSpPr>
            <a:grpSpLocks/>
          </p:cNvGrpSpPr>
          <p:nvPr/>
        </p:nvGrpSpPr>
        <p:grpSpPr bwMode="auto">
          <a:xfrm>
            <a:off x="1870364" y="892723"/>
            <a:ext cx="1143000" cy="566738"/>
            <a:chOff x="1200" y="1248"/>
            <a:chExt cx="720" cy="357"/>
          </a:xfrm>
        </p:grpSpPr>
        <p:pic>
          <p:nvPicPr>
            <p:cNvPr id="92167" name="Picture 13">
              <a:extLst>
                <a:ext uri="{FF2B5EF4-FFF2-40B4-BE49-F238E27FC236}">
                  <a16:creationId xmlns:a16="http://schemas.microsoft.com/office/drawing/2014/main" id="{F12CE1B3-37F8-E62B-C5E8-D0598BFAF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8" name="Text Box 14">
              <a:extLst>
                <a:ext uri="{FF2B5EF4-FFF2-40B4-BE49-F238E27FC236}">
                  <a16:creationId xmlns:a16="http://schemas.microsoft.com/office/drawing/2014/main" id="{87BBEE3F-7546-FE43-D4FD-68D37CEA895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
        <p:nvSpPr>
          <p:cNvPr id="3" name="Slide Number Placeholder 2">
            <a:extLst>
              <a:ext uri="{FF2B5EF4-FFF2-40B4-BE49-F238E27FC236}">
                <a16:creationId xmlns:a16="http://schemas.microsoft.com/office/drawing/2014/main" id="{E4243066-E941-2B6B-8293-719B8FB21F18}"/>
              </a:ext>
            </a:extLst>
          </p:cNvPr>
          <p:cNvSpPr>
            <a:spLocks noGrp="1"/>
          </p:cNvSpPr>
          <p:nvPr>
            <p:ph type="sldNum" sz="quarter" idx="12"/>
          </p:nvPr>
        </p:nvSpPr>
        <p:spPr/>
        <p:txBody>
          <a:bodyPr/>
          <a:lstStyle/>
          <a:p>
            <a:fld id="{6D972E1D-2B91-43F8-BAFE-8C37D0BCB00C}" type="slidenum">
              <a:rPr lang="en-IN" smtClean="0"/>
              <a:pPr/>
              <a:t>8</a:t>
            </a:fld>
            <a:endParaRPr lang="en-IN"/>
          </a:p>
        </p:txBody>
      </p:sp>
    </p:spTree>
    <p:extLst>
      <p:ext uri="{BB962C8B-B14F-4D97-AF65-F5344CB8AC3E}">
        <p14:creationId xmlns:p14="http://schemas.microsoft.com/office/powerpoint/2010/main" val="363202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9" name="Rectangle 9">
            <a:extLst>
              <a:ext uri="{FF2B5EF4-FFF2-40B4-BE49-F238E27FC236}">
                <a16:creationId xmlns:a16="http://schemas.microsoft.com/office/drawing/2014/main" id="{1777CE7D-7786-E1EE-F9D3-588785F8BA29}"/>
              </a:ext>
            </a:extLst>
          </p:cNvPr>
          <p:cNvSpPr>
            <a:spLocks noChangeArrowheads="1"/>
          </p:cNvSpPr>
          <p:nvPr/>
        </p:nvSpPr>
        <p:spPr bwMode="auto">
          <a:xfrm>
            <a:off x="979517" y="1143001"/>
            <a:ext cx="10325792"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lnSpc>
                <a:spcPct val="150000"/>
              </a:lnSpc>
            </a:pPr>
            <a:r>
              <a:rPr lang="en-US" altLang="en-US" sz="2400" baseline="0" dirty="0"/>
              <a:t>For an intuitive example of the Nyquist theorem, let us sample a simple sine wave at three sampling rates: f</a:t>
            </a:r>
            <a:r>
              <a:rPr lang="en-US" altLang="en-US" sz="2400" baseline="-25000" dirty="0"/>
              <a:t>s</a:t>
            </a:r>
            <a:r>
              <a:rPr lang="en-US" altLang="en-US" sz="2400" baseline="0" dirty="0"/>
              <a:t> = 4f (2 times the Nyquist rate), f</a:t>
            </a:r>
            <a:r>
              <a:rPr lang="en-US" altLang="en-US" sz="2400" baseline="-25000" dirty="0"/>
              <a:t>s</a:t>
            </a:r>
            <a:r>
              <a:rPr lang="en-US" altLang="en-US" sz="2400" baseline="0" dirty="0"/>
              <a:t> = 2f (Nyquist rate), and </a:t>
            </a:r>
            <a:br>
              <a:rPr lang="en-US" altLang="en-US" sz="2400" baseline="0" dirty="0"/>
            </a:br>
            <a:r>
              <a:rPr lang="en-US" altLang="en-US" sz="2400" baseline="0" dirty="0"/>
              <a:t>f</a:t>
            </a:r>
            <a:r>
              <a:rPr lang="en-US" altLang="en-US" sz="2400" baseline="-25000" dirty="0"/>
              <a:t>s</a:t>
            </a:r>
            <a:r>
              <a:rPr lang="en-US" altLang="en-US" sz="2400" baseline="0" dirty="0"/>
              <a:t> = f (one-half the Nyquist rate). Figure 4.24 shows the sampling and the subsequent recovery of the signal.</a:t>
            </a:r>
          </a:p>
          <a:p>
            <a:pPr>
              <a:lnSpc>
                <a:spcPct val="150000"/>
              </a:lnSpc>
            </a:pPr>
            <a:endParaRPr lang="en-US" altLang="en-US" sz="2400" baseline="0" dirty="0"/>
          </a:p>
          <a:p>
            <a:pPr algn="just">
              <a:lnSpc>
                <a:spcPct val="150000"/>
              </a:lnSpc>
            </a:pPr>
            <a:r>
              <a:rPr lang="en-US" altLang="en-US" sz="2400" baseline="0" dirty="0"/>
              <a:t>It can be seen that sampling at the Nyquist rate can create a good approximation of the original sine wave (part a). Oversampling in part b can also create the same approximation, but it is redundant and unnecessary. Sampling below the Nyquist rate (part c) does not produce a signal that looks like the original sine wave.</a:t>
            </a:r>
          </a:p>
        </p:txBody>
      </p:sp>
      <p:sp>
        <p:nvSpPr>
          <p:cNvPr id="96260" name="Text Box 11">
            <a:extLst>
              <a:ext uri="{FF2B5EF4-FFF2-40B4-BE49-F238E27FC236}">
                <a16:creationId xmlns:a16="http://schemas.microsoft.com/office/drawing/2014/main" id="{7242F74D-51CB-A38C-5777-5567E06B21A5}"/>
              </a:ext>
            </a:extLst>
          </p:cNvPr>
          <p:cNvSpPr txBox="1">
            <a:spLocks noChangeArrowheads="1"/>
          </p:cNvSpPr>
          <p:nvPr/>
        </p:nvSpPr>
        <p:spPr bwMode="auto">
          <a:xfrm>
            <a:off x="979517" y="413331"/>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4.6</a:t>
            </a:r>
          </a:p>
        </p:txBody>
      </p:sp>
      <p:sp>
        <p:nvSpPr>
          <p:cNvPr id="3" name="Slide Number Placeholder 2">
            <a:extLst>
              <a:ext uri="{FF2B5EF4-FFF2-40B4-BE49-F238E27FC236}">
                <a16:creationId xmlns:a16="http://schemas.microsoft.com/office/drawing/2014/main" id="{0F4E977F-DFA6-4108-3F65-88CDEC95AF1B}"/>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p14="http://schemas.microsoft.com/office/powerpoint/2010/main" val="1689522291"/>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2579</TotalTime>
  <Words>3533</Words>
  <Application>Microsoft Office PowerPoint</Application>
  <PresentationFormat>Widescreen</PresentationFormat>
  <Paragraphs>286</Paragraphs>
  <Slides>48</Slides>
  <Notes>28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vt:lpstr>
      <vt:lpstr>Retrospect</vt:lpstr>
      <vt:lpstr>PowerPoint Presentation</vt:lpstr>
      <vt:lpstr>Topics to be discussed</vt:lpstr>
      <vt:lpstr>PowerPoint Presentation</vt:lpstr>
      <vt:lpstr>PowerPoint Presentation</vt:lpstr>
      <vt:lpstr>PowerPoint Presentation</vt:lpstr>
      <vt:lpstr>1.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Quantization</vt:lpstr>
      <vt:lpstr>PowerPoint Presentation</vt:lpstr>
      <vt:lpstr>PowerPoint Presentation</vt:lpstr>
      <vt:lpstr>PowerPoint Presentation</vt:lpstr>
      <vt:lpstr>PowerPoint Presentation</vt:lpstr>
      <vt:lpstr>PowerPoint Presentation</vt:lpstr>
      <vt:lpstr>PowerPoint Presentation</vt:lpstr>
      <vt:lpstr>3. Encoding</vt:lpstr>
      <vt:lpstr>PowerPoint Presentation</vt:lpstr>
      <vt:lpstr>Decoding</vt:lpstr>
      <vt:lpstr>PowerPoint Presentation</vt:lpstr>
      <vt:lpstr>PowerPoint Presentation</vt:lpstr>
      <vt:lpstr>PowerPoint Presentation</vt:lpstr>
      <vt:lpstr>Delta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Ojha</dc:creator>
  <cp:lastModifiedBy>Rajesh Ojha</cp:lastModifiedBy>
  <cp:revision>129</cp:revision>
  <dcterms:created xsi:type="dcterms:W3CDTF">2024-07-20T06:38:06Z</dcterms:created>
  <dcterms:modified xsi:type="dcterms:W3CDTF">2024-09-24T04:07:31Z</dcterms:modified>
</cp:coreProperties>
</file>