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sldIdLst>
    <p:sldId id="256" r:id="rId2"/>
    <p:sldId id="274" r:id="rId3"/>
    <p:sldId id="790" r:id="rId4"/>
    <p:sldId id="748" r:id="rId5"/>
    <p:sldId id="749" r:id="rId6"/>
    <p:sldId id="791" r:id="rId7"/>
    <p:sldId id="535" r:id="rId8"/>
    <p:sldId id="774" r:id="rId9"/>
    <p:sldId id="750" r:id="rId10"/>
    <p:sldId id="775" r:id="rId11"/>
    <p:sldId id="788" r:id="rId12"/>
    <p:sldId id="751" r:id="rId13"/>
    <p:sldId id="789" r:id="rId14"/>
    <p:sldId id="752" r:id="rId15"/>
    <p:sldId id="792" r:id="rId16"/>
    <p:sldId id="793" r:id="rId17"/>
    <p:sldId id="794" r:id="rId18"/>
    <p:sldId id="753" r:id="rId19"/>
    <p:sldId id="776" r:id="rId20"/>
    <p:sldId id="777" r:id="rId21"/>
    <p:sldId id="745" r:id="rId22"/>
    <p:sldId id="795" r:id="rId23"/>
    <p:sldId id="754" r:id="rId24"/>
    <p:sldId id="755" r:id="rId25"/>
    <p:sldId id="778" r:id="rId26"/>
    <p:sldId id="779" r:id="rId27"/>
    <p:sldId id="796" r:id="rId28"/>
    <p:sldId id="756" r:id="rId29"/>
    <p:sldId id="780" r:id="rId30"/>
    <p:sldId id="746" r:id="rId31"/>
    <p:sldId id="797" r:id="rId32"/>
    <p:sldId id="757" r:id="rId33"/>
    <p:sldId id="758" r:id="rId34"/>
    <p:sldId id="798" r:id="rId35"/>
    <p:sldId id="759" r:id="rId36"/>
    <p:sldId id="760" r:id="rId37"/>
    <p:sldId id="799" r:id="rId38"/>
    <p:sldId id="761" r:id="rId39"/>
    <p:sldId id="800" r:id="rId40"/>
    <p:sldId id="762" r:id="rId41"/>
    <p:sldId id="801" r:id="rId42"/>
    <p:sldId id="781" r:id="rId43"/>
    <p:sldId id="802" r:id="rId44"/>
    <p:sldId id="763" r:id="rId45"/>
    <p:sldId id="782" r:id="rId46"/>
    <p:sldId id="27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790"/>
            <p14:sldId id="748"/>
            <p14:sldId id="749"/>
            <p14:sldId id="791"/>
            <p14:sldId id="535"/>
            <p14:sldId id="774"/>
            <p14:sldId id="750"/>
            <p14:sldId id="775"/>
            <p14:sldId id="788"/>
            <p14:sldId id="751"/>
            <p14:sldId id="789"/>
            <p14:sldId id="752"/>
            <p14:sldId id="792"/>
            <p14:sldId id="793"/>
            <p14:sldId id="794"/>
            <p14:sldId id="753"/>
            <p14:sldId id="776"/>
            <p14:sldId id="777"/>
            <p14:sldId id="745"/>
            <p14:sldId id="795"/>
            <p14:sldId id="754"/>
            <p14:sldId id="755"/>
            <p14:sldId id="778"/>
            <p14:sldId id="779"/>
            <p14:sldId id="796"/>
            <p14:sldId id="756"/>
            <p14:sldId id="780"/>
            <p14:sldId id="746"/>
            <p14:sldId id="797"/>
            <p14:sldId id="757"/>
            <p14:sldId id="758"/>
            <p14:sldId id="798"/>
            <p14:sldId id="759"/>
            <p14:sldId id="760"/>
            <p14:sldId id="799"/>
            <p14:sldId id="761"/>
            <p14:sldId id="800"/>
            <p14:sldId id="762"/>
            <p14:sldId id="801"/>
            <p14:sldId id="781"/>
            <p14:sldId id="802"/>
            <p14:sldId id="763"/>
            <p14:sldId id="782"/>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18" autoAdjust="0"/>
    <p:restoredTop sz="94660"/>
  </p:normalViewPr>
  <p:slideViewPr>
    <p:cSldViewPr snapToGrid="0">
      <p:cViewPr varScale="1">
        <p:scale>
          <a:sx n="69" d="100"/>
          <a:sy n="69" d="100"/>
        </p:scale>
        <p:origin x="5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145FF40-86F1-3D1A-5A95-C615B8DD6A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4AD8028-3603-4288-9C54-897DDAF8F886}" type="slidenum">
              <a:rPr lang="en-US" altLang="en-US" sz="1200" b="0">
                <a:latin typeface="Times New Roman" panose="02020603050405020304" pitchFamily="18" charset="0"/>
              </a:rPr>
              <a:pPr/>
              <a:t>4</a:t>
            </a:fld>
            <a:endParaRPr lang="en-US" altLang="en-US" sz="1200" b="0">
              <a:latin typeface="Times New Roman" panose="02020603050405020304" pitchFamily="18" charset="0"/>
            </a:endParaRPr>
          </a:p>
        </p:txBody>
      </p:sp>
      <p:sp>
        <p:nvSpPr>
          <p:cNvPr id="18435" name="Rectangle 2">
            <a:extLst>
              <a:ext uri="{FF2B5EF4-FFF2-40B4-BE49-F238E27FC236}">
                <a16:creationId xmlns:a16="http://schemas.microsoft.com/office/drawing/2014/main" id="{3D680823-FD91-0500-A3CD-2DD84B7CF64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E104854-63F8-A6FB-0057-998D70F845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219690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5ABBC42-D973-1ABF-A512-95F0492E3D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E64EB91-B1F0-4ABE-98F3-DAF16B3AC39A}" type="slidenum">
              <a:rPr lang="en-US" altLang="en-US" sz="1200" b="0">
                <a:latin typeface="Times New Roman" panose="02020603050405020304" pitchFamily="18" charset="0"/>
              </a:rPr>
              <a:pPr/>
              <a:t>14</a:t>
            </a:fld>
            <a:endParaRPr lang="en-US" altLang="en-US" sz="1200" b="0">
              <a:latin typeface="Times New Roman" panose="02020603050405020304" pitchFamily="18" charset="0"/>
            </a:endParaRPr>
          </a:p>
        </p:txBody>
      </p:sp>
      <p:sp>
        <p:nvSpPr>
          <p:cNvPr id="36867" name="Rectangle 2">
            <a:extLst>
              <a:ext uri="{FF2B5EF4-FFF2-40B4-BE49-F238E27FC236}">
                <a16:creationId xmlns:a16="http://schemas.microsoft.com/office/drawing/2014/main" id="{765B3E71-5191-8419-9A92-D578D6B0D07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5DD3C68B-C0D5-6CA8-BF47-9BFDA3B619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22741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6000378-2E04-C33A-D8AE-E35EE80563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116C63A-6487-4990-9E86-2F5380F09FDF}" type="slidenum">
              <a:rPr lang="en-US" altLang="en-US" sz="1200" b="0">
                <a:latin typeface="Times New Roman" panose="02020603050405020304" pitchFamily="18" charset="0"/>
              </a:rPr>
              <a:pPr/>
              <a:t>18</a:t>
            </a:fld>
            <a:endParaRPr lang="en-US" altLang="en-US" sz="1200" b="0">
              <a:latin typeface="Times New Roman" panose="02020603050405020304" pitchFamily="18" charset="0"/>
            </a:endParaRPr>
          </a:p>
        </p:txBody>
      </p:sp>
      <p:sp>
        <p:nvSpPr>
          <p:cNvPr id="38915" name="Rectangle 2">
            <a:extLst>
              <a:ext uri="{FF2B5EF4-FFF2-40B4-BE49-F238E27FC236}">
                <a16:creationId xmlns:a16="http://schemas.microsoft.com/office/drawing/2014/main" id="{41150E16-FD5C-28EC-723F-E3469B18822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60AFCEC6-43CC-5EEE-E3FF-83418B8DD5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0000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8B36759-1835-A7F9-7BA7-2B003E24A8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5767BC3-5DDD-4463-8E4B-6CEBA9BCF80C}" type="slidenum">
              <a:rPr lang="en-US" altLang="en-US" sz="1200" b="0">
                <a:latin typeface="Times New Roman" panose="02020603050405020304" pitchFamily="18" charset="0"/>
              </a:rPr>
              <a:pPr/>
              <a:t>19</a:t>
            </a:fld>
            <a:endParaRPr lang="en-US" altLang="en-US" sz="1200" b="0">
              <a:latin typeface="Times New Roman" panose="02020603050405020304" pitchFamily="18" charset="0"/>
            </a:endParaRPr>
          </a:p>
        </p:txBody>
      </p:sp>
      <p:sp>
        <p:nvSpPr>
          <p:cNvPr id="40963" name="Rectangle 2">
            <a:extLst>
              <a:ext uri="{FF2B5EF4-FFF2-40B4-BE49-F238E27FC236}">
                <a16:creationId xmlns:a16="http://schemas.microsoft.com/office/drawing/2014/main" id="{6B2F559F-F5F3-E02C-4F6A-C429B660BDC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2AAD41D-6844-45C7-FC0C-8CAE08F557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9405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78000E4-D922-5F5B-E173-8190D0C5FC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33AAC54-87FB-452A-AF5A-40B19FC935F2}" type="slidenum">
              <a:rPr lang="en-US" altLang="en-US" sz="1200" b="0">
                <a:latin typeface="Times New Roman" panose="02020603050405020304" pitchFamily="18" charset="0"/>
              </a:rPr>
              <a:pPr/>
              <a:t>20</a:t>
            </a:fld>
            <a:endParaRPr lang="en-US" altLang="en-US" sz="1200" b="0">
              <a:latin typeface="Times New Roman" panose="02020603050405020304" pitchFamily="18" charset="0"/>
            </a:endParaRPr>
          </a:p>
        </p:txBody>
      </p:sp>
      <p:sp>
        <p:nvSpPr>
          <p:cNvPr id="45059" name="Rectangle 2">
            <a:extLst>
              <a:ext uri="{FF2B5EF4-FFF2-40B4-BE49-F238E27FC236}">
                <a16:creationId xmlns:a16="http://schemas.microsoft.com/office/drawing/2014/main" id="{6E3C5A5E-4CE4-7DC7-8099-4C71DE56C6D3}"/>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A556147-9129-B754-6CCB-CEC62B3F348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487607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E885B441-A671-4B66-BCC4-5278742370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2AC8D74-5B92-465D-9F67-D8397B9D7FD5}" type="slidenum">
              <a:rPr lang="en-US" altLang="en-US" sz="1200" b="0">
                <a:latin typeface="Times New Roman" panose="02020603050405020304" pitchFamily="18" charset="0"/>
              </a:rPr>
              <a:pPr/>
              <a:t>21</a:t>
            </a:fld>
            <a:endParaRPr lang="en-US" altLang="en-US" sz="1200" b="0">
              <a:latin typeface="Times New Roman" panose="02020603050405020304" pitchFamily="18" charset="0"/>
            </a:endParaRPr>
          </a:p>
        </p:txBody>
      </p:sp>
      <p:sp>
        <p:nvSpPr>
          <p:cNvPr id="43011" name="Rectangle 2">
            <a:extLst>
              <a:ext uri="{FF2B5EF4-FFF2-40B4-BE49-F238E27FC236}">
                <a16:creationId xmlns:a16="http://schemas.microsoft.com/office/drawing/2014/main" id="{F1EC69AD-50C9-0FC4-9FCF-1DE334A4496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79D0C086-B961-207E-33DB-A619F12D7BE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95867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540200C-DDA3-90FC-4FC4-722697E0E75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0CBBFE7-9CC6-409E-8156-90933AFD25B5}" type="slidenum">
              <a:rPr lang="en-US" altLang="en-US" sz="1200" b="0">
                <a:latin typeface="Times New Roman" panose="02020603050405020304" pitchFamily="18" charset="0"/>
              </a:rPr>
              <a:pPr/>
              <a:t>23</a:t>
            </a:fld>
            <a:endParaRPr lang="en-US" altLang="en-US" sz="1200" b="0">
              <a:latin typeface="Times New Roman" panose="02020603050405020304" pitchFamily="18" charset="0"/>
            </a:endParaRPr>
          </a:p>
        </p:txBody>
      </p:sp>
      <p:sp>
        <p:nvSpPr>
          <p:cNvPr id="47107" name="Rectangle 2">
            <a:extLst>
              <a:ext uri="{FF2B5EF4-FFF2-40B4-BE49-F238E27FC236}">
                <a16:creationId xmlns:a16="http://schemas.microsoft.com/office/drawing/2014/main" id="{EB043495-E241-EBCD-EB93-149FE280B19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E09EC59-DB5E-07E5-66D4-7DA7485197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66778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299474E-B579-7271-471B-82429BEFD2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9D60762-D8DD-4FD3-A3D7-0360A46CD0AF}" type="slidenum">
              <a:rPr lang="en-US" altLang="en-US" sz="1200" b="0">
                <a:latin typeface="Times New Roman" panose="02020603050405020304" pitchFamily="18" charset="0"/>
              </a:rPr>
              <a:pPr/>
              <a:t>24</a:t>
            </a:fld>
            <a:endParaRPr lang="en-US" altLang="en-US" sz="1200" b="0">
              <a:latin typeface="Times New Roman" panose="02020603050405020304" pitchFamily="18" charset="0"/>
            </a:endParaRPr>
          </a:p>
        </p:txBody>
      </p:sp>
      <p:sp>
        <p:nvSpPr>
          <p:cNvPr id="49155" name="Rectangle 2">
            <a:extLst>
              <a:ext uri="{FF2B5EF4-FFF2-40B4-BE49-F238E27FC236}">
                <a16:creationId xmlns:a16="http://schemas.microsoft.com/office/drawing/2014/main" id="{97ABF2A3-0872-822F-AB67-6028A2A9AC4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10CF35B5-D6AE-DC47-AB78-DBF5FD04CD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597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DC23209-A24A-AFE2-D069-9BC799D0F5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C6080F9-2C1F-408C-86B5-44AD2F5484D4}" type="slidenum">
              <a:rPr lang="en-US" altLang="en-US" sz="1200" b="0">
                <a:latin typeface="Times New Roman" panose="02020603050405020304" pitchFamily="18" charset="0"/>
              </a:rPr>
              <a:pPr/>
              <a:t>25</a:t>
            </a:fld>
            <a:endParaRPr lang="en-US" altLang="en-US" sz="1200" b="0">
              <a:latin typeface="Times New Roman" panose="02020603050405020304" pitchFamily="18" charset="0"/>
            </a:endParaRPr>
          </a:p>
        </p:txBody>
      </p:sp>
      <p:sp>
        <p:nvSpPr>
          <p:cNvPr id="51203" name="Rectangle 2">
            <a:extLst>
              <a:ext uri="{FF2B5EF4-FFF2-40B4-BE49-F238E27FC236}">
                <a16:creationId xmlns:a16="http://schemas.microsoft.com/office/drawing/2014/main" id="{8BF95B78-3C6F-72FD-97B0-2D479A14DDE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600F80F8-8D5B-F855-385C-F3D191E1697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42254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6F5D90B-51B2-310B-6524-BD99C5AC7F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F1D5471-20A2-4F40-B8EF-82406DF2B7D9}" type="slidenum">
              <a:rPr lang="en-US" altLang="en-US" sz="1200" b="0">
                <a:latin typeface="Times New Roman" panose="02020603050405020304" pitchFamily="18" charset="0"/>
              </a:rPr>
              <a:pPr/>
              <a:t>26</a:t>
            </a:fld>
            <a:endParaRPr lang="en-US" altLang="en-US" sz="1200" b="0">
              <a:latin typeface="Times New Roman" panose="02020603050405020304" pitchFamily="18" charset="0"/>
            </a:endParaRPr>
          </a:p>
        </p:txBody>
      </p:sp>
      <p:sp>
        <p:nvSpPr>
          <p:cNvPr id="53251" name="Rectangle 2">
            <a:extLst>
              <a:ext uri="{FF2B5EF4-FFF2-40B4-BE49-F238E27FC236}">
                <a16:creationId xmlns:a16="http://schemas.microsoft.com/office/drawing/2014/main" id="{1C344DB3-A459-E245-9EB5-DBE2EBC429A5}"/>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A3C83E2-20FD-87AD-03A0-E8328C408A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01570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3FFF216-B32F-C2B8-D646-1009D49721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AD27B07-B3B5-435F-A1CB-990C2BC0671B}" type="slidenum">
              <a:rPr lang="en-US" altLang="en-US" sz="1200" b="0">
                <a:latin typeface="Times New Roman" panose="02020603050405020304" pitchFamily="18" charset="0"/>
              </a:rPr>
              <a:pPr/>
              <a:t>28</a:t>
            </a:fld>
            <a:endParaRPr lang="en-US" altLang="en-US" sz="1200" b="0">
              <a:latin typeface="Times New Roman" panose="02020603050405020304" pitchFamily="18" charset="0"/>
            </a:endParaRPr>
          </a:p>
        </p:txBody>
      </p:sp>
      <p:sp>
        <p:nvSpPr>
          <p:cNvPr id="55299" name="Rectangle 2">
            <a:extLst>
              <a:ext uri="{FF2B5EF4-FFF2-40B4-BE49-F238E27FC236}">
                <a16:creationId xmlns:a16="http://schemas.microsoft.com/office/drawing/2014/main" id="{17724550-3980-6E61-3B7E-8D4D8B7ED8D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81709EB8-9ED8-7FDC-316C-12253CBF5F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21159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EF7D9E88-FDFD-A4E1-D858-E4C540688C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418B1F-0D60-4043-AF41-17CADDE17DD4}" type="slidenum">
              <a:rPr lang="en-US" altLang="en-US" sz="1200" b="0">
                <a:latin typeface="Times New Roman" panose="02020603050405020304" pitchFamily="18" charset="0"/>
              </a:rPr>
              <a:pPr/>
              <a:t>5</a:t>
            </a:fld>
            <a:endParaRPr lang="en-US" altLang="en-US" sz="1200" b="0">
              <a:latin typeface="Times New Roman" panose="02020603050405020304" pitchFamily="18" charset="0"/>
            </a:endParaRPr>
          </a:p>
        </p:txBody>
      </p:sp>
      <p:sp>
        <p:nvSpPr>
          <p:cNvPr id="20483" name="Rectangle 2">
            <a:extLst>
              <a:ext uri="{FF2B5EF4-FFF2-40B4-BE49-F238E27FC236}">
                <a16:creationId xmlns:a16="http://schemas.microsoft.com/office/drawing/2014/main" id="{97797C8D-7FA9-C06A-A336-59EAD3E7FFEC}"/>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E23BFEC-01B8-054F-CBF3-B7DCE97D11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576052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DF3E7D1-89BB-9B8B-961C-91F3EF954C4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F56353A-C6E2-4815-ACF1-F8EA74099BCF}" type="slidenum">
              <a:rPr lang="en-US" altLang="en-US" sz="1200" b="0">
                <a:latin typeface="Times New Roman" panose="02020603050405020304" pitchFamily="18" charset="0"/>
              </a:rPr>
              <a:pPr/>
              <a:t>29</a:t>
            </a:fld>
            <a:endParaRPr lang="en-US" altLang="en-US" sz="1200" b="0">
              <a:latin typeface="Times New Roman" panose="02020603050405020304" pitchFamily="18" charset="0"/>
            </a:endParaRPr>
          </a:p>
        </p:txBody>
      </p:sp>
      <p:sp>
        <p:nvSpPr>
          <p:cNvPr id="57347" name="Rectangle 2">
            <a:extLst>
              <a:ext uri="{FF2B5EF4-FFF2-40B4-BE49-F238E27FC236}">
                <a16:creationId xmlns:a16="http://schemas.microsoft.com/office/drawing/2014/main" id="{C9965D35-536D-7AFF-20A7-7F3028F22DAE}"/>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256BC0FB-7254-339F-00C3-BB88F953D0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218674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15666B4-0B88-F946-BC38-792FF54329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DEEE519-21DE-4BC1-981E-9D8A2B02B3CE}" type="slidenum">
              <a:rPr lang="en-US" altLang="en-US" sz="1200" b="0">
                <a:latin typeface="Times New Roman" panose="02020603050405020304" pitchFamily="18" charset="0"/>
              </a:rPr>
              <a:pPr/>
              <a:t>30</a:t>
            </a:fld>
            <a:endParaRPr lang="en-US" altLang="en-US" sz="1200" b="0">
              <a:latin typeface="Times New Roman" panose="02020603050405020304" pitchFamily="18" charset="0"/>
            </a:endParaRPr>
          </a:p>
        </p:txBody>
      </p:sp>
      <p:sp>
        <p:nvSpPr>
          <p:cNvPr id="59395" name="Rectangle 2">
            <a:extLst>
              <a:ext uri="{FF2B5EF4-FFF2-40B4-BE49-F238E27FC236}">
                <a16:creationId xmlns:a16="http://schemas.microsoft.com/office/drawing/2014/main" id="{245521D8-FF0E-64ED-AF3E-8E8136A18B3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FFDEC7CC-F5CD-9694-683E-C48045A725A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638326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61542DB-1068-6BA4-61F5-3696A0F002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526A4A5-5D05-4EA9-A255-3FAAD5D1942F}" type="slidenum">
              <a:rPr lang="en-US" altLang="en-US" sz="1200" b="0">
                <a:latin typeface="Times New Roman" panose="02020603050405020304" pitchFamily="18" charset="0"/>
              </a:rPr>
              <a:pPr/>
              <a:t>32</a:t>
            </a:fld>
            <a:endParaRPr lang="en-US" altLang="en-US" sz="1200" b="0">
              <a:latin typeface="Times New Roman" panose="02020603050405020304" pitchFamily="18" charset="0"/>
            </a:endParaRPr>
          </a:p>
        </p:txBody>
      </p:sp>
      <p:sp>
        <p:nvSpPr>
          <p:cNvPr id="61443" name="Rectangle 2">
            <a:extLst>
              <a:ext uri="{FF2B5EF4-FFF2-40B4-BE49-F238E27FC236}">
                <a16:creationId xmlns:a16="http://schemas.microsoft.com/office/drawing/2014/main" id="{316E2930-A663-96C8-B06C-DA7A0E61CE24}"/>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B5CB68F4-07E2-6CC8-A47B-4F7C25AAB0F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958999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1904352-B608-4EA8-9D4E-A142279836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5731476-F43B-473E-A97B-71E532685B38}" type="slidenum">
              <a:rPr lang="en-US" altLang="en-US" sz="1200" b="0">
                <a:latin typeface="Times New Roman" panose="02020603050405020304" pitchFamily="18" charset="0"/>
              </a:rPr>
              <a:pPr/>
              <a:t>33</a:t>
            </a:fld>
            <a:endParaRPr lang="en-US" altLang="en-US" sz="1200" b="0">
              <a:latin typeface="Times New Roman" panose="02020603050405020304" pitchFamily="18" charset="0"/>
            </a:endParaRPr>
          </a:p>
        </p:txBody>
      </p:sp>
      <p:sp>
        <p:nvSpPr>
          <p:cNvPr id="63491" name="Rectangle 2">
            <a:extLst>
              <a:ext uri="{FF2B5EF4-FFF2-40B4-BE49-F238E27FC236}">
                <a16:creationId xmlns:a16="http://schemas.microsoft.com/office/drawing/2014/main" id="{306DA78F-4078-D01A-B94C-E4FB18BFA04C}"/>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6665E8E-4F70-44F4-2044-73D08B68A9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50570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3555DC9-12A6-CA4C-5473-CB6895CEE3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71E126-F4DC-4659-AD13-7847A83AC562}" type="slidenum">
              <a:rPr lang="en-US" altLang="en-US" sz="1200" b="0">
                <a:latin typeface="Times New Roman" panose="02020603050405020304" pitchFamily="18" charset="0"/>
              </a:rPr>
              <a:pPr/>
              <a:t>35</a:t>
            </a:fld>
            <a:endParaRPr lang="en-US" altLang="en-US" sz="1200" b="0">
              <a:latin typeface="Times New Roman" panose="02020603050405020304" pitchFamily="18" charset="0"/>
            </a:endParaRPr>
          </a:p>
        </p:txBody>
      </p:sp>
      <p:sp>
        <p:nvSpPr>
          <p:cNvPr id="65539" name="Rectangle 2">
            <a:extLst>
              <a:ext uri="{FF2B5EF4-FFF2-40B4-BE49-F238E27FC236}">
                <a16:creationId xmlns:a16="http://schemas.microsoft.com/office/drawing/2014/main" id="{FFA7566F-7FD0-D538-79F0-61BCC55B09C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7101898-A6A2-0D9F-3D68-D99E2096ED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351719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6BD2109-BFCA-275D-25C9-75DB8959D1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9BC98A1-E74F-4988-BADD-7F506172726A}" type="slidenum">
              <a:rPr lang="en-US" altLang="en-US" sz="1200" b="0">
                <a:latin typeface="Times New Roman" panose="02020603050405020304" pitchFamily="18" charset="0"/>
              </a:rPr>
              <a:pPr/>
              <a:t>36</a:t>
            </a:fld>
            <a:endParaRPr lang="en-US" altLang="en-US" sz="1200" b="0">
              <a:latin typeface="Times New Roman" panose="02020603050405020304" pitchFamily="18" charset="0"/>
            </a:endParaRPr>
          </a:p>
        </p:txBody>
      </p:sp>
      <p:sp>
        <p:nvSpPr>
          <p:cNvPr id="67587" name="Rectangle 2">
            <a:extLst>
              <a:ext uri="{FF2B5EF4-FFF2-40B4-BE49-F238E27FC236}">
                <a16:creationId xmlns:a16="http://schemas.microsoft.com/office/drawing/2014/main" id="{AD14D7EB-336A-2EC5-24F2-C121F0EBBEFF}"/>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2802ABC3-9227-FC0E-FD9B-B0AC4C39F0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19122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F8320A5-30B5-16A5-E652-976BA63E09F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CF83FC9-C50D-4F92-85A4-C1CFF522B83B}" type="slidenum">
              <a:rPr lang="en-US" altLang="en-US" sz="1200" b="0">
                <a:latin typeface="Times New Roman" panose="02020603050405020304" pitchFamily="18" charset="0"/>
              </a:rPr>
              <a:pPr/>
              <a:t>38</a:t>
            </a:fld>
            <a:endParaRPr lang="en-US" altLang="en-US" sz="1200" b="0">
              <a:latin typeface="Times New Roman" panose="02020603050405020304" pitchFamily="18" charset="0"/>
            </a:endParaRPr>
          </a:p>
        </p:txBody>
      </p:sp>
      <p:sp>
        <p:nvSpPr>
          <p:cNvPr id="69635" name="Rectangle 2">
            <a:extLst>
              <a:ext uri="{FF2B5EF4-FFF2-40B4-BE49-F238E27FC236}">
                <a16:creationId xmlns:a16="http://schemas.microsoft.com/office/drawing/2014/main" id="{24981B1B-11E1-8CCC-A189-4314798DBEB7}"/>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D339C304-87B9-939E-71C1-2CA692C622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26295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EBE0FA3-5EC3-CF89-72BA-286DD52CC2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E7CB15E-A4EF-4FF5-8B10-B11A4388984F}" type="slidenum">
              <a:rPr lang="en-US" altLang="en-US" sz="1200" b="0">
                <a:latin typeface="Times New Roman" panose="02020603050405020304" pitchFamily="18" charset="0"/>
              </a:rPr>
              <a:pPr/>
              <a:t>40</a:t>
            </a:fld>
            <a:endParaRPr lang="en-US" altLang="en-US" sz="1200" b="0">
              <a:latin typeface="Times New Roman" panose="02020603050405020304" pitchFamily="18" charset="0"/>
            </a:endParaRPr>
          </a:p>
        </p:txBody>
      </p:sp>
      <p:sp>
        <p:nvSpPr>
          <p:cNvPr id="71683" name="Rectangle 2">
            <a:extLst>
              <a:ext uri="{FF2B5EF4-FFF2-40B4-BE49-F238E27FC236}">
                <a16:creationId xmlns:a16="http://schemas.microsoft.com/office/drawing/2014/main" id="{B6A25A7E-38F7-D768-C811-E654055E79A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F922CDB-21C9-2472-9E1A-A2A0151FDD5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09588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96F8127-3720-6454-A950-A32B1481F3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39B8CE7-93F8-4E6B-85B5-1E3E7AFC9A09}" type="slidenum">
              <a:rPr lang="en-US" altLang="en-US" sz="1200" b="0">
                <a:latin typeface="Times New Roman" panose="02020603050405020304" pitchFamily="18" charset="0"/>
              </a:rPr>
              <a:pPr/>
              <a:t>42</a:t>
            </a:fld>
            <a:endParaRPr lang="en-US" altLang="en-US" sz="1200" b="0">
              <a:latin typeface="Times New Roman" panose="02020603050405020304" pitchFamily="18" charset="0"/>
            </a:endParaRPr>
          </a:p>
        </p:txBody>
      </p:sp>
      <p:sp>
        <p:nvSpPr>
          <p:cNvPr id="73731" name="Rectangle 2">
            <a:extLst>
              <a:ext uri="{FF2B5EF4-FFF2-40B4-BE49-F238E27FC236}">
                <a16:creationId xmlns:a16="http://schemas.microsoft.com/office/drawing/2014/main" id="{2E91EDE5-F0E1-26AD-0CF4-7D6DE96E25C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22CC544-2452-4F38-5C21-FA2CB58803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52189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62E0457-D914-803C-9C9E-D06DFE7D85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7A3405F-9C8F-4CFC-A912-6B1014A45435}" type="slidenum">
              <a:rPr lang="en-US" altLang="en-US" sz="1200" b="0">
                <a:latin typeface="Times New Roman" panose="02020603050405020304" pitchFamily="18" charset="0"/>
              </a:rPr>
              <a:pPr/>
              <a:t>44</a:t>
            </a:fld>
            <a:endParaRPr lang="en-US" altLang="en-US" sz="1200" b="0">
              <a:latin typeface="Times New Roman" panose="02020603050405020304" pitchFamily="18" charset="0"/>
            </a:endParaRPr>
          </a:p>
        </p:txBody>
      </p:sp>
      <p:sp>
        <p:nvSpPr>
          <p:cNvPr id="75779" name="Rectangle 2">
            <a:extLst>
              <a:ext uri="{FF2B5EF4-FFF2-40B4-BE49-F238E27FC236}">
                <a16:creationId xmlns:a16="http://schemas.microsoft.com/office/drawing/2014/main" id="{C90793EA-5C6C-05EB-C175-590BE303CEBC}"/>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CEC23E20-7C08-BC0F-08F4-E7EE23E134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1351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30CF007-D33C-0A77-F450-7B55363652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7E33946-854B-4934-AD78-029495D1887D}" type="slidenum">
              <a:rPr lang="en-US" altLang="en-US" sz="1200" b="0">
                <a:latin typeface="Times New Roman" panose="02020603050405020304" pitchFamily="18" charset="0"/>
              </a:rPr>
              <a:pPr/>
              <a:t>7</a:t>
            </a:fld>
            <a:endParaRPr lang="en-US" altLang="en-US" sz="1200" b="0">
              <a:latin typeface="Times New Roman" panose="02020603050405020304" pitchFamily="18" charset="0"/>
            </a:endParaRPr>
          </a:p>
        </p:txBody>
      </p:sp>
      <p:sp>
        <p:nvSpPr>
          <p:cNvPr id="22531" name="Rectangle 2">
            <a:extLst>
              <a:ext uri="{FF2B5EF4-FFF2-40B4-BE49-F238E27FC236}">
                <a16:creationId xmlns:a16="http://schemas.microsoft.com/office/drawing/2014/main" id="{444244C8-54C4-96F5-7E76-55E2CC4A5EA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3B525EF-CFE0-6EF8-17C5-EFA5AFC9A3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041613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1787A2E-6B05-631D-A796-58517555DA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9098EF-465B-402A-9DAA-6D9A79BD85EF}" type="slidenum">
              <a:rPr lang="en-US" altLang="en-US" sz="1200" b="0">
                <a:latin typeface="Times New Roman" panose="02020603050405020304" pitchFamily="18" charset="0"/>
              </a:rPr>
              <a:pPr/>
              <a:t>45</a:t>
            </a:fld>
            <a:endParaRPr lang="en-US" altLang="en-US" sz="1200" b="0">
              <a:latin typeface="Times New Roman" panose="02020603050405020304" pitchFamily="18" charset="0"/>
            </a:endParaRPr>
          </a:p>
        </p:txBody>
      </p:sp>
      <p:sp>
        <p:nvSpPr>
          <p:cNvPr id="77827" name="Rectangle 2">
            <a:extLst>
              <a:ext uri="{FF2B5EF4-FFF2-40B4-BE49-F238E27FC236}">
                <a16:creationId xmlns:a16="http://schemas.microsoft.com/office/drawing/2014/main" id="{C6A6D5A4-C559-C2CF-5121-9F03058E8CDB}"/>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0D0E70E1-3CFD-0104-A39F-75CD1723C6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839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3ADFF1C-19BA-9260-C15D-359B3324AD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60B1C62-8DED-4B65-930E-9702F57F5317}" type="slidenum">
              <a:rPr lang="en-US" altLang="en-US" sz="1200" b="0">
                <a:latin typeface="Times New Roman" panose="02020603050405020304" pitchFamily="18" charset="0"/>
              </a:rPr>
              <a:pPr/>
              <a:t>8</a:t>
            </a:fld>
            <a:endParaRPr lang="en-US" altLang="en-US" sz="1200" b="0">
              <a:latin typeface="Times New Roman" panose="02020603050405020304" pitchFamily="18" charset="0"/>
            </a:endParaRPr>
          </a:p>
        </p:txBody>
      </p:sp>
      <p:sp>
        <p:nvSpPr>
          <p:cNvPr id="24579" name="Rectangle 2">
            <a:extLst>
              <a:ext uri="{FF2B5EF4-FFF2-40B4-BE49-F238E27FC236}">
                <a16:creationId xmlns:a16="http://schemas.microsoft.com/office/drawing/2014/main" id="{9CEC4FBB-AC8C-341E-0A40-BDEEA9790917}"/>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CE29243-3E4D-9B1B-CB1E-E27F66EAEC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0276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E1AAAB5-275D-7C68-B329-786FD81235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707859F-EDCC-4F5D-B4D5-74EC64ABD8C2}" type="slidenum">
              <a:rPr lang="en-US" altLang="en-US" sz="1200" b="0">
                <a:latin typeface="Times New Roman" panose="02020603050405020304" pitchFamily="18" charset="0"/>
              </a:rPr>
              <a:pPr/>
              <a:t>9</a:t>
            </a:fld>
            <a:endParaRPr lang="en-US" altLang="en-US" sz="1200" b="0">
              <a:latin typeface="Times New Roman" panose="02020603050405020304" pitchFamily="18" charset="0"/>
            </a:endParaRPr>
          </a:p>
        </p:txBody>
      </p:sp>
      <p:sp>
        <p:nvSpPr>
          <p:cNvPr id="26627" name="Rectangle 2">
            <a:extLst>
              <a:ext uri="{FF2B5EF4-FFF2-40B4-BE49-F238E27FC236}">
                <a16:creationId xmlns:a16="http://schemas.microsoft.com/office/drawing/2014/main" id="{1003F04E-196E-CC5C-76AD-059ED3FA729F}"/>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B68B760D-4485-548A-350F-D367CB981A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9893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070380A-EDB3-6C53-C5B0-E678344B33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4E5BA39-3C51-44C9-9333-E01F8ECA17B8}" type="slidenum">
              <a:rPr lang="en-US" altLang="en-US" sz="1200" b="0">
                <a:latin typeface="Times New Roman" panose="02020603050405020304" pitchFamily="18" charset="0"/>
              </a:rPr>
              <a:pPr/>
              <a:t>10</a:t>
            </a:fld>
            <a:endParaRPr lang="en-US" altLang="en-US" sz="1200" b="0">
              <a:latin typeface="Times New Roman" panose="02020603050405020304" pitchFamily="18" charset="0"/>
            </a:endParaRPr>
          </a:p>
        </p:txBody>
      </p:sp>
      <p:sp>
        <p:nvSpPr>
          <p:cNvPr id="28675" name="Rectangle 2">
            <a:extLst>
              <a:ext uri="{FF2B5EF4-FFF2-40B4-BE49-F238E27FC236}">
                <a16:creationId xmlns:a16="http://schemas.microsoft.com/office/drawing/2014/main" id="{B074187E-6395-E6CE-3B4A-0CF7B97530F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A13FD8D5-98D9-DDA3-87DA-C21A6597E2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5356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1846490-C086-7E9A-9BA1-9C542B6CF2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E951326-1A7D-4959-8587-7F8CB141E61E}" type="slidenum">
              <a:rPr lang="en-US" altLang="en-US" sz="1200" b="0">
                <a:latin typeface="Times New Roman" panose="02020603050405020304" pitchFamily="18" charset="0"/>
              </a:rPr>
              <a:pPr/>
              <a:t>11</a:t>
            </a:fld>
            <a:endParaRPr lang="en-US" altLang="en-US" sz="1200" b="0">
              <a:latin typeface="Times New Roman" panose="02020603050405020304" pitchFamily="18" charset="0"/>
            </a:endParaRPr>
          </a:p>
        </p:txBody>
      </p:sp>
      <p:sp>
        <p:nvSpPr>
          <p:cNvPr id="30723" name="Rectangle 2">
            <a:extLst>
              <a:ext uri="{FF2B5EF4-FFF2-40B4-BE49-F238E27FC236}">
                <a16:creationId xmlns:a16="http://schemas.microsoft.com/office/drawing/2014/main" id="{6DB249B1-D9E0-A097-819D-E45A49232C6D}"/>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ACD7EC1-49E4-9607-1C6C-37BEB2EB31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75089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BAD5F80-D9C4-72E0-8BD2-A6D6336927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CD3DB26-452B-48B9-8705-47C1AC544210}" type="slidenum">
              <a:rPr lang="en-US" altLang="en-US" sz="1200" b="0">
                <a:latin typeface="Times New Roman" panose="02020603050405020304" pitchFamily="18" charset="0"/>
              </a:rPr>
              <a:pPr/>
              <a:t>12</a:t>
            </a:fld>
            <a:endParaRPr lang="en-US" altLang="en-US" sz="1200" b="0">
              <a:latin typeface="Times New Roman" panose="02020603050405020304" pitchFamily="18" charset="0"/>
            </a:endParaRPr>
          </a:p>
        </p:txBody>
      </p:sp>
      <p:sp>
        <p:nvSpPr>
          <p:cNvPr id="32771" name="Rectangle 2">
            <a:extLst>
              <a:ext uri="{FF2B5EF4-FFF2-40B4-BE49-F238E27FC236}">
                <a16:creationId xmlns:a16="http://schemas.microsoft.com/office/drawing/2014/main" id="{3E9C59E0-2781-8762-B335-CC52ADA46AFD}"/>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CD6BAED-879D-306A-2AF0-2ABAAA992F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119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D7B283A-5083-67C5-9DA9-F1B8751D8B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A088599-84E4-4DA8-B6CD-71BF8097B8AF}" type="slidenum">
              <a:rPr lang="en-US" altLang="en-US" sz="1200" b="0">
                <a:latin typeface="Times New Roman" panose="02020603050405020304" pitchFamily="18" charset="0"/>
              </a:rPr>
              <a:pPr/>
              <a:t>13</a:t>
            </a:fld>
            <a:endParaRPr lang="en-US" altLang="en-US" sz="1200" b="0">
              <a:latin typeface="Times New Roman" panose="02020603050405020304" pitchFamily="18" charset="0"/>
            </a:endParaRPr>
          </a:p>
        </p:txBody>
      </p:sp>
      <p:sp>
        <p:nvSpPr>
          <p:cNvPr id="34819" name="Rectangle 2">
            <a:extLst>
              <a:ext uri="{FF2B5EF4-FFF2-40B4-BE49-F238E27FC236}">
                <a16:creationId xmlns:a16="http://schemas.microsoft.com/office/drawing/2014/main" id="{6040FCDD-E2BC-0231-EB25-577C2D3A714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27E56116-E548-0324-FA62-FD195E08BD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5913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3960631" y="4887575"/>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Lecture-18-19</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1411770"/>
            <a:ext cx="9006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dirty="0">
                <a:latin typeface="Arial" panose="020B0604020202020204" pitchFamily="34" charset="0"/>
              </a:rPr>
              <a:t>Switching</a:t>
            </a:r>
          </a:p>
          <a:p>
            <a:pPr algn="ctr">
              <a:spcBef>
                <a:spcPct val="0"/>
              </a:spcBef>
              <a:buFontTx/>
              <a:buNone/>
            </a:pPr>
            <a:endParaRPr lang="en-US" altLang="en-US" sz="2400" dirty="0">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08</a:t>
            </a:r>
          </a:p>
        </p:txBody>
      </p:sp>
      <p:sp>
        <p:nvSpPr>
          <p:cNvPr id="7" name="Line 3">
            <a:extLst>
              <a:ext uri="{FF2B5EF4-FFF2-40B4-BE49-F238E27FC236}">
                <a16:creationId xmlns:a16="http://schemas.microsoft.com/office/drawing/2014/main" id="{E27865D7-36CD-47D7-D01E-6EC493FC4BA9}"/>
              </a:ext>
            </a:extLst>
          </p:cNvPr>
          <p:cNvSpPr>
            <a:spLocks noChangeShapeType="1"/>
          </p:cNvSpPr>
          <p:nvPr/>
        </p:nvSpPr>
        <p:spPr bwMode="auto">
          <a:xfrm>
            <a:off x="1712976" y="3875019"/>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3" name="Rectangle 11">
            <a:extLst>
              <a:ext uri="{FF2B5EF4-FFF2-40B4-BE49-F238E27FC236}">
                <a16:creationId xmlns:a16="http://schemas.microsoft.com/office/drawing/2014/main" id="{6E50304D-0419-9D6E-793B-EBE40564860B}"/>
              </a:ext>
            </a:extLst>
          </p:cNvPr>
          <p:cNvSpPr>
            <a:spLocks noChangeArrowheads="1"/>
          </p:cNvSpPr>
          <p:nvPr/>
        </p:nvSpPr>
        <p:spPr bwMode="auto">
          <a:xfrm>
            <a:off x="1080656" y="2301875"/>
            <a:ext cx="9993744" cy="369440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br>
              <a:rPr lang="en-US" altLang="en-US" dirty="0"/>
            </a:br>
            <a:r>
              <a:rPr lang="en-US" altLang="en-US" dirty="0"/>
              <a:t>In circuit switching, the resources need to be  reserved during the setup phase;</a:t>
            </a:r>
            <a:br>
              <a:rPr lang="en-US" altLang="en-US" dirty="0"/>
            </a:br>
            <a:r>
              <a:rPr lang="en-US" altLang="en-US" dirty="0"/>
              <a:t>the resources remain dedicated for the entire duration of data transfer until the teardown phase.</a:t>
            </a:r>
          </a:p>
        </p:txBody>
      </p:sp>
      <p:sp>
        <p:nvSpPr>
          <p:cNvPr id="2" name="Slide Number Placeholder 1">
            <a:extLst>
              <a:ext uri="{FF2B5EF4-FFF2-40B4-BE49-F238E27FC236}">
                <a16:creationId xmlns:a16="http://schemas.microsoft.com/office/drawing/2014/main" id="{856080E7-9850-BBDE-21EC-4F5CCBCA6A81}"/>
              </a:ext>
            </a:extLst>
          </p:cNvPr>
          <p:cNvSpPr>
            <a:spLocks noGrp="1"/>
          </p:cNvSpPr>
          <p:nvPr>
            <p:ph type="sldNum" sz="quarter" idx="12"/>
          </p:nvPr>
        </p:nvSpPr>
        <p:spPr/>
        <p:txBody>
          <a:bodyPr/>
          <a:lstStyle/>
          <a:p>
            <a:fld id="{6D972E1D-2B91-43F8-BAFE-8C37D0BCB00C}" type="slidenum">
              <a:rPr lang="en-IN" smtClean="0"/>
              <a:pPr/>
              <a:t>10</a:t>
            </a:fld>
            <a:endParaRPr lang="en-IN"/>
          </a:p>
        </p:txBody>
      </p:sp>
      <p:sp>
        <p:nvSpPr>
          <p:cNvPr id="3" name="Text Box 14">
            <a:extLst>
              <a:ext uri="{FF2B5EF4-FFF2-40B4-BE49-F238E27FC236}">
                <a16:creationId xmlns:a16="http://schemas.microsoft.com/office/drawing/2014/main" id="{442FBDEC-81C9-02D8-EEBF-B707A96975B0}"/>
              </a:ext>
            </a:extLst>
          </p:cNvPr>
          <p:cNvSpPr txBox="1">
            <a:spLocks noChangeArrowheads="1"/>
          </p:cNvSpPr>
          <p:nvPr/>
        </p:nvSpPr>
        <p:spPr bwMode="auto">
          <a:xfrm>
            <a:off x="1080656" y="1466565"/>
            <a:ext cx="874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Note</a:t>
            </a:r>
          </a:p>
        </p:txBody>
      </p:sp>
    </p:spTree>
    <p:extLst>
      <p:ext uri="{BB962C8B-B14F-4D97-AF65-F5344CB8AC3E}">
        <p14:creationId xmlns:p14="http://schemas.microsoft.com/office/powerpoint/2010/main" val="235067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9">
            <a:extLst>
              <a:ext uri="{FF2B5EF4-FFF2-40B4-BE49-F238E27FC236}">
                <a16:creationId xmlns:a16="http://schemas.microsoft.com/office/drawing/2014/main" id="{BE84E40D-A1CC-6C71-FC16-8FF1B20999C9}"/>
              </a:ext>
            </a:extLst>
          </p:cNvPr>
          <p:cNvSpPr>
            <a:spLocks noChangeArrowheads="1"/>
          </p:cNvSpPr>
          <p:nvPr/>
        </p:nvSpPr>
        <p:spPr bwMode="auto">
          <a:xfrm>
            <a:off x="979055" y="1219201"/>
            <a:ext cx="102334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altLang="en-US" sz="2800" i="1" dirty="0">
                <a:latin typeface="Times New Roman" panose="02020603050405020304" pitchFamily="18" charset="0"/>
              </a:rPr>
              <a:t>As a trivial example, let us use a circuit-switched network to connect eight telephones in a small area. Communication is through 4-kHz voice channels. </a:t>
            </a:r>
          </a:p>
          <a:p>
            <a:pPr marL="457200" indent="-457200" algn="just">
              <a:buFont typeface="Arial" panose="020B0604020202020204" pitchFamily="34" charset="0"/>
              <a:buChar char="•"/>
            </a:pPr>
            <a:r>
              <a:rPr lang="en-US" altLang="en-US" sz="2800" i="1" dirty="0">
                <a:latin typeface="Times New Roman" panose="02020603050405020304" pitchFamily="18" charset="0"/>
              </a:rPr>
              <a:t>We assume that each link uses FDM to connect a maximum of two voice channels. </a:t>
            </a:r>
          </a:p>
          <a:p>
            <a:pPr marL="457200" indent="-457200" algn="just">
              <a:buFont typeface="Arial" panose="020B0604020202020204" pitchFamily="34" charset="0"/>
              <a:buChar char="•"/>
            </a:pPr>
            <a:r>
              <a:rPr lang="en-US" altLang="en-US" sz="2800" i="1" dirty="0">
                <a:latin typeface="Times New Roman" panose="02020603050405020304" pitchFamily="18" charset="0"/>
              </a:rPr>
              <a:t>The bandwidth of each link is then 8 kHz. </a:t>
            </a:r>
          </a:p>
          <a:p>
            <a:pPr marL="457200" indent="-457200" algn="just">
              <a:buFont typeface="Arial" panose="020B0604020202020204" pitchFamily="34" charset="0"/>
              <a:buChar char="•"/>
            </a:pPr>
            <a:r>
              <a:rPr lang="en-US" altLang="en-US" sz="2800" i="1" dirty="0">
                <a:latin typeface="Times New Roman" panose="02020603050405020304" pitchFamily="18" charset="0"/>
              </a:rPr>
              <a:t>Figure 8.4 shows the situation. Telephone 1 is connected to telephone 7; 2 to 5; 3 to 8; and 4 to 6. </a:t>
            </a:r>
          </a:p>
          <a:p>
            <a:pPr marL="457200" indent="-457200" algn="just">
              <a:buFont typeface="Arial" panose="020B0604020202020204" pitchFamily="34" charset="0"/>
              <a:buChar char="•"/>
            </a:pPr>
            <a:r>
              <a:rPr lang="en-US" altLang="en-US" sz="2800" i="1" dirty="0">
                <a:latin typeface="Times New Roman" panose="02020603050405020304" pitchFamily="18" charset="0"/>
              </a:rPr>
              <a:t>Of course the situation may change when new connections are made. </a:t>
            </a:r>
          </a:p>
          <a:p>
            <a:pPr marL="457200" indent="-457200" algn="just">
              <a:buFont typeface="Arial" panose="020B0604020202020204" pitchFamily="34" charset="0"/>
              <a:buChar char="•"/>
            </a:pPr>
            <a:r>
              <a:rPr lang="en-US" altLang="en-US" sz="2800" i="1" dirty="0">
                <a:latin typeface="Times New Roman" panose="02020603050405020304" pitchFamily="18" charset="0"/>
              </a:rPr>
              <a:t>The switch controls the connections.</a:t>
            </a:r>
          </a:p>
        </p:txBody>
      </p:sp>
      <p:sp>
        <p:nvSpPr>
          <p:cNvPr id="29700" name="Text Box 11">
            <a:extLst>
              <a:ext uri="{FF2B5EF4-FFF2-40B4-BE49-F238E27FC236}">
                <a16:creationId xmlns:a16="http://schemas.microsoft.com/office/drawing/2014/main" id="{3D787476-68BC-39A6-4EA9-0517F5DE5684}"/>
              </a:ext>
            </a:extLst>
          </p:cNvPr>
          <p:cNvSpPr txBox="1">
            <a:spLocks noChangeArrowheads="1"/>
          </p:cNvSpPr>
          <p:nvPr/>
        </p:nvSpPr>
        <p:spPr bwMode="auto">
          <a:xfrm>
            <a:off x="979055" y="516988"/>
            <a:ext cx="228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 8.1</a:t>
            </a:r>
          </a:p>
        </p:txBody>
      </p:sp>
      <p:sp>
        <p:nvSpPr>
          <p:cNvPr id="2" name="Slide Number Placeholder 1">
            <a:extLst>
              <a:ext uri="{FF2B5EF4-FFF2-40B4-BE49-F238E27FC236}">
                <a16:creationId xmlns:a16="http://schemas.microsoft.com/office/drawing/2014/main" id="{FC59AF59-F9E8-C85A-1536-1C849D63FD20}"/>
              </a:ext>
            </a:extLst>
          </p:cNvPr>
          <p:cNvSpPr>
            <a:spLocks noGrp="1"/>
          </p:cNvSpPr>
          <p:nvPr>
            <p:ph type="sldNum" sz="quarter" idx="12"/>
          </p:nvPr>
        </p:nvSpPr>
        <p:spPr/>
        <p:txBody>
          <a:bodyPr/>
          <a:lstStyle/>
          <a:p>
            <a:fld id="{6D972E1D-2B91-43F8-BAFE-8C37D0BCB00C}" type="slidenum">
              <a:rPr lang="en-IN" smtClean="0"/>
              <a:pPr/>
              <a:t>11</a:t>
            </a:fld>
            <a:endParaRPr lang="en-IN"/>
          </a:p>
        </p:txBody>
      </p:sp>
    </p:spTree>
    <p:extLst>
      <p:ext uri="{BB962C8B-B14F-4D97-AF65-F5344CB8AC3E}">
        <p14:creationId xmlns:p14="http://schemas.microsoft.com/office/powerpoint/2010/main" val="408477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Line 3">
            <a:extLst>
              <a:ext uri="{FF2B5EF4-FFF2-40B4-BE49-F238E27FC236}">
                <a16:creationId xmlns:a16="http://schemas.microsoft.com/office/drawing/2014/main" id="{86529B79-5BBA-997B-E35E-C874A607CC4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748" name="Text Box 4">
            <a:extLst>
              <a:ext uri="{FF2B5EF4-FFF2-40B4-BE49-F238E27FC236}">
                <a16:creationId xmlns:a16="http://schemas.microsoft.com/office/drawing/2014/main" id="{5D093F9D-2DAA-E79D-32A5-C6C844BC3B6C}"/>
              </a:ext>
            </a:extLst>
          </p:cNvPr>
          <p:cNvSpPr txBox="1">
            <a:spLocks noChangeArrowheads="1"/>
          </p:cNvSpPr>
          <p:nvPr/>
        </p:nvSpPr>
        <p:spPr bwMode="auto">
          <a:xfrm>
            <a:off x="2373743" y="381000"/>
            <a:ext cx="647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8.4  </a:t>
            </a:r>
            <a:r>
              <a:rPr lang="en-US" altLang="en-US" sz="2000" i="1">
                <a:latin typeface="Times New Roman" panose="02020603050405020304" pitchFamily="18" charset="0"/>
              </a:rPr>
              <a:t>Circuit-switched network used in Example 8.1</a:t>
            </a:r>
          </a:p>
        </p:txBody>
      </p:sp>
      <p:pic>
        <p:nvPicPr>
          <p:cNvPr id="31749" name="Picture 7">
            <a:extLst>
              <a:ext uri="{FF2B5EF4-FFF2-40B4-BE49-F238E27FC236}">
                <a16:creationId xmlns:a16="http://schemas.microsoft.com/office/drawing/2014/main" id="{6DD5BF6F-B2EC-FAD9-00E7-A5CD08632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1981200"/>
            <a:ext cx="8418512"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9A742462-06B2-116F-34E3-D199280CA157}"/>
              </a:ext>
            </a:extLst>
          </p:cNvPr>
          <p:cNvSpPr>
            <a:spLocks noGrp="1"/>
          </p:cNvSpPr>
          <p:nvPr>
            <p:ph type="sldNum" sz="quarter" idx="12"/>
          </p:nvPr>
        </p:nvSpPr>
        <p:spPr/>
        <p:txBody>
          <a:bodyPr/>
          <a:lstStyle/>
          <a:p>
            <a:fld id="{6D972E1D-2B91-43F8-BAFE-8C37D0BCB00C}" type="slidenum">
              <a:rPr lang="en-IN" smtClean="0"/>
              <a:pPr/>
              <a:t>12</a:t>
            </a:fld>
            <a:endParaRPr lang="en-IN"/>
          </a:p>
        </p:txBody>
      </p:sp>
    </p:spTree>
    <p:extLst>
      <p:ext uri="{BB962C8B-B14F-4D97-AF65-F5344CB8AC3E}">
        <p14:creationId xmlns:p14="http://schemas.microsoft.com/office/powerpoint/2010/main" val="380813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9">
            <a:extLst>
              <a:ext uri="{FF2B5EF4-FFF2-40B4-BE49-F238E27FC236}">
                <a16:creationId xmlns:a16="http://schemas.microsoft.com/office/drawing/2014/main" id="{8E37FE28-0411-6066-4817-465EBD3ACCF0}"/>
              </a:ext>
            </a:extLst>
          </p:cNvPr>
          <p:cNvSpPr>
            <a:spLocks noChangeArrowheads="1"/>
          </p:cNvSpPr>
          <p:nvPr/>
        </p:nvSpPr>
        <p:spPr bwMode="auto">
          <a:xfrm>
            <a:off x="1034478" y="1235360"/>
            <a:ext cx="1009534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57200" indent="-457200" algn="just">
              <a:buFont typeface="Arial" panose="020B0604020202020204" pitchFamily="34" charset="0"/>
              <a:buChar char="•"/>
            </a:pPr>
            <a:r>
              <a:rPr lang="en-US" altLang="en-US" sz="2800" i="1" dirty="0">
                <a:latin typeface="Times New Roman" panose="02020603050405020304" pitchFamily="18" charset="0"/>
              </a:rPr>
              <a:t>As another example, consider a circuit-switched network that connects computers in two remote offices of a private company. </a:t>
            </a:r>
          </a:p>
          <a:p>
            <a:pPr marL="457200" indent="-457200" algn="just">
              <a:buFont typeface="Arial" panose="020B0604020202020204" pitchFamily="34" charset="0"/>
              <a:buChar char="•"/>
            </a:pPr>
            <a:r>
              <a:rPr lang="en-US" altLang="en-US" sz="2800" i="1" dirty="0">
                <a:latin typeface="Times New Roman" panose="02020603050405020304" pitchFamily="18" charset="0"/>
              </a:rPr>
              <a:t>The offices are connected using a T-1 line leased from a communication service provider. </a:t>
            </a:r>
          </a:p>
          <a:p>
            <a:pPr marL="457200" indent="-457200" algn="just">
              <a:buFont typeface="Arial" panose="020B0604020202020204" pitchFamily="34" charset="0"/>
              <a:buChar char="•"/>
            </a:pPr>
            <a:r>
              <a:rPr lang="en-US" altLang="en-US" sz="2800" i="1" dirty="0">
                <a:latin typeface="Times New Roman" panose="02020603050405020304" pitchFamily="18" charset="0"/>
              </a:rPr>
              <a:t>There are two 4 × 8 (4 inputs and 8 outputs) switches in this network. </a:t>
            </a:r>
          </a:p>
          <a:p>
            <a:pPr marL="457200" indent="-457200" algn="just">
              <a:buFont typeface="Arial" panose="020B0604020202020204" pitchFamily="34" charset="0"/>
              <a:buChar char="•"/>
            </a:pPr>
            <a:r>
              <a:rPr lang="en-US" altLang="en-US" sz="2800" i="1" dirty="0">
                <a:latin typeface="Times New Roman" panose="02020603050405020304" pitchFamily="18" charset="0"/>
              </a:rPr>
              <a:t>For each switch, four output ports are folded into the input ports to allow communication between computers in the same office. </a:t>
            </a:r>
          </a:p>
          <a:p>
            <a:pPr marL="457200" indent="-457200" algn="just">
              <a:buFont typeface="Arial" panose="020B0604020202020204" pitchFamily="34" charset="0"/>
              <a:buChar char="•"/>
            </a:pPr>
            <a:r>
              <a:rPr lang="en-US" altLang="en-US" sz="2800" i="1" dirty="0">
                <a:latin typeface="Times New Roman" panose="02020603050405020304" pitchFamily="18" charset="0"/>
              </a:rPr>
              <a:t>Four other output ports allow communication between the two offices. Figure 8.5 shows the situation.</a:t>
            </a:r>
          </a:p>
        </p:txBody>
      </p:sp>
      <p:sp>
        <p:nvSpPr>
          <p:cNvPr id="33796" name="Text Box 11">
            <a:extLst>
              <a:ext uri="{FF2B5EF4-FFF2-40B4-BE49-F238E27FC236}">
                <a16:creationId xmlns:a16="http://schemas.microsoft.com/office/drawing/2014/main" id="{C4AF529C-76F3-43C5-6215-8AB7F89D6A7F}"/>
              </a:ext>
            </a:extLst>
          </p:cNvPr>
          <p:cNvSpPr txBox="1">
            <a:spLocks noChangeArrowheads="1"/>
          </p:cNvSpPr>
          <p:nvPr/>
        </p:nvSpPr>
        <p:spPr bwMode="auto">
          <a:xfrm>
            <a:off x="1348509" y="452021"/>
            <a:ext cx="228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Example 8.2</a:t>
            </a:r>
          </a:p>
        </p:txBody>
      </p:sp>
      <p:sp>
        <p:nvSpPr>
          <p:cNvPr id="2" name="Slide Number Placeholder 1">
            <a:extLst>
              <a:ext uri="{FF2B5EF4-FFF2-40B4-BE49-F238E27FC236}">
                <a16:creationId xmlns:a16="http://schemas.microsoft.com/office/drawing/2014/main" id="{C252F713-F190-B072-C1AC-0C772577A86D}"/>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p14="http://schemas.microsoft.com/office/powerpoint/2010/main" val="233717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Line 3">
            <a:extLst>
              <a:ext uri="{FF2B5EF4-FFF2-40B4-BE49-F238E27FC236}">
                <a16:creationId xmlns:a16="http://schemas.microsoft.com/office/drawing/2014/main" id="{CB553B07-816D-8A7A-266C-7A6D26860FD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44" name="Text Box 4">
            <a:extLst>
              <a:ext uri="{FF2B5EF4-FFF2-40B4-BE49-F238E27FC236}">
                <a16:creationId xmlns:a16="http://schemas.microsoft.com/office/drawing/2014/main" id="{D71FF2AC-1E0C-38DB-EDE2-2A2DA8C1E3F2}"/>
              </a:ext>
            </a:extLst>
          </p:cNvPr>
          <p:cNvSpPr txBox="1">
            <a:spLocks noChangeArrowheads="1"/>
          </p:cNvSpPr>
          <p:nvPr/>
        </p:nvSpPr>
        <p:spPr bwMode="auto">
          <a:xfrm>
            <a:off x="1828801" y="381000"/>
            <a:ext cx="647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8.5  </a:t>
            </a:r>
            <a:r>
              <a:rPr lang="en-US" altLang="en-US" sz="2000" i="1">
                <a:latin typeface="Times New Roman" panose="02020603050405020304" pitchFamily="18" charset="0"/>
              </a:rPr>
              <a:t>Circuit-switched network used in Example 8.2</a:t>
            </a:r>
          </a:p>
        </p:txBody>
      </p:sp>
      <p:pic>
        <p:nvPicPr>
          <p:cNvPr id="35845" name="Picture 6">
            <a:extLst>
              <a:ext uri="{FF2B5EF4-FFF2-40B4-BE49-F238E27FC236}">
                <a16:creationId xmlns:a16="http://schemas.microsoft.com/office/drawing/2014/main" id="{2625BD93-F993-CFE6-3ADF-48444D07B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2076450"/>
            <a:ext cx="8418512"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94E84917-C795-1607-7CC6-BD1492C73771}"/>
              </a:ext>
            </a:extLst>
          </p:cNvPr>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p14="http://schemas.microsoft.com/office/powerpoint/2010/main" val="285520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EBDB-5F50-B749-4208-F93BA06113FB}"/>
              </a:ext>
            </a:extLst>
          </p:cNvPr>
          <p:cNvSpPr>
            <a:spLocks noGrp="1"/>
          </p:cNvSpPr>
          <p:nvPr>
            <p:ph type="title"/>
          </p:nvPr>
        </p:nvSpPr>
        <p:spPr>
          <a:xfrm>
            <a:off x="1097280" y="314312"/>
            <a:ext cx="10058400" cy="544670"/>
          </a:xfrm>
        </p:spPr>
        <p:txBody>
          <a:bodyPr>
            <a:normAutofit fontScale="90000"/>
          </a:bodyPr>
          <a:lstStyle/>
          <a:p>
            <a:pPr algn="ctr"/>
            <a:r>
              <a:rPr lang="en-US" b="1" u="sng" dirty="0"/>
              <a:t>Three Phases of Circuit Switching </a:t>
            </a:r>
            <a:endParaRPr lang="en-IN" b="1" u="sng" dirty="0"/>
          </a:p>
        </p:txBody>
      </p:sp>
      <p:sp>
        <p:nvSpPr>
          <p:cNvPr id="3" name="Slide Number Placeholder 2">
            <a:extLst>
              <a:ext uri="{FF2B5EF4-FFF2-40B4-BE49-F238E27FC236}">
                <a16:creationId xmlns:a16="http://schemas.microsoft.com/office/drawing/2014/main" id="{3637E91D-9F8E-CE0A-8E9B-302030132132}"/>
              </a:ext>
            </a:extLst>
          </p:cNvPr>
          <p:cNvSpPr>
            <a:spLocks noGrp="1"/>
          </p:cNvSpPr>
          <p:nvPr>
            <p:ph type="sldNum" sz="quarter" idx="12"/>
          </p:nvPr>
        </p:nvSpPr>
        <p:spPr/>
        <p:txBody>
          <a:bodyPr/>
          <a:lstStyle/>
          <a:p>
            <a:fld id="{6D972E1D-2B91-43F8-BAFE-8C37D0BCB00C}" type="slidenum">
              <a:rPr lang="en-IN" smtClean="0"/>
              <a:pPr/>
              <a:t>15</a:t>
            </a:fld>
            <a:endParaRPr lang="en-IN"/>
          </a:p>
        </p:txBody>
      </p:sp>
      <p:sp>
        <p:nvSpPr>
          <p:cNvPr id="5" name="TextBox 4">
            <a:extLst>
              <a:ext uri="{FF2B5EF4-FFF2-40B4-BE49-F238E27FC236}">
                <a16:creationId xmlns:a16="http://schemas.microsoft.com/office/drawing/2014/main" id="{648E07D6-D430-373D-25BC-0605CEEB36BE}"/>
              </a:ext>
            </a:extLst>
          </p:cNvPr>
          <p:cNvSpPr txBox="1"/>
          <p:nvPr/>
        </p:nvSpPr>
        <p:spPr>
          <a:xfrm>
            <a:off x="979517" y="988630"/>
            <a:ext cx="10232966" cy="5016758"/>
          </a:xfrm>
          <a:prstGeom prst="rect">
            <a:avLst/>
          </a:prstGeom>
          <a:noFill/>
        </p:spPr>
        <p:txBody>
          <a:bodyPr wrap="square">
            <a:spAutoFit/>
          </a:bodyPr>
          <a:lstStyle/>
          <a:p>
            <a:pPr algn="just"/>
            <a:r>
              <a:rPr lang="en-US" sz="2000" b="1" u="sng" dirty="0"/>
              <a:t>1. Setup Phase</a:t>
            </a:r>
          </a:p>
          <a:p>
            <a:pPr marL="342900" indent="-342900" algn="just">
              <a:buFont typeface="Arial" panose="020B0604020202020204" pitchFamily="34" charset="0"/>
              <a:buChar char="•"/>
            </a:pPr>
            <a:r>
              <a:rPr lang="en-US" sz="2000" dirty="0"/>
              <a:t>Before the two parties (or multiple parties in a conference call) can communicate, a dedicated circuit (combination of channels in links) needs to be established. </a:t>
            </a:r>
          </a:p>
          <a:p>
            <a:pPr marL="342900" indent="-342900" algn="just">
              <a:buFont typeface="Arial" panose="020B0604020202020204" pitchFamily="34" charset="0"/>
              <a:buChar char="•"/>
            </a:pPr>
            <a:r>
              <a:rPr lang="en-US" sz="2000" dirty="0"/>
              <a:t>The end systems are normally connected through dedicated lines to the switches, so connection setup means creating dedicated channels between the switches.</a:t>
            </a:r>
          </a:p>
          <a:p>
            <a:pPr marL="342900" indent="-342900" algn="just">
              <a:buFont typeface="Arial" panose="020B0604020202020204" pitchFamily="34" charset="0"/>
              <a:buChar char="•"/>
            </a:pPr>
            <a:r>
              <a:rPr lang="en-US" sz="2000" dirty="0"/>
              <a:t>For example, in Figure 8.3, when system A needs to connect to system M, it sends a setup request that includes the address of system M, to switch I. </a:t>
            </a:r>
          </a:p>
          <a:p>
            <a:pPr marL="342900" indent="-342900" algn="just">
              <a:buFont typeface="Arial" panose="020B0604020202020204" pitchFamily="34" charset="0"/>
              <a:buChar char="•"/>
            </a:pPr>
            <a:r>
              <a:rPr lang="en-US" sz="2000" dirty="0"/>
              <a:t>Switch I finds a channel between itself and switch IV that can be dedicated for this purpose. </a:t>
            </a:r>
          </a:p>
          <a:p>
            <a:pPr marL="342900" indent="-342900" algn="just">
              <a:buFont typeface="Arial" panose="020B0604020202020204" pitchFamily="34" charset="0"/>
              <a:buChar char="•"/>
            </a:pPr>
            <a:r>
              <a:rPr lang="en-US" sz="2000" dirty="0"/>
              <a:t>Switch I then sends the request to switch IV, which finds a dedicated channel between itself and switch III. </a:t>
            </a:r>
          </a:p>
          <a:p>
            <a:pPr marL="342900" indent="-342900" algn="just">
              <a:buFont typeface="Arial" panose="020B0604020202020204" pitchFamily="34" charset="0"/>
              <a:buChar char="•"/>
            </a:pPr>
            <a:r>
              <a:rPr lang="en-US" sz="2000" dirty="0"/>
              <a:t>Switch III informs system M of system A’s intention at this time.</a:t>
            </a:r>
          </a:p>
          <a:p>
            <a:pPr marL="342900" indent="-342900" algn="just">
              <a:buFont typeface="Arial" panose="020B0604020202020204" pitchFamily="34" charset="0"/>
              <a:buChar char="•"/>
            </a:pPr>
            <a:r>
              <a:rPr lang="en-US" sz="2000" dirty="0"/>
              <a:t>To establish a connection, an acknowledgment from system M needs to be sent in the opposite direction to system A. </a:t>
            </a:r>
          </a:p>
          <a:p>
            <a:pPr marL="342900" indent="-342900" algn="just">
              <a:buFont typeface="Arial" panose="020B0604020202020204" pitchFamily="34" charset="0"/>
              <a:buChar char="•"/>
            </a:pPr>
            <a:r>
              <a:rPr lang="en-US" sz="2000" dirty="0"/>
              <a:t>Only after system A receives this acknowledgment, the connection is established. </a:t>
            </a:r>
          </a:p>
          <a:p>
            <a:pPr marL="342900" indent="-342900" algn="just">
              <a:buFont typeface="Arial" panose="020B0604020202020204" pitchFamily="34" charset="0"/>
              <a:buChar char="•"/>
            </a:pPr>
            <a:r>
              <a:rPr lang="en-US" sz="2000" dirty="0"/>
              <a:t>Note that end-to-end addressing is required for creating a connection between the two end systems. </a:t>
            </a:r>
          </a:p>
        </p:txBody>
      </p:sp>
    </p:spTree>
    <p:extLst>
      <p:ext uri="{BB962C8B-B14F-4D97-AF65-F5344CB8AC3E}">
        <p14:creationId xmlns:p14="http://schemas.microsoft.com/office/powerpoint/2010/main" val="3198729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6114FC-2582-C45B-C980-44FD34DCF3E5}"/>
              </a:ext>
            </a:extLst>
          </p:cNvPr>
          <p:cNvSpPr>
            <a:spLocks noGrp="1"/>
          </p:cNvSpPr>
          <p:nvPr>
            <p:ph type="sldNum" sz="quarter" idx="12"/>
          </p:nvPr>
        </p:nvSpPr>
        <p:spPr/>
        <p:txBody>
          <a:bodyPr/>
          <a:lstStyle/>
          <a:p>
            <a:fld id="{6D972E1D-2B91-43F8-BAFE-8C37D0BCB00C}" type="slidenum">
              <a:rPr lang="en-IN" smtClean="0"/>
              <a:pPr/>
              <a:t>16</a:t>
            </a:fld>
            <a:endParaRPr lang="en-IN"/>
          </a:p>
        </p:txBody>
      </p:sp>
      <p:sp>
        <p:nvSpPr>
          <p:cNvPr id="4" name="TextBox 3">
            <a:extLst>
              <a:ext uri="{FF2B5EF4-FFF2-40B4-BE49-F238E27FC236}">
                <a16:creationId xmlns:a16="http://schemas.microsoft.com/office/drawing/2014/main" id="{55FF2CC1-A545-324B-9269-CEEE2925A3D1}"/>
              </a:ext>
            </a:extLst>
          </p:cNvPr>
          <p:cNvSpPr txBox="1"/>
          <p:nvPr/>
        </p:nvSpPr>
        <p:spPr>
          <a:xfrm>
            <a:off x="1190797" y="1196447"/>
            <a:ext cx="9726585" cy="2677656"/>
          </a:xfrm>
          <a:prstGeom prst="rect">
            <a:avLst/>
          </a:prstGeom>
          <a:noFill/>
        </p:spPr>
        <p:txBody>
          <a:bodyPr wrap="square">
            <a:spAutoFit/>
          </a:bodyPr>
          <a:lstStyle/>
          <a:p>
            <a:pPr algn="just"/>
            <a:r>
              <a:rPr lang="en-US" sz="2400" b="1" u="sng" dirty="0"/>
              <a:t>2. Data-Transfer Phase</a:t>
            </a:r>
          </a:p>
          <a:p>
            <a:pPr algn="just"/>
            <a:r>
              <a:rPr lang="en-US" sz="2400" dirty="0"/>
              <a:t>After the establishment of the dedicated circuit (channels), the two parties can transfer data.</a:t>
            </a:r>
          </a:p>
          <a:p>
            <a:pPr algn="just"/>
            <a:endParaRPr lang="en-US" sz="2400" dirty="0"/>
          </a:p>
          <a:p>
            <a:pPr algn="just"/>
            <a:r>
              <a:rPr lang="en-US" sz="2400" b="1" u="sng" dirty="0"/>
              <a:t>3. Teardown Phase</a:t>
            </a:r>
          </a:p>
          <a:p>
            <a:pPr algn="just"/>
            <a:r>
              <a:rPr lang="en-US" sz="2400" dirty="0"/>
              <a:t>When one of the parties needs to disconnect, a signal is sent to each switch to release the resources.</a:t>
            </a:r>
            <a:endParaRPr lang="en-IN" sz="2400" dirty="0"/>
          </a:p>
        </p:txBody>
      </p:sp>
    </p:spTree>
    <p:extLst>
      <p:ext uri="{BB962C8B-B14F-4D97-AF65-F5344CB8AC3E}">
        <p14:creationId xmlns:p14="http://schemas.microsoft.com/office/powerpoint/2010/main" val="51105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7D99-A4FE-9AB2-D021-C801EFFCBCE5}"/>
              </a:ext>
            </a:extLst>
          </p:cNvPr>
          <p:cNvSpPr>
            <a:spLocks noGrp="1"/>
          </p:cNvSpPr>
          <p:nvPr>
            <p:ph type="title"/>
          </p:nvPr>
        </p:nvSpPr>
        <p:spPr>
          <a:xfrm>
            <a:off x="3190240" y="480567"/>
            <a:ext cx="5811520" cy="581615"/>
          </a:xfrm>
        </p:spPr>
        <p:txBody>
          <a:bodyPr>
            <a:normAutofit fontScale="90000"/>
          </a:bodyPr>
          <a:lstStyle/>
          <a:p>
            <a:pPr algn="ctr"/>
            <a:r>
              <a:rPr lang="en-IN" b="1" u="sng" dirty="0"/>
              <a:t>Delay in circuit Switching</a:t>
            </a:r>
          </a:p>
        </p:txBody>
      </p:sp>
      <p:sp>
        <p:nvSpPr>
          <p:cNvPr id="3" name="Slide Number Placeholder 2">
            <a:extLst>
              <a:ext uri="{FF2B5EF4-FFF2-40B4-BE49-F238E27FC236}">
                <a16:creationId xmlns:a16="http://schemas.microsoft.com/office/drawing/2014/main" id="{9D6E0362-6AF0-FFF0-72F3-625E7EEF42E0}"/>
              </a:ext>
            </a:extLst>
          </p:cNvPr>
          <p:cNvSpPr>
            <a:spLocks noGrp="1"/>
          </p:cNvSpPr>
          <p:nvPr>
            <p:ph type="sldNum" sz="quarter" idx="12"/>
          </p:nvPr>
        </p:nvSpPr>
        <p:spPr/>
        <p:txBody>
          <a:bodyPr/>
          <a:lstStyle/>
          <a:p>
            <a:fld id="{6D972E1D-2B91-43F8-BAFE-8C37D0BCB00C}" type="slidenum">
              <a:rPr lang="en-IN" smtClean="0"/>
              <a:pPr/>
              <a:t>17</a:t>
            </a:fld>
            <a:endParaRPr lang="en-IN"/>
          </a:p>
        </p:txBody>
      </p:sp>
      <p:sp>
        <p:nvSpPr>
          <p:cNvPr id="5" name="TextBox 4">
            <a:extLst>
              <a:ext uri="{FF2B5EF4-FFF2-40B4-BE49-F238E27FC236}">
                <a16:creationId xmlns:a16="http://schemas.microsoft.com/office/drawing/2014/main" id="{BED72D99-968C-16D6-EE89-23B2CFA7651F}"/>
              </a:ext>
            </a:extLst>
          </p:cNvPr>
          <p:cNvSpPr txBox="1"/>
          <p:nvPr/>
        </p:nvSpPr>
        <p:spPr>
          <a:xfrm>
            <a:off x="1043710" y="1538099"/>
            <a:ext cx="10058400" cy="4401205"/>
          </a:xfrm>
          <a:prstGeom prst="rect">
            <a:avLst/>
          </a:prstGeom>
          <a:noFill/>
        </p:spPr>
        <p:txBody>
          <a:bodyPr wrap="square">
            <a:spAutoFit/>
          </a:bodyPr>
          <a:lstStyle/>
          <a:p>
            <a:pPr algn="just"/>
            <a:r>
              <a:rPr lang="en-US" sz="2000" dirty="0"/>
              <a:t>Although a circuit-switched network normally has low efficiency, the delay in this type of network is minimal. During data transfer the data are not delayed at each switch; the resources are allocated for the duration of the connection.</a:t>
            </a:r>
          </a:p>
          <a:p>
            <a:pPr algn="just"/>
            <a:r>
              <a:rPr lang="en-US" sz="2000" dirty="0"/>
              <a:t>The total delay is due to the time needed to </a:t>
            </a:r>
            <a:r>
              <a:rPr lang="en-US" sz="2000" b="1" dirty="0"/>
              <a:t>create the connection, transfer data, and disconnect the circuit. </a:t>
            </a:r>
          </a:p>
          <a:p>
            <a:pPr marL="342900" indent="-342900" algn="just">
              <a:buFont typeface="+mj-lt"/>
              <a:buAutoNum type="arabicPeriod"/>
            </a:pPr>
            <a:r>
              <a:rPr lang="en-US" sz="2000" b="1" dirty="0"/>
              <a:t>The delay caused by the setup </a:t>
            </a:r>
            <a:r>
              <a:rPr lang="en-US" sz="2000" dirty="0"/>
              <a:t>is the sum of four parts: the propagation time of the source computer request (slope of the first green box), the request signal transfer time (height of the first gray box), the propagation time of the acknowledgment from the destination computer (slope of the second green box), and the signal transfer time of the acknowledgment (height of the second green box). </a:t>
            </a:r>
          </a:p>
          <a:p>
            <a:pPr marL="342900" indent="-342900" algn="just">
              <a:buFont typeface="+mj-lt"/>
              <a:buAutoNum type="arabicPeriod"/>
            </a:pPr>
            <a:r>
              <a:rPr lang="en-US" sz="2000" b="1" dirty="0"/>
              <a:t>The delay due to data transfer </a:t>
            </a:r>
            <a:r>
              <a:rPr lang="en-US" sz="2000" dirty="0"/>
              <a:t>is the sum of two parts: the propagation time (slope of the colored box) and data transfer time (height of the colored box), which can be very long. </a:t>
            </a:r>
          </a:p>
          <a:p>
            <a:pPr marL="342900" indent="-342900" algn="just">
              <a:buFont typeface="+mj-lt"/>
              <a:buAutoNum type="arabicPeriod"/>
            </a:pPr>
            <a:r>
              <a:rPr lang="en-US" sz="2000" dirty="0"/>
              <a:t>The third box shows the </a:t>
            </a:r>
            <a:r>
              <a:rPr lang="en-US" sz="2000" b="1" dirty="0"/>
              <a:t>time needed to tear down the circuit</a:t>
            </a:r>
            <a:r>
              <a:rPr lang="en-US" sz="2000" dirty="0"/>
              <a:t>. We have shown the case in which the receiver requests disconnection, which creates the maximum delay.</a:t>
            </a:r>
            <a:endParaRPr lang="en-IN" sz="2000" dirty="0"/>
          </a:p>
        </p:txBody>
      </p:sp>
    </p:spTree>
    <p:extLst>
      <p:ext uri="{BB962C8B-B14F-4D97-AF65-F5344CB8AC3E}">
        <p14:creationId xmlns:p14="http://schemas.microsoft.com/office/powerpoint/2010/main" val="80050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Line 3">
            <a:extLst>
              <a:ext uri="{FF2B5EF4-FFF2-40B4-BE49-F238E27FC236}">
                <a16:creationId xmlns:a16="http://schemas.microsoft.com/office/drawing/2014/main" id="{F9DC4175-2B45-C464-06FE-B5B8196E85A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892" name="Text Box 4">
            <a:extLst>
              <a:ext uri="{FF2B5EF4-FFF2-40B4-BE49-F238E27FC236}">
                <a16:creationId xmlns:a16="http://schemas.microsoft.com/office/drawing/2014/main" id="{CF474962-D3F0-8218-E5C3-D7B984884DDE}"/>
              </a:ext>
            </a:extLst>
          </p:cNvPr>
          <p:cNvSpPr txBox="1">
            <a:spLocks noChangeArrowheads="1"/>
          </p:cNvSpPr>
          <p:nvPr/>
        </p:nvSpPr>
        <p:spPr bwMode="auto">
          <a:xfrm>
            <a:off x="3377406" y="533400"/>
            <a:ext cx="536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8.6  </a:t>
            </a:r>
            <a:r>
              <a:rPr lang="en-US" altLang="en-US" sz="2000" i="1" dirty="0">
                <a:latin typeface="Times New Roman" panose="02020603050405020304" pitchFamily="18" charset="0"/>
              </a:rPr>
              <a:t>Delay in a circuit-switched network</a:t>
            </a:r>
          </a:p>
        </p:txBody>
      </p:sp>
      <p:pic>
        <p:nvPicPr>
          <p:cNvPr id="37893" name="Picture 6">
            <a:extLst>
              <a:ext uri="{FF2B5EF4-FFF2-40B4-BE49-F238E27FC236}">
                <a16:creationId xmlns:a16="http://schemas.microsoft.com/office/drawing/2014/main" id="{D1E25629-490A-8C13-254A-FFD90DFDB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592264"/>
            <a:ext cx="87296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5DA87D5E-5CC8-2701-1231-A7BD7F1373D4}"/>
              </a:ext>
            </a:extLst>
          </p:cNvPr>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168596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1" name="Rectangle 11">
            <a:extLst>
              <a:ext uri="{FF2B5EF4-FFF2-40B4-BE49-F238E27FC236}">
                <a16:creationId xmlns:a16="http://schemas.microsoft.com/office/drawing/2014/main" id="{EA01F5CC-3F12-C0A6-E1DF-441F799A349B}"/>
              </a:ext>
            </a:extLst>
          </p:cNvPr>
          <p:cNvSpPr>
            <a:spLocks noChangeArrowheads="1"/>
          </p:cNvSpPr>
          <p:nvPr/>
        </p:nvSpPr>
        <p:spPr bwMode="auto">
          <a:xfrm>
            <a:off x="2019300" y="2759075"/>
            <a:ext cx="8077200" cy="22170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dirty="0"/>
              <a:t>Switching at the physical layer in the traditional telephone network uses</a:t>
            </a:r>
          </a:p>
          <a:p>
            <a:pPr algn="ctr">
              <a:lnSpc>
                <a:spcPct val="150000"/>
              </a:lnSpc>
            </a:pPr>
            <a:r>
              <a:rPr lang="en-US" altLang="en-US" dirty="0"/>
              <a:t>the circuit-switching approach.</a:t>
            </a:r>
          </a:p>
        </p:txBody>
      </p:sp>
      <p:grpSp>
        <p:nvGrpSpPr>
          <p:cNvPr id="39942" name="Group 12">
            <a:extLst>
              <a:ext uri="{FF2B5EF4-FFF2-40B4-BE49-F238E27FC236}">
                <a16:creationId xmlns:a16="http://schemas.microsoft.com/office/drawing/2014/main" id="{DA24D02A-D6E7-3FBC-25EF-130FBE22FEDF}"/>
              </a:ext>
            </a:extLst>
          </p:cNvPr>
          <p:cNvGrpSpPr>
            <a:grpSpLocks/>
          </p:cNvGrpSpPr>
          <p:nvPr/>
        </p:nvGrpSpPr>
        <p:grpSpPr bwMode="auto">
          <a:xfrm>
            <a:off x="1981200" y="2024064"/>
            <a:ext cx="1143000" cy="566737"/>
            <a:chOff x="1200" y="1248"/>
            <a:chExt cx="720" cy="357"/>
          </a:xfrm>
        </p:grpSpPr>
        <p:pic>
          <p:nvPicPr>
            <p:cNvPr id="39943" name="Picture 13">
              <a:extLst>
                <a:ext uri="{FF2B5EF4-FFF2-40B4-BE49-F238E27FC236}">
                  <a16:creationId xmlns:a16="http://schemas.microsoft.com/office/drawing/2014/main" id="{B14F1176-28B2-7B24-DCCA-5458C2EAD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4" name="Text Box 14">
              <a:extLst>
                <a:ext uri="{FF2B5EF4-FFF2-40B4-BE49-F238E27FC236}">
                  <a16:creationId xmlns:a16="http://schemas.microsoft.com/office/drawing/2014/main" id="{D14498A8-95F0-E97E-B1FD-A4BE7285170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877B35F6-A4BD-9881-D884-5464D18F66AB}"/>
              </a:ext>
            </a:extLst>
          </p:cNvPr>
          <p:cNvSpPr>
            <a:spLocks noGrp="1"/>
          </p:cNvSpPr>
          <p:nvPr>
            <p:ph type="sldNum" sz="quarter" idx="12"/>
          </p:nvPr>
        </p:nvSpPr>
        <p:spPr/>
        <p:txBody>
          <a:bodyPr/>
          <a:lstStyle/>
          <a:p>
            <a:fld id="{6D972E1D-2B91-43F8-BAFE-8C37D0BCB00C}" type="slidenum">
              <a:rPr lang="en-IN" smtClean="0"/>
              <a:pPr/>
              <a:t>19</a:t>
            </a:fld>
            <a:endParaRPr lang="en-IN"/>
          </a:p>
        </p:txBody>
      </p:sp>
    </p:spTree>
    <p:extLst>
      <p:ext uri="{BB962C8B-B14F-4D97-AF65-F5344CB8AC3E}">
        <p14:creationId xmlns:p14="http://schemas.microsoft.com/office/powerpoint/2010/main" val="125611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US" sz="2200" dirty="0"/>
              <a:t>Taxonomy of switched network</a:t>
            </a:r>
          </a:p>
          <a:p>
            <a:pPr marL="457200" indent="-457200">
              <a:buFont typeface="+mj-lt"/>
              <a:buAutoNum type="arabicPeriod"/>
            </a:pPr>
            <a:r>
              <a:rPr lang="en-US" sz="2200" dirty="0"/>
              <a:t>Circuit switched network</a:t>
            </a:r>
          </a:p>
          <a:p>
            <a:pPr marL="457200" indent="-457200">
              <a:buFont typeface="+mj-lt"/>
              <a:buAutoNum type="arabicPeriod"/>
            </a:pPr>
            <a:r>
              <a:rPr lang="en-US" sz="2200" dirty="0"/>
              <a:t>Datagram Network</a:t>
            </a:r>
          </a:p>
          <a:p>
            <a:pPr marL="457200" indent="-457200">
              <a:buFont typeface="+mj-lt"/>
              <a:buAutoNum type="arabicPeriod"/>
            </a:pPr>
            <a:r>
              <a:rPr lang="en-US" sz="2200" dirty="0"/>
              <a:t>Virtual circuit Network</a:t>
            </a:r>
          </a:p>
        </p:txBody>
      </p:sp>
      <p:sp>
        <p:nvSpPr>
          <p:cNvPr id="4" name="Slide Number Placeholder 3">
            <a:extLst>
              <a:ext uri="{FF2B5EF4-FFF2-40B4-BE49-F238E27FC236}">
                <a16:creationId xmlns:a16="http://schemas.microsoft.com/office/drawing/2014/main" id="{1FF0872C-64EA-45E8-782B-323361DFA839}"/>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7" name="Rectangle 11">
            <a:extLst>
              <a:ext uri="{FF2B5EF4-FFF2-40B4-BE49-F238E27FC236}">
                <a16:creationId xmlns:a16="http://schemas.microsoft.com/office/drawing/2014/main" id="{66BE2E4E-410D-BD7D-AED6-71C7A67CA45C}"/>
              </a:ext>
            </a:extLst>
          </p:cNvPr>
          <p:cNvSpPr>
            <a:spLocks noChangeArrowheads="1"/>
          </p:cNvSpPr>
          <p:nvPr/>
        </p:nvSpPr>
        <p:spPr bwMode="auto">
          <a:xfrm>
            <a:off x="2019300" y="2759075"/>
            <a:ext cx="8077200" cy="22170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dirty="0"/>
              <a:t>In a packet-switched network, there </a:t>
            </a:r>
            <a:br>
              <a:rPr lang="en-US" altLang="en-US" dirty="0"/>
            </a:br>
            <a:r>
              <a:rPr lang="en-US" altLang="en-US" dirty="0"/>
              <a:t>is no resource reservation;</a:t>
            </a:r>
          </a:p>
          <a:p>
            <a:pPr algn="ctr">
              <a:lnSpc>
                <a:spcPct val="150000"/>
              </a:lnSpc>
            </a:pPr>
            <a:r>
              <a:rPr lang="en-US" altLang="en-US" dirty="0"/>
              <a:t>resources are allocated on demand.</a:t>
            </a:r>
          </a:p>
        </p:txBody>
      </p:sp>
      <p:grpSp>
        <p:nvGrpSpPr>
          <p:cNvPr id="44038" name="Group 12">
            <a:extLst>
              <a:ext uri="{FF2B5EF4-FFF2-40B4-BE49-F238E27FC236}">
                <a16:creationId xmlns:a16="http://schemas.microsoft.com/office/drawing/2014/main" id="{0B266EAA-7A5F-6D13-22E8-81B9D76B6DED}"/>
              </a:ext>
            </a:extLst>
          </p:cNvPr>
          <p:cNvGrpSpPr>
            <a:grpSpLocks/>
          </p:cNvGrpSpPr>
          <p:nvPr/>
        </p:nvGrpSpPr>
        <p:grpSpPr bwMode="auto">
          <a:xfrm>
            <a:off x="2019300" y="1833418"/>
            <a:ext cx="1143000" cy="566738"/>
            <a:chOff x="1200" y="1248"/>
            <a:chExt cx="720" cy="357"/>
          </a:xfrm>
        </p:grpSpPr>
        <p:pic>
          <p:nvPicPr>
            <p:cNvPr id="44039" name="Picture 13">
              <a:extLst>
                <a:ext uri="{FF2B5EF4-FFF2-40B4-BE49-F238E27FC236}">
                  <a16:creationId xmlns:a16="http://schemas.microsoft.com/office/drawing/2014/main" id="{0CEE0A7D-F24B-EDF2-3F96-85B1756B3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40" name="Text Box 14">
              <a:extLst>
                <a:ext uri="{FF2B5EF4-FFF2-40B4-BE49-F238E27FC236}">
                  <a16:creationId xmlns:a16="http://schemas.microsoft.com/office/drawing/2014/main" id="{87F1F8CB-1351-D9F3-4D0B-911F24AAF7D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63DDF293-3F17-ACD5-5043-5909B8A5BBFB}"/>
              </a:ext>
            </a:extLst>
          </p:cNvPr>
          <p:cNvSpPr>
            <a:spLocks noGrp="1"/>
          </p:cNvSpPr>
          <p:nvPr>
            <p:ph type="sldNum" sz="quarter" idx="12"/>
          </p:nvPr>
        </p:nvSpPr>
        <p:spPr/>
        <p:txBody>
          <a:bodyPr/>
          <a:lstStyle/>
          <a:p>
            <a:fld id="{6D972E1D-2B91-43F8-BAFE-8C37D0BCB00C}" type="slidenum">
              <a:rPr lang="en-IN" smtClean="0"/>
              <a:pPr/>
              <a:t>20</a:t>
            </a:fld>
            <a:endParaRPr lang="en-IN"/>
          </a:p>
        </p:txBody>
      </p:sp>
    </p:spTree>
    <p:extLst>
      <p:ext uri="{BB962C8B-B14F-4D97-AF65-F5344CB8AC3E}">
        <p14:creationId xmlns:p14="http://schemas.microsoft.com/office/powerpoint/2010/main" val="3736284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7091" name="Text Box 3">
            <a:extLst>
              <a:ext uri="{FF2B5EF4-FFF2-40B4-BE49-F238E27FC236}">
                <a16:creationId xmlns:a16="http://schemas.microsoft.com/office/drawing/2014/main" id="{0B6C581A-AB62-AFB2-0113-F356D165761B}"/>
              </a:ext>
            </a:extLst>
          </p:cNvPr>
          <p:cNvSpPr txBox="1">
            <a:spLocks noChangeArrowheads="1"/>
          </p:cNvSpPr>
          <p:nvPr/>
        </p:nvSpPr>
        <p:spPr bwMode="auto">
          <a:xfrm>
            <a:off x="3267357" y="738907"/>
            <a:ext cx="5107488" cy="584775"/>
          </a:xfrm>
          <a:prstGeom prst="rect">
            <a:avLst/>
          </a:prstGeom>
          <a:noFill/>
          <a:ln>
            <a:noFill/>
          </a:ln>
          <a:effectLst/>
        </p:spPr>
        <p:txBody>
          <a:bodyPr wrap="none">
            <a:spAutoFit/>
          </a:bodyPr>
          <a:lstStyle/>
          <a:p>
            <a:pPr>
              <a:defRPr/>
            </a:pPr>
            <a:r>
              <a:rPr lang="en-US" altLang="en-US" sz="3200" b="1" u="sng" dirty="0">
                <a:effectLst>
                  <a:outerShdw blurRad="38100" dist="38100" dir="2700000" algn="tl">
                    <a:srgbClr val="C0C0C0"/>
                  </a:outerShdw>
                </a:effectLst>
                <a:highlight>
                  <a:srgbClr val="FFFF00"/>
                </a:highlight>
                <a:latin typeface="Times" panose="02020603050405020304" pitchFamily="18" charset="0"/>
              </a:rPr>
              <a:t>DATAGRAM NETWORKS</a:t>
            </a:r>
          </a:p>
        </p:txBody>
      </p:sp>
      <p:sp>
        <p:nvSpPr>
          <p:cNvPr id="41989" name="Text Box 4">
            <a:extLst>
              <a:ext uri="{FF2B5EF4-FFF2-40B4-BE49-F238E27FC236}">
                <a16:creationId xmlns:a16="http://schemas.microsoft.com/office/drawing/2014/main" id="{23B0A252-FADE-9DDA-71F9-810E5E461E53}"/>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E5B0C31B-D7C1-0495-58CB-6F5C2D5BBFA8}"/>
              </a:ext>
            </a:extLst>
          </p:cNvPr>
          <p:cNvSpPr>
            <a:spLocks noChangeArrowheads="1"/>
          </p:cNvSpPr>
          <p:nvPr/>
        </p:nvSpPr>
        <p:spPr bwMode="auto">
          <a:xfrm>
            <a:off x="1431637" y="1789866"/>
            <a:ext cx="9097818" cy="3108543"/>
          </a:xfrm>
          <a:prstGeom prst="rect">
            <a:avLst/>
          </a:prstGeom>
          <a:noFill/>
          <a:ln>
            <a:noFill/>
          </a:ln>
          <a:effectLst/>
        </p:spPr>
        <p:txBody>
          <a:bodyPr wrap="square" anchor="ctr">
            <a:spAutoFit/>
          </a:bodyPr>
          <a:lstStyle/>
          <a:p>
            <a:pPr marL="457200" indent="-457200" algn="just" eaLnBrk="1" hangingPunct="1">
              <a:buFont typeface="Arial" panose="020B0604020202020204" pitchFamily="34" charset="0"/>
              <a:buChar char="•"/>
              <a:defRPr/>
            </a:pPr>
            <a:r>
              <a:rPr lang="en-US" altLang="en-US" sz="2800" i="1" dirty="0">
                <a:effectLst>
                  <a:outerShdw blurRad="38100" dist="38100" dir="2700000" algn="tl">
                    <a:srgbClr val="C0C0C0"/>
                  </a:outerShdw>
                </a:effectLst>
                <a:latin typeface="Times New Roman" panose="02020603050405020304" pitchFamily="18" charset="0"/>
              </a:rPr>
              <a:t>In data communications, we need to send messages from one end system to another. </a:t>
            </a:r>
          </a:p>
          <a:p>
            <a:pPr marL="457200" indent="-457200" algn="just" eaLnBrk="1" hangingPunct="1">
              <a:buFont typeface="Arial" panose="020B0604020202020204" pitchFamily="34" charset="0"/>
              <a:buChar char="•"/>
              <a:defRPr/>
            </a:pPr>
            <a:r>
              <a:rPr lang="en-US" altLang="en-US" sz="2800" i="1" dirty="0">
                <a:effectLst>
                  <a:outerShdw blurRad="38100" dist="38100" dir="2700000" algn="tl">
                    <a:srgbClr val="C0C0C0"/>
                  </a:outerShdw>
                </a:effectLst>
                <a:latin typeface="Times New Roman" panose="02020603050405020304" pitchFamily="18" charset="0"/>
              </a:rPr>
              <a:t>If the message is going to pass through a packet-switched network, it needs to be divided into packets of fixed or variable size. </a:t>
            </a:r>
          </a:p>
          <a:p>
            <a:pPr marL="457200" indent="-457200" algn="just" eaLnBrk="1" hangingPunct="1">
              <a:buFont typeface="Arial" panose="020B0604020202020204" pitchFamily="34" charset="0"/>
              <a:buChar char="•"/>
              <a:defRPr/>
            </a:pPr>
            <a:r>
              <a:rPr lang="en-US" altLang="en-US" sz="2800" i="1" dirty="0">
                <a:effectLst>
                  <a:outerShdw blurRad="38100" dist="38100" dir="2700000" algn="tl">
                    <a:srgbClr val="C0C0C0"/>
                  </a:outerShdw>
                </a:effectLst>
                <a:latin typeface="Times New Roman" panose="02020603050405020304" pitchFamily="18" charset="0"/>
              </a:rPr>
              <a:t>The size of the packet is determined by the network and the governing protocol.</a:t>
            </a:r>
          </a:p>
        </p:txBody>
      </p:sp>
      <p:sp>
        <p:nvSpPr>
          <p:cNvPr id="2" name="Slide Number Placeholder 1">
            <a:extLst>
              <a:ext uri="{FF2B5EF4-FFF2-40B4-BE49-F238E27FC236}">
                <a16:creationId xmlns:a16="http://schemas.microsoft.com/office/drawing/2014/main" id="{D4E12BF6-D709-C7B6-8CC4-FC2E46012A10}"/>
              </a:ext>
            </a:extLst>
          </p:cNvPr>
          <p:cNvSpPr>
            <a:spLocks noGrp="1"/>
          </p:cNvSpPr>
          <p:nvPr>
            <p:ph type="sldNum" sz="quarter" idx="12"/>
          </p:nvPr>
        </p:nvSpPr>
        <p:spPr/>
        <p:txBody>
          <a:bodyPr/>
          <a:lstStyle/>
          <a:p>
            <a:fld id="{6D972E1D-2B91-43F8-BAFE-8C37D0BCB00C}" type="slidenum">
              <a:rPr lang="en-IN" smtClean="0"/>
              <a:pPr/>
              <a:t>21</a:t>
            </a:fld>
            <a:endParaRPr lang="en-IN"/>
          </a:p>
        </p:txBody>
      </p:sp>
    </p:spTree>
    <p:extLst>
      <p:ext uri="{BB962C8B-B14F-4D97-AF65-F5344CB8AC3E}">
        <p14:creationId xmlns:p14="http://schemas.microsoft.com/office/powerpoint/2010/main" val="62232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42633A-8AF2-6491-B690-5454374EAAE5}"/>
              </a:ext>
            </a:extLst>
          </p:cNvPr>
          <p:cNvSpPr>
            <a:spLocks noGrp="1"/>
          </p:cNvSpPr>
          <p:nvPr>
            <p:ph type="sldNum" sz="quarter" idx="12"/>
          </p:nvPr>
        </p:nvSpPr>
        <p:spPr/>
        <p:txBody>
          <a:bodyPr/>
          <a:lstStyle/>
          <a:p>
            <a:fld id="{6D972E1D-2B91-43F8-BAFE-8C37D0BCB00C}" type="slidenum">
              <a:rPr lang="en-IN" smtClean="0"/>
              <a:pPr/>
              <a:t>22</a:t>
            </a:fld>
            <a:endParaRPr lang="en-IN"/>
          </a:p>
        </p:txBody>
      </p:sp>
      <p:sp>
        <p:nvSpPr>
          <p:cNvPr id="4" name="TextBox 3">
            <a:extLst>
              <a:ext uri="{FF2B5EF4-FFF2-40B4-BE49-F238E27FC236}">
                <a16:creationId xmlns:a16="http://schemas.microsoft.com/office/drawing/2014/main" id="{42633A58-0703-27E1-9527-E72FE5C4E88A}"/>
              </a:ext>
            </a:extLst>
          </p:cNvPr>
          <p:cNvSpPr txBox="1"/>
          <p:nvPr/>
        </p:nvSpPr>
        <p:spPr>
          <a:xfrm>
            <a:off x="729672" y="467199"/>
            <a:ext cx="10751127" cy="5940088"/>
          </a:xfrm>
          <a:prstGeom prst="rect">
            <a:avLst/>
          </a:prstGeom>
          <a:noFill/>
        </p:spPr>
        <p:txBody>
          <a:bodyPr wrap="square">
            <a:spAutoFit/>
          </a:bodyPr>
          <a:lstStyle/>
          <a:p>
            <a:pPr marL="342900" indent="-342900" algn="just">
              <a:buFont typeface="+mj-lt"/>
              <a:buAutoNum type="arabicPeriod"/>
            </a:pPr>
            <a:r>
              <a:rPr lang="en-US" sz="2000" dirty="0"/>
              <a:t>In a datagram network, each packet (also known as datagram) is treated independently of all others.</a:t>
            </a:r>
          </a:p>
          <a:p>
            <a:pPr marL="342900" indent="-342900" algn="just">
              <a:buFont typeface="+mj-lt"/>
              <a:buAutoNum type="arabicPeriod"/>
            </a:pPr>
            <a:r>
              <a:rPr lang="en-US" sz="2000" dirty="0"/>
              <a:t>Datagram switching is normally done at the network layer. Figure 8.7 shows how the datagram approach is used to deliver four packets from station A to station X.</a:t>
            </a:r>
          </a:p>
          <a:p>
            <a:pPr marL="342900" indent="-342900" algn="just">
              <a:buFont typeface="+mj-lt"/>
              <a:buAutoNum type="arabicPeriod"/>
            </a:pPr>
            <a:r>
              <a:rPr lang="en-US" sz="2000" dirty="0"/>
              <a:t>The switches in a datagram network are traditionally referred to as routers. </a:t>
            </a:r>
          </a:p>
          <a:p>
            <a:pPr marL="342900" indent="-342900" algn="just">
              <a:buFont typeface="+mj-lt"/>
              <a:buAutoNum type="arabicPeriod"/>
            </a:pPr>
            <a:r>
              <a:rPr lang="en-US" sz="2000" dirty="0"/>
              <a:t>That is why we use a different symbol for the switches in the figure. In this example, all four packets (or datagrams) belong to the same message, but may travel different paths to reach their destination.</a:t>
            </a:r>
          </a:p>
          <a:p>
            <a:pPr marL="342900" indent="-342900" algn="just">
              <a:buFont typeface="+mj-lt"/>
              <a:buAutoNum type="arabicPeriod"/>
            </a:pPr>
            <a:r>
              <a:rPr lang="en-US" sz="2000" dirty="0"/>
              <a:t> This is so because the links may be involved in carrying packets from other sources and do not have the necessary bandwidth available to carry all the packets from A to X. </a:t>
            </a:r>
          </a:p>
          <a:p>
            <a:pPr marL="342900" indent="-342900" algn="just">
              <a:buFont typeface="+mj-lt"/>
              <a:buAutoNum type="arabicPeriod"/>
            </a:pPr>
            <a:r>
              <a:rPr lang="en-US" sz="2000" dirty="0"/>
              <a:t>This approach can cause the datagrams of a transmission to arrive at their destination out of order with different delays between the packets. Packets may also be lost or dropped because of a lack of resources. In most protocols, it is the responsibility of an upper-layer protocol to reorder the datagrams or ask for lost datagrams before passing them on to the application. </a:t>
            </a:r>
          </a:p>
          <a:p>
            <a:pPr marL="342900" indent="-342900" algn="just">
              <a:buFont typeface="+mj-lt"/>
              <a:buAutoNum type="arabicPeriod"/>
            </a:pPr>
            <a:r>
              <a:rPr lang="en-US" sz="2000" dirty="0"/>
              <a:t>The datagram networks are sometimes referred to as connectionless networks. The term connectionless here means that the switch (packet switch) does not keep information about the connection state. </a:t>
            </a:r>
          </a:p>
          <a:p>
            <a:pPr marL="342900" indent="-342900" algn="just">
              <a:buFont typeface="+mj-lt"/>
              <a:buAutoNum type="arabicPeriod"/>
            </a:pPr>
            <a:r>
              <a:rPr lang="en-US" sz="2000" dirty="0"/>
              <a:t>There are no setup or teardown phases. Each packet is treated the same by a switch regardless of its source or destination.</a:t>
            </a:r>
            <a:endParaRPr lang="en-IN" sz="2000" dirty="0"/>
          </a:p>
        </p:txBody>
      </p:sp>
    </p:spTree>
    <p:extLst>
      <p:ext uri="{BB962C8B-B14F-4D97-AF65-F5344CB8AC3E}">
        <p14:creationId xmlns:p14="http://schemas.microsoft.com/office/powerpoint/2010/main" val="1153418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3" name="Line 3">
            <a:extLst>
              <a:ext uri="{FF2B5EF4-FFF2-40B4-BE49-F238E27FC236}">
                <a16:creationId xmlns:a16="http://schemas.microsoft.com/office/drawing/2014/main" id="{5866E8FE-A180-E9DC-FD67-01CFDA2FB54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4" name="Text Box 4">
            <a:extLst>
              <a:ext uri="{FF2B5EF4-FFF2-40B4-BE49-F238E27FC236}">
                <a16:creationId xmlns:a16="http://schemas.microsoft.com/office/drawing/2014/main" id="{56EE51E9-18C9-0E9D-45FA-B7D3462F2A84}"/>
              </a:ext>
            </a:extLst>
          </p:cNvPr>
          <p:cNvSpPr txBox="1">
            <a:spLocks noChangeArrowheads="1"/>
          </p:cNvSpPr>
          <p:nvPr/>
        </p:nvSpPr>
        <p:spPr bwMode="auto">
          <a:xfrm>
            <a:off x="2678906" y="361703"/>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8.7  </a:t>
            </a:r>
            <a:r>
              <a:rPr lang="en-US" altLang="en-US" sz="2000" i="1" dirty="0">
                <a:latin typeface="Times New Roman" panose="02020603050405020304" pitchFamily="18" charset="0"/>
              </a:rPr>
              <a:t>A datagram network with four switches (routers)</a:t>
            </a:r>
          </a:p>
        </p:txBody>
      </p:sp>
      <p:pic>
        <p:nvPicPr>
          <p:cNvPr id="46085" name="Picture 6">
            <a:extLst>
              <a:ext uri="{FF2B5EF4-FFF2-40B4-BE49-F238E27FC236}">
                <a16:creationId xmlns:a16="http://schemas.microsoft.com/office/drawing/2014/main" id="{4ED16CF2-2363-BA5B-0E90-0C4E56F8B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6" y="2020888"/>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6B9AF54-8D11-1E8A-9D83-5559939D5D36}"/>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3499513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Line 3">
            <a:extLst>
              <a:ext uri="{FF2B5EF4-FFF2-40B4-BE49-F238E27FC236}">
                <a16:creationId xmlns:a16="http://schemas.microsoft.com/office/drawing/2014/main" id="{1EBEC27D-8A29-E694-A77C-53EB320488C0}"/>
              </a:ext>
            </a:extLst>
          </p:cNvPr>
          <p:cNvSpPr>
            <a:spLocks noChangeShapeType="1"/>
          </p:cNvSpPr>
          <p:nvPr/>
        </p:nvSpPr>
        <p:spPr bwMode="auto">
          <a:xfrm>
            <a:off x="1676400" y="815111"/>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132" name="Text Box 4">
            <a:extLst>
              <a:ext uri="{FF2B5EF4-FFF2-40B4-BE49-F238E27FC236}">
                <a16:creationId xmlns:a16="http://schemas.microsoft.com/office/drawing/2014/main" id="{A65C531E-B4FD-35D0-6F55-9EF3D664BAF0}"/>
              </a:ext>
            </a:extLst>
          </p:cNvPr>
          <p:cNvSpPr txBox="1">
            <a:spLocks noChangeArrowheads="1"/>
          </p:cNvSpPr>
          <p:nvPr/>
        </p:nvSpPr>
        <p:spPr bwMode="auto">
          <a:xfrm>
            <a:off x="3193256" y="344053"/>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8.8  </a:t>
            </a:r>
            <a:r>
              <a:rPr lang="en-US" altLang="en-US" sz="2000" i="1" dirty="0">
                <a:latin typeface="Times New Roman" panose="02020603050405020304" pitchFamily="18" charset="0"/>
              </a:rPr>
              <a:t>Routing table in a datagram network</a:t>
            </a:r>
          </a:p>
        </p:txBody>
      </p:sp>
      <p:pic>
        <p:nvPicPr>
          <p:cNvPr id="48133" name="Picture 6">
            <a:extLst>
              <a:ext uri="{FF2B5EF4-FFF2-40B4-BE49-F238E27FC236}">
                <a16:creationId xmlns:a16="http://schemas.microsoft.com/office/drawing/2014/main" id="{C76036DC-6811-B870-F0C9-2F04ACEE8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62" y="1501899"/>
            <a:ext cx="273367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639CCD7F-39FE-727D-EA61-99CF0D8B594A}"/>
              </a:ext>
            </a:extLst>
          </p:cNvPr>
          <p:cNvSpPr>
            <a:spLocks noGrp="1"/>
          </p:cNvSpPr>
          <p:nvPr>
            <p:ph type="sldNum" sz="quarter" idx="12"/>
          </p:nvPr>
        </p:nvSpPr>
        <p:spPr/>
        <p:txBody>
          <a:bodyPr/>
          <a:lstStyle/>
          <a:p>
            <a:fld id="{6D972E1D-2B91-43F8-BAFE-8C37D0BCB00C}" type="slidenum">
              <a:rPr lang="en-IN" smtClean="0"/>
              <a:pPr/>
              <a:t>24</a:t>
            </a:fld>
            <a:endParaRPr lang="en-IN"/>
          </a:p>
        </p:txBody>
      </p:sp>
      <p:sp>
        <p:nvSpPr>
          <p:cNvPr id="4" name="TextBox 3">
            <a:extLst>
              <a:ext uri="{FF2B5EF4-FFF2-40B4-BE49-F238E27FC236}">
                <a16:creationId xmlns:a16="http://schemas.microsoft.com/office/drawing/2014/main" id="{CC995750-BCAC-E090-89CC-DAA0BECA5B84}"/>
              </a:ext>
            </a:extLst>
          </p:cNvPr>
          <p:cNvSpPr txBox="1"/>
          <p:nvPr/>
        </p:nvSpPr>
        <p:spPr>
          <a:xfrm>
            <a:off x="4211781" y="931947"/>
            <a:ext cx="7093238" cy="5509200"/>
          </a:xfrm>
          <a:prstGeom prst="rect">
            <a:avLst/>
          </a:prstGeom>
          <a:noFill/>
        </p:spPr>
        <p:txBody>
          <a:bodyPr wrap="square">
            <a:spAutoFit/>
          </a:bodyPr>
          <a:lstStyle/>
          <a:p>
            <a:pPr algn="just"/>
            <a:r>
              <a:rPr lang="en-US" sz="2200" b="1" dirty="0"/>
              <a:t>Routing Table</a:t>
            </a:r>
          </a:p>
          <a:p>
            <a:pPr marL="457200" indent="-457200" algn="just">
              <a:buFont typeface="+mj-lt"/>
              <a:buAutoNum type="arabicPeriod"/>
            </a:pPr>
            <a:r>
              <a:rPr lang="en-US" sz="2200" dirty="0"/>
              <a:t>If there are no setup or teardown phases, how are the packets routed to their destinations in a datagram network? </a:t>
            </a:r>
          </a:p>
          <a:p>
            <a:pPr marL="457200" indent="-457200" algn="just">
              <a:buFont typeface="+mj-lt"/>
              <a:buAutoNum type="arabicPeriod"/>
            </a:pPr>
            <a:r>
              <a:rPr lang="en-US" sz="2200" dirty="0"/>
              <a:t>In this type of network, each switch (or packet switch) has a routing table which is based on the destination address. </a:t>
            </a:r>
          </a:p>
          <a:p>
            <a:pPr marL="457200" indent="-457200" algn="just">
              <a:buFont typeface="+mj-lt"/>
              <a:buAutoNum type="arabicPeriod"/>
            </a:pPr>
            <a:r>
              <a:rPr lang="en-US" sz="2200" dirty="0"/>
              <a:t>The routing tables are dynamic and are updated periodically. </a:t>
            </a:r>
          </a:p>
          <a:p>
            <a:pPr marL="457200" indent="-457200" algn="just">
              <a:buFont typeface="+mj-lt"/>
              <a:buAutoNum type="arabicPeriod"/>
            </a:pPr>
            <a:r>
              <a:rPr lang="en-US" sz="2200" dirty="0"/>
              <a:t>The destination addresses and the corresponding forwarding output ports are recorded in the tables. </a:t>
            </a:r>
          </a:p>
          <a:p>
            <a:pPr marL="457200" indent="-457200" algn="just">
              <a:buFont typeface="+mj-lt"/>
              <a:buAutoNum type="arabicPeriod"/>
            </a:pPr>
            <a:r>
              <a:rPr lang="en-US" sz="2200" dirty="0"/>
              <a:t>This is different from the table of a circuits-witched network (discussed later) in which each entry is created when the setup phase is completed and deleted when the teardown phase is over. </a:t>
            </a:r>
          </a:p>
          <a:p>
            <a:pPr marL="457200" indent="-457200" algn="just">
              <a:buFont typeface="+mj-lt"/>
              <a:buAutoNum type="arabicPeriod"/>
            </a:pPr>
            <a:r>
              <a:rPr lang="en-US" sz="2200" dirty="0"/>
              <a:t>Figure 8.8 shows the routing table for a switch.</a:t>
            </a:r>
            <a:endParaRPr lang="en-IN" sz="2200" dirty="0"/>
          </a:p>
        </p:txBody>
      </p:sp>
    </p:spTree>
    <p:extLst>
      <p:ext uri="{BB962C8B-B14F-4D97-AF65-F5344CB8AC3E}">
        <p14:creationId xmlns:p14="http://schemas.microsoft.com/office/powerpoint/2010/main" val="1088111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Rectangle 11">
            <a:extLst>
              <a:ext uri="{FF2B5EF4-FFF2-40B4-BE49-F238E27FC236}">
                <a16:creationId xmlns:a16="http://schemas.microsoft.com/office/drawing/2014/main" id="{7E687807-6284-7281-9F55-EE957DB6A404}"/>
              </a:ext>
            </a:extLst>
          </p:cNvPr>
          <p:cNvSpPr>
            <a:spLocks noChangeArrowheads="1"/>
          </p:cNvSpPr>
          <p:nvPr/>
        </p:nvSpPr>
        <p:spPr bwMode="auto">
          <a:xfrm>
            <a:off x="2019300" y="2759075"/>
            <a:ext cx="8077200" cy="221708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a:t>A switch in a datagram network uses a routing table that is based on the destination address.</a:t>
            </a:r>
          </a:p>
        </p:txBody>
      </p:sp>
      <p:grpSp>
        <p:nvGrpSpPr>
          <p:cNvPr id="50180" name="Group 12">
            <a:extLst>
              <a:ext uri="{FF2B5EF4-FFF2-40B4-BE49-F238E27FC236}">
                <a16:creationId xmlns:a16="http://schemas.microsoft.com/office/drawing/2014/main" id="{5E9BE7B3-3383-A53F-1FE0-8993564E4D30}"/>
              </a:ext>
            </a:extLst>
          </p:cNvPr>
          <p:cNvGrpSpPr>
            <a:grpSpLocks/>
          </p:cNvGrpSpPr>
          <p:nvPr/>
        </p:nvGrpSpPr>
        <p:grpSpPr bwMode="auto">
          <a:xfrm>
            <a:off x="1981200" y="1981200"/>
            <a:ext cx="1143000" cy="566738"/>
            <a:chOff x="1200" y="1248"/>
            <a:chExt cx="720" cy="357"/>
          </a:xfrm>
        </p:grpSpPr>
        <p:pic>
          <p:nvPicPr>
            <p:cNvPr id="50181" name="Picture 13">
              <a:extLst>
                <a:ext uri="{FF2B5EF4-FFF2-40B4-BE49-F238E27FC236}">
                  <a16:creationId xmlns:a16="http://schemas.microsoft.com/office/drawing/2014/main" id="{741A16C2-52C9-480D-817C-DFB663957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Text Box 14">
              <a:extLst>
                <a:ext uri="{FF2B5EF4-FFF2-40B4-BE49-F238E27FC236}">
                  <a16:creationId xmlns:a16="http://schemas.microsoft.com/office/drawing/2014/main" id="{7D714FEE-B900-8294-E392-8580A2CBB2F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A641CEF4-C3DE-9615-D5F0-1132E3E1449E}"/>
              </a:ext>
            </a:extLst>
          </p:cNvPr>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p14="http://schemas.microsoft.com/office/powerpoint/2010/main" val="1056877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Rectangle 11">
            <a:extLst>
              <a:ext uri="{FF2B5EF4-FFF2-40B4-BE49-F238E27FC236}">
                <a16:creationId xmlns:a16="http://schemas.microsoft.com/office/drawing/2014/main" id="{F712C186-548F-AE2B-E82E-C33176F624F1}"/>
              </a:ext>
            </a:extLst>
          </p:cNvPr>
          <p:cNvSpPr>
            <a:spLocks noChangeArrowheads="1"/>
          </p:cNvSpPr>
          <p:nvPr/>
        </p:nvSpPr>
        <p:spPr bwMode="auto">
          <a:xfrm>
            <a:off x="2019300" y="2759076"/>
            <a:ext cx="8077200" cy="2955746"/>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a:t>The destination address in the header of a packet in a datagram network</a:t>
            </a:r>
          </a:p>
          <a:p>
            <a:pPr algn="ctr">
              <a:lnSpc>
                <a:spcPct val="150000"/>
              </a:lnSpc>
            </a:pPr>
            <a:r>
              <a:rPr lang="en-US" altLang="en-US"/>
              <a:t>remains the same during the entire journey of the packet.</a:t>
            </a:r>
          </a:p>
        </p:txBody>
      </p:sp>
      <p:grpSp>
        <p:nvGrpSpPr>
          <p:cNvPr id="52228" name="Group 12">
            <a:extLst>
              <a:ext uri="{FF2B5EF4-FFF2-40B4-BE49-F238E27FC236}">
                <a16:creationId xmlns:a16="http://schemas.microsoft.com/office/drawing/2014/main" id="{64A229C6-3F89-F7E5-B075-9E0858ADB44A}"/>
              </a:ext>
            </a:extLst>
          </p:cNvPr>
          <p:cNvGrpSpPr>
            <a:grpSpLocks/>
          </p:cNvGrpSpPr>
          <p:nvPr/>
        </p:nvGrpSpPr>
        <p:grpSpPr bwMode="auto">
          <a:xfrm>
            <a:off x="1981200" y="1981200"/>
            <a:ext cx="1143000" cy="566738"/>
            <a:chOff x="1200" y="1248"/>
            <a:chExt cx="720" cy="357"/>
          </a:xfrm>
        </p:grpSpPr>
        <p:pic>
          <p:nvPicPr>
            <p:cNvPr id="52229" name="Picture 13">
              <a:extLst>
                <a:ext uri="{FF2B5EF4-FFF2-40B4-BE49-F238E27FC236}">
                  <a16:creationId xmlns:a16="http://schemas.microsoft.com/office/drawing/2014/main" id="{C1CC4178-4B20-0327-046E-E8E7450E9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0" name="Text Box 14">
              <a:extLst>
                <a:ext uri="{FF2B5EF4-FFF2-40B4-BE49-F238E27FC236}">
                  <a16:creationId xmlns:a16="http://schemas.microsoft.com/office/drawing/2014/main" id="{D4BA59B2-4B17-629E-2AEA-C0CB8D88616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3BE23A53-5228-5E26-8014-9B17F4B1CD70}"/>
              </a:ext>
            </a:extLst>
          </p:cNvPr>
          <p:cNvSpPr>
            <a:spLocks noGrp="1"/>
          </p:cNvSpPr>
          <p:nvPr>
            <p:ph type="sldNum" sz="quarter" idx="12"/>
          </p:nvPr>
        </p:nvSpPr>
        <p:spPr/>
        <p:txBody>
          <a:bodyPr/>
          <a:lstStyle/>
          <a:p>
            <a:fld id="{6D972E1D-2B91-43F8-BAFE-8C37D0BCB00C}" type="slidenum">
              <a:rPr lang="en-IN" smtClean="0"/>
              <a:pPr/>
              <a:t>26</a:t>
            </a:fld>
            <a:endParaRPr lang="en-IN"/>
          </a:p>
        </p:txBody>
      </p:sp>
    </p:spTree>
    <p:extLst>
      <p:ext uri="{BB962C8B-B14F-4D97-AF65-F5344CB8AC3E}">
        <p14:creationId xmlns:p14="http://schemas.microsoft.com/office/powerpoint/2010/main" val="144272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90196D-5DE9-BC00-FD30-FD72C7C2E6E8}"/>
              </a:ext>
            </a:extLst>
          </p:cNvPr>
          <p:cNvSpPr>
            <a:spLocks noGrp="1"/>
          </p:cNvSpPr>
          <p:nvPr>
            <p:ph type="sldNum" sz="quarter" idx="12"/>
          </p:nvPr>
        </p:nvSpPr>
        <p:spPr/>
        <p:txBody>
          <a:bodyPr/>
          <a:lstStyle/>
          <a:p>
            <a:fld id="{6D972E1D-2B91-43F8-BAFE-8C37D0BCB00C}" type="slidenum">
              <a:rPr lang="en-IN" smtClean="0"/>
              <a:pPr/>
              <a:t>27</a:t>
            </a:fld>
            <a:endParaRPr lang="en-IN"/>
          </a:p>
        </p:txBody>
      </p:sp>
      <p:sp>
        <p:nvSpPr>
          <p:cNvPr id="4" name="TextBox 3">
            <a:extLst>
              <a:ext uri="{FF2B5EF4-FFF2-40B4-BE49-F238E27FC236}">
                <a16:creationId xmlns:a16="http://schemas.microsoft.com/office/drawing/2014/main" id="{843F22AB-B187-6F17-E3A4-328E73C3D1B8}"/>
              </a:ext>
            </a:extLst>
          </p:cNvPr>
          <p:cNvSpPr txBox="1"/>
          <p:nvPr/>
        </p:nvSpPr>
        <p:spPr>
          <a:xfrm>
            <a:off x="932873" y="660880"/>
            <a:ext cx="10104582" cy="1938992"/>
          </a:xfrm>
          <a:prstGeom prst="rect">
            <a:avLst/>
          </a:prstGeom>
          <a:noFill/>
        </p:spPr>
        <p:txBody>
          <a:bodyPr wrap="square">
            <a:spAutoFit/>
          </a:bodyPr>
          <a:lstStyle/>
          <a:p>
            <a:pPr algn="just"/>
            <a:r>
              <a:rPr lang="en-US" sz="2000" b="1" u="sng" dirty="0"/>
              <a:t>Efficiency</a:t>
            </a:r>
          </a:p>
          <a:p>
            <a:pPr marL="285750" indent="-285750" algn="just">
              <a:buFont typeface="Arial" panose="020B0604020202020204" pitchFamily="34" charset="0"/>
              <a:buChar char="•"/>
            </a:pPr>
            <a:r>
              <a:rPr lang="en-US" sz="2000" dirty="0"/>
              <a:t>The efficiency of a datagram network is better than that of a circuit-switched network; resources are allocated only when there are packets to be transferred. </a:t>
            </a:r>
          </a:p>
          <a:p>
            <a:pPr marL="285750" indent="-285750" algn="just">
              <a:buFont typeface="Arial" panose="020B0604020202020204" pitchFamily="34" charset="0"/>
              <a:buChar char="•"/>
            </a:pPr>
            <a:r>
              <a:rPr lang="en-US" sz="2000" dirty="0"/>
              <a:t>If a source sends a packet and there is a delay of a few minutes before another packet can be sent, the resources can be reallocated during these minutes for other packets from other sources.</a:t>
            </a:r>
            <a:endParaRPr lang="en-IN" sz="2000" dirty="0"/>
          </a:p>
        </p:txBody>
      </p:sp>
      <p:sp>
        <p:nvSpPr>
          <p:cNvPr id="6" name="TextBox 5">
            <a:extLst>
              <a:ext uri="{FF2B5EF4-FFF2-40B4-BE49-F238E27FC236}">
                <a16:creationId xmlns:a16="http://schemas.microsoft.com/office/drawing/2014/main" id="{772DEEB3-0ADE-F090-8323-DC73D42ED222}"/>
              </a:ext>
            </a:extLst>
          </p:cNvPr>
          <p:cNvSpPr txBox="1"/>
          <p:nvPr/>
        </p:nvSpPr>
        <p:spPr>
          <a:xfrm>
            <a:off x="932873" y="2646755"/>
            <a:ext cx="10104582" cy="3477875"/>
          </a:xfrm>
          <a:prstGeom prst="rect">
            <a:avLst/>
          </a:prstGeom>
          <a:noFill/>
        </p:spPr>
        <p:txBody>
          <a:bodyPr wrap="square">
            <a:spAutoFit/>
          </a:bodyPr>
          <a:lstStyle/>
          <a:p>
            <a:pPr algn="just"/>
            <a:r>
              <a:rPr lang="en-US" sz="2000" b="1" u="sng" dirty="0"/>
              <a:t>Delay</a:t>
            </a:r>
          </a:p>
          <a:p>
            <a:pPr marL="285750" indent="-285750" algn="just">
              <a:buFont typeface="Arial" panose="020B0604020202020204" pitchFamily="34" charset="0"/>
              <a:buChar char="•"/>
            </a:pPr>
            <a:r>
              <a:rPr lang="en-US" sz="2000" dirty="0"/>
              <a:t>There may be greater delay in a datagram network than in a virtual-circuit network.</a:t>
            </a:r>
          </a:p>
          <a:p>
            <a:pPr marL="285750" indent="-285750" algn="just">
              <a:buFont typeface="Arial" panose="020B0604020202020204" pitchFamily="34" charset="0"/>
              <a:buChar char="•"/>
            </a:pPr>
            <a:r>
              <a:rPr lang="en-US" sz="2000" dirty="0"/>
              <a:t>Although there are no setup and teardown phases, each packet may experience a wait at a switch before it is forwarded. </a:t>
            </a:r>
          </a:p>
          <a:p>
            <a:pPr marL="285750" indent="-285750" algn="just">
              <a:buFont typeface="Arial" panose="020B0604020202020204" pitchFamily="34" charset="0"/>
              <a:buChar char="•"/>
            </a:pPr>
            <a:r>
              <a:rPr lang="en-US" sz="2000" dirty="0"/>
              <a:t>In addition, since not all packets in a message necessarily travel through the same switches, the delay is not uniform for the packets of a message.</a:t>
            </a:r>
          </a:p>
          <a:p>
            <a:pPr marL="285750" indent="-285750" algn="just">
              <a:buFont typeface="Arial" panose="020B0604020202020204" pitchFamily="34" charset="0"/>
              <a:buChar char="•"/>
            </a:pPr>
            <a:r>
              <a:rPr lang="en-US" sz="2000" dirty="0"/>
              <a:t>Figure 8.9 gives an example of delay in a datagram network for one packet.</a:t>
            </a:r>
          </a:p>
          <a:p>
            <a:pPr marL="285750" indent="-285750" algn="just">
              <a:buFont typeface="Arial" panose="020B0604020202020204" pitchFamily="34" charset="0"/>
              <a:buChar char="•"/>
            </a:pPr>
            <a:r>
              <a:rPr lang="en-US" sz="2000" dirty="0"/>
              <a:t>The packet travels through two switches. There are three transmission times (3T), three propagation delays (slopes 3τ of the lines), and two waiting times (w1 + w2). We ignore the processing time in each switch. </a:t>
            </a:r>
          </a:p>
          <a:p>
            <a:pPr marL="285750" indent="-285750" algn="just">
              <a:buFont typeface="Arial" panose="020B0604020202020204" pitchFamily="34" charset="0"/>
              <a:buChar char="•"/>
            </a:pPr>
            <a:r>
              <a:rPr lang="en-US" sz="2000" dirty="0"/>
              <a:t>The total delay is:</a:t>
            </a:r>
            <a:endParaRPr lang="en-IN" sz="2000" dirty="0"/>
          </a:p>
        </p:txBody>
      </p:sp>
      <p:pic>
        <p:nvPicPr>
          <p:cNvPr id="8" name="Picture 7">
            <a:extLst>
              <a:ext uri="{FF2B5EF4-FFF2-40B4-BE49-F238E27FC236}">
                <a16:creationId xmlns:a16="http://schemas.microsoft.com/office/drawing/2014/main" id="{A9427B48-95B0-5821-22ED-857BBDCE4334}"/>
              </a:ext>
            </a:extLst>
          </p:cNvPr>
          <p:cNvPicPr>
            <a:picLocks noChangeAspect="1"/>
          </p:cNvPicPr>
          <p:nvPr/>
        </p:nvPicPr>
        <p:blipFill>
          <a:blip r:embed="rId2"/>
          <a:stretch>
            <a:fillRect/>
          </a:stretch>
        </p:blipFill>
        <p:spPr>
          <a:xfrm>
            <a:off x="3372073" y="5828144"/>
            <a:ext cx="3010542" cy="443815"/>
          </a:xfrm>
          <a:prstGeom prst="rect">
            <a:avLst/>
          </a:prstGeom>
        </p:spPr>
      </p:pic>
    </p:spTree>
    <p:extLst>
      <p:ext uri="{BB962C8B-B14F-4D97-AF65-F5344CB8AC3E}">
        <p14:creationId xmlns:p14="http://schemas.microsoft.com/office/powerpoint/2010/main" val="3476309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Line 3">
            <a:extLst>
              <a:ext uri="{FF2B5EF4-FFF2-40B4-BE49-F238E27FC236}">
                <a16:creationId xmlns:a16="http://schemas.microsoft.com/office/drawing/2014/main" id="{A2F7B37F-0D3A-332A-88D9-5B336C562D5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76" name="Text Box 4">
            <a:extLst>
              <a:ext uri="{FF2B5EF4-FFF2-40B4-BE49-F238E27FC236}">
                <a16:creationId xmlns:a16="http://schemas.microsoft.com/office/drawing/2014/main" id="{273BD94F-E9AD-423F-5C8D-452FB0C89479}"/>
              </a:ext>
            </a:extLst>
          </p:cNvPr>
          <p:cNvSpPr txBox="1">
            <a:spLocks noChangeArrowheads="1"/>
          </p:cNvSpPr>
          <p:nvPr/>
        </p:nvSpPr>
        <p:spPr bwMode="auto">
          <a:xfrm>
            <a:off x="3746500" y="417946"/>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8.9  </a:t>
            </a:r>
            <a:r>
              <a:rPr lang="en-US" altLang="en-US" sz="2000" i="1" dirty="0">
                <a:latin typeface="Times New Roman" panose="02020603050405020304" pitchFamily="18" charset="0"/>
              </a:rPr>
              <a:t>Delay in a datagram network</a:t>
            </a:r>
          </a:p>
        </p:txBody>
      </p:sp>
      <p:pic>
        <p:nvPicPr>
          <p:cNvPr id="54277" name="Picture 6">
            <a:extLst>
              <a:ext uri="{FF2B5EF4-FFF2-40B4-BE49-F238E27FC236}">
                <a16:creationId xmlns:a16="http://schemas.microsoft.com/office/drawing/2014/main" id="{DAF3FC7E-38C8-9268-DB06-9C3103BC9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2043114"/>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B66DD34-6B4A-305F-57EE-A13F5E68BF9A}"/>
              </a:ext>
            </a:extLst>
          </p:cNvPr>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p14="http://schemas.microsoft.com/office/powerpoint/2010/main" val="3033880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Rectangle 11">
            <a:extLst>
              <a:ext uri="{FF2B5EF4-FFF2-40B4-BE49-F238E27FC236}">
                <a16:creationId xmlns:a16="http://schemas.microsoft.com/office/drawing/2014/main" id="{47B3C6BD-EB63-88D2-59E1-0D20C05C0BD3}"/>
              </a:ext>
            </a:extLst>
          </p:cNvPr>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Switching in the Internet is done by using the datagram approach </a:t>
            </a:r>
            <a:br>
              <a:rPr lang="en-US" altLang="en-US"/>
            </a:br>
            <a:r>
              <a:rPr lang="en-US" altLang="en-US"/>
              <a:t>to packet switching at </a:t>
            </a:r>
            <a:br>
              <a:rPr lang="en-US" altLang="en-US"/>
            </a:br>
            <a:r>
              <a:rPr lang="en-US" altLang="en-US"/>
              <a:t>the network layer.</a:t>
            </a:r>
          </a:p>
        </p:txBody>
      </p:sp>
      <p:grpSp>
        <p:nvGrpSpPr>
          <p:cNvPr id="56324" name="Group 12">
            <a:extLst>
              <a:ext uri="{FF2B5EF4-FFF2-40B4-BE49-F238E27FC236}">
                <a16:creationId xmlns:a16="http://schemas.microsoft.com/office/drawing/2014/main" id="{049E18FA-8C43-A100-81BC-F060151107EC}"/>
              </a:ext>
            </a:extLst>
          </p:cNvPr>
          <p:cNvGrpSpPr>
            <a:grpSpLocks/>
          </p:cNvGrpSpPr>
          <p:nvPr/>
        </p:nvGrpSpPr>
        <p:grpSpPr bwMode="auto">
          <a:xfrm>
            <a:off x="1981200" y="1981200"/>
            <a:ext cx="1143000" cy="566738"/>
            <a:chOff x="1200" y="1248"/>
            <a:chExt cx="720" cy="357"/>
          </a:xfrm>
        </p:grpSpPr>
        <p:pic>
          <p:nvPicPr>
            <p:cNvPr id="56325" name="Picture 13">
              <a:extLst>
                <a:ext uri="{FF2B5EF4-FFF2-40B4-BE49-F238E27FC236}">
                  <a16:creationId xmlns:a16="http://schemas.microsoft.com/office/drawing/2014/main" id="{AC840E5A-0352-5A06-3CD8-CF79CA9C5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6" name="Text Box 14">
              <a:extLst>
                <a:ext uri="{FF2B5EF4-FFF2-40B4-BE49-F238E27FC236}">
                  <a16:creationId xmlns:a16="http://schemas.microsoft.com/office/drawing/2014/main" id="{EFD66D97-58DA-FDDE-2EA9-8864590EB41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D9398A20-CCAC-844E-00FC-734587CBFB74}"/>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9911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0ADB16-E91B-F26F-E477-D637403660CA}"/>
              </a:ext>
            </a:extLst>
          </p:cNvPr>
          <p:cNvSpPr>
            <a:spLocks noGrp="1"/>
          </p:cNvSpPr>
          <p:nvPr>
            <p:ph type="sldNum" sz="quarter" idx="12"/>
          </p:nvPr>
        </p:nvSpPr>
        <p:spPr/>
        <p:txBody>
          <a:bodyPr/>
          <a:lstStyle/>
          <a:p>
            <a:fld id="{6D972E1D-2B91-43F8-BAFE-8C37D0BCB00C}" type="slidenum">
              <a:rPr lang="en-IN" smtClean="0"/>
              <a:pPr/>
              <a:t>3</a:t>
            </a:fld>
            <a:endParaRPr lang="en-IN"/>
          </a:p>
        </p:txBody>
      </p:sp>
      <p:sp>
        <p:nvSpPr>
          <p:cNvPr id="4" name="TextBox 3">
            <a:extLst>
              <a:ext uri="{FF2B5EF4-FFF2-40B4-BE49-F238E27FC236}">
                <a16:creationId xmlns:a16="http://schemas.microsoft.com/office/drawing/2014/main" id="{320650A2-2AAA-7E4C-4C63-4F203B5A40DA}"/>
              </a:ext>
            </a:extLst>
          </p:cNvPr>
          <p:cNvSpPr txBox="1"/>
          <p:nvPr/>
        </p:nvSpPr>
        <p:spPr>
          <a:xfrm>
            <a:off x="1339270" y="1445874"/>
            <a:ext cx="9467275" cy="37379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t>A switched network consists of a series of interlinked nodes, called switches. </a:t>
            </a:r>
          </a:p>
          <a:p>
            <a:pPr marL="285750" indent="-285750" algn="just">
              <a:lnSpc>
                <a:spcPct val="150000"/>
              </a:lnSpc>
              <a:buFont typeface="Arial" panose="020B0604020202020204" pitchFamily="34" charset="0"/>
              <a:buChar char="•"/>
            </a:pPr>
            <a:r>
              <a:rPr lang="en-US" sz="2000" dirty="0"/>
              <a:t>Switches are devices capable of creating temporary connections between two or more devices linked to the switch. </a:t>
            </a:r>
          </a:p>
          <a:p>
            <a:pPr marL="285750" indent="-285750" algn="just">
              <a:lnSpc>
                <a:spcPct val="150000"/>
              </a:lnSpc>
              <a:buFont typeface="Arial" panose="020B0604020202020204" pitchFamily="34" charset="0"/>
              <a:buChar char="•"/>
            </a:pPr>
            <a:r>
              <a:rPr lang="en-US" sz="2000" dirty="0"/>
              <a:t>In a switched network, some of these nodes are connected to the end systems (computers or telephones, for example). </a:t>
            </a:r>
          </a:p>
          <a:p>
            <a:pPr marL="285750" indent="-285750" algn="just">
              <a:lnSpc>
                <a:spcPct val="150000"/>
              </a:lnSpc>
              <a:buFont typeface="Arial" panose="020B0604020202020204" pitchFamily="34" charset="0"/>
              <a:buChar char="•"/>
            </a:pPr>
            <a:r>
              <a:rPr lang="en-US" sz="2000" dirty="0"/>
              <a:t>Others are used only for routing. Figure 8.1 shows a switched network. </a:t>
            </a:r>
          </a:p>
          <a:p>
            <a:pPr marL="285750" indent="-285750" algn="just">
              <a:lnSpc>
                <a:spcPct val="150000"/>
              </a:lnSpc>
              <a:buFont typeface="Arial" panose="020B0604020202020204" pitchFamily="34" charset="0"/>
              <a:buChar char="•"/>
            </a:pPr>
            <a:r>
              <a:rPr lang="en-US" sz="2000" dirty="0"/>
              <a:t>The end systems (communicating devices) are labeled A, B, C, D, and so on, and the switches are labeled I, II, III, IV, and V. Each switch is connected to multiple links.</a:t>
            </a:r>
            <a:endParaRPr lang="en-IN" sz="2000" dirty="0"/>
          </a:p>
        </p:txBody>
      </p:sp>
      <p:sp>
        <p:nvSpPr>
          <p:cNvPr id="3" name="Title 1">
            <a:extLst>
              <a:ext uri="{FF2B5EF4-FFF2-40B4-BE49-F238E27FC236}">
                <a16:creationId xmlns:a16="http://schemas.microsoft.com/office/drawing/2014/main" id="{DA8E4FA1-D9F2-ABE1-96D5-11E325D0D289}"/>
              </a:ext>
            </a:extLst>
          </p:cNvPr>
          <p:cNvSpPr txBox="1">
            <a:spLocks/>
          </p:cNvSpPr>
          <p:nvPr/>
        </p:nvSpPr>
        <p:spPr>
          <a:xfrm>
            <a:off x="949498" y="452858"/>
            <a:ext cx="10058400" cy="76634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u="sng" dirty="0"/>
              <a:t>Switched network </a:t>
            </a:r>
          </a:p>
        </p:txBody>
      </p:sp>
    </p:spTree>
    <p:extLst>
      <p:ext uri="{BB962C8B-B14F-4D97-AF65-F5344CB8AC3E}">
        <p14:creationId xmlns:p14="http://schemas.microsoft.com/office/powerpoint/2010/main" val="265795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5" name="Text Box 3">
            <a:extLst>
              <a:ext uri="{FF2B5EF4-FFF2-40B4-BE49-F238E27FC236}">
                <a16:creationId xmlns:a16="http://schemas.microsoft.com/office/drawing/2014/main" id="{66F39880-D70B-3172-0D26-29CC8A88D6E3}"/>
              </a:ext>
            </a:extLst>
          </p:cNvPr>
          <p:cNvSpPr txBox="1">
            <a:spLocks noChangeArrowheads="1"/>
          </p:cNvSpPr>
          <p:nvPr/>
        </p:nvSpPr>
        <p:spPr bwMode="auto">
          <a:xfrm>
            <a:off x="2436086" y="785089"/>
            <a:ext cx="7277441" cy="646331"/>
          </a:xfrm>
          <a:prstGeom prst="rect">
            <a:avLst/>
          </a:prstGeom>
          <a:noFill/>
          <a:ln>
            <a:noFill/>
          </a:ln>
          <a:effectLst/>
        </p:spPr>
        <p:txBody>
          <a:bodyPr wrap="none">
            <a:spAutoFit/>
          </a:bodyPr>
          <a:lstStyle/>
          <a:p>
            <a:pPr>
              <a:defRPr/>
            </a:pPr>
            <a:r>
              <a:rPr lang="en-US" altLang="en-US" sz="3600" b="1" u="sng" dirty="0">
                <a:effectLst>
                  <a:outerShdw blurRad="38100" dist="38100" dir="2700000" algn="tl">
                    <a:srgbClr val="C0C0C0"/>
                  </a:outerShdw>
                </a:effectLst>
                <a:highlight>
                  <a:srgbClr val="FFFF00"/>
                </a:highlight>
                <a:latin typeface="Times" panose="02020603050405020304" pitchFamily="18" charset="0"/>
              </a:rPr>
              <a:t>VIRTUAL-CIRCUIT NETWORKS</a:t>
            </a:r>
          </a:p>
        </p:txBody>
      </p:sp>
      <p:sp>
        <p:nvSpPr>
          <p:cNvPr id="58373" name="Text Box 4">
            <a:extLst>
              <a:ext uri="{FF2B5EF4-FFF2-40B4-BE49-F238E27FC236}">
                <a16:creationId xmlns:a16="http://schemas.microsoft.com/office/drawing/2014/main" id="{11AA4341-CAD9-C148-E7F3-B829F5755E9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42D5C7D6-E762-76C1-9961-EDD5C0E12D9D}"/>
              </a:ext>
            </a:extLst>
          </p:cNvPr>
          <p:cNvSpPr>
            <a:spLocks noChangeArrowheads="1"/>
          </p:cNvSpPr>
          <p:nvPr/>
        </p:nvSpPr>
        <p:spPr bwMode="auto">
          <a:xfrm>
            <a:off x="1828800" y="1763163"/>
            <a:ext cx="8229600" cy="1953868"/>
          </a:xfrm>
          <a:prstGeom prst="rect">
            <a:avLst/>
          </a:prstGeom>
          <a:noFill/>
          <a:ln>
            <a:noFill/>
          </a:ln>
          <a:effectLst/>
        </p:spPr>
        <p:txBody>
          <a:bodyPr anchor="ctr">
            <a:spAutoFit/>
          </a:bodyPr>
          <a:lstStyle/>
          <a:p>
            <a:pPr marL="457200" indent="-457200" algn="just" eaLnBrk="1" hangingPunct="1">
              <a:lnSpc>
                <a:spcPct val="150000"/>
              </a:lnSpc>
              <a:buFont typeface="Arial" panose="020B0604020202020204" pitchFamily="34" charset="0"/>
              <a:buChar char="•"/>
              <a:defRPr/>
            </a:pPr>
            <a:r>
              <a:rPr lang="en-US" altLang="en-US" sz="2800" i="1" dirty="0">
                <a:effectLst>
                  <a:outerShdw blurRad="38100" dist="38100" dir="2700000" algn="tl">
                    <a:srgbClr val="C0C0C0"/>
                  </a:outerShdw>
                </a:effectLst>
                <a:latin typeface="Times New Roman" panose="02020603050405020304" pitchFamily="18" charset="0"/>
              </a:rPr>
              <a:t>A virtual-circuit network is a cross between a circuit-switched network and a datagram network. </a:t>
            </a:r>
          </a:p>
          <a:p>
            <a:pPr marL="457200" indent="-457200" algn="just" eaLnBrk="1" hangingPunct="1">
              <a:lnSpc>
                <a:spcPct val="150000"/>
              </a:lnSpc>
              <a:buFont typeface="Arial" panose="020B0604020202020204" pitchFamily="34" charset="0"/>
              <a:buChar char="•"/>
              <a:defRPr/>
            </a:pPr>
            <a:r>
              <a:rPr lang="en-US" altLang="en-US" sz="2800" i="1" dirty="0">
                <a:effectLst>
                  <a:outerShdw blurRad="38100" dist="38100" dir="2700000" algn="tl">
                    <a:srgbClr val="C0C0C0"/>
                  </a:outerShdw>
                </a:effectLst>
                <a:latin typeface="Times New Roman" panose="02020603050405020304" pitchFamily="18" charset="0"/>
              </a:rPr>
              <a:t>It has some characteristics of both.</a:t>
            </a:r>
          </a:p>
        </p:txBody>
      </p:sp>
      <p:sp>
        <p:nvSpPr>
          <p:cNvPr id="2" name="Slide Number Placeholder 1">
            <a:extLst>
              <a:ext uri="{FF2B5EF4-FFF2-40B4-BE49-F238E27FC236}">
                <a16:creationId xmlns:a16="http://schemas.microsoft.com/office/drawing/2014/main" id="{0986A4F4-68AE-A486-4AD0-D5EA02C66BCB}"/>
              </a:ext>
            </a:extLst>
          </p:cNvPr>
          <p:cNvSpPr>
            <a:spLocks noGrp="1"/>
          </p:cNvSpPr>
          <p:nvPr>
            <p:ph type="sldNum" sz="quarter" idx="12"/>
          </p:nvPr>
        </p:nvSpPr>
        <p:spPr/>
        <p:txBody>
          <a:bodyPr/>
          <a:lstStyle/>
          <a:p>
            <a:fld id="{6D972E1D-2B91-43F8-BAFE-8C37D0BCB00C}" type="slidenum">
              <a:rPr lang="en-IN" smtClean="0"/>
              <a:pPr/>
              <a:t>30</a:t>
            </a:fld>
            <a:endParaRPr lang="en-IN"/>
          </a:p>
        </p:txBody>
      </p:sp>
    </p:spTree>
    <p:extLst>
      <p:ext uri="{BB962C8B-B14F-4D97-AF65-F5344CB8AC3E}">
        <p14:creationId xmlns:p14="http://schemas.microsoft.com/office/powerpoint/2010/main" val="832355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4E95-A705-E2FE-3192-9923E5C2CA72}"/>
              </a:ext>
            </a:extLst>
          </p:cNvPr>
          <p:cNvSpPr>
            <a:spLocks noGrp="1"/>
          </p:cNvSpPr>
          <p:nvPr>
            <p:ph type="title"/>
          </p:nvPr>
        </p:nvSpPr>
        <p:spPr>
          <a:xfrm>
            <a:off x="1097280" y="286603"/>
            <a:ext cx="9275156" cy="683215"/>
          </a:xfrm>
        </p:spPr>
        <p:txBody>
          <a:bodyPr>
            <a:normAutofit fontScale="90000"/>
          </a:bodyPr>
          <a:lstStyle/>
          <a:p>
            <a:r>
              <a:rPr lang="en-IN" b="1" u="sng" dirty="0">
                <a:highlight>
                  <a:srgbClr val="FFFF00"/>
                </a:highlight>
              </a:rPr>
              <a:t> Characteristics of virtual-circuit network </a:t>
            </a:r>
          </a:p>
        </p:txBody>
      </p:sp>
      <p:sp>
        <p:nvSpPr>
          <p:cNvPr id="3" name="Slide Number Placeholder 2">
            <a:extLst>
              <a:ext uri="{FF2B5EF4-FFF2-40B4-BE49-F238E27FC236}">
                <a16:creationId xmlns:a16="http://schemas.microsoft.com/office/drawing/2014/main" id="{D1BDE396-0104-6944-7584-7566A51E198E}"/>
              </a:ext>
            </a:extLst>
          </p:cNvPr>
          <p:cNvSpPr>
            <a:spLocks noGrp="1"/>
          </p:cNvSpPr>
          <p:nvPr>
            <p:ph type="sldNum" sz="quarter" idx="12"/>
          </p:nvPr>
        </p:nvSpPr>
        <p:spPr/>
        <p:txBody>
          <a:bodyPr/>
          <a:lstStyle/>
          <a:p>
            <a:fld id="{6D972E1D-2B91-43F8-BAFE-8C37D0BCB00C}" type="slidenum">
              <a:rPr lang="en-IN" smtClean="0"/>
              <a:pPr/>
              <a:t>31</a:t>
            </a:fld>
            <a:endParaRPr lang="en-IN"/>
          </a:p>
        </p:txBody>
      </p:sp>
      <p:sp>
        <p:nvSpPr>
          <p:cNvPr id="5" name="TextBox 4">
            <a:extLst>
              <a:ext uri="{FF2B5EF4-FFF2-40B4-BE49-F238E27FC236}">
                <a16:creationId xmlns:a16="http://schemas.microsoft.com/office/drawing/2014/main" id="{55EEE2FB-6DA4-7953-1320-6F2B01477746}"/>
              </a:ext>
            </a:extLst>
          </p:cNvPr>
          <p:cNvSpPr txBox="1"/>
          <p:nvPr/>
        </p:nvSpPr>
        <p:spPr>
          <a:xfrm>
            <a:off x="933104" y="1151045"/>
            <a:ext cx="10279379" cy="4893647"/>
          </a:xfrm>
          <a:prstGeom prst="rect">
            <a:avLst/>
          </a:prstGeom>
          <a:noFill/>
        </p:spPr>
        <p:txBody>
          <a:bodyPr wrap="square">
            <a:spAutoFit/>
          </a:bodyPr>
          <a:lstStyle/>
          <a:p>
            <a:pPr marL="342900" indent="-342900" algn="just">
              <a:buFont typeface="+mj-lt"/>
              <a:buAutoNum type="arabicPeriod"/>
            </a:pPr>
            <a:r>
              <a:rPr lang="en-US" sz="2400" dirty="0"/>
              <a:t>As in a circuit-switched network, there are setup and teardown phases in addition to the data transfer phase.</a:t>
            </a:r>
          </a:p>
          <a:p>
            <a:pPr marL="342900" indent="-342900" algn="just">
              <a:buFont typeface="+mj-lt"/>
              <a:buAutoNum type="arabicPeriod"/>
            </a:pPr>
            <a:r>
              <a:rPr lang="en-US" sz="2400" dirty="0"/>
              <a:t>Resources can be allocated during the setup phase, as in a circuit-switched network, or on demand, as in a datagram network.</a:t>
            </a:r>
          </a:p>
          <a:p>
            <a:pPr marL="342900" indent="-342900" algn="just">
              <a:buFont typeface="+mj-lt"/>
              <a:buAutoNum type="arabicPeriod"/>
            </a:pPr>
            <a:r>
              <a:rPr lang="en-US" sz="2400" dirty="0"/>
              <a:t>As in a datagram network, data are packetized and each packet carries an address in the header. However, the address in the header has local jurisdiction (it defines what the next switch should be and the channel on which the packet is being carried), not end-to-end jurisdiction.</a:t>
            </a:r>
          </a:p>
          <a:p>
            <a:pPr marL="342900" indent="-342900" algn="just">
              <a:buFont typeface="+mj-lt"/>
              <a:buAutoNum type="arabicPeriod"/>
            </a:pPr>
            <a:r>
              <a:rPr lang="en-US" sz="2400" dirty="0"/>
              <a:t>As in a circuit-switched network, all packets follow the same path established during the connection.</a:t>
            </a:r>
          </a:p>
          <a:p>
            <a:pPr marL="342900" indent="-342900" algn="just">
              <a:buFont typeface="+mj-lt"/>
              <a:buAutoNum type="arabicPeriod"/>
            </a:pPr>
            <a:r>
              <a:rPr lang="en-US" sz="2400" dirty="0"/>
              <a:t>A virtual-circuit network is normally implemented in the data-link layer, while a circuit-switched network is implemented in the physical layer and a datagram network in the network layer. But this may change in the future.</a:t>
            </a:r>
            <a:endParaRPr lang="en-IN" sz="2400" dirty="0"/>
          </a:p>
        </p:txBody>
      </p:sp>
    </p:spTree>
    <p:extLst>
      <p:ext uri="{BB962C8B-B14F-4D97-AF65-F5344CB8AC3E}">
        <p14:creationId xmlns:p14="http://schemas.microsoft.com/office/powerpoint/2010/main" val="3671123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9" name="Line 3">
            <a:extLst>
              <a:ext uri="{FF2B5EF4-FFF2-40B4-BE49-F238E27FC236}">
                <a16:creationId xmlns:a16="http://schemas.microsoft.com/office/drawing/2014/main" id="{542A4BAC-1F35-9D44-B9A6-917D406D46B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0420" name="Text Box 4">
            <a:extLst>
              <a:ext uri="{FF2B5EF4-FFF2-40B4-BE49-F238E27FC236}">
                <a16:creationId xmlns:a16="http://schemas.microsoft.com/office/drawing/2014/main" id="{6B9AE551-CC99-4E93-3C47-C17C4AFEDF13}"/>
              </a:ext>
            </a:extLst>
          </p:cNvPr>
          <p:cNvSpPr txBox="1">
            <a:spLocks noChangeArrowheads="1"/>
          </p:cNvSpPr>
          <p:nvPr/>
        </p:nvSpPr>
        <p:spPr bwMode="auto">
          <a:xfrm>
            <a:off x="3984625" y="464127"/>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8.10  </a:t>
            </a:r>
            <a:r>
              <a:rPr lang="en-US" altLang="en-US" sz="2000" i="1" dirty="0">
                <a:latin typeface="Times New Roman" panose="02020603050405020304" pitchFamily="18" charset="0"/>
              </a:rPr>
              <a:t>Virtual-circuit network</a:t>
            </a:r>
          </a:p>
        </p:txBody>
      </p:sp>
      <p:pic>
        <p:nvPicPr>
          <p:cNvPr id="60421" name="Picture 6">
            <a:extLst>
              <a:ext uri="{FF2B5EF4-FFF2-40B4-BE49-F238E27FC236}">
                <a16:creationId xmlns:a16="http://schemas.microsoft.com/office/drawing/2014/main" id="{0E3D339C-ADE2-1E0B-B9AC-60D7DFA8F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1812926"/>
            <a:ext cx="826293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C9A4592-D6DA-6F50-821B-F6AB8DA2E7AB}"/>
              </a:ext>
            </a:extLst>
          </p:cNvPr>
          <p:cNvSpPr>
            <a:spLocks noGrp="1"/>
          </p:cNvSpPr>
          <p:nvPr>
            <p:ph type="sldNum" sz="quarter" idx="12"/>
          </p:nvPr>
        </p:nvSpPr>
        <p:spPr/>
        <p:txBody>
          <a:bodyPr/>
          <a:lstStyle/>
          <a:p>
            <a:fld id="{6D972E1D-2B91-43F8-BAFE-8C37D0BCB00C}" type="slidenum">
              <a:rPr lang="en-IN" smtClean="0"/>
              <a:pPr/>
              <a:t>32</a:t>
            </a:fld>
            <a:endParaRPr lang="en-IN"/>
          </a:p>
        </p:txBody>
      </p:sp>
    </p:spTree>
    <p:extLst>
      <p:ext uri="{BB962C8B-B14F-4D97-AF65-F5344CB8AC3E}">
        <p14:creationId xmlns:p14="http://schemas.microsoft.com/office/powerpoint/2010/main" val="770917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Line 3">
            <a:extLst>
              <a:ext uri="{FF2B5EF4-FFF2-40B4-BE49-F238E27FC236}">
                <a16:creationId xmlns:a16="http://schemas.microsoft.com/office/drawing/2014/main" id="{75841C59-5956-821D-F90B-7E5752B23C4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468" name="Text Box 4">
            <a:extLst>
              <a:ext uri="{FF2B5EF4-FFF2-40B4-BE49-F238E27FC236}">
                <a16:creationId xmlns:a16="http://schemas.microsoft.com/office/drawing/2014/main" id="{A70D58CA-F0FB-7C18-0675-4216E71C27F6}"/>
              </a:ext>
            </a:extLst>
          </p:cNvPr>
          <p:cNvSpPr txBox="1">
            <a:spLocks noChangeArrowheads="1"/>
          </p:cNvSpPr>
          <p:nvPr/>
        </p:nvSpPr>
        <p:spPr bwMode="auto">
          <a:xfrm>
            <a:off x="3798671" y="544346"/>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8.11  </a:t>
            </a:r>
            <a:r>
              <a:rPr lang="en-US" altLang="en-US" sz="2000" i="1">
                <a:latin typeface="Times New Roman" panose="02020603050405020304" pitchFamily="18" charset="0"/>
              </a:rPr>
              <a:t>Virtual-circuit identifier</a:t>
            </a:r>
          </a:p>
        </p:txBody>
      </p:sp>
      <p:pic>
        <p:nvPicPr>
          <p:cNvPr id="62469" name="Picture 7">
            <a:extLst>
              <a:ext uri="{FF2B5EF4-FFF2-40B4-BE49-F238E27FC236}">
                <a16:creationId xmlns:a16="http://schemas.microsoft.com/office/drawing/2014/main" id="{F9C649C6-92E9-7EFD-8FA5-E73ABE97A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28" y="1143001"/>
            <a:ext cx="74961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01FF7FD-BE48-453F-3541-07F715DA3EC3}"/>
              </a:ext>
            </a:extLst>
          </p:cNvPr>
          <p:cNvSpPr>
            <a:spLocks noGrp="1"/>
          </p:cNvSpPr>
          <p:nvPr>
            <p:ph type="sldNum" sz="quarter" idx="12"/>
          </p:nvPr>
        </p:nvSpPr>
        <p:spPr/>
        <p:txBody>
          <a:bodyPr/>
          <a:lstStyle/>
          <a:p>
            <a:fld id="{6D972E1D-2B91-43F8-BAFE-8C37D0BCB00C}" type="slidenum">
              <a:rPr lang="en-IN" smtClean="0"/>
              <a:pPr/>
              <a:t>33</a:t>
            </a:fld>
            <a:endParaRPr lang="en-IN"/>
          </a:p>
        </p:txBody>
      </p:sp>
      <p:sp>
        <p:nvSpPr>
          <p:cNvPr id="4" name="TextBox 3">
            <a:extLst>
              <a:ext uri="{FF2B5EF4-FFF2-40B4-BE49-F238E27FC236}">
                <a16:creationId xmlns:a16="http://schemas.microsoft.com/office/drawing/2014/main" id="{634353E9-102C-80B6-5662-7E0F15238F20}"/>
              </a:ext>
            </a:extLst>
          </p:cNvPr>
          <p:cNvSpPr txBox="1"/>
          <p:nvPr/>
        </p:nvSpPr>
        <p:spPr>
          <a:xfrm>
            <a:off x="1034474" y="3448387"/>
            <a:ext cx="10150301" cy="2923877"/>
          </a:xfrm>
          <a:prstGeom prst="rect">
            <a:avLst/>
          </a:prstGeom>
          <a:noFill/>
        </p:spPr>
        <p:txBody>
          <a:bodyPr wrap="square">
            <a:spAutoFit/>
          </a:bodyPr>
          <a:lstStyle/>
          <a:p>
            <a:pPr algn="just"/>
            <a:r>
              <a:rPr lang="en-US" sz="2400" b="1" u="sng" dirty="0"/>
              <a:t>Virtual-Circuit Identifier</a:t>
            </a:r>
          </a:p>
          <a:p>
            <a:pPr marL="342900" indent="-342900" algn="just">
              <a:buFont typeface="Arial" panose="020B0604020202020204" pitchFamily="34" charset="0"/>
              <a:buChar char="•"/>
            </a:pPr>
            <a:r>
              <a:rPr lang="en-US" sz="2000" dirty="0"/>
              <a:t>The identifier that is actually used for data transfer is called the virtual-circuit identifier (VCI) or the label. </a:t>
            </a:r>
          </a:p>
          <a:p>
            <a:pPr marL="342900" indent="-342900" algn="just">
              <a:buFont typeface="Arial" panose="020B0604020202020204" pitchFamily="34" charset="0"/>
              <a:buChar char="•"/>
            </a:pPr>
            <a:r>
              <a:rPr lang="en-US" sz="2000" dirty="0"/>
              <a:t>A VCI, unlike a global address, is a small number that has only switch scope; it is used by a frame between two switches. </a:t>
            </a:r>
          </a:p>
          <a:p>
            <a:pPr marL="342900" indent="-342900" algn="just">
              <a:buFont typeface="Arial" panose="020B0604020202020204" pitchFamily="34" charset="0"/>
              <a:buChar char="•"/>
            </a:pPr>
            <a:r>
              <a:rPr lang="en-US" sz="2000" dirty="0"/>
              <a:t>When a frame arrives at a switch, it has a VCI; when it leaves, it has a different VCI. </a:t>
            </a:r>
          </a:p>
          <a:p>
            <a:pPr marL="342900" indent="-342900" algn="just">
              <a:buFont typeface="Arial" panose="020B0604020202020204" pitchFamily="34" charset="0"/>
              <a:buChar char="•"/>
            </a:pPr>
            <a:r>
              <a:rPr lang="en-US" sz="2000" dirty="0"/>
              <a:t>Figure 8.11 shows how the VCI in a data frame changes from one switch to another. </a:t>
            </a:r>
          </a:p>
          <a:p>
            <a:pPr marL="342900" indent="-342900" algn="just">
              <a:buFont typeface="Arial" panose="020B0604020202020204" pitchFamily="34" charset="0"/>
              <a:buChar char="•"/>
            </a:pPr>
            <a:r>
              <a:rPr lang="en-US" sz="2000" dirty="0"/>
              <a:t>Note that a VCI does not need to be a large number since each switch can use its own unique set of VCIs.</a:t>
            </a:r>
            <a:endParaRPr lang="en-IN" sz="2000" dirty="0"/>
          </a:p>
        </p:txBody>
      </p:sp>
    </p:spTree>
    <p:extLst>
      <p:ext uri="{BB962C8B-B14F-4D97-AF65-F5344CB8AC3E}">
        <p14:creationId xmlns:p14="http://schemas.microsoft.com/office/powerpoint/2010/main" val="4232721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1116-760B-9038-3286-A75DE58F4881}"/>
              </a:ext>
            </a:extLst>
          </p:cNvPr>
          <p:cNvSpPr>
            <a:spLocks noGrp="1"/>
          </p:cNvSpPr>
          <p:nvPr>
            <p:ph type="title"/>
          </p:nvPr>
        </p:nvSpPr>
        <p:spPr>
          <a:xfrm>
            <a:off x="1097280" y="286604"/>
            <a:ext cx="10058400" cy="646270"/>
          </a:xfrm>
        </p:spPr>
        <p:txBody>
          <a:bodyPr>
            <a:normAutofit fontScale="90000"/>
          </a:bodyPr>
          <a:lstStyle/>
          <a:p>
            <a:r>
              <a:rPr lang="en-IN" dirty="0"/>
              <a:t>1. Data-Transfer Phase</a:t>
            </a:r>
          </a:p>
        </p:txBody>
      </p:sp>
      <p:sp>
        <p:nvSpPr>
          <p:cNvPr id="3" name="Slide Number Placeholder 2">
            <a:extLst>
              <a:ext uri="{FF2B5EF4-FFF2-40B4-BE49-F238E27FC236}">
                <a16:creationId xmlns:a16="http://schemas.microsoft.com/office/drawing/2014/main" id="{B584B261-3B1D-E954-FD8A-96F485E2CCFA}"/>
              </a:ext>
            </a:extLst>
          </p:cNvPr>
          <p:cNvSpPr>
            <a:spLocks noGrp="1"/>
          </p:cNvSpPr>
          <p:nvPr>
            <p:ph type="sldNum" sz="quarter" idx="12"/>
          </p:nvPr>
        </p:nvSpPr>
        <p:spPr/>
        <p:txBody>
          <a:bodyPr/>
          <a:lstStyle/>
          <a:p>
            <a:fld id="{6D972E1D-2B91-43F8-BAFE-8C37D0BCB00C}" type="slidenum">
              <a:rPr lang="en-IN" smtClean="0"/>
              <a:pPr/>
              <a:t>34</a:t>
            </a:fld>
            <a:endParaRPr lang="en-IN"/>
          </a:p>
        </p:txBody>
      </p:sp>
      <p:sp>
        <p:nvSpPr>
          <p:cNvPr id="5" name="TextBox 4">
            <a:extLst>
              <a:ext uri="{FF2B5EF4-FFF2-40B4-BE49-F238E27FC236}">
                <a16:creationId xmlns:a16="http://schemas.microsoft.com/office/drawing/2014/main" id="{37748308-2E13-818D-8798-A1EB6BA2F7D9}"/>
              </a:ext>
            </a:extLst>
          </p:cNvPr>
          <p:cNvSpPr txBox="1"/>
          <p:nvPr/>
        </p:nvSpPr>
        <p:spPr>
          <a:xfrm>
            <a:off x="1006763" y="919588"/>
            <a:ext cx="10058399" cy="5509200"/>
          </a:xfrm>
          <a:prstGeom prst="rect">
            <a:avLst/>
          </a:prstGeom>
          <a:noFill/>
        </p:spPr>
        <p:txBody>
          <a:bodyPr wrap="square">
            <a:spAutoFit/>
          </a:bodyPr>
          <a:lstStyle/>
          <a:p>
            <a:pPr marL="457200" indent="-457200" algn="just">
              <a:buFont typeface="+mj-lt"/>
              <a:buAutoNum type="arabicPeriod"/>
            </a:pPr>
            <a:r>
              <a:rPr lang="en-US" sz="2200" dirty="0"/>
              <a:t>To transfer a frame from a source to its destination, all switches need to have a table entry for this virtual circuit. The table, in its simplest form, has four columns. </a:t>
            </a:r>
          </a:p>
          <a:p>
            <a:pPr marL="457200" indent="-457200" algn="just">
              <a:buFont typeface="+mj-lt"/>
              <a:buAutoNum type="arabicPeriod"/>
            </a:pPr>
            <a:r>
              <a:rPr lang="en-US" sz="2200" dirty="0"/>
              <a:t>This means that the switch holds four pieces of information for each virtual circuit that is already set up.</a:t>
            </a:r>
          </a:p>
          <a:p>
            <a:pPr marL="457200" indent="-457200" algn="just">
              <a:buFont typeface="+mj-lt"/>
              <a:buAutoNum type="arabicPeriod"/>
            </a:pPr>
            <a:r>
              <a:rPr lang="en-US" sz="2200" dirty="0"/>
              <a:t>For the moment we assume that each switch has a table with entries for all active virtual circuits. Figure 8.12 shows a frame arriving at port 1 with a VCI of 14. </a:t>
            </a:r>
          </a:p>
          <a:p>
            <a:pPr marL="457200" indent="-457200" algn="just">
              <a:buFont typeface="+mj-lt"/>
              <a:buAutoNum type="arabicPeriod"/>
            </a:pPr>
            <a:r>
              <a:rPr lang="en-US" sz="2200" dirty="0"/>
              <a:t>When the frame arrives, the switch looks in its table to find port 1 and a VCI of 14. </a:t>
            </a:r>
          </a:p>
          <a:p>
            <a:pPr marL="457200" indent="-457200" algn="just">
              <a:buFont typeface="+mj-lt"/>
              <a:buAutoNum type="arabicPeriod"/>
            </a:pPr>
            <a:r>
              <a:rPr lang="en-US" sz="2200" dirty="0"/>
              <a:t>When it is found, the switch knows to change the VCI to 22 and send out the frame from port 3. Figure 8.13 shows how a frame from source A reaches destination B and how its VCI changes during the trip. </a:t>
            </a:r>
          </a:p>
          <a:p>
            <a:pPr marL="457200" indent="-457200" algn="just">
              <a:buFont typeface="+mj-lt"/>
              <a:buAutoNum type="arabicPeriod"/>
            </a:pPr>
            <a:r>
              <a:rPr lang="en-US" sz="2200" dirty="0"/>
              <a:t>Each switch changes the VCI and routes the frame.</a:t>
            </a:r>
          </a:p>
          <a:p>
            <a:pPr marL="457200" indent="-457200" algn="just">
              <a:buFont typeface="+mj-lt"/>
              <a:buAutoNum type="arabicPeriod"/>
            </a:pPr>
            <a:r>
              <a:rPr lang="en-US" sz="2200" dirty="0"/>
              <a:t>The data-transfer phase is active until the source sends all its frames to the destination.</a:t>
            </a:r>
          </a:p>
          <a:p>
            <a:pPr marL="457200" indent="-457200" algn="just">
              <a:buFont typeface="+mj-lt"/>
              <a:buAutoNum type="arabicPeriod"/>
            </a:pPr>
            <a:r>
              <a:rPr lang="en-US" sz="2200" dirty="0"/>
              <a:t>The procedure at the switch is the same for each frame of a message. </a:t>
            </a:r>
          </a:p>
          <a:p>
            <a:pPr marL="457200" indent="-457200" algn="just">
              <a:buFont typeface="+mj-lt"/>
              <a:buAutoNum type="arabicPeriod"/>
            </a:pPr>
            <a:r>
              <a:rPr lang="en-US" sz="2200" dirty="0"/>
              <a:t>The process creates a virtual circuit, not a real circuit, between the source and destination.</a:t>
            </a:r>
            <a:endParaRPr lang="en-IN" sz="2200" dirty="0"/>
          </a:p>
        </p:txBody>
      </p:sp>
    </p:spTree>
    <p:extLst>
      <p:ext uri="{BB962C8B-B14F-4D97-AF65-F5344CB8AC3E}">
        <p14:creationId xmlns:p14="http://schemas.microsoft.com/office/powerpoint/2010/main" val="2330171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Line 3">
            <a:extLst>
              <a:ext uri="{FF2B5EF4-FFF2-40B4-BE49-F238E27FC236}">
                <a16:creationId xmlns:a16="http://schemas.microsoft.com/office/drawing/2014/main" id="{21721B75-4909-1DA2-3363-C6F505A2608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516" name="Text Box 4">
            <a:extLst>
              <a:ext uri="{FF2B5EF4-FFF2-40B4-BE49-F238E27FC236}">
                <a16:creationId xmlns:a16="http://schemas.microsoft.com/office/drawing/2014/main" id="{B18DF1A4-8D1B-4A85-DCEF-AE876F793091}"/>
              </a:ext>
            </a:extLst>
          </p:cNvPr>
          <p:cNvSpPr txBox="1">
            <a:spLocks noChangeArrowheads="1"/>
          </p:cNvSpPr>
          <p:nvPr/>
        </p:nvSpPr>
        <p:spPr bwMode="auto">
          <a:xfrm>
            <a:off x="1828801" y="381000"/>
            <a:ext cx="652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8.12  </a:t>
            </a:r>
            <a:r>
              <a:rPr lang="en-US" altLang="en-US" sz="2000" i="1">
                <a:latin typeface="Times New Roman" panose="02020603050405020304" pitchFamily="18" charset="0"/>
              </a:rPr>
              <a:t>Switch and tables in a virtual-circuit network</a:t>
            </a:r>
          </a:p>
        </p:txBody>
      </p:sp>
      <p:pic>
        <p:nvPicPr>
          <p:cNvPr id="64517" name="Picture 6">
            <a:extLst>
              <a:ext uri="{FF2B5EF4-FFF2-40B4-BE49-F238E27FC236}">
                <a16:creationId xmlns:a16="http://schemas.microsoft.com/office/drawing/2014/main" id="{657BB856-5F82-6411-1833-1A931F14A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96976"/>
            <a:ext cx="7404100"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021A553-1E8F-12BB-09D0-F71243B79AC9}"/>
              </a:ext>
            </a:extLst>
          </p:cNvPr>
          <p:cNvSpPr>
            <a:spLocks noGrp="1"/>
          </p:cNvSpPr>
          <p:nvPr>
            <p:ph type="sldNum" sz="quarter" idx="12"/>
          </p:nvPr>
        </p:nvSpPr>
        <p:spPr/>
        <p:txBody>
          <a:bodyPr/>
          <a:lstStyle/>
          <a:p>
            <a:fld id="{6D972E1D-2B91-43F8-BAFE-8C37D0BCB00C}" type="slidenum">
              <a:rPr lang="en-IN" smtClean="0"/>
              <a:pPr/>
              <a:t>35</a:t>
            </a:fld>
            <a:endParaRPr lang="en-IN"/>
          </a:p>
        </p:txBody>
      </p:sp>
    </p:spTree>
    <p:extLst>
      <p:ext uri="{BB962C8B-B14F-4D97-AF65-F5344CB8AC3E}">
        <p14:creationId xmlns:p14="http://schemas.microsoft.com/office/powerpoint/2010/main" val="3403396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Line 3">
            <a:extLst>
              <a:ext uri="{FF2B5EF4-FFF2-40B4-BE49-F238E27FC236}">
                <a16:creationId xmlns:a16="http://schemas.microsoft.com/office/drawing/2014/main" id="{2F3D83AB-AE28-7515-692E-010E3BA0B86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4" name="Text Box 4">
            <a:extLst>
              <a:ext uri="{FF2B5EF4-FFF2-40B4-BE49-F238E27FC236}">
                <a16:creationId xmlns:a16="http://schemas.microsoft.com/office/drawing/2014/main" id="{EC2B1C52-ABCA-FB29-B10D-5BA37684448A}"/>
              </a:ext>
            </a:extLst>
          </p:cNvPr>
          <p:cNvSpPr txBox="1">
            <a:spLocks noChangeArrowheads="1"/>
          </p:cNvSpPr>
          <p:nvPr/>
        </p:nvSpPr>
        <p:spPr bwMode="auto">
          <a:xfrm>
            <a:off x="1828801" y="381000"/>
            <a:ext cx="835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8.13  </a:t>
            </a:r>
            <a:r>
              <a:rPr lang="en-US" altLang="en-US" sz="2000" i="1">
                <a:latin typeface="Times New Roman" panose="02020603050405020304" pitchFamily="18" charset="0"/>
              </a:rPr>
              <a:t>Source-to-destination data transfer in a virtual-circuit network</a:t>
            </a:r>
          </a:p>
        </p:txBody>
      </p:sp>
      <p:pic>
        <p:nvPicPr>
          <p:cNvPr id="66565" name="Picture 9">
            <a:extLst>
              <a:ext uri="{FF2B5EF4-FFF2-40B4-BE49-F238E27FC236}">
                <a16:creationId xmlns:a16="http://schemas.microsoft.com/office/drawing/2014/main" id="{5099D891-8396-A128-F368-CF65A78F8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1211264"/>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29C3EA9-FBC1-8106-FC08-3A875A2A919D}"/>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p14="http://schemas.microsoft.com/office/powerpoint/2010/main" val="1165999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EDB9AE-7367-9E40-0263-AA0C7A99183E}"/>
              </a:ext>
            </a:extLst>
          </p:cNvPr>
          <p:cNvSpPr>
            <a:spLocks noGrp="1"/>
          </p:cNvSpPr>
          <p:nvPr>
            <p:ph type="sldNum" sz="quarter" idx="12"/>
          </p:nvPr>
        </p:nvSpPr>
        <p:spPr/>
        <p:txBody>
          <a:bodyPr/>
          <a:lstStyle/>
          <a:p>
            <a:fld id="{6D972E1D-2B91-43F8-BAFE-8C37D0BCB00C}" type="slidenum">
              <a:rPr lang="en-IN" smtClean="0"/>
              <a:pPr/>
              <a:t>37</a:t>
            </a:fld>
            <a:endParaRPr lang="en-IN"/>
          </a:p>
        </p:txBody>
      </p:sp>
      <p:sp>
        <p:nvSpPr>
          <p:cNvPr id="4" name="TextBox 3">
            <a:extLst>
              <a:ext uri="{FF2B5EF4-FFF2-40B4-BE49-F238E27FC236}">
                <a16:creationId xmlns:a16="http://schemas.microsoft.com/office/drawing/2014/main" id="{AE56B96C-8232-2498-5D0C-8E135EB01222}"/>
              </a:ext>
            </a:extLst>
          </p:cNvPr>
          <p:cNvSpPr txBox="1"/>
          <p:nvPr/>
        </p:nvSpPr>
        <p:spPr>
          <a:xfrm>
            <a:off x="1097280" y="951346"/>
            <a:ext cx="9855200" cy="400110"/>
          </a:xfrm>
          <a:prstGeom prst="rect">
            <a:avLst/>
          </a:prstGeom>
          <a:noFill/>
        </p:spPr>
        <p:txBody>
          <a:bodyPr wrap="square">
            <a:spAutoFit/>
          </a:bodyPr>
          <a:lstStyle/>
          <a:p>
            <a:pPr algn="just"/>
            <a:r>
              <a:rPr lang="en-US" sz="2000" dirty="0"/>
              <a:t>It consists of two steps: (a)setup request and (b) acknowledgment. </a:t>
            </a:r>
          </a:p>
        </p:txBody>
      </p:sp>
      <p:sp>
        <p:nvSpPr>
          <p:cNvPr id="6" name="TextBox 5">
            <a:extLst>
              <a:ext uri="{FF2B5EF4-FFF2-40B4-BE49-F238E27FC236}">
                <a16:creationId xmlns:a16="http://schemas.microsoft.com/office/drawing/2014/main" id="{C7D5FDA8-B549-7B0D-90AB-38A5E5D65051}"/>
              </a:ext>
            </a:extLst>
          </p:cNvPr>
          <p:cNvSpPr txBox="1"/>
          <p:nvPr/>
        </p:nvSpPr>
        <p:spPr>
          <a:xfrm>
            <a:off x="544945" y="1390953"/>
            <a:ext cx="10898909" cy="4616648"/>
          </a:xfrm>
          <a:prstGeom prst="rect">
            <a:avLst/>
          </a:prstGeom>
          <a:noFill/>
        </p:spPr>
        <p:txBody>
          <a:bodyPr wrap="square">
            <a:spAutoFit/>
          </a:bodyPr>
          <a:lstStyle/>
          <a:p>
            <a:pPr algn="just"/>
            <a:r>
              <a:rPr lang="en-US" sz="2400" b="1" u="sng" dirty="0"/>
              <a:t>(a) Setup Request</a:t>
            </a:r>
          </a:p>
          <a:p>
            <a:pPr algn="just"/>
            <a:r>
              <a:rPr lang="en-US" dirty="0"/>
              <a:t>A setup request frame is sent from the source to the destination. Figure 8.14 shows the process.</a:t>
            </a:r>
          </a:p>
          <a:p>
            <a:pPr marL="342900" indent="-342900" algn="just">
              <a:buFont typeface="+mj-lt"/>
              <a:buAutoNum type="arabicPeriod"/>
            </a:pPr>
            <a:r>
              <a:rPr lang="en-US" dirty="0"/>
              <a:t>Source A sends a setup frame to switch 1.</a:t>
            </a:r>
          </a:p>
          <a:p>
            <a:pPr marL="342900" indent="-342900" algn="just">
              <a:buFont typeface="+mj-lt"/>
              <a:buAutoNum type="arabicPeriod"/>
            </a:pPr>
            <a:r>
              <a:rPr lang="en-US" dirty="0"/>
              <a:t>Switch 1 receives the setup request frame. It knows that a frame going from A to B goes out through port 3. The switch, in the setup phase, acts as a packet switch; it has a routing table which is different from the switching table. For the moment, assume that it knows the output port. The switch creates an entry in its table for this virtual circuit, but it is only able to fill three of the four columns. The switch assigns the incoming port (1) and chooses an available incoming VCI (14) and the outgoing port (3). It does not yet know the outgoing VCI, which will be found during the acknowledgment step. The switch then forwards the frame through port 3 to switch 2.</a:t>
            </a:r>
          </a:p>
          <a:p>
            <a:pPr marL="342900" indent="-342900" algn="just">
              <a:buFont typeface="+mj-lt"/>
              <a:buAutoNum type="arabicPeriod"/>
            </a:pPr>
            <a:r>
              <a:rPr lang="en-US" dirty="0"/>
              <a:t>Switch 2 receives the setup request frame. The same events happen here as at switch 1; three columns of the table are completed: in this case, incoming port (1),incoming VCI (66), and outgoing port (2).</a:t>
            </a:r>
          </a:p>
          <a:p>
            <a:pPr marL="342900" indent="-342900" algn="just">
              <a:buFont typeface="+mj-lt"/>
              <a:buAutoNum type="arabicPeriod"/>
            </a:pPr>
            <a:r>
              <a:rPr lang="en-US" dirty="0"/>
              <a:t>Switch 3 receives the setup request frame. Again, three columns are completed: incoming port (2), incoming VCI (22), and outgoing port (3).</a:t>
            </a:r>
          </a:p>
          <a:p>
            <a:pPr marL="342900" indent="-342900" algn="just">
              <a:buFont typeface="+mj-lt"/>
              <a:buAutoNum type="arabicPeriod"/>
            </a:pPr>
            <a:r>
              <a:rPr lang="en-US" dirty="0"/>
              <a:t>Destination B receives the setup frame, and if it is ready to receive frames from A, it assigns a VCI to the incoming frames that come from A, in this case 77. This VCI lets the destination know that the frames come from A, and not other sources.</a:t>
            </a:r>
          </a:p>
        </p:txBody>
      </p:sp>
      <p:sp>
        <p:nvSpPr>
          <p:cNvPr id="7" name="Title 1">
            <a:extLst>
              <a:ext uri="{FF2B5EF4-FFF2-40B4-BE49-F238E27FC236}">
                <a16:creationId xmlns:a16="http://schemas.microsoft.com/office/drawing/2014/main" id="{9EC02FF9-871C-458B-4A94-54916C9DF59E}"/>
              </a:ext>
            </a:extLst>
          </p:cNvPr>
          <p:cNvSpPr txBox="1">
            <a:spLocks/>
          </p:cNvSpPr>
          <p:nvPr/>
        </p:nvSpPr>
        <p:spPr>
          <a:xfrm>
            <a:off x="1036320" y="292715"/>
            <a:ext cx="10058400" cy="1065038"/>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dirty="0"/>
              <a:t>2. Setup Phase</a:t>
            </a:r>
          </a:p>
        </p:txBody>
      </p:sp>
    </p:spTree>
    <p:extLst>
      <p:ext uri="{BB962C8B-B14F-4D97-AF65-F5344CB8AC3E}">
        <p14:creationId xmlns:p14="http://schemas.microsoft.com/office/powerpoint/2010/main" val="2426864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1" name="Line 3">
            <a:extLst>
              <a:ext uri="{FF2B5EF4-FFF2-40B4-BE49-F238E27FC236}">
                <a16:creationId xmlns:a16="http://schemas.microsoft.com/office/drawing/2014/main" id="{6737CC85-409E-E479-A5F8-202C97E0CF7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612" name="Text Box 4">
            <a:extLst>
              <a:ext uri="{FF2B5EF4-FFF2-40B4-BE49-F238E27FC236}">
                <a16:creationId xmlns:a16="http://schemas.microsoft.com/office/drawing/2014/main" id="{6E264B7A-F85D-77D4-5328-2C26E1E456A1}"/>
              </a:ext>
            </a:extLst>
          </p:cNvPr>
          <p:cNvSpPr txBox="1">
            <a:spLocks noChangeArrowheads="1"/>
          </p:cNvSpPr>
          <p:nvPr/>
        </p:nvSpPr>
        <p:spPr bwMode="auto">
          <a:xfrm>
            <a:off x="3020297" y="528783"/>
            <a:ext cx="611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8.14  </a:t>
            </a:r>
            <a:r>
              <a:rPr lang="en-US" altLang="en-US" sz="2000" i="1" dirty="0">
                <a:latin typeface="Times New Roman" panose="02020603050405020304" pitchFamily="18" charset="0"/>
              </a:rPr>
              <a:t>Setup request in a virtual-circuit network</a:t>
            </a:r>
          </a:p>
        </p:txBody>
      </p:sp>
      <p:pic>
        <p:nvPicPr>
          <p:cNvPr id="68613" name="Picture 6">
            <a:extLst>
              <a:ext uri="{FF2B5EF4-FFF2-40B4-BE49-F238E27FC236}">
                <a16:creationId xmlns:a16="http://schemas.microsoft.com/office/drawing/2014/main" id="{192B1C62-BCF6-782C-EEAB-5F4B1DBC3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47826"/>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003F8DC-A283-E77D-A51A-A812FF59909B}"/>
              </a:ext>
            </a:extLst>
          </p:cNvPr>
          <p:cNvSpPr>
            <a:spLocks noGrp="1"/>
          </p:cNvSpPr>
          <p:nvPr>
            <p:ph type="sldNum" sz="quarter" idx="12"/>
          </p:nvPr>
        </p:nvSpPr>
        <p:spPr/>
        <p:txBody>
          <a:bodyPr/>
          <a:lstStyle/>
          <a:p>
            <a:fld id="{6D972E1D-2B91-43F8-BAFE-8C37D0BCB00C}" type="slidenum">
              <a:rPr lang="en-IN" smtClean="0"/>
              <a:pPr/>
              <a:t>38</a:t>
            </a:fld>
            <a:endParaRPr lang="en-IN"/>
          </a:p>
        </p:txBody>
      </p:sp>
    </p:spTree>
    <p:extLst>
      <p:ext uri="{BB962C8B-B14F-4D97-AF65-F5344CB8AC3E}">
        <p14:creationId xmlns:p14="http://schemas.microsoft.com/office/powerpoint/2010/main" val="3158348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BF5490-DED8-7FEF-E966-6B4BC7000B36}"/>
              </a:ext>
            </a:extLst>
          </p:cNvPr>
          <p:cNvSpPr>
            <a:spLocks noGrp="1"/>
          </p:cNvSpPr>
          <p:nvPr>
            <p:ph type="sldNum" sz="quarter" idx="12"/>
          </p:nvPr>
        </p:nvSpPr>
        <p:spPr/>
        <p:txBody>
          <a:bodyPr/>
          <a:lstStyle/>
          <a:p>
            <a:fld id="{6D972E1D-2B91-43F8-BAFE-8C37D0BCB00C}" type="slidenum">
              <a:rPr lang="en-IN" smtClean="0"/>
              <a:pPr/>
              <a:t>39</a:t>
            </a:fld>
            <a:endParaRPr lang="en-IN"/>
          </a:p>
        </p:txBody>
      </p:sp>
      <p:sp>
        <p:nvSpPr>
          <p:cNvPr id="5" name="TextBox 4">
            <a:extLst>
              <a:ext uri="{FF2B5EF4-FFF2-40B4-BE49-F238E27FC236}">
                <a16:creationId xmlns:a16="http://schemas.microsoft.com/office/drawing/2014/main" id="{11A4DF8F-61CC-7D6A-0D07-1EEBCE07AC8A}"/>
              </a:ext>
            </a:extLst>
          </p:cNvPr>
          <p:cNvSpPr txBox="1"/>
          <p:nvPr/>
        </p:nvSpPr>
        <p:spPr>
          <a:xfrm>
            <a:off x="1136073" y="1030051"/>
            <a:ext cx="9827491" cy="1446550"/>
          </a:xfrm>
          <a:prstGeom prst="rect">
            <a:avLst/>
          </a:prstGeom>
          <a:noFill/>
        </p:spPr>
        <p:txBody>
          <a:bodyPr wrap="square">
            <a:spAutoFit/>
          </a:bodyPr>
          <a:lstStyle/>
          <a:p>
            <a:pPr algn="just"/>
            <a:r>
              <a:rPr lang="en-IN" sz="2400" b="1" u="sng" dirty="0"/>
              <a:t>(b)Acknowledgment</a:t>
            </a:r>
          </a:p>
          <a:p>
            <a:pPr algn="just"/>
            <a:endParaRPr lang="en-US" sz="2400" b="1" u="sng" dirty="0"/>
          </a:p>
          <a:p>
            <a:pPr algn="just"/>
            <a:r>
              <a:rPr lang="en-US" sz="2000" dirty="0"/>
              <a:t>A special frame, called the acknowledgment frame, completes the entries in the switching tables. Figure 8.15 shows the process.</a:t>
            </a:r>
            <a:endParaRPr lang="en-IN" sz="2000" dirty="0"/>
          </a:p>
        </p:txBody>
      </p:sp>
      <p:sp>
        <p:nvSpPr>
          <p:cNvPr id="9" name="TextBox 8">
            <a:extLst>
              <a:ext uri="{FF2B5EF4-FFF2-40B4-BE49-F238E27FC236}">
                <a16:creationId xmlns:a16="http://schemas.microsoft.com/office/drawing/2014/main" id="{3FDF27BE-1756-8819-6465-82C884274734}"/>
              </a:ext>
            </a:extLst>
          </p:cNvPr>
          <p:cNvSpPr txBox="1"/>
          <p:nvPr/>
        </p:nvSpPr>
        <p:spPr>
          <a:xfrm>
            <a:off x="1136073" y="2499601"/>
            <a:ext cx="9938328" cy="3785652"/>
          </a:xfrm>
          <a:prstGeom prst="rect">
            <a:avLst/>
          </a:prstGeom>
          <a:noFill/>
        </p:spPr>
        <p:txBody>
          <a:bodyPr wrap="square">
            <a:spAutoFit/>
          </a:bodyPr>
          <a:lstStyle/>
          <a:p>
            <a:pPr marL="342900" indent="-342900" algn="just">
              <a:buFont typeface="+mj-lt"/>
              <a:buAutoNum type="arabicPeriod"/>
            </a:pPr>
            <a:r>
              <a:rPr lang="en-US" sz="2000" dirty="0"/>
              <a:t>The destination sends an acknowledgment to switch 3. The acknowledgment carries the global source and destination addresses so the switch knows which entry in the table is to be completed. The frame also carries VCI 77, chosen by the destination as the incoming VCI for frames from A. Switch 3 uses this VCI to complete the outgoing VCI column for this entry. Note that 77 is the incoming VCI for destination B, but the outgoing VCI for switch 3.</a:t>
            </a:r>
          </a:p>
          <a:p>
            <a:pPr marL="342900" indent="-342900" algn="just">
              <a:buFont typeface="+mj-lt"/>
              <a:buAutoNum type="arabicPeriod"/>
            </a:pPr>
            <a:r>
              <a:rPr lang="en-US" sz="2000" dirty="0"/>
              <a:t>Switch 3 sends an acknowledgment to switch 2 that contains its incoming VCI in the table, chosen in the previous step. Switch 2 uses this as the outgoing VCI in the table. </a:t>
            </a:r>
          </a:p>
          <a:p>
            <a:pPr marL="342900" indent="-342900" algn="just">
              <a:buFont typeface="+mj-lt"/>
              <a:buAutoNum type="arabicPeriod"/>
            </a:pPr>
            <a:r>
              <a:rPr lang="en-US" sz="2000" dirty="0"/>
              <a:t>Switch 2 sends an acknowledgment to switch 1 that contains its incoming VCI in the table, chosen in the previous step. Switch 1 uses this as the outgoing VCI in the table.</a:t>
            </a:r>
          </a:p>
          <a:p>
            <a:pPr marL="342900" indent="-342900" algn="just">
              <a:buFont typeface="+mj-lt"/>
              <a:buAutoNum type="arabicPeriod"/>
            </a:pPr>
            <a:r>
              <a:rPr lang="en-US" sz="2000" dirty="0"/>
              <a:t>Finally switch 1 sends an acknowledgment to source A that contains its incoming VCI in the table, chosen in the previous step.</a:t>
            </a:r>
          </a:p>
          <a:p>
            <a:pPr marL="342900" indent="-342900" algn="just">
              <a:buFont typeface="+mj-lt"/>
              <a:buAutoNum type="arabicPeriod"/>
            </a:pPr>
            <a:r>
              <a:rPr lang="en-US" sz="2000" dirty="0"/>
              <a:t>The source uses this as the outgoing VCI for the data frames to be sent to destination B.</a:t>
            </a:r>
            <a:endParaRPr lang="en-IN" sz="2000" dirty="0"/>
          </a:p>
        </p:txBody>
      </p:sp>
    </p:spTree>
    <p:extLst>
      <p:ext uri="{BB962C8B-B14F-4D97-AF65-F5344CB8AC3E}">
        <p14:creationId xmlns:p14="http://schemas.microsoft.com/office/powerpoint/2010/main" val="208611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Line 3">
            <a:extLst>
              <a:ext uri="{FF2B5EF4-FFF2-40B4-BE49-F238E27FC236}">
                <a16:creationId xmlns:a16="http://schemas.microsoft.com/office/drawing/2014/main" id="{923CAC8D-6D11-254E-C005-9C32387DBEE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412" name="Text Box 4">
            <a:extLst>
              <a:ext uri="{FF2B5EF4-FFF2-40B4-BE49-F238E27FC236}">
                <a16:creationId xmlns:a16="http://schemas.microsoft.com/office/drawing/2014/main" id="{8C5A05AF-9018-CCDE-DE40-CB8F8E2DC993}"/>
              </a:ext>
            </a:extLst>
          </p:cNvPr>
          <p:cNvSpPr txBox="1">
            <a:spLocks noChangeArrowheads="1"/>
          </p:cNvSpPr>
          <p:nvPr/>
        </p:nvSpPr>
        <p:spPr bwMode="auto">
          <a:xfrm>
            <a:off x="4195762" y="464128"/>
            <a:ext cx="350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8.1  </a:t>
            </a:r>
            <a:r>
              <a:rPr lang="en-US" altLang="en-US" sz="2000" i="1" dirty="0">
                <a:latin typeface="Times New Roman" panose="02020603050405020304" pitchFamily="18" charset="0"/>
              </a:rPr>
              <a:t>Switched network</a:t>
            </a:r>
          </a:p>
        </p:txBody>
      </p:sp>
      <p:pic>
        <p:nvPicPr>
          <p:cNvPr id="17413" name="Picture 6">
            <a:extLst>
              <a:ext uri="{FF2B5EF4-FFF2-40B4-BE49-F238E27FC236}">
                <a16:creationId xmlns:a16="http://schemas.microsoft.com/office/drawing/2014/main" id="{A70E9605-4348-8742-814A-688A3A09B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1905000"/>
            <a:ext cx="6691312"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13ABBEB6-D30F-2EFD-3B95-CE012D843150}"/>
              </a:ext>
            </a:extLst>
          </p:cNvPr>
          <p:cNvSpPr>
            <a:spLocks noGrp="1"/>
          </p:cNvSpPr>
          <p:nvPr>
            <p:ph type="sldNum" sz="quarter" idx="12"/>
          </p:nvPr>
        </p:nvSpPr>
        <p:spPr/>
        <p:txBody>
          <a:bodyPr/>
          <a:lstStyle/>
          <a:p>
            <a:fld id="{6D972E1D-2B91-43F8-BAFE-8C37D0BCB00C}" type="slidenum">
              <a:rPr lang="en-IN" smtClean="0"/>
              <a:pPr/>
              <a:t>4</a:t>
            </a:fld>
            <a:endParaRPr lang="en-IN"/>
          </a:p>
        </p:txBody>
      </p:sp>
    </p:spTree>
    <p:extLst>
      <p:ext uri="{BB962C8B-B14F-4D97-AF65-F5344CB8AC3E}">
        <p14:creationId xmlns:p14="http://schemas.microsoft.com/office/powerpoint/2010/main" val="3279652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9" name="Line 3">
            <a:extLst>
              <a:ext uri="{FF2B5EF4-FFF2-40B4-BE49-F238E27FC236}">
                <a16:creationId xmlns:a16="http://schemas.microsoft.com/office/drawing/2014/main" id="{1C35580B-8675-383A-ABD6-B0E360B3FDE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60" name="Text Box 4">
            <a:extLst>
              <a:ext uri="{FF2B5EF4-FFF2-40B4-BE49-F238E27FC236}">
                <a16:creationId xmlns:a16="http://schemas.microsoft.com/office/drawing/2014/main" id="{63BD591A-CF47-2DCE-235E-0E1ABB111809}"/>
              </a:ext>
            </a:extLst>
          </p:cNvPr>
          <p:cNvSpPr txBox="1">
            <a:spLocks noChangeArrowheads="1"/>
          </p:cNvSpPr>
          <p:nvPr/>
        </p:nvSpPr>
        <p:spPr bwMode="auto">
          <a:xfrm>
            <a:off x="1828800" y="381000"/>
            <a:ext cx="711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8.15  </a:t>
            </a:r>
            <a:r>
              <a:rPr lang="en-US" altLang="en-US" sz="2000" i="1">
                <a:latin typeface="Times New Roman" panose="02020603050405020304" pitchFamily="18" charset="0"/>
              </a:rPr>
              <a:t>Setup acknowledgment in a virtual-circuit network</a:t>
            </a:r>
          </a:p>
        </p:txBody>
      </p:sp>
      <p:pic>
        <p:nvPicPr>
          <p:cNvPr id="70661" name="Picture 6">
            <a:extLst>
              <a:ext uri="{FF2B5EF4-FFF2-40B4-BE49-F238E27FC236}">
                <a16:creationId xmlns:a16="http://schemas.microsoft.com/office/drawing/2014/main" id="{03039606-BDF4-967E-679C-83073B646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1776414"/>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7D5ED116-05F7-54A1-1AE4-9D1222FC0EC8}"/>
              </a:ext>
            </a:extLst>
          </p:cNvPr>
          <p:cNvSpPr>
            <a:spLocks noGrp="1"/>
          </p:cNvSpPr>
          <p:nvPr>
            <p:ph type="sldNum" sz="quarter" idx="12"/>
          </p:nvPr>
        </p:nvSpPr>
        <p:spPr/>
        <p:txBody>
          <a:bodyPr/>
          <a:lstStyle/>
          <a:p>
            <a:fld id="{6D972E1D-2B91-43F8-BAFE-8C37D0BCB00C}" type="slidenum">
              <a:rPr lang="en-IN" smtClean="0"/>
              <a:pPr/>
              <a:t>40</a:t>
            </a:fld>
            <a:endParaRPr lang="en-IN"/>
          </a:p>
        </p:txBody>
      </p:sp>
    </p:spTree>
    <p:extLst>
      <p:ext uri="{BB962C8B-B14F-4D97-AF65-F5344CB8AC3E}">
        <p14:creationId xmlns:p14="http://schemas.microsoft.com/office/powerpoint/2010/main" val="2365306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64D-0DD3-F01B-EE88-9EB57351D209}"/>
              </a:ext>
            </a:extLst>
          </p:cNvPr>
          <p:cNvSpPr>
            <a:spLocks noGrp="1"/>
          </p:cNvSpPr>
          <p:nvPr>
            <p:ph type="title"/>
          </p:nvPr>
        </p:nvSpPr>
        <p:spPr>
          <a:xfrm>
            <a:off x="1097280" y="286604"/>
            <a:ext cx="10058400" cy="960306"/>
          </a:xfrm>
        </p:spPr>
        <p:txBody>
          <a:bodyPr/>
          <a:lstStyle/>
          <a:p>
            <a:r>
              <a:rPr lang="en-IN" dirty="0"/>
              <a:t>3. Teardown Phase </a:t>
            </a:r>
          </a:p>
        </p:txBody>
      </p:sp>
      <p:sp>
        <p:nvSpPr>
          <p:cNvPr id="3" name="Slide Number Placeholder 2">
            <a:extLst>
              <a:ext uri="{FF2B5EF4-FFF2-40B4-BE49-F238E27FC236}">
                <a16:creationId xmlns:a16="http://schemas.microsoft.com/office/drawing/2014/main" id="{78579703-C60E-4AEE-E1A6-44ACBFB92D05}"/>
              </a:ext>
            </a:extLst>
          </p:cNvPr>
          <p:cNvSpPr>
            <a:spLocks noGrp="1"/>
          </p:cNvSpPr>
          <p:nvPr>
            <p:ph type="sldNum" sz="quarter" idx="12"/>
          </p:nvPr>
        </p:nvSpPr>
        <p:spPr/>
        <p:txBody>
          <a:bodyPr/>
          <a:lstStyle/>
          <a:p>
            <a:fld id="{6D972E1D-2B91-43F8-BAFE-8C37D0BCB00C}" type="slidenum">
              <a:rPr lang="en-IN" smtClean="0"/>
              <a:pPr/>
              <a:t>41</a:t>
            </a:fld>
            <a:endParaRPr lang="en-IN"/>
          </a:p>
        </p:txBody>
      </p:sp>
      <p:sp>
        <p:nvSpPr>
          <p:cNvPr id="5" name="TextBox 4">
            <a:extLst>
              <a:ext uri="{FF2B5EF4-FFF2-40B4-BE49-F238E27FC236}">
                <a16:creationId xmlns:a16="http://schemas.microsoft.com/office/drawing/2014/main" id="{ADB956BF-01C3-E630-2838-7D47963DE79D}"/>
              </a:ext>
            </a:extLst>
          </p:cNvPr>
          <p:cNvSpPr txBox="1"/>
          <p:nvPr/>
        </p:nvSpPr>
        <p:spPr>
          <a:xfrm>
            <a:off x="1200033" y="1436546"/>
            <a:ext cx="9532621" cy="1323439"/>
          </a:xfrm>
          <a:prstGeom prst="rect">
            <a:avLst/>
          </a:prstGeom>
          <a:noFill/>
        </p:spPr>
        <p:txBody>
          <a:bodyPr wrap="square">
            <a:spAutoFit/>
          </a:bodyPr>
          <a:lstStyle/>
          <a:p>
            <a:pPr marL="457200" indent="-457200" algn="just">
              <a:buFont typeface="+mj-lt"/>
              <a:buAutoNum type="arabicPeriod"/>
            </a:pPr>
            <a:r>
              <a:rPr lang="en-US" sz="2000" dirty="0"/>
              <a:t>In this phase, source A, after sending all frames to B, sends a special frame called a teardown request. </a:t>
            </a:r>
          </a:p>
          <a:p>
            <a:pPr marL="457200" indent="-457200" algn="just">
              <a:buFont typeface="+mj-lt"/>
              <a:buAutoNum type="arabicPeriod"/>
            </a:pPr>
            <a:r>
              <a:rPr lang="en-US" sz="2000" dirty="0"/>
              <a:t>Destination B responds with a teardown confirmation frame. All switches delete the corresponding entry from their tables.</a:t>
            </a:r>
            <a:endParaRPr lang="en-IN" sz="2000" dirty="0"/>
          </a:p>
        </p:txBody>
      </p:sp>
    </p:spTree>
    <p:extLst>
      <p:ext uri="{BB962C8B-B14F-4D97-AF65-F5344CB8AC3E}">
        <p14:creationId xmlns:p14="http://schemas.microsoft.com/office/powerpoint/2010/main" val="1035622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7" name="Rectangle 11">
            <a:extLst>
              <a:ext uri="{FF2B5EF4-FFF2-40B4-BE49-F238E27FC236}">
                <a16:creationId xmlns:a16="http://schemas.microsoft.com/office/drawing/2014/main" id="{BA772BFF-C046-DF5E-0AEF-C91A4FBC97E4}"/>
              </a:ext>
            </a:extLst>
          </p:cNvPr>
          <p:cNvSpPr>
            <a:spLocks noChangeArrowheads="1"/>
          </p:cNvSpPr>
          <p:nvPr/>
        </p:nvSpPr>
        <p:spPr bwMode="auto">
          <a:xfrm>
            <a:off x="2019300" y="2301875"/>
            <a:ext cx="80772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In virtual-circuit switching, all packets belonging to the same source and </a:t>
            </a:r>
            <a:br>
              <a:rPr lang="en-US" altLang="en-US"/>
            </a:br>
            <a:r>
              <a:rPr lang="en-US" altLang="en-US"/>
              <a:t>destination travel the same path;</a:t>
            </a:r>
          </a:p>
          <a:p>
            <a:pPr algn="ctr"/>
            <a:r>
              <a:rPr lang="en-US" altLang="en-US"/>
              <a:t>but the packets  may arrive at the destination with different delays </a:t>
            </a:r>
            <a:br>
              <a:rPr lang="en-US" altLang="en-US"/>
            </a:br>
            <a:r>
              <a:rPr lang="en-US" altLang="en-US"/>
              <a:t>if resource allocation is on demand.</a:t>
            </a:r>
          </a:p>
        </p:txBody>
      </p:sp>
      <p:grpSp>
        <p:nvGrpSpPr>
          <p:cNvPr id="72708" name="Group 12">
            <a:extLst>
              <a:ext uri="{FF2B5EF4-FFF2-40B4-BE49-F238E27FC236}">
                <a16:creationId xmlns:a16="http://schemas.microsoft.com/office/drawing/2014/main" id="{AEB753DD-17C0-DB75-ECD2-8A7C4F71EFA8}"/>
              </a:ext>
            </a:extLst>
          </p:cNvPr>
          <p:cNvGrpSpPr>
            <a:grpSpLocks/>
          </p:cNvGrpSpPr>
          <p:nvPr/>
        </p:nvGrpSpPr>
        <p:grpSpPr bwMode="auto">
          <a:xfrm>
            <a:off x="1981200" y="1524000"/>
            <a:ext cx="1143000" cy="566738"/>
            <a:chOff x="1200" y="1248"/>
            <a:chExt cx="720" cy="357"/>
          </a:xfrm>
        </p:grpSpPr>
        <p:pic>
          <p:nvPicPr>
            <p:cNvPr id="72709" name="Picture 13">
              <a:extLst>
                <a:ext uri="{FF2B5EF4-FFF2-40B4-BE49-F238E27FC236}">
                  <a16:creationId xmlns:a16="http://schemas.microsoft.com/office/drawing/2014/main" id="{6DB3CF2C-8F4C-0B15-BBCA-EDCCE518B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0" name="Text Box 14">
              <a:extLst>
                <a:ext uri="{FF2B5EF4-FFF2-40B4-BE49-F238E27FC236}">
                  <a16:creationId xmlns:a16="http://schemas.microsoft.com/office/drawing/2014/main" id="{34F4DB6D-9735-C6CC-B518-036445CDCAE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B56B4AC0-F9AD-C236-A331-C51E6B6B744D}"/>
              </a:ext>
            </a:extLst>
          </p:cNvPr>
          <p:cNvSpPr>
            <a:spLocks noGrp="1"/>
          </p:cNvSpPr>
          <p:nvPr>
            <p:ph type="sldNum" sz="quarter" idx="12"/>
          </p:nvPr>
        </p:nvSpPr>
        <p:spPr/>
        <p:txBody>
          <a:bodyPr/>
          <a:lstStyle/>
          <a:p>
            <a:fld id="{6D972E1D-2B91-43F8-BAFE-8C37D0BCB00C}" type="slidenum">
              <a:rPr lang="en-IN" smtClean="0"/>
              <a:pPr/>
              <a:t>42</a:t>
            </a:fld>
            <a:endParaRPr lang="en-IN"/>
          </a:p>
        </p:txBody>
      </p:sp>
    </p:spTree>
    <p:extLst>
      <p:ext uri="{BB962C8B-B14F-4D97-AF65-F5344CB8AC3E}">
        <p14:creationId xmlns:p14="http://schemas.microsoft.com/office/powerpoint/2010/main" val="4084626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DB4F-AD66-FE48-761B-6D92CC604424}"/>
              </a:ext>
            </a:extLst>
          </p:cNvPr>
          <p:cNvSpPr>
            <a:spLocks noGrp="1"/>
          </p:cNvSpPr>
          <p:nvPr>
            <p:ph type="title"/>
          </p:nvPr>
        </p:nvSpPr>
        <p:spPr>
          <a:xfrm>
            <a:off x="1097280" y="286604"/>
            <a:ext cx="10058400" cy="692452"/>
          </a:xfrm>
        </p:spPr>
        <p:txBody>
          <a:bodyPr>
            <a:normAutofit fontScale="90000"/>
          </a:bodyPr>
          <a:lstStyle/>
          <a:p>
            <a:r>
              <a:rPr lang="en-IN" dirty="0"/>
              <a:t>Delay in Virtual-Circuit Networks</a:t>
            </a:r>
          </a:p>
        </p:txBody>
      </p:sp>
      <p:sp>
        <p:nvSpPr>
          <p:cNvPr id="3" name="Slide Number Placeholder 2">
            <a:extLst>
              <a:ext uri="{FF2B5EF4-FFF2-40B4-BE49-F238E27FC236}">
                <a16:creationId xmlns:a16="http://schemas.microsoft.com/office/drawing/2014/main" id="{1DFD1AA6-1218-E3C0-14DB-C897C6E9A9FF}"/>
              </a:ext>
            </a:extLst>
          </p:cNvPr>
          <p:cNvSpPr>
            <a:spLocks noGrp="1"/>
          </p:cNvSpPr>
          <p:nvPr>
            <p:ph type="sldNum" sz="quarter" idx="12"/>
          </p:nvPr>
        </p:nvSpPr>
        <p:spPr/>
        <p:txBody>
          <a:bodyPr/>
          <a:lstStyle/>
          <a:p>
            <a:fld id="{6D972E1D-2B91-43F8-BAFE-8C37D0BCB00C}" type="slidenum">
              <a:rPr lang="en-IN" smtClean="0"/>
              <a:pPr/>
              <a:t>43</a:t>
            </a:fld>
            <a:endParaRPr lang="en-IN"/>
          </a:p>
        </p:txBody>
      </p:sp>
      <p:sp>
        <p:nvSpPr>
          <p:cNvPr id="5" name="TextBox 4">
            <a:extLst>
              <a:ext uri="{FF2B5EF4-FFF2-40B4-BE49-F238E27FC236}">
                <a16:creationId xmlns:a16="http://schemas.microsoft.com/office/drawing/2014/main" id="{66BE7E67-C81F-FBC3-F8C0-0A07DC579325}"/>
              </a:ext>
            </a:extLst>
          </p:cNvPr>
          <p:cNvSpPr txBox="1"/>
          <p:nvPr/>
        </p:nvSpPr>
        <p:spPr>
          <a:xfrm>
            <a:off x="1097280" y="1279574"/>
            <a:ext cx="10058400" cy="3477875"/>
          </a:xfrm>
          <a:prstGeom prst="rect">
            <a:avLst/>
          </a:prstGeom>
          <a:noFill/>
        </p:spPr>
        <p:txBody>
          <a:bodyPr wrap="square">
            <a:spAutoFit/>
          </a:bodyPr>
          <a:lstStyle/>
          <a:p>
            <a:pPr algn="just"/>
            <a:r>
              <a:rPr lang="en-US" sz="2000" dirty="0"/>
              <a:t>In a virtual-circuit network, there is a one-time delay for setup and a one-time delay for teardown.</a:t>
            </a:r>
          </a:p>
          <a:p>
            <a:pPr algn="just"/>
            <a:r>
              <a:rPr lang="en-US" sz="2000" dirty="0"/>
              <a:t>If resources are allocated during the setup phase, there is no wait time for individual packets. Figure 8.16 shows the delay for a packet traveling through two switches in a virtual-circuit network.</a:t>
            </a:r>
          </a:p>
          <a:p>
            <a:pPr algn="just"/>
            <a:r>
              <a:rPr lang="en-US" sz="2000" dirty="0"/>
              <a:t>The packet is traveling through two switches (routers). </a:t>
            </a:r>
          </a:p>
          <a:p>
            <a:pPr algn="just"/>
            <a:r>
              <a:rPr lang="en-US" sz="2000" dirty="0"/>
              <a:t>There are three transmission times (3T ), three propagation times (3τ), data transfer depicted by the sloping lines, a setup delay (which includes transmission and propagation in two directions), and a teardown delay (which includes transmission and propagation in one direction).</a:t>
            </a:r>
          </a:p>
          <a:p>
            <a:pPr algn="just"/>
            <a:r>
              <a:rPr lang="en-US" sz="2000" dirty="0"/>
              <a:t>We ignore the processing time in each switch. The total delay time is</a:t>
            </a:r>
            <a:endParaRPr lang="en-IN" sz="2000" dirty="0"/>
          </a:p>
        </p:txBody>
      </p:sp>
      <p:pic>
        <p:nvPicPr>
          <p:cNvPr id="7" name="Picture 6">
            <a:extLst>
              <a:ext uri="{FF2B5EF4-FFF2-40B4-BE49-F238E27FC236}">
                <a16:creationId xmlns:a16="http://schemas.microsoft.com/office/drawing/2014/main" id="{58482552-3F19-DD3D-895C-5920CB5C83A0}"/>
              </a:ext>
            </a:extLst>
          </p:cNvPr>
          <p:cNvPicPr>
            <a:picLocks noChangeAspect="1"/>
          </p:cNvPicPr>
          <p:nvPr/>
        </p:nvPicPr>
        <p:blipFill>
          <a:blip r:embed="rId2"/>
          <a:stretch>
            <a:fillRect/>
          </a:stretch>
        </p:blipFill>
        <p:spPr>
          <a:xfrm>
            <a:off x="2237712" y="5163127"/>
            <a:ext cx="7001238" cy="488459"/>
          </a:xfrm>
          <a:prstGeom prst="rect">
            <a:avLst/>
          </a:prstGeom>
        </p:spPr>
      </p:pic>
      <p:sp>
        <p:nvSpPr>
          <p:cNvPr id="8" name="TextBox 7">
            <a:extLst>
              <a:ext uri="{FF2B5EF4-FFF2-40B4-BE49-F238E27FC236}">
                <a16:creationId xmlns:a16="http://schemas.microsoft.com/office/drawing/2014/main" id="{11FE71D6-D06E-34C1-EEB9-F9FBA0E15D73}"/>
              </a:ext>
            </a:extLst>
          </p:cNvPr>
          <p:cNvSpPr txBox="1"/>
          <p:nvPr/>
        </p:nvSpPr>
        <p:spPr>
          <a:xfrm>
            <a:off x="3722256" y="5098478"/>
            <a:ext cx="221672" cy="584775"/>
          </a:xfrm>
          <a:prstGeom prst="rect">
            <a:avLst/>
          </a:prstGeom>
          <a:solidFill>
            <a:schemeClr val="bg2"/>
          </a:solidFill>
        </p:spPr>
        <p:txBody>
          <a:bodyPr wrap="square" rtlCol="0">
            <a:spAutoFit/>
          </a:bodyPr>
          <a:lstStyle/>
          <a:p>
            <a:r>
              <a:rPr lang="en-IN" sz="3200" dirty="0"/>
              <a:t>=</a:t>
            </a:r>
          </a:p>
        </p:txBody>
      </p:sp>
    </p:spTree>
    <p:extLst>
      <p:ext uri="{BB962C8B-B14F-4D97-AF65-F5344CB8AC3E}">
        <p14:creationId xmlns:p14="http://schemas.microsoft.com/office/powerpoint/2010/main" val="3075754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Line 3">
            <a:extLst>
              <a:ext uri="{FF2B5EF4-FFF2-40B4-BE49-F238E27FC236}">
                <a16:creationId xmlns:a16="http://schemas.microsoft.com/office/drawing/2014/main" id="{A8AF42BE-8FF6-BE9B-84C4-0AFCE1851BE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756" name="Text Box 4">
            <a:extLst>
              <a:ext uri="{FF2B5EF4-FFF2-40B4-BE49-F238E27FC236}">
                <a16:creationId xmlns:a16="http://schemas.microsoft.com/office/drawing/2014/main" id="{C882C818-7693-37E1-DC56-551DFA887190}"/>
              </a:ext>
            </a:extLst>
          </p:cNvPr>
          <p:cNvSpPr txBox="1">
            <a:spLocks noChangeArrowheads="1"/>
          </p:cNvSpPr>
          <p:nvPr/>
        </p:nvSpPr>
        <p:spPr bwMode="auto">
          <a:xfrm>
            <a:off x="1828801" y="381000"/>
            <a:ext cx="530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8.16  </a:t>
            </a:r>
            <a:r>
              <a:rPr lang="en-US" altLang="en-US" sz="2000" i="1">
                <a:latin typeface="Times New Roman" panose="02020603050405020304" pitchFamily="18" charset="0"/>
              </a:rPr>
              <a:t>Delay in a virtual-circuit network</a:t>
            </a:r>
          </a:p>
        </p:txBody>
      </p:sp>
      <p:pic>
        <p:nvPicPr>
          <p:cNvPr id="74757" name="Picture 6">
            <a:extLst>
              <a:ext uri="{FF2B5EF4-FFF2-40B4-BE49-F238E27FC236}">
                <a16:creationId xmlns:a16="http://schemas.microsoft.com/office/drawing/2014/main" id="{3FE3E364-2372-032F-7709-D5ED8C700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473200"/>
            <a:ext cx="87296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DC18C275-EC12-F182-E068-F99F87646F73}"/>
              </a:ext>
            </a:extLst>
          </p:cNvPr>
          <p:cNvSpPr>
            <a:spLocks noGrp="1"/>
          </p:cNvSpPr>
          <p:nvPr>
            <p:ph type="sldNum" sz="quarter" idx="12"/>
          </p:nvPr>
        </p:nvSpPr>
        <p:spPr/>
        <p:txBody>
          <a:bodyPr/>
          <a:lstStyle/>
          <a:p>
            <a:fld id="{6D972E1D-2B91-43F8-BAFE-8C37D0BCB00C}" type="slidenum">
              <a:rPr lang="en-IN" smtClean="0"/>
              <a:pPr/>
              <a:t>44</a:t>
            </a:fld>
            <a:endParaRPr lang="en-IN"/>
          </a:p>
        </p:txBody>
      </p:sp>
    </p:spTree>
    <p:extLst>
      <p:ext uri="{BB962C8B-B14F-4D97-AF65-F5344CB8AC3E}">
        <p14:creationId xmlns:p14="http://schemas.microsoft.com/office/powerpoint/2010/main" val="537149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3" name="Rectangle 11">
            <a:extLst>
              <a:ext uri="{FF2B5EF4-FFF2-40B4-BE49-F238E27FC236}">
                <a16:creationId xmlns:a16="http://schemas.microsoft.com/office/drawing/2014/main" id="{7074187F-CB57-49F8-A6A6-512A74BA243D}"/>
              </a:ext>
            </a:extLst>
          </p:cNvPr>
          <p:cNvSpPr>
            <a:spLocks noChangeArrowheads="1"/>
          </p:cNvSpPr>
          <p:nvPr/>
        </p:nvSpPr>
        <p:spPr bwMode="auto">
          <a:xfrm>
            <a:off x="2019300" y="24542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Switching at the data link layer in a switched WAN is normally</a:t>
            </a:r>
          </a:p>
          <a:p>
            <a:pPr algn="ctr"/>
            <a:r>
              <a:rPr lang="en-US" altLang="en-US"/>
              <a:t>implemented by using </a:t>
            </a:r>
            <a:br>
              <a:rPr lang="en-US" altLang="en-US"/>
            </a:br>
            <a:r>
              <a:rPr lang="en-US" altLang="en-US"/>
              <a:t>virtual-circuit techniques.</a:t>
            </a:r>
          </a:p>
        </p:txBody>
      </p:sp>
      <p:grpSp>
        <p:nvGrpSpPr>
          <p:cNvPr id="76804" name="Group 12">
            <a:extLst>
              <a:ext uri="{FF2B5EF4-FFF2-40B4-BE49-F238E27FC236}">
                <a16:creationId xmlns:a16="http://schemas.microsoft.com/office/drawing/2014/main" id="{B5EF30EF-5C71-86A0-BD66-631BD7B809E8}"/>
              </a:ext>
            </a:extLst>
          </p:cNvPr>
          <p:cNvGrpSpPr>
            <a:grpSpLocks/>
          </p:cNvGrpSpPr>
          <p:nvPr/>
        </p:nvGrpSpPr>
        <p:grpSpPr bwMode="auto">
          <a:xfrm>
            <a:off x="1981200" y="1676400"/>
            <a:ext cx="1143000" cy="566738"/>
            <a:chOff x="1200" y="1248"/>
            <a:chExt cx="720" cy="357"/>
          </a:xfrm>
        </p:grpSpPr>
        <p:pic>
          <p:nvPicPr>
            <p:cNvPr id="76805" name="Picture 13">
              <a:extLst>
                <a:ext uri="{FF2B5EF4-FFF2-40B4-BE49-F238E27FC236}">
                  <a16:creationId xmlns:a16="http://schemas.microsoft.com/office/drawing/2014/main" id="{87EDFE54-01C8-26B0-A2AA-F0BD8287D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6" name="Text Box 14">
              <a:extLst>
                <a:ext uri="{FF2B5EF4-FFF2-40B4-BE49-F238E27FC236}">
                  <a16:creationId xmlns:a16="http://schemas.microsoft.com/office/drawing/2014/main" id="{5AFC8880-7417-00C2-B307-C76FBE486AD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2" name="Slide Number Placeholder 1">
            <a:extLst>
              <a:ext uri="{FF2B5EF4-FFF2-40B4-BE49-F238E27FC236}">
                <a16:creationId xmlns:a16="http://schemas.microsoft.com/office/drawing/2014/main" id="{E2FC1713-434B-6631-D2E1-CB90CFD20478}"/>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p14="http://schemas.microsoft.com/office/powerpoint/2010/main" val="2442402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solidFill>
            <a:schemeClr val="accent1">
              <a:lumMod val="75000"/>
            </a:schemeClr>
          </a:solidFill>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solidFill>
            <a:schemeClr val="accent1">
              <a:lumMod val="60000"/>
              <a:lumOff val="40000"/>
            </a:schemeClr>
          </a:solidFill>
        </p:spPr>
        <p:txBody>
          <a:bodyPr>
            <a:normAutofit/>
          </a:bodyPr>
          <a:lstStyle/>
          <a:p>
            <a:pPr marL="457200" indent="-457200">
              <a:buFont typeface="+mj-lt"/>
              <a:buAutoNum type="arabicPeriod"/>
            </a:pPr>
            <a:r>
              <a:rPr lang="en-US" sz="1800" dirty="0"/>
              <a:t>Taxonomy of switched network</a:t>
            </a:r>
          </a:p>
          <a:p>
            <a:pPr marL="457200" indent="-457200">
              <a:buFont typeface="+mj-lt"/>
              <a:buAutoNum type="arabicPeriod"/>
            </a:pPr>
            <a:r>
              <a:rPr lang="en-US" sz="1800" dirty="0"/>
              <a:t>Circuit switched network</a:t>
            </a:r>
          </a:p>
          <a:p>
            <a:pPr marL="457200" indent="-457200">
              <a:buFont typeface="+mj-lt"/>
              <a:buAutoNum type="arabicPeriod"/>
            </a:pPr>
            <a:r>
              <a:rPr lang="en-US" sz="1800" dirty="0"/>
              <a:t>Datagram Network</a:t>
            </a:r>
          </a:p>
          <a:p>
            <a:pPr marL="457200" indent="-457200">
              <a:buFont typeface="+mj-lt"/>
              <a:buAutoNum type="arabicPeriod"/>
            </a:pPr>
            <a:r>
              <a:rPr lang="en-US" sz="1800" dirty="0"/>
              <a:t>Virtual circuit Network</a:t>
            </a:r>
          </a:p>
          <a:p>
            <a:pPr marL="457200" indent="-457200">
              <a:buFont typeface="+mj-lt"/>
              <a:buAutoNum type="arabicPeriod"/>
            </a:pPr>
            <a:endParaRPr lang="en-IN" sz="1800" dirty="0"/>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05BB2FC0-D7CB-EFF7-6631-AB55A0D5C308}"/>
              </a:ext>
            </a:extLst>
          </p:cNvPr>
          <p:cNvSpPr>
            <a:spLocks noGrp="1"/>
          </p:cNvSpPr>
          <p:nvPr>
            <p:ph type="sldNum" sz="quarter" idx="12"/>
          </p:nvPr>
        </p:nvSpPr>
        <p:spPr/>
        <p:txBody>
          <a:bodyPr/>
          <a:lstStyle/>
          <a:p>
            <a:fld id="{6D972E1D-2B91-43F8-BAFE-8C37D0BCB00C}" type="slidenum">
              <a:rPr lang="en-IN" smtClean="0"/>
              <a:pPr/>
              <a:t>46</a:t>
            </a:fld>
            <a:endParaRPr lang="en-IN"/>
          </a:p>
        </p:txBody>
      </p:sp>
    </p:spTree>
    <p:extLst>
      <p:ext uri="{BB962C8B-B14F-4D97-AF65-F5344CB8AC3E}">
        <p14:creationId xmlns:p14="http://schemas.microsoft.com/office/powerpoint/2010/main" val="304827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Line 3">
            <a:extLst>
              <a:ext uri="{FF2B5EF4-FFF2-40B4-BE49-F238E27FC236}">
                <a16:creationId xmlns:a16="http://schemas.microsoft.com/office/drawing/2014/main" id="{6161F0A9-2EDF-8535-9B47-74BE91B4181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0" name="Text Box 4">
            <a:extLst>
              <a:ext uri="{FF2B5EF4-FFF2-40B4-BE49-F238E27FC236}">
                <a16:creationId xmlns:a16="http://schemas.microsoft.com/office/drawing/2014/main" id="{FCD1A817-7D19-7194-BFE0-9717A24C3342}"/>
              </a:ext>
            </a:extLst>
          </p:cNvPr>
          <p:cNvSpPr txBox="1">
            <a:spLocks noChangeArrowheads="1"/>
          </p:cNvSpPr>
          <p:nvPr/>
        </p:nvSpPr>
        <p:spPr bwMode="auto">
          <a:xfrm>
            <a:off x="3500582" y="510470"/>
            <a:ext cx="501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8.2  </a:t>
            </a:r>
            <a:r>
              <a:rPr lang="en-US" altLang="en-US" sz="2000" i="1" dirty="0">
                <a:latin typeface="Times New Roman" panose="02020603050405020304" pitchFamily="18" charset="0"/>
              </a:rPr>
              <a:t>Taxonomy of switched networks</a:t>
            </a:r>
          </a:p>
        </p:txBody>
      </p:sp>
      <p:pic>
        <p:nvPicPr>
          <p:cNvPr id="19462" name="Picture 6">
            <a:extLst>
              <a:ext uri="{FF2B5EF4-FFF2-40B4-BE49-F238E27FC236}">
                <a16:creationId xmlns:a16="http://schemas.microsoft.com/office/drawing/2014/main" id="{08AF0198-EDE1-CFC8-824E-B24388D22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7" y="1143001"/>
            <a:ext cx="83280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3C6C4ECB-7B25-D7F4-74FC-30B468C3F222}"/>
              </a:ext>
            </a:extLst>
          </p:cNvPr>
          <p:cNvSpPr>
            <a:spLocks noGrp="1"/>
          </p:cNvSpPr>
          <p:nvPr>
            <p:ph type="sldNum" sz="quarter" idx="12"/>
          </p:nvPr>
        </p:nvSpPr>
        <p:spPr/>
        <p:txBody>
          <a:bodyPr/>
          <a:lstStyle/>
          <a:p>
            <a:fld id="{6D972E1D-2B91-43F8-BAFE-8C37D0BCB00C}" type="slidenum">
              <a:rPr lang="en-IN" smtClean="0"/>
              <a:pPr/>
              <a:t>5</a:t>
            </a:fld>
            <a:endParaRPr lang="en-IN"/>
          </a:p>
        </p:txBody>
      </p:sp>
      <p:sp>
        <p:nvSpPr>
          <p:cNvPr id="4" name="TextBox 3">
            <a:extLst>
              <a:ext uri="{FF2B5EF4-FFF2-40B4-BE49-F238E27FC236}">
                <a16:creationId xmlns:a16="http://schemas.microsoft.com/office/drawing/2014/main" id="{6923E4B2-EB87-8B00-6E13-68359408378B}"/>
              </a:ext>
            </a:extLst>
          </p:cNvPr>
          <p:cNvSpPr txBox="1"/>
          <p:nvPr/>
        </p:nvSpPr>
        <p:spPr>
          <a:xfrm>
            <a:off x="1071420" y="4716314"/>
            <a:ext cx="9975271"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Circuit switching &amp; Packet switching are commonly used today.</a:t>
            </a:r>
          </a:p>
          <a:p>
            <a:pPr marL="342900" indent="-342900" algn="just">
              <a:buFont typeface="Arial" panose="020B0604020202020204" pitchFamily="34" charset="0"/>
              <a:buChar char="•"/>
            </a:pPr>
            <a:r>
              <a:rPr lang="en-US" sz="2000" dirty="0"/>
              <a:t>The message switching has been phased out in general communications but still has networking applications. </a:t>
            </a:r>
          </a:p>
          <a:p>
            <a:pPr marL="342900" indent="-342900" algn="just">
              <a:buFont typeface="Arial" panose="020B0604020202020204" pitchFamily="34" charset="0"/>
              <a:buChar char="•"/>
            </a:pPr>
            <a:r>
              <a:rPr lang="en-US" sz="2000" dirty="0"/>
              <a:t>Packet switching can further be divided into two subcategories—virtual circuit approach and datagram approach—as shown in Figure.</a:t>
            </a:r>
            <a:endParaRPr lang="en-IN" sz="2000" dirty="0"/>
          </a:p>
        </p:txBody>
      </p:sp>
    </p:spTree>
    <p:extLst>
      <p:ext uri="{BB962C8B-B14F-4D97-AF65-F5344CB8AC3E}">
        <p14:creationId xmlns:p14="http://schemas.microsoft.com/office/powerpoint/2010/main" val="18590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D5C478-429C-444D-2D0F-CA59F6AE8B35}"/>
              </a:ext>
            </a:extLst>
          </p:cNvPr>
          <p:cNvSpPr>
            <a:spLocks noGrp="1"/>
          </p:cNvSpPr>
          <p:nvPr>
            <p:ph type="sldNum" sz="quarter" idx="12"/>
          </p:nvPr>
        </p:nvSpPr>
        <p:spPr/>
        <p:txBody>
          <a:bodyPr/>
          <a:lstStyle/>
          <a:p>
            <a:fld id="{6D972E1D-2B91-43F8-BAFE-8C37D0BCB00C}" type="slidenum">
              <a:rPr lang="en-IN" smtClean="0"/>
              <a:pPr/>
              <a:t>6</a:t>
            </a:fld>
            <a:endParaRPr lang="en-IN"/>
          </a:p>
        </p:txBody>
      </p:sp>
      <p:sp>
        <p:nvSpPr>
          <p:cNvPr id="4" name="TextBox 3">
            <a:extLst>
              <a:ext uri="{FF2B5EF4-FFF2-40B4-BE49-F238E27FC236}">
                <a16:creationId xmlns:a16="http://schemas.microsoft.com/office/drawing/2014/main" id="{DDF26FBA-C1D3-3DBA-5C35-36E03D5FA06E}"/>
              </a:ext>
            </a:extLst>
          </p:cNvPr>
          <p:cNvSpPr txBox="1"/>
          <p:nvPr/>
        </p:nvSpPr>
        <p:spPr>
          <a:xfrm>
            <a:off x="712816" y="394899"/>
            <a:ext cx="10660033" cy="5940088"/>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p>
          <a:p>
            <a:pPr algn="just"/>
            <a:r>
              <a:rPr lang="en-US" sz="2000" b="1" dirty="0">
                <a:highlight>
                  <a:srgbClr val="FFFF00"/>
                </a:highlight>
              </a:rPr>
              <a:t>Switching at Physical Layer:</a:t>
            </a:r>
          </a:p>
          <a:p>
            <a:pPr marL="342900" indent="-342900" algn="just">
              <a:buFont typeface="Arial" panose="020B0604020202020204" pitchFamily="34" charset="0"/>
              <a:buChar char="•"/>
            </a:pPr>
            <a:r>
              <a:rPr lang="en-US" sz="2000" dirty="0"/>
              <a:t>At the physical layer, we can have only circuit switching. </a:t>
            </a:r>
          </a:p>
          <a:p>
            <a:pPr marL="342900" indent="-342900" algn="just">
              <a:buFont typeface="Arial" panose="020B0604020202020204" pitchFamily="34" charset="0"/>
              <a:buChar char="•"/>
            </a:pPr>
            <a:r>
              <a:rPr lang="en-US" sz="2000" dirty="0"/>
              <a:t>The switches at the physical layer allow signals to travel in one path or another.</a:t>
            </a:r>
          </a:p>
          <a:p>
            <a:pPr algn="just"/>
            <a:r>
              <a:rPr lang="en-US" sz="2000" b="1" dirty="0">
                <a:highlight>
                  <a:srgbClr val="FFFF00"/>
                </a:highlight>
              </a:rPr>
              <a:t>Switching at Data-Link Layer:</a:t>
            </a:r>
          </a:p>
          <a:p>
            <a:pPr marL="342900" indent="-342900" algn="just">
              <a:buFont typeface="Arial" panose="020B0604020202020204" pitchFamily="34" charset="0"/>
              <a:buChar char="•"/>
            </a:pPr>
            <a:r>
              <a:rPr lang="en-US" sz="2000" dirty="0"/>
              <a:t>At the data-link layer, we can have packet switching. </a:t>
            </a:r>
          </a:p>
          <a:p>
            <a:pPr marL="342900" indent="-342900" algn="just">
              <a:buFont typeface="Arial" panose="020B0604020202020204" pitchFamily="34" charset="0"/>
              <a:buChar char="•"/>
            </a:pPr>
            <a:r>
              <a:rPr lang="en-US" sz="2000" dirty="0"/>
              <a:t>However, the term packet in this case means frames or cells. </a:t>
            </a:r>
          </a:p>
          <a:p>
            <a:pPr marL="342900" indent="-342900" algn="just">
              <a:buFont typeface="Arial" panose="020B0604020202020204" pitchFamily="34" charset="0"/>
              <a:buChar char="•"/>
            </a:pPr>
            <a:r>
              <a:rPr lang="en-US" sz="2000" dirty="0"/>
              <a:t>Packet switching at the data-link layer is normally done using a virtual-circuit approach.</a:t>
            </a:r>
          </a:p>
          <a:p>
            <a:pPr algn="just"/>
            <a:r>
              <a:rPr lang="en-US" sz="2000" b="1" dirty="0">
                <a:highlight>
                  <a:srgbClr val="FFFF00"/>
                </a:highlight>
              </a:rPr>
              <a:t>Switching at Network Layer:</a:t>
            </a:r>
          </a:p>
          <a:p>
            <a:pPr marL="342900" indent="-342900" algn="just">
              <a:buFont typeface="Arial" panose="020B0604020202020204" pitchFamily="34" charset="0"/>
              <a:buChar char="•"/>
            </a:pPr>
            <a:r>
              <a:rPr lang="en-US" sz="2000" dirty="0"/>
              <a:t>At the network layer, we can have packet switching. </a:t>
            </a:r>
          </a:p>
          <a:p>
            <a:pPr marL="342900" indent="-342900" algn="just">
              <a:buFont typeface="Arial" panose="020B0604020202020204" pitchFamily="34" charset="0"/>
              <a:buChar char="•"/>
            </a:pPr>
            <a:r>
              <a:rPr lang="en-US" sz="2000" dirty="0"/>
              <a:t>In this case, either a virtual-circuit approach or a datagram approach can be used. </a:t>
            </a:r>
          </a:p>
          <a:p>
            <a:pPr marL="342900" indent="-342900" algn="just">
              <a:buFont typeface="Arial" panose="020B0604020202020204" pitchFamily="34" charset="0"/>
              <a:buChar char="•"/>
            </a:pPr>
            <a:r>
              <a:rPr lang="en-US" sz="2000" dirty="0"/>
              <a:t>Currently the Internet uses a datagram approach, but the tendency is to move to a virtual-circuit approach.</a:t>
            </a:r>
          </a:p>
          <a:p>
            <a:pPr algn="just"/>
            <a:r>
              <a:rPr lang="en-US" sz="2000" b="1" dirty="0">
                <a:highlight>
                  <a:srgbClr val="FFFF00"/>
                </a:highlight>
              </a:rPr>
              <a:t>Switching at Application Layer:</a:t>
            </a:r>
          </a:p>
          <a:p>
            <a:pPr marL="342900" indent="-342900" algn="just">
              <a:buFont typeface="Arial" panose="020B0604020202020204" pitchFamily="34" charset="0"/>
              <a:buChar char="•"/>
            </a:pPr>
            <a:r>
              <a:rPr lang="en-US" sz="2000" dirty="0"/>
              <a:t>At the application layer, we can have only message switching. </a:t>
            </a:r>
          </a:p>
          <a:p>
            <a:pPr marL="342900" indent="-342900" algn="just">
              <a:buFont typeface="Arial" panose="020B0604020202020204" pitchFamily="34" charset="0"/>
              <a:buChar char="•"/>
            </a:pPr>
            <a:r>
              <a:rPr lang="en-US" sz="2000" dirty="0"/>
              <a:t>The communication at the application layer occurs by exchanging messages. </a:t>
            </a:r>
          </a:p>
          <a:p>
            <a:pPr marL="342900" indent="-342900" algn="just">
              <a:buFont typeface="Arial" panose="020B0604020202020204" pitchFamily="34" charset="0"/>
              <a:buChar char="•"/>
            </a:pPr>
            <a:r>
              <a:rPr lang="en-US" sz="2000" dirty="0"/>
              <a:t>Conceptually, we can say that communication using e-mail is a kind of message-switched communication, but we do not see any network that actually can be called a message-switched network.</a:t>
            </a:r>
            <a:endParaRPr lang="en-IN" sz="2000" dirty="0"/>
          </a:p>
        </p:txBody>
      </p:sp>
      <p:sp>
        <p:nvSpPr>
          <p:cNvPr id="5" name="TextBox 4">
            <a:extLst>
              <a:ext uri="{FF2B5EF4-FFF2-40B4-BE49-F238E27FC236}">
                <a16:creationId xmlns:a16="http://schemas.microsoft.com/office/drawing/2014/main" id="{14FCA3FF-739E-DAB6-6662-1BEDF5057314}"/>
              </a:ext>
            </a:extLst>
          </p:cNvPr>
          <p:cNvSpPr txBox="1"/>
          <p:nvPr/>
        </p:nvSpPr>
        <p:spPr>
          <a:xfrm>
            <a:off x="2429164" y="0"/>
            <a:ext cx="7047345" cy="523220"/>
          </a:xfrm>
          <a:prstGeom prst="rect">
            <a:avLst/>
          </a:prstGeom>
          <a:noFill/>
        </p:spPr>
        <p:txBody>
          <a:bodyPr wrap="square" rtlCol="0">
            <a:spAutoFit/>
          </a:bodyPr>
          <a:lstStyle/>
          <a:p>
            <a:pPr algn="ctr"/>
            <a:r>
              <a:rPr lang="en-IN" sz="2800" b="1" u="sng" dirty="0"/>
              <a:t>Form of switching and </a:t>
            </a:r>
            <a:r>
              <a:rPr lang="en-US" sz="2800" b="1" u="sng" dirty="0"/>
              <a:t>TCP/IP Layers</a:t>
            </a:r>
          </a:p>
        </p:txBody>
      </p:sp>
    </p:spTree>
    <p:extLst>
      <p:ext uri="{BB962C8B-B14F-4D97-AF65-F5344CB8AC3E}">
        <p14:creationId xmlns:p14="http://schemas.microsoft.com/office/powerpoint/2010/main" val="277374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1" name="Text Box 3">
            <a:extLst>
              <a:ext uri="{FF2B5EF4-FFF2-40B4-BE49-F238E27FC236}">
                <a16:creationId xmlns:a16="http://schemas.microsoft.com/office/drawing/2014/main" id="{F2B12D83-48D1-1B53-5462-814C1E4413DB}"/>
              </a:ext>
            </a:extLst>
          </p:cNvPr>
          <p:cNvSpPr txBox="1">
            <a:spLocks noChangeArrowheads="1"/>
          </p:cNvSpPr>
          <p:nvPr/>
        </p:nvSpPr>
        <p:spPr bwMode="auto">
          <a:xfrm>
            <a:off x="2758886" y="462290"/>
            <a:ext cx="6842707" cy="584775"/>
          </a:xfrm>
          <a:prstGeom prst="rect">
            <a:avLst/>
          </a:prstGeom>
          <a:noFill/>
          <a:ln>
            <a:noFill/>
          </a:ln>
          <a:effectLst/>
        </p:spPr>
        <p:txBody>
          <a:bodyPr wrap="none">
            <a:spAutoFit/>
          </a:bodyPr>
          <a:lstStyle/>
          <a:p>
            <a:pPr>
              <a:defRPr/>
            </a:pPr>
            <a:r>
              <a:rPr lang="en-US" altLang="en-US" sz="3200" b="1" u="sng" dirty="0">
                <a:effectLst>
                  <a:outerShdw blurRad="38100" dist="38100" dir="2700000" algn="tl">
                    <a:srgbClr val="C0C0C0"/>
                  </a:outerShdw>
                </a:effectLst>
                <a:highlight>
                  <a:srgbClr val="FFFF00"/>
                </a:highlight>
                <a:latin typeface="Times" panose="02020603050405020304" pitchFamily="18" charset="0"/>
              </a:rPr>
              <a:t>CIRCUIT-SWITCHED NETWORKS</a:t>
            </a:r>
          </a:p>
        </p:txBody>
      </p:sp>
      <p:sp>
        <p:nvSpPr>
          <p:cNvPr id="21509" name="Text Box 4">
            <a:extLst>
              <a:ext uri="{FF2B5EF4-FFF2-40B4-BE49-F238E27FC236}">
                <a16:creationId xmlns:a16="http://schemas.microsoft.com/office/drawing/2014/main" id="{C1725DBD-AC39-0485-82C2-E2E42E9E1EE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F55E5632-42DC-FC49-93E1-9D06D41D9557}"/>
              </a:ext>
            </a:extLst>
          </p:cNvPr>
          <p:cNvSpPr>
            <a:spLocks noChangeArrowheads="1"/>
          </p:cNvSpPr>
          <p:nvPr/>
        </p:nvSpPr>
        <p:spPr bwMode="auto">
          <a:xfrm>
            <a:off x="1600199" y="1760886"/>
            <a:ext cx="9077325" cy="3539430"/>
          </a:xfrm>
          <a:prstGeom prst="rect">
            <a:avLst/>
          </a:prstGeom>
          <a:noFill/>
          <a:ln>
            <a:noFill/>
          </a:ln>
          <a:effectLst/>
        </p:spPr>
        <p:txBody>
          <a:bodyPr wrap="square" anchor="ctr">
            <a:spAutoFit/>
          </a:bodyPr>
          <a:lstStyle/>
          <a:p>
            <a:pPr marL="457200" indent="-457200" algn="just" eaLnBrk="1" hangingPunct="1">
              <a:buFont typeface="Arial" panose="020B0604020202020204" pitchFamily="34" charset="0"/>
              <a:buChar char="•"/>
              <a:defRPr/>
            </a:pPr>
            <a:r>
              <a:rPr lang="en-US" altLang="en-US" sz="2800" i="1" dirty="0">
                <a:latin typeface="Times New Roman" panose="02020603050405020304" pitchFamily="18" charset="0"/>
              </a:rPr>
              <a:t>A circuit-switched network consists of a set of switches connected by physical links. </a:t>
            </a:r>
          </a:p>
          <a:p>
            <a:pPr marL="457200" indent="-457200" algn="just" eaLnBrk="1" hangingPunct="1">
              <a:buFont typeface="Arial" panose="020B0604020202020204" pitchFamily="34" charset="0"/>
              <a:buChar char="•"/>
              <a:defRPr/>
            </a:pPr>
            <a:r>
              <a:rPr lang="en-US" altLang="en-US" sz="2800" i="1" dirty="0">
                <a:latin typeface="Times New Roman" panose="02020603050405020304" pitchFamily="18" charset="0"/>
              </a:rPr>
              <a:t>A connection between two stations is a dedicated path made of one or more links. </a:t>
            </a:r>
          </a:p>
          <a:p>
            <a:pPr marL="457200" indent="-457200" algn="just" eaLnBrk="1" hangingPunct="1">
              <a:buFont typeface="Arial" panose="020B0604020202020204" pitchFamily="34" charset="0"/>
              <a:buChar char="•"/>
              <a:defRPr/>
            </a:pPr>
            <a:r>
              <a:rPr lang="en-US" altLang="en-US" sz="2800" i="1" dirty="0">
                <a:latin typeface="Times New Roman" panose="02020603050405020304" pitchFamily="18" charset="0"/>
              </a:rPr>
              <a:t>However, each connection uses only one dedicated channel on each link. </a:t>
            </a:r>
          </a:p>
          <a:p>
            <a:pPr marL="457200" indent="-457200" algn="just" eaLnBrk="1" hangingPunct="1">
              <a:buFont typeface="Arial" panose="020B0604020202020204" pitchFamily="34" charset="0"/>
              <a:buChar char="•"/>
              <a:defRPr/>
            </a:pPr>
            <a:r>
              <a:rPr lang="en-US" altLang="en-US" sz="2800" i="1" dirty="0">
                <a:latin typeface="Times New Roman" panose="02020603050405020304" pitchFamily="18" charset="0"/>
              </a:rPr>
              <a:t>Each link is normally divided into n channels by using FDM or TDM.</a:t>
            </a:r>
          </a:p>
        </p:txBody>
      </p:sp>
      <p:sp>
        <p:nvSpPr>
          <p:cNvPr id="2" name="Slide Number Placeholder 1">
            <a:extLst>
              <a:ext uri="{FF2B5EF4-FFF2-40B4-BE49-F238E27FC236}">
                <a16:creationId xmlns:a16="http://schemas.microsoft.com/office/drawing/2014/main" id="{2E22F693-AA52-0C91-DCE3-F4EDE1074A18}"/>
              </a:ext>
            </a:extLst>
          </p:cNvPr>
          <p:cNvSpPr>
            <a:spLocks noGrp="1"/>
          </p:cNvSpPr>
          <p:nvPr>
            <p:ph type="sldNum" sz="quarter" idx="12"/>
          </p:nvPr>
        </p:nvSpPr>
        <p:spPr/>
        <p:txBody>
          <a:bodyPr/>
          <a:lstStyle/>
          <a:p>
            <a:fld id="{6D972E1D-2B91-43F8-BAFE-8C37D0BCB00C}" type="slidenum">
              <a:rPr lang="en-IN" smtClean="0"/>
              <a:pPr/>
              <a:t>7</a:t>
            </a:fld>
            <a:endParaRPr lang="en-IN"/>
          </a:p>
        </p:txBody>
      </p:sp>
    </p:spTree>
    <p:extLst>
      <p:ext uri="{BB962C8B-B14F-4D97-AF65-F5344CB8AC3E}">
        <p14:creationId xmlns:p14="http://schemas.microsoft.com/office/powerpoint/2010/main" val="55158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7" name="Rectangle 11">
            <a:extLst>
              <a:ext uri="{FF2B5EF4-FFF2-40B4-BE49-F238E27FC236}">
                <a16:creationId xmlns:a16="http://schemas.microsoft.com/office/drawing/2014/main" id="{88D47C0C-B6FB-E02C-385E-B33BACCEC7A7}"/>
              </a:ext>
            </a:extLst>
          </p:cNvPr>
          <p:cNvSpPr>
            <a:spLocks noChangeArrowheads="1"/>
          </p:cNvSpPr>
          <p:nvPr/>
        </p:nvSpPr>
        <p:spPr bwMode="auto">
          <a:xfrm>
            <a:off x="1973118" y="2315586"/>
            <a:ext cx="8077200" cy="2955746"/>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a:t>A circuit-switched network is made of a set of switches connected by physical links, in which  each link is </a:t>
            </a:r>
            <a:br>
              <a:rPr lang="en-US" altLang="en-US"/>
            </a:br>
            <a:r>
              <a:rPr lang="en-US" altLang="en-US"/>
              <a:t>divided into </a:t>
            </a:r>
            <a:r>
              <a:rPr lang="en-US" altLang="en-US" i="1"/>
              <a:t>n</a:t>
            </a:r>
            <a:r>
              <a:rPr lang="en-US" altLang="en-US"/>
              <a:t> channels.</a:t>
            </a:r>
          </a:p>
        </p:txBody>
      </p:sp>
      <p:sp>
        <p:nvSpPr>
          <p:cNvPr id="2" name="Slide Number Placeholder 1">
            <a:extLst>
              <a:ext uri="{FF2B5EF4-FFF2-40B4-BE49-F238E27FC236}">
                <a16:creationId xmlns:a16="http://schemas.microsoft.com/office/drawing/2014/main" id="{C0E1D552-85AF-2535-528B-056CA376FAA6}"/>
              </a:ext>
            </a:extLst>
          </p:cNvPr>
          <p:cNvSpPr>
            <a:spLocks noGrp="1"/>
          </p:cNvSpPr>
          <p:nvPr>
            <p:ph type="sldNum" sz="quarter" idx="12"/>
          </p:nvPr>
        </p:nvSpPr>
        <p:spPr/>
        <p:txBody>
          <a:bodyPr/>
          <a:lstStyle/>
          <a:p>
            <a:fld id="{6D972E1D-2B91-43F8-BAFE-8C37D0BCB00C}" type="slidenum">
              <a:rPr lang="en-IN" smtClean="0"/>
              <a:pPr/>
              <a:t>8</a:t>
            </a:fld>
            <a:endParaRPr lang="en-IN"/>
          </a:p>
        </p:txBody>
      </p:sp>
      <p:sp>
        <p:nvSpPr>
          <p:cNvPr id="3" name="Text Box 14">
            <a:extLst>
              <a:ext uri="{FF2B5EF4-FFF2-40B4-BE49-F238E27FC236}">
                <a16:creationId xmlns:a16="http://schemas.microsoft.com/office/drawing/2014/main" id="{F89DD7D8-1F23-39F9-1A49-2E5310ADFC70}"/>
              </a:ext>
            </a:extLst>
          </p:cNvPr>
          <p:cNvSpPr txBox="1">
            <a:spLocks noChangeArrowheads="1"/>
          </p:cNvSpPr>
          <p:nvPr/>
        </p:nvSpPr>
        <p:spPr bwMode="auto">
          <a:xfrm>
            <a:off x="1894045" y="1796473"/>
            <a:ext cx="87471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Note</a:t>
            </a:r>
          </a:p>
        </p:txBody>
      </p:sp>
    </p:spTree>
    <p:extLst>
      <p:ext uri="{BB962C8B-B14F-4D97-AF65-F5344CB8AC3E}">
        <p14:creationId xmlns:p14="http://schemas.microsoft.com/office/powerpoint/2010/main" val="90683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Line 3">
            <a:extLst>
              <a:ext uri="{FF2B5EF4-FFF2-40B4-BE49-F238E27FC236}">
                <a16:creationId xmlns:a16="http://schemas.microsoft.com/office/drawing/2014/main" id="{7EC30A82-904A-6E69-240A-102459381B4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04" name="Text Box 4">
            <a:extLst>
              <a:ext uri="{FF2B5EF4-FFF2-40B4-BE49-F238E27FC236}">
                <a16:creationId xmlns:a16="http://schemas.microsoft.com/office/drawing/2014/main" id="{96B7689B-2071-95A5-C1A4-695998E19E1B}"/>
              </a:ext>
            </a:extLst>
          </p:cNvPr>
          <p:cNvSpPr txBox="1">
            <a:spLocks noChangeArrowheads="1"/>
          </p:cNvSpPr>
          <p:nvPr/>
        </p:nvSpPr>
        <p:spPr bwMode="auto">
          <a:xfrm>
            <a:off x="3525837" y="538957"/>
            <a:ext cx="514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8.3  </a:t>
            </a:r>
            <a:r>
              <a:rPr lang="en-US" altLang="en-US" sz="2000" i="1" dirty="0">
                <a:latin typeface="Times New Roman" panose="02020603050405020304" pitchFamily="18" charset="0"/>
              </a:rPr>
              <a:t>A trivial circuit-switched network</a:t>
            </a:r>
          </a:p>
        </p:txBody>
      </p:sp>
      <p:pic>
        <p:nvPicPr>
          <p:cNvPr id="25605" name="Picture 6">
            <a:extLst>
              <a:ext uri="{FF2B5EF4-FFF2-40B4-BE49-F238E27FC236}">
                <a16:creationId xmlns:a16="http://schemas.microsoft.com/office/drawing/2014/main" id="{A532692B-B04B-FA66-73E4-4BBD0F65C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4" y="1436688"/>
            <a:ext cx="7532687"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A0AFA0C3-9F18-B145-4CF5-8282C9631B32}"/>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p14="http://schemas.microsoft.com/office/powerpoint/2010/main" val="1826237635"/>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4447</TotalTime>
  <Words>3410</Words>
  <Application>Microsoft Office PowerPoint</Application>
  <PresentationFormat>Widescreen</PresentationFormat>
  <Paragraphs>276</Paragraphs>
  <Slides>46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vt:lpstr>
      <vt:lpstr>Times New Roman</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Phases of Circuit Switching </vt:lpstr>
      <vt:lpstr>PowerPoint Presentation</vt:lpstr>
      <vt:lpstr>Delay in circuit Switching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Characteristics of virtual-circuit network </vt:lpstr>
      <vt:lpstr>PowerPoint Presentation</vt:lpstr>
      <vt:lpstr>PowerPoint Presentation</vt:lpstr>
      <vt:lpstr>1. Data-Transfer Phase</vt:lpstr>
      <vt:lpstr>PowerPoint Presentation</vt:lpstr>
      <vt:lpstr>PowerPoint Presentation</vt:lpstr>
      <vt:lpstr>PowerPoint Presentation</vt:lpstr>
      <vt:lpstr>PowerPoint Presentation</vt:lpstr>
      <vt:lpstr>PowerPoint Presentation</vt:lpstr>
      <vt:lpstr>PowerPoint Presentation</vt:lpstr>
      <vt:lpstr>3. Teardown Phase </vt:lpstr>
      <vt:lpstr>PowerPoint Presentation</vt:lpstr>
      <vt:lpstr>Delay in Virtual-Circuit Networks</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Ojha</dc:creator>
  <cp:lastModifiedBy>Rajesh Ojha</cp:lastModifiedBy>
  <cp:revision>259</cp:revision>
  <dcterms:created xsi:type="dcterms:W3CDTF">2024-07-20T06:38:06Z</dcterms:created>
  <dcterms:modified xsi:type="dcterms:W3CDTF">2024-10-22T05:00:07Z</dcterms:modified>
</cp:coreProperties>
</file>