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5"/>
  </p:notesMasterIdLst>
  <p:sldIdLst>
    <p:sldId id="256" r:id="rId2"/>
    <p:sldId id="274" r:id="rId3"/>
    <p:sldId id="631" r:id="rId4"/>
    <p:sldId id="648" r:id="rId5"/>
    <p:sldId id="665" r:id="rId6"/>
    <p:sldId id="602" r:id="rId7"/>
    <p:sldId id="649" r:id="rId8"/>
    <p:sldId id="650" r:id="rId9"/>
    <p:sldId id="651" r:id="rId10"/>
    <p:sldId id="652" r:id="rId11"/>
    <p:sldId id="653" r:id="rId12"/>
    <p:sldId id="654" r:id="rId13"/>
    <p:sldId id="655" r:id="rId14"/>
    <p:sldId id="656" r:id="rId15"/>
    <p:sldId id="657" r:id="rId16"/>
    <p:sldId id="603" r:id="rId17"/>
    <p:sldId id="604" r:id="rId18"/>
    <p:sldId id="658" r:id="rId19"/>
    <p:sldId id="624" r:id="rId20"/>
    <p:sldId id="605" r:id="rId21"/>
    <p:sldId id="617" r:id="rId22"/>
    <p:sldId id="659" r:id="rId23"/>
    <p:sldId id="625" r:id="rId24"/>
    <p:sldId id="606" r:id="rId25"/>
    <p:sldId id="660" r:id="rId26"/>
    <p:sldId id="661" r:id="rId27"/>
    <p:sldId id="662" r:id="rId28"/>
    <p:sldId id="607" r:id="rId29"/>
    <p:sldId id="663" r:id="rId30"/>
    <p:sldId id="664" r:id="rId31"/>
    <p:sldId id="627" r:id="rId32"/>
    <p:sldId id="616" r:id="rId33"/>
    <p:sldId id="27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631"/>
            <p14:sldId id="648"/>
            <p14:sldId id="665"/>
            <p14:sldId id="602"/>
            <p14:sldId id="649"/>
            <p14:sldId id="650"/>
            <p14:sldId id="651"/>
            <p14:sldId id="652"/>
            <p14:sldId id="653"/>
            <p14:sldId id="654"/>
            <p14:sldId id="655"/>
            <p14:sldId id="656"/>
            <p14:sldId id="657"/>
            <p14:sldId id="603"/>
            <p14:sldId id="604"/>
            <p14:sldId id="658"/>
            <p14:sldId id="624"/>
            <p14:sldId id="605"/>
            <p14:sldId id="617"/>
            <p14:sldId id="659"/>
            <p14:sldId id="625"/>
            <p14:sldId id="606"/>
            <p14:sldId id="660"/>
            <p14:sldId id="661"/>
            <p14:sldId id="662"/>
            <p14:sldId id="607"/>
            <p14:sldId id="663"/>
            <p14:sldId id="664"/>
            <p14:sldId id="627"/>
            <p14:sldId id="616"/>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161" autoAdjust="0"/>
    <p:restoredTop sz="94660"/>
  </p:normalViewPr>
  <p:slideViewPr>
    <p:cSldViewPr snapToGrid="0">
      <p:cViewPr varScale="1">
        <p:scale>
          <a:sx n="53" d="100"/>
          <a:sy n="53" d="100"/>
        </p:scale>
        <p:origin x="60" y="4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t>31-08-2024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05A59F4-07C2-FCD4-A940-0F2F711982A9}"/>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9D3E6A4B-11C6-AC07-BD29-F531E1F222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89337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B1D2B13-31F7-1E92-654A-4654AF5DA187}"/>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B8BDB4F9-4052-8715-AD0A-BDD2B757F9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01792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EDA6CF3-F2BA-2E2A-802E-120AF0C08145}"/>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495B0F60-75A2-1060-019A-43DD7BBCFF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4038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7AFA1544-D6A3-4962-6A4F-916459FF8555}"/>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40155B76-FED5-3568-645D-B7430AA454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2771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BA32581-6674-65B1-1858-0AC61BD3A8ED}"/>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F20BA239-9393-38D4-3E89-DA772AAF78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6303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B6DA09A-502C-CB13-3639-4663439DAECD}"/>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9C34681C-E4E3-0E10-AB67-37C2C575E0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712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A28C38F-00BE-D507-A5CB-BFB8B5A11396}"/>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DC3BA8D1-48A6-280D-E068-3AB638AE62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09478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5BD28BA-C6C3-3E02-5D81-57FEBB75B497}"/>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31B389F0-9754-767D-24F5-FCCAB60393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07777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37C2180-80FF-901A-DE7B-B4AA8C1819B2}"/>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302BDF51-660D-3E1D-F383-D3B2785FE2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502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B1AC434-14D9-8AE3-7346-01C86B49B25E}"/>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E49309D9-8B3B-29C9-0064-885CF70347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956600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2799279-3419-1544-4521-91B69FF17319}"/>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4900619D-F826-C677-0BD3-D4B0D2CD5B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09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D43A234-69FB-0C66-A688-9BBFCB8C6E8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B766E945-1E25-4B8E-10D7-7C749E86D6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244679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F2CE5A6F-3C35-0ED2-0C64-E811FB4EAC39}"/>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DF7C79B5-BC45-D26A-479F-027CF180CB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5413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B256174-EAA7-26F1-0157-2CA832785191}"/>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5D92AD3A-D06F-2814-18EF-DC1DE8A816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29109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08932EA-1C74-A720-7B06-8E2E39CEE449}"/>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E972F336-422D-F743-DA3D-E65CD127D3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03217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F6D4EF1-A966-A3D8-4E9D-D03E67470E5D}"/>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4D071C39-1850-B284-2129-7265F1F1D3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3905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8E9F6B6-97F9-0BA8-286C-E2415F204315}"/>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DF06F8BC-D740-4484-8FE0-F55A38B546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772602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3CE7B1-DAC3-46AF-B05A-48066D14FC98}" type="datetime1">
              <a:rPr lang="en-IN" smtClean="0"/>
              <a:t>31-08-2024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0E4F7E-D97D-490D-ACBD-FA2064BCAD96}" type="datetime1">
              <a:rPr lang="en-IN" smtClean="0"/>
              <a:t>31-08-2024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CA6908-D904-444B-8C03-5A1A610DE257}" type="datetime1">
              <a:rPr lang="en-IN" smtClean="0"/>
              <a:t>31-08-2024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051AE9-EDBE-49EC-B10A-C34AB6167854}" type="datetime1">
              <a:rPr lang="en-IN" smtClean="0"/>
              <a:t>31-08-2024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B443D0-608F-41D3-82F4-916C6926FFC5}" type="datetime1">
              <a:rPr lang="en-IN" smtClean="0"/>
              <a:t>31-08-2024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EE5247-E7E5-4A95-B0A4-10BC5A502FA2}" type="datetime1">
              <a:rPr lang="en-IN" smtClean="0"/>
              <a:t>31-08-2024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FDF3AC-BF6A-493F-8DE7-FC5D84362749}" type="datetime1">
              <a:rPr lang="en-IN" smtClean="0"/>
              <a:t>31-08-2024</a:t>
            </a:fld>
            <a:endParaRPr lang="en-IN"/>
          </a:p>
        </p:txBody>
      </p:sp>
      <p:sp>
        <p:nvSpPr>
          <p:cNvPr id="8" name="Footer Placeholder 7"/>
          <p:cNvSpPr>
            <a:spLocks noGrp="1"/>
          </p:cNvSpPr>
          <p:nvPr>
            <p:ph type="ftr" sz="quarter" idx="11"/>
          </p:nvPr>
        </p:nvSpPr>
        <p:spPr/>
        <p:txBody>
          <a:body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BE18D6-EDF7-4DFC-92DF-C38C9250DEB5}" type="datetime1">
              <a:rPr lang="en-IN" smtClean="0"/>
              <a:t>31-08-2024</a:t>
            </a:fld>
            <a:endParaRPr lang="en-IN"/>
          </a:p>
        </p:txBody>
      </p:sp>
      <p:sp>
        <p:nvSpPr>
          <p:cNvPr id="4" name="Footer Placeholder 3"/>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BCAB70-A59B-4B14-95CF-E71A889769B0}" type="datetime1">
              <a:rPr lang="en-IN" smtClean="0"/>
              <a:t>31-08-2024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C08C9D-7110-4838-B09F-5747BC097958}" type="datetime1">
              <a:rPr lang="en-IN" smtClean="0"/>
              <a:t>31-08-2024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5DF702-8C52-42D3-A31C-32607D6A15F0}" type="datetime1">
              <a:rPr lang="en-IN" smtClean="0"/>
              <a:t>31-08-2024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9F81030-1A8F-42A3-865D-EBD8D0FDB7E2}" type="datetime1">
              <a:rPr lang="en-IN" smtClean="0"/>
              <a:t>31-08-2024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Silicon University</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2QGgEk20RXM"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8C921-8B2C-249B-876C-A06DB04834FB}"/>
              </a:ext>
            </a:extLst>
          </p:cNvPr>
          <p:cNvSpPr/>
          <p:nvPr/>
        </p:nvSpPr>
        <p:spPr>
          <a:xfrm>
            <a:off x="4417482" y="4887575"/>
            <a:ext cx="322902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Lecture-03</a:t>
            </a:r>
          </a:p>
        </p:txBody>
      </p:sp>
      <p:sp>
        <p:nvSpPr>
          <p:cNvPr id="5" name="Rectangle 3">
            <a:extLst>
              <a:ext uri="{FF2B5EF4-FFF2-40B4-BE49-F238E27FC236}">
                <a16:creationId xmlns:a16="http://schemas.microsoft.com/office/drawing/2014/main" id="{A05551B5-D6AA-D14B-8E3F-5C1B062E4B43}"/>
              </a:ext>
            </a:extLst>
          </p:cNvPr>
          <p:cNvSpPr>
            <a:spLocks noChangeArrowheads="1"/>
          </p:cNvSpPr>
          <p:nvPr/>
        </p:nvSpPr>
        <p:spPr bwMode="auto">
          <a:xfrm>
            <a:off x="1499616" y="981456"/>
            <a:ext cx="900684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800" dirty="0">
              <a:solidFill>
                <a:schemeClr val="tx2"/>
              </a:solidFill>
              <a:latin typeface="Arial" panose="020B0604020202020204" pitchFamily="34" charset="0"/>
            </a:endParaRPr>
          </a:p>
          <a:p>
            <a:pPr algn="ctr">
              <a:spcBef>
                <a:spcPct val="0"/>
              </a:spcBef>
              <a:buFontTx/>
              <a:buNone/>
            </a:pPr>
            <a:r>
              <a:rPr lang="en-US" altLang="en-US" sz="4800" b="1" dirty="0">
                <a:latin typeface="Arial" panose="020B0604020202020204" pitchFamily="34" charset="0"/>
              </a:rPr>
              <a:t>TCP/IP Protocol suite</a:t>
            </a:r>
            <a:endParaRPr lang="en-US" altLang="en-US" sz="5400" dirty="0">
              <a:solidFill>
                <a:srgbClr val="FF0000"/>
              </a:solidFill>
              <a:latin typeface="Arial" panose="020B0604020202020204" pitchFamily="34" charset="0"/>
            </a:endParaRPr>
          </a:p>
        </p:txBody>
      </p:sp>
      <p:sp>
        <p:nvSpPr>
          <p:cNvPr id="9" name="TextBox 8">
            <a:extLst>
              <a:ext uri="{FF2B5EF4-FFF2-40B4-BE49-F238E27FC236}">
                <a16:creationId xmlns:a16="http://schemas.microsoft.com/office/drawing/2014/main" id="{CBA8FAF5-6464-3819-E7B8-5C1A5E385671}"/>
              </a:ext>
            </a:extLst>
          </p:cNvPr>
          <p:cNvSpPr txBox="1"/>
          <p:nvPr/>
        </p:nvSpPr>
        <p:spPr>
          <a:xfrm>
            <a:off x="2992374" y="5950958"/>
            <a:ext cx="6094476" cy="369332"/>
          </a:xfrm>
          <a:prstGeom prst="rect">
            <a:avLst/>
          </a:prstGeom>
          <a:noFill/>
        </p:spPr>
        <p:txBody>
          <a:bodyPr wrap="square">
            <a:spAutoFit/>
          </a:bodyPr>
          <a:lstStyle/>
          <a:p>
            <a:pPr algn="ctr">
              <a:spcBef>
                <a:spcPct val="0"/>
              </a:spcBef>
              <a:buFontTx/>
              <a:buNone/>
            </a:pPr>
            <a:r>
              <a:rPr lang="en-US" altLang="en-US" sz="1800" b="1" dirty="0">
                <a:solidFill>
                  <a:srgbClr val="FF0000"/>
                </a:solidFill>
                <a:latin typeface="Arial" panose="020B0604020202020204" pitchFamily="34" charset="0"/>
              </a:rPr>
              <a:t>( Chapter 02 )</a:t>
            </a:r>
          </a:p>
        </p:txBody>
      </p:sp>
      <p:cxnSp>
        <p:nvCxnSpPr>
          <p:cNvPr id="6" name="Straight Connector 5">
            <a:extLst>
              <a:ext uri="{FF2B5EF4-FFF2-40B4-BE49-F238E27FC236}">
                <a16:creationId xmlns:a16="http://schemas.microsoft.com/office/drawing/2014/main" id="{25CC19AC-163F-E9DE-3F94-E2684EC928C7}"/>
              </a:ext>
            </a:extLst>
          </p:cNvPr>
          <p:cNvCxnSpPr/>
          <p:nvPr/>
        </p:nvCxnSpPr>
        <p:spPr>
          <a:xfrm>
            <a:off x="1024128" y="3429000"/>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D131C8-5132-167C-CD03-8C66714762E4}"/>
              </a:ext>
            </a:extLst>
          </p:cNvPr>
          <p:cNvSpPr/>
          <p:nvPr/>
        </p:nvSpPr>
        <p:spPr>
          <a:xfrm>
            <a:off x="1170432" y="1249364"/>
            <a:ext cx="9954768" cy="2579039"/>
          </a:xfrm>
          <a:prstGeom prst="rect">
            <a:avLst/>
          </a:prstGeom>
        </p:spPr>
        <p:txBody>
          <a:bodyPr wrap="square">
            <a:spAutoFit/>
          </a:bodyPr>
          <a:lstStyle/>
          <a:p>
            <a:pPr algn="just">
              <a:lnSpc>
                <a:spcPct val="150000"/>
              </a:lnSpc>
              <a:defRPr/>
            </a:pPr>
            <a:r>
              <a:rPr lang="en-US" sz="2200" b="1" dirty="0">
                <a:solidFill>
                  <a:srgbClr val="FF0000"/>
                </a:solidFill>
              </a:rPr>
              <a:t>Reverse Address Resolution Protocol:</a:t>
            </a:r>
          </a:p>
          <a:p>
            <a:pPr marL="457200" indent="-457200" algn="just">
              <a:lnSpc>
                <a:spcPct val="150000"/>
              </a:lnSpc>
              <a:buFont typeface="+mj-lt"/>
              <a:buAutoNum type="arabicPeriod"/>
              <a:defRPr/>
            </a:pPr>
            <a:r>
              <a:rPr lang="en-US" sz="2200" dirty="0"/>
              <a:t>The Reverse Address Resolution Protocol (RARP) allows a host to discover its </a:t>
            </a:r>
            <a:r>
              <a:rPr lang="en-US" sz="2200" b="1" i="1" dirty="0"/>
              <a:t>Inter-net address </a:t>
            </a:r>
            <a:r>
              <a:rPr lang="en-US" sz="2200" dirty="0"/>
              <a:t>when it knows only its </a:t>
            </a:r>
            <a:r>
              <a:rPr lang="en-US" sz="2200" b="1" i="1" dirty="0"/>
              <a:t>physical address</a:t>
            </a:r>
            <a:r>
              <a:rPr lang="en-US" sz="2200" dirty="0"/>
              <a:t>. </a:t>
            </a:r>
          </a:p>
          <a:p>
            <a:pPr marL="457200" indent="-457200" algn="just">
              <a:lnSpc>
                <a:spcPct val="150000"/>
              </a:lnSpc>
              <a:buFont typeface="+mj-lt"/>
              <a:buAutoNum type="arabicPeriod"/>
              <a:defRPr/>
            </a:pPr>
            <a:r>
              <a:rPr lang="en-US" sz="2200" dirty="0"/>
              <a:t>It is used when a computer is connected to a network for the first time or when a computer is booted.</a:t>
            </a:r>
          </a:p>
        </p:txBody>
      </p:sp>
      <p:sp>
        <p:nvSpPr>
          <p:cNvPr id="16389" name="Title 1">
            <a:extLst>
              <a:ext uri="{FF2B5EF4-FFF2-40B4-BE49-F238E27FC236}">
                <a16:creationId xmlns:a16="http://schemas.microsoft.com/office/drawing/2014/main" id="{8AFF694F-D95E-45B9-2CC8-4412275F267F}"/>
              </a:ext>
            </a:extLst>
          </p:cNvPr>
          <p:cNvSpPr txBox="1">
            <a:spLocks noChangeArrowheads="1"/>
          </p:cNvSpPr>
          <p:nvPr/>
        </p:nvSpPr>
        <p:spPr bwMode="auto">
          <a:xfrm>
            <a:off x="2152650" y="228601"/>
            <a:ext cx="7886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a:spcBef>
                <a:spcPct val="0"/>
              </a:spcBef>
              <a:buNone/>
            </a:pPr>
            <a:r>
              <a:rPr lang="en-US" altLang="en-US" sz="4000" b="1">
                <a:latin typeface="Calibri Light" panose="020F0302020204030204" pitchFamily="34" charset="0"/>
              </a:rPr>
              <a:t>Network Layer (continues…)</a:t>
            </a:r>
          </a:p>
        </p:txBody>
      </p:sp>
      <p:sp>
        <p:nvSpPr>
          <p:cNvPr id="6" name="Slide Number Placeholder 5">
            <a:extLst>
              <a:ext uri="{FF2B5EF4-FFF2-40B4-BE49-F238E27FC236}">
                <a16:creationId xmlns:a16="http://schemas.microsoft.com/office/drawing/2014/main" id="{09E7BBEE-9CE6-AC82-7199-0F756148D0CB}"/>
              </a:ext>
            </a:extLst>
          </p:cNvPr>
          <p:cNvSpPr>
            <a:spLocks noGrp="1"/>
          </p:cNvSpPr>
          <p:nvPr>
            <p:ph type="sldNum" sz="quarter" idx="12"/>
          </p:nvPr>
        </p:nvSpPr>
        <p:spPr/>
        <p:txBody>
          <a:bodyPr/>
          <a:lstStyle/>
          <a:p>
            <a:fld id="{6D972E1D-2B91-43F8-BAFE-8C37D0BCB00C}" type="slidenum">
              <a:rPr lang="en-IN" smtClean="0"/>
              <a:t>10</a:t>
            </a:fld>
            <a:endParaRPr lang="en-IN"/>
          </a:p>
        </p:txBody>
      </p:sp>
      <p:cxnSp>
        <p:nvCxnSpPr>
          <p:cNvPr id="7" name="Straight Connector 6">
            <a:extLst>
              <a:ext uri="{FF2B5EF4-FFF2-40B4-BE49-F238E27FC236}">
                <a16:creationId xmlns:a16="http://schemas.microsoft.com/office/drawing/2014/main" id="{03A0ABD2-304F-51F9-F32D-3B76712C46EA}"/>
              </a:ext>
            </a:extLst>
          </p:cNvPr>
          <p:cNvCxnSpPr/>
          <p:nvPr/>
        </p:nvCxnSpPr>
        <p:spPr>
          <a:xfrm>
            <a:off x="1024128" y="932688"/>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16377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193509C-09D2-D22F-C30C-5C717091F7E9}"/>
              </a:ext>
            </a:extLst>
          </p:cNvPr>
          <p:cNvSpPr/>
          <p:nvPr/>
        </p:nvSpPr>
        <p:spPr>
          <a:xfrm>
            <a:off x="1124712" y="1228344"/>
            <a:ext cx="9930384" cy="4102533"/>
          </a:xfrm>
          <a:prstGeom prst="rect">
            <a:avLst/>
          </a:prstGeom>
        </p:spPr>
        <p:txBody>
          <a:bodyPr wrap="square">
            <a:spAutoFit/>
          </a:bodyPr>
          <a:lstStyle/>
          <a:p>
            <a:pPr algn="just">
              <a:lnSpc>
                <a:spcPct val="150000"/>
              </a:lnSpc>
              <a:defRPr/>
            </a:pPr>
            <a:r>
              <a:rPr lang="en-US" sz="2200" b="1" dirty="0">
                <a:solidFill>
                  <a:srgbClr val="FF0000"/>
                </a:solidFill>
              </a:rPr>
              <a:t>Internet Control Message Protocol:</a:t>
            </a:r>
            <a:endParaRPr lang="en-US" sz="2200" dirty="0"/>
          </a:p>
          <a:p>
            <a:pPr marL="457200" indent="-457200" algn="just">
              <a:lnSpc>
                <a:spcPct val="150000"/>
              </a:lnSpc>
              <a:buFont typeface="+mj-lt"/>
              <a:buAutoNum type="arabicPeriod"/>
              <a:defRPr/>
            </a:pPr>
            <a:r>
              <a:rPr lang="en-US" sz="2200" dirty="0"/>
              <a:t>The Internet Control Message Protocol (ICMP) is a mechanism used by </a:t>
            </a:r>
            <a:r>
              <a:rPr lang="en-US" sz="2200" b="1" i="1" dirty="0"/>
              <a:t>hosts and gateways</a:t>
            </a:r>
            <a:r>
              <a:rPr lang="en-US" sz="2200" dirty="0"/>
              <a:t> to send </a:t>
            </a:r>
            <a:r>
              <a:rPr lang="en-US" sz="2200" b="1" i="1" dirty="0"/>
              <a:t>notification of datagram problems </a:t>
            </a:r>
            <a:r>
              <a:rPr lang="en-US" sz="2200" dirty="0"/>
              <a:t>back to the sender.</a:t>
            </a:r>
          </a:p>
          <a:p>
            <a:pPr marL="457200" indent="-457200" algn="just">
              <a:lnSpc>
                <a:spcPct val="150000"/>
              </a:lnSpc>
              <a:buFont typeface="+mj-lt"/>
              <a:buAutoNum type="arabicPeriod"/>
              <a:defRPr/>
            </a:pPr>
            <a:r>
              <a:rPr lang="en-US" sz="2200" dirty="0"/>
              <a:t> ICMP sends </a:t>
            </a:r>
            <a:r>
              <a:rPr lang="en-US" sz="2200" b="1" i="1" dirty="0"/>
              <a:t>query and error reporting messages</a:t>
            </a:r>
            <a:r>
              <a:rPr lang="en-US" sz="2200" dirty="0"/>
              <a:t>. </a:t>
            </a:r>
          </a:p>
          <a:p>
            <a:pPr algn="just">
              <a:lnSpc>
                <a:spcPct val="150000"/>
              </a:lnSpc>
              <a:defRPr/>
            </a:pPr>
            <a:endParaRPr lang="en-US" sz="2200" dirty="0"/>
          </a:p>
          <a:p>
            <a:pPr algn="just">
              <a:lnSpc>
                <a:spcPct val="150000"/>
              </a:lnSpc>
              <a:defRPr/>
            </a:pPr>
            <a:r>
              <a:rPr lang="en-US" sz="2200" b="1" dirty="0">
                <a:solidFill>
                  <a:srgbClr val="FF0000"/>
                </a:solidFill>
              </a:rPr>
              <a:t>Internet Group Message Protocol:</a:t>
            </a:r>
          </a:p>
          <a:p>
            <a:pPr marL="457200" indent="-457200" algn="just">
              <a:lnSpc>
                <a:spcPct val="150000"/>
              </a:lnSpc>
              <a:buFont typeface="+mj-lt"/>
              <a:buAutoNum type="arabicPeriod"/>
              <a:defRPr/>
            </a:pPr>
            <a:r>
              <a:rPr lang="en-US" sz="2200" dirty="0"/>
              <a:t>The Internet Group Message Protocol (IGMP) is used to facilitate the simultaneous transmission of a message to a group of recipients.</a:t>
            </a:r>
          </a:p>
        </p:txBody>
      </p:sp>
      <p:sp>
        <p:nvSpPr>
          <p:cNvPr id="17413" name="Title 1">
            <a:extLst>
              <a:ext uri="{FF2B5EF4-FFF2-40B4-BE49-F238E27FC236}">
                <a16:creationId xmlns:a16="http://schemas.microsoft.com/office/drawing/2014/main" id="{40EC5C25-12AE-44A0-987B-5F04C0DB5D4F}"/>
              </a:ext>
            </a:extLst>
          </p:cNvPr>
          <p:cNvSpPr>
            <a:spLocks noGrp="1" noChangeArrowheads="1"/>
          </p:cNvSpPr>
          <p:nvPr>
            <p:ph type="title"/>
          </p:nvPr>
        </p:nvSpPr>
        <p:spPr>
          <a:xfrm>
            <a:off x="2152650" y="228601"/>
            <a:ext cx="7886700" cy="701675"/>
          </a:xfrm>
        </p:spPr>
        <p:txBody>
          <a:bodyPr/>
          <a:lstStyle/>
          <a:p>
            <a:pPr algn="ctr"/>
            <a:r>
              <a:rPr lang="en-US" altLang="en-US" sz="4000" b="1"/>
              <a:t>Network Layer (continues…)</a:t>
            </a:r>
          </a:p>
        </p:txBody>
      </p:sp>
      <p:sp>
        <p:nvSpPr>
          <p:cNvPr id="6" name="Slide Number Placeholder 5">
            <a:extLst>
              <a:ext uri="{FF2B5EF4-FFF2-40B4-BE49-F238E27FC236}">
                <a16:creationId xmlns:a16="http://schemas.microsoft.com/office/drawing/2014/main" id="{E4D53D5B-3011-486C-B340-D5A4073A5C51}"/>
              </a:ext>
            </a:extLst>
          </p:cNvPr>
          <p:cNvSpPr>
            <a:spLocks noGrp="1"/>
          </p:cNvSpPr>
          <p:nvPr>
            <p:ph type="sldNum" sz="quarter" idx="12"/>
          </p:nvPr>
        </p:nvSpPr>
        <p:spPr/>
        <p:txBody>
          <a:bodyPr/>
          <a:lstStyle/>
          <a:p>
            <a:fld id="{6D972E1D-2B91-43F8-BAFE-8C37D0BCB00C}" type="slidenum">
              <a:rPr lang="en-IN" smtClean="0"/>
              <a:t>11</a:t>
            </a:fld>
            <a:endParaRPr lang="en-IN"/>
          </a:p>
        </p:txBody>
      </p:sp>
      <p:cxnSp>
        <p:nvCxnSpPr>
          <p:cNvPr id="11" name="Straight Connector 10">
            <a:extLst>
              <a:ext uri="{FF2B5EF4-FFF2-40B4-BE49-F238E27FC236}">
                <a16:creationId xmlns:a16="http://schemas.microsoft.com/office/drawing/2014/main" id="{6E360898-7FF1-1E07-868D-E11948082B3D}"/>
              </a:ext>
            </a:extLst>
          </p:cNvPr>
          <p:cNvCxnSpPr/>
          <p:nvPr/>
        </p:nvCxnSpPr>
        <p:spPr>
          <a:xfrm>
            <a:off x="1024128" y="1024128"/>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9756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4DF0620-4E36-D746-B3DA-1801E23DDEA0}"/>
              </a:ext>
            </a:extLst>
          </p:cNvPr>
          <p:cNvSpPr>
            <a:spLocks noGrp="1" noChangeArrowheads="1"/>
          </p:cNvSpPr>
          <p:nvPr>
            <p:ph type="title"/>
          </p:nvPr>
        </p:nvSpPr>
        <p:spPr>
          <a:xfrm>
            <a:off x="2152650" y="596774"/>
            <a:ext cx="7886700" cy="701675"/>
          </a:xfrm>
        </p:spPr>
        <p:txBody>
          <a:bodyPr/>
          <a:lstStyle/>
          <a:p>
            <a:pPr algn="ctr"/>
            <a:r>
              <a:rPr lang="en-US" altLang="en-US" sz="4000" b="1" dirty="0"/>
              <a:t>Transport Layer</a:t>
            </a:r>
          </a:p>
        </p:txBody>
      </p:sp>
      <p:sp>
        <p:nvSpPr>
          <p:cNvPr id="18435" name="Rectangle 4">
            <a:extLst>
              <a:ext uri="{FF2B5EF4-FFF2-40B4-BE49-F238E27FC236}">
                <a16:creationId xmlns:a16="http://schemas.microsoft.com/office/drawing/2014/main" id="{6866E9D3-B5F0-1D86-D7B8-EFBA0CB66D80}"/>
              </a:ext>
            </a:extLst>
          </p:cNvPr>
          <p:cNvSpPr>
            <a:spLocks noChangeArrowheads="1"/>
          </p:cNvSpPr>
          <p:nvPr/>
        </p:nvSpPr>
        <p:spPr bwMode="auto">
          <a:xfrm>
            <a:off x="1143000" y="1746504"/>
            <a:ext cx="9994392" cy="207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50000"/>
              </a:lnSpc>
              <a:spcBef>
                <a:spcPct val="0"/>
              </a:spcBef>
              <a:buFontTx/>
              <a:buNone/>
            </a:pPr>
            <a:r>
              <a:rPr lang="en-US" altLang="en-US" sz="2200" dirty="0"/>
              <a:t>Traditionally the transport layer was represented in TCP/IP by two protocols: TCP and UDP. A new transport layer protocol, SCTP, has been devised to meet the needs of some newer applications.</a:t>
            </a:r>
          </a:p>
          <a:p>
            <a:pPr algn="just">
              <a:lnSpc>
                <a:spcPct val="150000"/>
              </a:lnSpc>
              <a:spcBef>
                <a:spcPct val="0"/>
              </a:spcBef>
              <a:buFontTx/>
              <a:buNone/>
            </a:pPr>
            <a:endParaRPr lang="en-US" altLang="en-US" sz="2200" dirty="0"/>
          </a:p>
        </p:txBody>
      </p:sp>
      <p:sp>
        <p:nvSpPr>
          <p:cNvPr id="6" name="Rectangle 5">
            <a:extLst>
              <a:ext uri="{FF2B5EF4-FFF2-40B4-BE49-F238E27FC236}">
                <a16:creationId xmlns:a16="http://schemas.microsoft.com/office/drawing/2014/main" id="{63E9057A-4D51-DEDF-AE29-5B5DF2F2C31B}"/>
              </a:ext>
            </a:extLst>
          </p:cNvPr>
          <p:cNvSpPr/>
          <p:nvPr/>
        </p:nvSpPr>
        <p:spPr>
          <a:xfrm>
            <a:off x="1225296" y="3510026"/>
            <a:ext cx="9912096" cy="2748316"/>
          </a:xfrm>
          <a:prstGeom prst="rect">
            <a:avLst/>
          </a:prstGeom>
        </p:spPr>
        <p:txBody>
          <a:bodyPr wrap="square">
            <a:spAutoFit/>
          </a:bodyPr>
          <a:lstStyle/>
          <a:p>
            <a:pPr algn="just">
              <a:defRPr/>
            </a:pPr>
            <a:r>
              <a:rPr lang="en-US" sz="2200" b="1" dirty="0">
                <a:solidFill>
                  <a:srgbClr val="FF0000"/>
                </a:solidFill>
              </a:rPr>
              <a:t>User Datagram Protocol:</a:t>
            </a:r>
          </a:p>
          <a:p>
            <a:pPr algn="just">
              <a:defRPr/>
            </a:pPr>
            <a:endParaRPr lang="en-US" sz="2200" b="1" dirty="0">
              <a:solidFill>
                <a:srgbClr val="FF0000"/>
              </a:solidFill>
            </a:endParaRPr>
          </a:p>
          <a:p>
            <a:pPr marL="457200" indent="-457200" algn="just">
              <a:lnSpc>
                <a:spcPct val="150000"/>
              </a:lnSpc>
              <a:buFont typeface="+mj-lt"/>
              <a:buAutoNum type="arabicPeriod"/>
              <a:defRPr/>
            </a:pPr>
            <a:r>
              <a:rPr lang="en-US" sz="2200" dirty="0"/>
              <a:t>The User Datagram Protocol (UDP) is the simpler of the two standard TCPIIP transport protocols. </a:t>
            </a:r>
          </a:p>
          <a:p>
            <a:pPr marL="457200" indent="-457200" algn="just">
              <a:lnSpc>
                <a:spcPct val="150000"/>
              </a:lnSpc>
              <a:buFont typeface="+mj-lt"/>
              <a:buAutoNum type="arabicPeriod"/>
              <a:defRPr/>
            </a:pPr>
            <a:r>
              <a:rPr lang="en-US" sz="2200" dirty="0"/>
              <a:t>It is a process-to-process protocol that adds only port addresses, checksum error control, and length information to the data from the upper layer.</a:t>
            </a:r>
          </a:p>
        </p:txBody>
      </p:sp>
      <p:sp>
        <p:nvSpPr>
          <p:cNvPr id="5" name="Slide Number Placeholder 4">
            <a:extLst>
              <a:ext uri="{FF2B5EF4-FFF2-40B4-BE49-F238E27FC236}">
                <a16:creationId xmlns:a16="http://schemas.microsoft.com/office/drawing/2014/main" id="{CF689EFD-4704-442C-B88D-6C2C4226B0CF}"/>
              </a:ext>
            </a:extLst>
          </p:cNvPr>
          <p:cNvSpPr>
            <a:spLocks noGrp="1"/>
          </p:cNvSpPr>
          <p:nvPr>
            <p:ph type="sldNum" sz="quarter" idx="12"/>
          </p:nvPr>
        </p:nvSpPr>
        <p:spPr/>
        <p:txBody>
          <a:bodyPr/>
          <a:lstStyle/>
          <a:p>
            <a:fld id="{6D972E1D-2B91-43F8-BAFE-8C37D0BCB00C}" type="slidenum">
              <a:rPr lang="en-IN" smtClean="0"/>
              <a:t>12</a:t>
            </a:fld>
            <a:endParaRPr lang="en-IN"/>
          </a:p>
        </p:txBody>
      </p:sp>
      <p:cxnSp>
        <p:nvCxnSpPr>
          <p:cNvPr id="7" name="Straight Connector 6">
            <a:extLst>
              <a:ext uri="{FF2B5EF4-FFF2-40B4-BE49-F238E27FC236}">
                <a16:creationId xmlns:a16="http://schemas.microsoft.com/office/drawing/2014/main" id="{A7F7C9AD-AEA6-AA12-BB90-CF2F49A03590}"/>
              </a:ext>
            </a:extLst>
          </p:cNvPr>
          <p:cNvCxnSpPr/>
          <p:nvPr/>
        </p:nvCxnSpPr>
        <p:spPr>
          <a:xfrm>
            <a:off x="1024128" y="1371600"/>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72576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FF4516A1-D337-3598-1450-9398CF667985}"/>
              </a:ext>
            </a:extLst>
          </p:cNvPr>
          <p:cNvSpPr>
            <a:spLocks noGrp="1" noChangeArrowheads="1"/>
          </p:cNvSpPr>
          <p:nvPr>
            <p:ph type="title"/>
          </p:nvPr>
        </p:nvSpPr>
        <p:spPr>
          <a:xfrm>
            <a:off x="2152650" y="212726"/>
            <a:ext cx="7886700" cy="701675"/>
          </a:xfrm>
        </p:spPr>
        <p:txBody>
          <a:bodyPr/>
          <a:lstStyle/>
          <a:p>
            <a:pPr algn="ctr"/>
            <a:r>
              <a:rPr lang="en-US" altLang="en-US" sz="4000" b="1" dirty="0"/>
              <a:t>Transport Layer (continues…)</a:t>
            </a:r>
          </a:p>
        </p:txBody>
      </p:sp>
      <p:sp>
        <p:nvSpPr>
          <p:cNvPr id="5" name="Rectangle 4">
            <a:extLst>
              <a:ext uri="{FF2B5EF4-FFF2-40B4-BE49-F238E27FC236}">
                <a16:creationId xmlns:a16="http://schemas.microsoft.com/office/drawing/2014/main" id="{61D0A1C7-389F-DD0B-8506-E7D1639EDA86}"/>
              </a:ext>
            </a:extLst>
          </p:cNvPr>
          <p:cNvSpPr/>
          <p:nvPr/>
        </p:nvSpPr>
        <p:spPr>
          <a:xfrm>
            <a:off x="1115567" y="1311604"/>
            <a:ext cx="10096915" cy="4493538"/>
          </a:xfrm>
          <a:prstGeom prst="rect">
            <a:avLst/>
          </a:prstGeom>
        </p:spPr>
        <p:txBody>
          <a:bodyPr wrap="square">
            <a:spAutoFit/>
          </a:bodyPr>
          <a:lstStyle/>
          <a:p>
            <a:pPr algn="just">
              <a:defRPr/>
            </a:pPr>
            <a:r>
              <a:rPr lang="en-US" sz="2200" b="1" dirty="0">
                <a:solidFill>
                  <a:srgbClr val="FF0000"/>
                </a:solidFill>
              </a:rPr>
              <a:t>Transmission Control Protocol:</a:t>
            </a:r>
          </a:p>
          <a:p>
            <a:pPr algn="just">
              <a:defRPr/>
            </a:pPr>
            <a:endParaRPr lang="en-US" sz="2200" b="1" dirty="0">
              <a:solidFill>
                <a:srgbClr val="FF0000"/>
              </a:solidFill>
            </a:endParaRPr>
          </a:p>
          <a:p>
            <a:pPr marL="457200" indent="-457200" algn="just">
              <a:buFont typeface="+mj-lt"/>
              <a:buAutoNum type="arabicPeriod"/>
              <a:defRPr/>
            </a:pPr>
            <a:r>
              <a:rPr lang="en-US" sz="2200" dirty="0"/>
              <a:t>The Transmission Control Protocol (TCP) provides full transport-layer services to applications. </a:t>
            </a:r>
          </a:p>
          <a:p>
            <a:pPr marL="457200" indent="-457200" algn="just">
              <a:buFont typeface="+mj-lt"/>
              <a:buAutoNum type="arabicPeriod"/>
              <a:defRPr/>
            </a:pPr>
            <a:r>
              <a:rPr lang="en-US" sz="2200" dirty="0"/>
              <a:t>It is </a:t>
            </a:r>
            <a:r>
              <a:rPr lang="en-US" sz="2200" b="1" i="1" dirty="0"/>
              <a:t>connection-oriented</a:t>
            </a:r>
            <a:r>
              <a:rPr lang="en-US" sz="2200" dirty="0"/>
              <a:t>: A connection must be established between both ends of a transmission before either can transmit data.</a:t>
            </a:r>
          </a:p>
          <a:p>
            <a:pPr marL="457200" indent="-457200" algn="just">
              <a:buFont typeface="+mj-lt"/>
              <a:buAutoNum type="arabicPeriod"/>
              <a:defRPr/>
            </a:pPr>
            <a:r>
              <a:rPr lang="en-US" sz="2200" dirty="0"/>
              <a:t>At the sending end of each transmission, TCP divides a stream of data into smaller units called </a:t>
            </a:r>
            <a:r>
              <a:rPr lang="en-US" sz="2200" b="1" i="1" dirty="0"/>
              <a:t>segments</a:t>
            </a:r>
            <a:r>
              <a:rPr lang="en-US" sz="2200" dirty="0"/>
              <a:t>.</a:t>
            </a:r>
          </a:p>
          <a:p>
            <a:pPr marL="457200" indent="-457200" algn="just">
              <a:buFont typeface="+mj-lt"/>
              <a:buAutoNum type="arabicPeriod"/>
              <a:defRPr/>
            </a:pPr>
            <a:r>
              <a:rPr lang="en-US" sz="2200" dirty="0"/>
              <a:t>Each segment includes a </a:t>
            </a:r>
            <a:r>
              <a:rPr lang="en-US" sz="2200" b="1" i="1" dirty="0"/>
              <a:t>sequence number </a:t>
            </a:r>
            <a:r>
              <a:rPr lang="en-US" sz="2200" dirty="0"/>
              <a:t>for reordering after receipt, together with an acknowledgment number for the segments received.</a:t>
            </a:r>
          </a:p>
          <a:p>
            <a:pPr marL="457200" indent="-457200" algn="just">
              <a:buFont typeface="+mj-lt"/>
              <a:buAutoNum type="arabicPeriod"/>
              <a:defRPr/>
            </a:pPr>
            <a:r>
              <a:rPr lang="en-US" sz="2200" dirty="0"/>
              <a:t> Segments are carried across the internet </a:t>
            </a:r>
            <a:r>
              <a:rPr lang="en-US" sz="2200" b="1" i="1" dirty="0"/>
              <a:t>inside of IP datagrams</a:t>
            </a:r>
            <a:r>
              <a:rPr lang="en-US" sz="2200" dirty="0"/>
              <a:t>. At the receiving end, TCP collects each datagram as it comes in and reorders the transmission based on sequence numbers.</a:t>
            </a:r>
          </a:p>
        </p:txBody>
      </p:sp>
      <p:sp>
        <p:nvSpPr>
          <p:cNvPr id="6" name="Slide Number Placeholder 5">
            <a:extLst>
              <a:ext uri="{FF2B5EF4-FFF2-40B4-BE49-F238E27FC236}">
                <a16:creationId xmlns:a16="http://schemas.microsoft.com/office/drawing/2014/main" id="{40D86140-3B3E-E3CE-504D-B64CE8EDD94E}"/>
              </a:ext>
            </a:extLst>
          </p:cNvPr>
          <p:cNvSpPr>
            <a:spLocks noGrp="1"/>
          </p:cNvSpPr>
          <p:nvPr>
            <p:ph type="sldNum" sz="quarter" idx="12"/>
          </p:nvPr>
        </p:nvSpPr>
        <p:spPr/>
        <p:txBody>
          <a:bodyPr/>
          <a:lstStyle/>
          <a:p>
            <a:fld id="{6D972E1D-2B91-43F8-BAFE-8C37D0BCB00C}" type="slidenum">
              <a:rPr lang="en-IN" smtClean="0"/>
              <a:t>13</a:t>
            </a:fld>
            <a:endParaRPr lang="en-IN"/>
          </a:p>
        </p:txBody>
      </p:sp>
      <p:cxnSp>
        <p:nvCxnSpPr>
          <p:cNvPr id="7" name="Straight Connector 6">
            <a:extLst>
              <a:ext uri="{FF2B5EF4-FFF2-40B4-BE49-F238E27FC236}">
                <a16:creationId xmlns:a16="http://schemas.microsoft.com/office/drawing/2014/main" id="{9CC7EA63-851B-7DEC-68CC-E8571620B193}"/>
              </a:ext>
            </a:extLst>
          </p:cNvPr>
          <p:cNvCxnSpPr/>
          <p:nvPr/>
        </p:nvCxnSpPr>
        <p:spPr>
          <a:xfrm>
            <a:off x="1024128" y="932688"/>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2412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06EC9E3-F33C-42D9-637C-6E7125F3C948}"/>
              </a:ext>
            </a:extLst>
          </p:cNvPr>
          <p:cNvSpPr>
            <a:spLocks noGrp="1" noChangeArrowheads="1"/>
          </p:cNvSpPr>
          <p:nvPr>
            <p:ph type="title"/>
          </p:nvPr>
        </p:nvSpPr>
        <p:spPr>
          <a:xfrm>
            <a:off x="2152650" y="212726"/>
            <a:ext cx="7886700" cy="701675"/>
          </a:xfrm>
        </p:spPr>
        <p:txBody>
          <a:bodyPr/>
          <a:lstStyle/>
          <a:p>
            <a:pPr algn="ctr"/>
            <a:r>
              <a:rPr lang="en-US" altLang="en-US" sz="4000" b="1"/>
              <a:t>Transport Layer (continues…)</a:t>
            </a:r>
          </a:p>
        </p:txBody>
      </p:sp>
      <p:sp>
        <p:nvSpPr>
          <p:cNvPr id="5" name="Rectangle 4">
            <a:extLst>
              <a:ext uri="{FF2B5EF4-FFF2-40B4-BE49-F238E27FC236}">
                <a16:creationId xmlns:a16="http://schemas.microsoft.com/office/drawing/2014/main" id="{04C268A5-B058-2E55-F2BC-DE1D729F2250}"/>
              </a:ext>
            </a:extLst>
          </p:cNvPr>
          <p:cNvSpPr/>
          <p:nvPr/>
        </p:nvSpPr>
        <p:spPr>
          <a:xfrm>
            <a:off x="1207008" y="1206500"/>
            <a:ext cx="9902952" cy="2579039"/>
          </a:xfrm>
          <a:prstGeom prst="rect">
            <a:avLst/>
          </a:prstGeom>
        </p:spPr>
        <p:txBody>
          <a:bodyPr wrap="square">
            <a:spAutoFit/>
          </a:bodyPr>
          <a:lstStyle/>
          <a:p>
            <a:pPr algn="just">
              <a:lnSpc>
                <a:spcPct val="150000"/>
              </a:lnSpc>
              <a:defRPr/>
            </a:pPr>
            <a:r>
              <a:rPr lang="en-US" sz="2200" b="1" dirty="0">
                <a:solidFill>
                  <a:srgbClr val="FF0000"/>
                </a:solidFill>
              </a:rPr>
              <a:t>Stream Control Transmission Protocol:</a:t>
            </a:r>
          </a:p>
          <a:p>
            <a:pPr algn="just">
              <a:lnSpc>
                <a:spcPct val="150000"/>
              </a:lnSpc>
              <a:defRPr/>
            </a:pPr>
            <a:endParaRPr lang="en-US" sz="2200" dirty="0"/>
          </a:p>
          <a:p>
            <a:pPr marL="457200" indent="-457200" algn="just">
              <a:lnSpc>
                <a:spcPct val="150000"/>
              </a:lnSpc>
              <a:buFont typeface="+mj-lt"/>
              <a:buAutoNum type="arabicPeriod"/>
              <a:defRPr/>
            </a:pPr>
            <a:r>
              <a:rPr lang="en-US" sz="2200" dirty="0"/>
              <a:t>The Stream Control Transmission Protocol (SCTP) provides support for newer applications such as </a:t>
            </a:r>
            <a:r>
              <a:rPr lang="en-US" sz="2200" b="1" i="1" dirty="0"/>
              <a:t>voice over the Internet. </a:t>
            </a:r>
          </a:p>
          <a:p>
            <a:pPr marL="457200" indent="-457200" algn="just">
              <a:lnSpc>
                <a:spcPct val="150000"/>
              </a:lnSpc>
              <a:buFont typeface="+mj-lt"/>
              <a:buAutoNum type="arabicPeriod"/>
              <a:defRPr/>
            </a:pPr>
            <a:r>
              <a:rPr lang="en-US" sz="2200" dirty="0"/>
              <a:t>It is a transport layer protocol that combines the best features of UDP and TCP.</a:t>
            </a:r>
          </a:p>
        </p:txBody>
      </p:sp>
      <p:sp>
        <p:nvSpPr>
          <p:cNvPr id="6" name="Slide Number Placeholder 5">
            <a:extLst>
              <a:ext uri="{FF2B5EF4-FFF2-40B4-BE49-F238E27FC236}">
                <a16:creationId xmlns:a16="http://schemas.microsoft.com/office/drawing/2014/main" id="{9E239838-31F9-1220-0937-4DB796C2267D}"/>
              </a:ext>
            </a:extLst>
          </p:cNvPr>
          <p:cNvSpPr>
            <a:spLocks noGrp="1"/>
          </p:cNvSpPr>
          <p:nvPr>
            <p:ph type="sldNum" sz="quarter" idx="12"/>
          </p:nvPr>
        </p:nvSpPr>
        <p:spPr/>
        <p:txBody>
          <a:bodyPr/>
          <a:lstStyle/>
          <a:p>
            <a:fld id="{6D972E1D-2B91-43F8-BAFE-8C37D0BCB00C}" type="slidenum">
              <a:rPr lang="en-IN" smtClean="0"/>
              <a:t>14</a:t>
            </a:fld>
            <a:endParaRPr lang="en-IN"/>
          </a:p>
        </p:txBody>
      </p:sp>
      <p:cxnSp>
        <p:nvCxnSpPr>
          <p:cNvPr id="7" name="Straight Connector 6">
            <a:extLst>
              <a:ext uri="{FF2B5EF4-FFF2-40B4-BE49-F238E27FC236}">
                <a16:creationId xmlns:a16="http://schemas.microsoft.com/office/drawing/2014/main" id="{6E526875-5E76-EE1A-F035-04D3E365AEBF}"/>
              </a:ext>
            </a:extLst>
          </p:cNvPr>
          <p:cNvCxnSpPr/>
          <p:nvPr/>
        </p:nvCxnSpPr>
        <p:spPr>
          <a:xfrm>
            <a:off x="1024128" y="969264"/>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040439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F7E06C1-763E-77DB-E9F9-386A5970AC2F}"/>
              </a:ext>
            </a:extLst>
          </p:cNvPr>
          <p:cNvSpPr>
            <a:spLocks noGrp="1" noChangeArrowheads="1"/>
          </p:cNvSpPr>
          <p:nvPr>
            <p:ph type="title"/>
          </p:nvPr>
        </p:nvSpPr>
        <p:spPr>
          <a:xfrm>
            <a:off x="2152650" y="496190"/>
            <a:ext cx="7886700" cy="701675"/>
          </a:xfrm>
        </p:spPr>
        <p:txBody>
          <a:bodyPr/>
          <a:lstStyle/>
          <a:p>
            <a:pPr algn="ctr"/>
            <a:r>
              <a:rPr lang="en-US" altLang="en-US" sz="4000" b="1" dirty="0"/>
              <a:t>Application Layer</a:t>
            </a:r>
          </a:p>
        </p:txBody>
      </p:sp>
      <p:sp>
        <p:nvSpPr>
          <p:cNvPr id="21507" name="Rectangle 4">
            <a:extLst>
              <a:ext uri="{FF2B5EF4-FFF2-40B4-BE49-F238E27FC236}">
                <a16:creationId xmlns:a16="http://schemas.microsoft.com/office/drawing/2014/main" id="{3B013D29-56F0-5FB0-238A-FD43A332D1DC}"/>
              </a:ext>
            </a:extLst>
          </p:cNvPr>
          <p:cNvSpPr>
            <a:spLocks noChangeArrowheads="1"/>
          </p:cNvSpPr>
          <p:nvPr/>
        </p:nvSpPr>
        <p:spPr bwMode="auto">
          <a:xfrm>
            <a:off x="1188720" y="1815973"/>
            <a:ext cx="9838944" cy="3451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50000"/>
              </a:lnSpc>
              <a:spcBef>
                <a:spcPct val="0"/>
              </a:spcBef>
              <a:buFont typeface="Arial" panose="020B0604020202020204" pitchFamily="34" charset="0"/>
              <a:buNone/>
            </a:pPr>
            <a:r>
              <a:rPr lang="en-US" altLang="en-US" sz="2400" dirty="0"/>
              <a:t>The application layer in TCP/IP is equivalent to the combined session, presentation and application layers in the OSI model Many protocols are defined at this layer.</a:t>
            </a:r>
          </a:p>
          <a:p>
            <a:pPr algn="just">
              <a:lnSpc>
                <a:spcPct val="150000"/>
              </a:lnSpc>
              <a:spcBef>
                <a:spcPct val="0"/>
              </a:spcBef>
              <a:buFont typeface="Arial" panose="020B0604020202020204" pitchFamily="34" charset="0"/>
              <a:buNone/>
            </a:pPr>
            <a:endParaRPr lang="en-US" altLang="en-US" sz="2400" dirty="0"/>
          </a:p>
          <a:p>
            <a:pPr algn="just">
              <a:lnSpc>
                <a:spcPct val="150000"/>
              </a:lnSpc>
              <a:spcBef>
                <a:spcPct val="0"/>
              </a:spcBef>
              <a:buFont typeface="Arial" panose="020B0604020202020204" pitchFamily="34" charset="0"/>
              <a:buNone/>
            </a:pPr>
            <a:r>
              <a:rPr lang="en-US" altLang="en-US" sz="2400" dirty="0"/>
              <a:t>Example</a:t>
            </a:r>
            <a:r>
              <a:rPr lang="en-US" altLang="en-US" dirty="0"/>
              <a:t>: </a:t>
            </a:r>
            <a:r>
              <a:rPr lang="en-IN" altLang="en-US" sz="2000" dirty="0"/>
              <a:t> </a:t>
            </a:r>
            <a:r>
              <a:rPr lang="en-IN" altLang="en-US" sz="2400" dirty="0"/>
              <a:t>TELNET, Hypertext transfer </a:t>
            </a:r>
            <a:r>
              <a:rPr lang="en-IN" altLang="en-US" sz="2400" i="1" dirty="0"/>
              <a:t>protocol</a:t>
            </a:r>
            <a:r>
              <a:rPr lang="en-IN" altLang="en-US" sz="2400" dirty="0"/>
              <a:t> (HTTP), File Transfer </a:t>
            </a:r>
            <a:r>
              <a:rPr lang="en-IN" altLang="en-US" sz="2400" i="1" dirty="0"/>
              <a:t>Protocol</a:t>
            </a:r>
            <a:r>
              <a:rPr lang="en-IN" altLang="en-US" sz="2400" dirty="0"/>
              <a:t> (FTP), Simple mail transport </a:t>
            </a:r>
            <a:r>
              <a:rPr lang="en-IN" altLang="en-US" sz="2400" i="1" dirty="0"/>
              <a:t>protocol</a:t>
            </a:r>
            <a:r>
              <a:rPr lang="en-IN" altLang="en-US" sz="2400" dirty="0"/>
              <a:t> (SMTP)</a:t>
            </a:r>
            <a:endParaRPr lang="en-US" altLang="en-US" sz="2400" dirty="0"/>
          </a:p>
        </p:txBody>
      </p:sp>
      <p:sp>
        <p:nvSpPr>
          <p:cNvPr id="5" name="Slide Number Placeholder 4">
            <a:extLst>
              <a:ext uri="{FF2B5EF4-FFF2-40B4-BE49-F238E27FC236}">
                <a16:creationId xmlns:a16="http://schemas.microsoft.com/office/drawing/2014/main" id="{70BB1E10-AE5A-3F99-3007-8DC551483881}"/>
              </a:ext>
            </a:extLst>
          </p:cNvPr>
          <p:cNvSpPr>
            <a:spLocks noGrp="1"/>
          </p:cNvSpPr>
          <p:nvPr>
            <p:ph type="sldNum" sz="quarter" idx="12"/>
          </p:nvPr>
        </p:nvSpPr>
        <p:spPr/>
        <p:txBody>
          <a:bodyPr/>
          <a:lstStyle/>
          <a:p>
            <a:fld id="{6D972E1D-2B91-43F8-BAFE-8C37D0BCB00C}" type="slidenum">
              <a:rPr lang="en-IN" smtClean="0"/>
              <a:t>15</a:t>
            </a:fld>
            <a:endParaRPr lang="en-IN"/>
          </a:p>
        </p:txBody>
      </p:sp>
      <p:cxnSp>
        <p:nvCxnSpPr>
          <p:cNvPr id="6" name="Straight Connector 5">
            <a:extLst>
              <a:ext uri="{FF2B5EF4-FFF2-40B4-BE49-F238E27FC236}">
                <a16:creationId xmlns:a16="http://schemas.microsoft.com/office/drawing/2014/main" id="{D192A732-C2AC-3ED7-73BB-6473E694C720}"/>
              </a:ext>
            </a:extLst>
          </p:cNvPr>
          <p:cNvCxnSpPr/>
          <p:nvPr/>
        </p:nvCxnSpPr>
        <p:spPr>
          <a:xfrm>
            <a:off x="1024128" y="1344168"/>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74767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 Box 4">
            <a:extLst>
              <a:ext uri="{FF2B5EF4-FFF2-40B4-BE49-F238E27FC236}">
                <a16:creationId xmlns:a16="http://schemas.microsoft.com/office/drawing/2014/main" id="{EB8DA265-F6DE-18D1-73F4-DF6CB1EBE643}"/>
              </a:ext>
            </a:extLst>
          </p:cNvPr>
          <p:cNvSpPr txBox="1">
            <a:spLocks noChangeArrowheads="1"/>
          </p:cNvSpPr>
          <p:nvPr/>
        </p:nvSpPr>
        <p:spPr bwMode="auto">
          <a:xfrm>
            <a:off x="4006850" y="792480"/>
            <a:ext cx="3842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dirty="0">
                <a:latin typeface="Times New Roman" panose="02020603050405020304" pitchFamily="18" charset="0"/>
              </a:rPr>
              <a:t>Addresses in TCP/IP</a:t>
            </a:r>
          </a:p>
        </p:txBody>
      </p:sp>
      <p:pic>
        <p:nvPicPr>
          <p:cNvPr id="22531" name="Picture 6">
            <a:extLst>
              <a:ext uri="{FF2B5EF4-FFF2-40B4-BE49-F238E27FC236}">
                <a16:creationId xmlns:a16="http://schemas.microsoft.com/office/drawing/2014/main" id="{99ABA0BB-D520-DAF6-4AEA-06A1506208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2286001"/>
            <a:ext cx="7834312"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6065EF6-AF43-8BE2-947A-7B14545E3CD8}"/>
              </a:ext>
            </a:extLst>
          </p:cNvPr>
          <p:cNvSpPr>
            <a:spLocks noGrp="1"/>
          </p:cNvSpPr>
          <p:nvPr>
            <p:ph type="sldNum" sz="quarter" idx="12"/>
          </p:nvPr>
        </p:nvSpPr>
        <p:spPr/>
        <p:txBody>
          <a:bodyPr/>
          <a:lstStyle/>
          <a:p>
            <a:fld id="{6D972E1D-2B91-43F8-BAFE-8C37D0BCB00C}" type="slidenum">
              <a:rPr lang="en-IN" smtClean="0"/>
              <a:t>16</a:t>
            </a:fld>
            <a:endParaRPr lang="en-IN"/>
          </a:p>
        </p:txBody>
      </p:sp>
      <p:cxnSp>
        <p:nvCxnSpPr>
          <p:cNvPr id="6" name="Straight Connector 5">
            <a:extLst>
              <a:ext uri="{FF2B5EF4-FFF2-40B4-BE49-F238E27FC236}">
                <a16:creationId xmlns:a16="http://schemas.microsoft.com/office/drawing/2014/main" id="{154B6AA9-5CA8-23DB-DEFF-4025CD65F1CE}"/>
              </a:ext>
            </a:extLst>
          </p:cNvPr>
          <p:cNvCxnSpPr/>
          <p:nvPr/>
        </p:nvCxnSpPr>
        <p:spPr>
          <a:xfrm>
            <a:off x="1024128" y="1344168"/>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77936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4">
            <a:extLst>
              <a:ext uri="{FF2B5EF4-FFF2-40B4-BE49-F238E27FC236}">
                <a16:creationId xmlns:a16="http://schemas.microsoft.com/office/drawing/2014/main" id="{0D4CC5D2-9C22-ECE3-678D-1378197C0C44}"/>
              </a:ext>
            </a:extLst>
          </p:cNvPr>
          <p:cNvSpPr txBox="1">
            <a:spLocks noChangeArrowheads="1"/>
          </p:cNvSpPr>
          <p:nvPr/>
        </p:nvSpPr>
        <p:spPr bwMode="auto">
          <a:xfrm>
            <a:off x="2538540" y="381000"/>
            <a:ext cx="739324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a:latin typeface="Times New Roman" panose="02020603050405020304" pitchFamily="18" charset="0"/>
              </a:rPr>
              <a:t>Relationship of layers and addresses in TCP/IP</a:t>
            </a:r>
          </a:p>
        </p:txBody>
      </p:sp>
      <p:pic>
        <p:nvPicPr>
          <p:cNvPr id="24579" name="Picture 6">
            <a:extLst>
              <a:ext uri="{FF2B5EF4-FFF2-40B4-BE49-F238E27FC236}">
                <a16:creationId xmlns:a16="http://schemas.microsoft.com/office/drawing/2014/main" id="{351647FB-C0DF-1154-AA8C-D0BDEFBEB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153" y="1266826"/>
            <a:ext cx="999633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5F6654B2-F4A2-5AE8-4123-3E8EA782F4BE}"/>
              </a:ext>
            </a:extLst>
          </p:cNvPr>
          <p:cNvSpPr>
            <a:spLocks noGrp="1"/>
          </p:cNvSpPr>
          <p:nvPr>
            <p:ph type="sldNum" sz="quarter" idx="12"/>
          </p:nvPr>
        </p:nvSpPr>
        <p:spPr/>
        <p:txBody>
          <a:bodyPr/>
          <a:lstStyle/>
          <a:p>
            <a:fld id="{6D972E1D-2B91-43F8-BAFE-8C37D0BCB00C}" type="slidenum">
              <a:rPr lang="en-IN" smtClean="0"/>
              <a:t>17</a:t>
            </a:fld>
            <a:endParaRPr lang="en-IN"/>
          </a:p>
        </p:txBody>
      </p:sp>
    </p:spTree>
    <p:extLst>
      <p:ext uri="{BB962C8B-B14F-4D97-AF65-F5344CB8AC3E}">
        <p14:creationId xmlns:p14="http://schemas.microsoft.com/office/powerpoint/2010/main" val="3813150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C899489-71DA-C383-D146-5FF3312C0F5A}"/>
              </a:ext>
            </a:extLst>
          </p:cNvPr>
          <p:cNvSpPr>
            <a:spLocks noGrp="1" noChangeArrowheads="1"/>
          </p:cNvSpPr>
          <p:nvPr>
            <p:ph type="title"/>
          </p:nvPr>
        </p:nvSpPr>
        <p:spPr>
          <a:xfrm>
            <a:off x="2152650" y="861950"/>
            <a:ext cx="7886700" cy="701675"/>
          </a:xfrm>
        </p:spPr>
        <p:txBody>
          <a:bodyPr/>
          <a:lstStyle/>
          <a:p>
            <a:pPr algn="ctr"/>
            <a:r>
              <a:rPr lang="en-US" altLang="en-US" sz="4000" b="1" dirty="0"/>
              <a:t>Physical Addresses</a:t>
            </a:r>
          </a:p>
        </p:txBody>
      </p:sp>
      <p:sp>
        <p:nvSpPr>
          <p:cNvPr id="26627" name="Rectangle 4">
            <a:extLst>
              <a:ext uri="{FF2B5EF4-FFF2-40B4-BE49-F238E27FC236}">
                <a16:creationId xmlns:a16="http://schemas.microsoft.com/office/drawing/2014/main" id="{1690457E-041A-A3CA-A0D3-CF75640E9999}"/>
              </a:ext>
            </a:extLst>
          </p:cNvPr>
          <p:cNvSpPr>
            <a:spLocks noChangeArrowheads="1"/>
          </p:cNvSpPr>
          <p:nvPr/>
        </p:nvSpPr>
        <p:spPr bwMode="auto">
          <a:xfrm>
            <a:off x="1197864" y="1688593"/>
            <a:ext cx="9921240" cy="364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50000"/>
              </a:lnSpc>
              <a:spcBef>
                <a:spcPct val="0"/>
              </a:spcBef>
              <a:buFont typeface="Calibri Light" panose="020F0302020204030204" pitchFamily="34" charset="0"/>
              <a:buAutoNum type="arabicPeriod"/>
            </a:pPr>
            <a:r>
              <a:rPr lang="en-US" altLang="en-US" sz="2200" dirty="0"/>
              <a:t>The physical address, also known as the </a:t>
            </a:r>
            <a:r>
              <a:rPr lang="en-US" altLang="en-US" sz="2200" b="1" dirty="0">
                <a:solidFill>
                  <a:srgbClr val="FF0000"/>
                </a:solidFill>
              </a:rPr>
              <a:t>link address</a:t>
            </a:r>
            <a:r>
              <a:rPr lang="en-US" altLang="en-US" sz="2200" dirty="0"/>
              <a:t>, is the address of a node as defined by its LAN or WAN. </a:t>
            </a:r>
          </a:p>
          <a:p>
            <a:pPr algn="just">
              <a:lnSpc>
                <a:spcPct val="150000"/>
              </a:lnSpc>
              <a:spcBef>
                <a:spcPct val="0"/>
              </a:spcBef>
              <a:buFont typeface="Calibri Light" panose="020F0302020204030204" pitchFamily="34" charset="0"/>
              <a:buAutoNum type="arabicPeriod"/>
            </a:pPr>
            <a:r>
              <a:rPr lang="en-US" altLang="en-US" sz="2200" dirty="0"/>
              <a:t>It is included in the </a:t>
            </a:r>
            <a:r>
              <a:rPr lang="en-US" altLang="en-US" sz="2200" b="1" dirty="0">
                <a:solidFill>
                  <a:srgbClr val="FF0000"/>
                </a:solidFill>
              </a:rPr>
              <a:t>frame</a:t>
            </a:r>
            <a:r>
              <a:rPr lang="en-US" altLang="en-US" sz="2200" dirty="0"/>
              <a:t> used by the </a:t>
            </a:r>
            <a:r>
              <a:rPr lang="en-US" altLang="en-US" sz="2200" b="1" dirty="0">
                <a:solidFill>
                  <a:srgbClr val="FF0000"/>
                </a:solidFill>
              </a:rPr>
              <a:t>data link layer </a:t>
            </a:r>
            <a:r>
              <a:rPr lang="en-US" altLang="en-US" sz="2200" dirty="0"/>
              <a:t>&amp; it is the </a:t>
            </a:r>
            <a:r>
              <a:rPr lang="en-US" altLang="en-US" sz="2200" b="1" dirty="0">
                <a:solidFill>
                  <a:srgbClr val="FF0000"/>
                </a:solidFill>
              </a:rPr>
              <a:t>lowest-level address</a:t>
            </a:r>
            <a:r>
              <a:rPr lang="en-US" altLang="en-US" sz="2200" dirty="0"/>
              <a:t>.</a:t>
            </a:r>
          </a:p>
          <a:p>
            <a:pPr algn="just">
              <a:lnSpc>
                <a:spcPct val="150000"/>
              </a:lnSpc>
              <a:spcBef>
                <a:spcPct val="0"/>
              </a:spcBef>
              <a:buFont typeface="Calibri Light" panose="020F0302020204030204" pitchFamily="34" charset="0"/>
              <a:buAutoNum type="arabicPeriod"/>
            </a:pPr>
            <a:r>
              <a:rPr lang="en-US" altLang="en-US" sz="2200" dirty="0"/>
              <a:t>The size and format of these addresses vary depending on the network. </a:t>
            </a:r>
          </a:p>
          <a:p>
            <a:pPr algn="just">
              <a:lnSpc>
                <a:spcPct val="100000"/>
              </a:lnSpc>
              <a:spcBef>
                <a:spcPct val="0"/>
              </a:spcBef>
              <a:buFont typeface="Calibri Light" panose="020F0302020204030204" pitchFamily="34" charset="0"/>
              <a:buAutoNum type="arabicPeriod"/>
            </a:pPr>
            <a:r>
              <a:rPr lang="en-US" altLang="en-US" sz="2200" dirty="0"/>
              <a:t>For example, Ethernet uses a 6-byte (48-bit) physical address that is imprinted on the </a:t>
            </a:r>
            <a:r>
              <a:rPr lang="en-US" altLang="en-US" sz="2200" b="1" dirty="0">
                <a:solidFill>
                  <a:srgbClr val="FF0000"/>
                </a:solidFill>
              </a:rPr>
              <a:t>Network Interface Card </a:t>
            </a:r>
            <a:r>
              <a:rPr lang="en-US" altLang="en-US" sz="2200" dirty="0">
                <a:solidFill>
                  <a:srgbClr val="FF0000"/>
                </a:solidFill>
              </a:rPr>
              <a:t>(NIC)</a:t>
            </a:r>
            <a:r>
              <a:rPr lang="en-US" altLang="en-US" sz="2200" dirty="0"/>
              <a:t>. </a:t>
            </a:r>
            <a:r>
              <a:rPr lang="en-US" altLang="en-US" sz="2200" dirty="0" err="1"/>
              <a:t>LocalTalk</a:t>
            </a:r>
            <a:r>
              <a:rPr lang="en-US" altLang="en-US" sz="2200" dirty="0"/>
              <a:t> (Apple), however, has a 1-byte dynamic address that changes each time the station comes up.</a:t>
            </a:r>
          </a:p>
        </p:txBody>
      </p:sp>
      <p:sp>
        <p:nvSpPr>
          <p:cNvPr id="5" name="Slide Number Placeholder 4">
            <a:extLst>
              <a:ext uri="{FF2B5EF4-FFF2-40B4-BE49-F238E27FC236}">
                <a16:creationId xmlns:a16="http://schemas.microsoft.com/office/drawing/2014/main" id="{4621770E-2EEB-F999-A7CB-42DE3E795E81}"/>
              </a:ext>
            </a:extLst>
          </p:cNvPr>
          <p:cNvSpPr>
            <a:spLocks noGrp="1"/>
          </p:cNvSpPr>
          <p:nvPr>
            <p:ph type="sldNum" sz="quarter" idx="12"/>
          </p:nvPr>
        </p:nvSpPr>
        <p:spPr/>
        <p:txBody>
          <a:bodyPr/>
          <a:lstStyle/>
          <a:p>
            <a:fld id="{6D972E1D-2B91-43F8-BAFE-8C37D0BCB00C}" type="slidenum">
              <a:rPr lang="en-IN" smtClean="0"/>
              <a:t>18</a:t>
            </a:fld>
            <a:endParaRPr lang="en-IN"/>
          </a:p>
        </p:txBody>
      </p:sp>
      <p:cxnSp>
        <p:nvCxnSpPr>
          <p:cNvPr id="6" name="Straight Connector 5">
            <a:extLst>
              <a:ext uri="{FF2B5EF4-FFF2-40B4-BE49-F238E27FC236}">
                <a16:creationId xmlns:a16="http://schemas.microsoft.com/office/drawing/2014/main" id="{45F20F86-877E-1965-CB7C-F0E77F689B83}"/>
              </a:ext>
            </a:extLst>
          </p:cNvPr>
          <p:cNvCxnSpPr/>
          <p:nvPr/>
        </p:nvCxnSpPr>
        <p:spPr>
          <a:xfrm>
            <a:off x="1024128" y="1545336"/>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21768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10">
            <a:extLst>
              <a:ext uri="{FF2B5EF4-FFF2-40B4-BE49-F238E27FC236}">
                <a16:creationId xmlns:a16="http://schemas.microsoft.com/office/drawing/2014/main" id="{321AB58D-E742-F4BF-5184-332208F11D6E}"/>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27651" name="Rectangle 11">
            <a:extLst>
              <a:ext uri="{FF2B5EF4-FFF2-40B4-BE49-F238E27FC236}">
                <a16:creationId xmlns:a16="http://schemas.microsoft.com/office/drawing/2014/main" id="{5AA6FDC8-0C34-64B1-6EE0-5156C10026A4}"/>
              </a:ext>
            </a:extLst>
          </p:cNvPr>
          <p:cNvSpPr>
            <a:spLocks noChangeArrowheads="1"/>
          </p:cNvSpPr>
          <p:nvPr/>
        </p:nvSpPr>
        <p:spPr bwMode="auto">
          <a:xfrm>
            <a:off x="1752600" y="2252473"/>
            <a:ext cx="8534400"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Tx/>
              <a:buNone/>
            </a:pPr>
            <a:r>
              <a:rPr lang="en-US" altLang="en-US" sz="2400">
                <a:latin typeface="Times New Roman" panose="02020603050405020304" pitchFamily="18" charset="0"/>
              </a:rPr>
              <a:t>Most local-area networks use a </a:t>
            </a:r>
            <a:r>
              <a:rPr lang="en-US" altLang="en-US" sz="2400">
                <a:solidFill>
                  <a:schemeClr val="hlink"/>
                </a:solidFill>
                <a:latin typeface="Times New Roman" panose="02020603050405020304" pitchFamily="18" charset="0"/>
              </a:rPr>
              <a:t>48-bit</a:t>
            </a:r>
            <a:r>
              <a:rPr lang="en-US" altLang="en-US" sz="2400">
                <a:latin typeface="Times New Roman" panose="02020603050405020304" pitchFamily="18" charset="0"/>
              </a:rPr>
              <a:t> (6-byte) physical address written as 12 hexadecimal digits; every byte (2 hexadecimal digits) is separated by a colon, as shown below:</a:t>
            </a:r>
          </a:p>
        </p:txBody>
      </p:sp>
      <p:sp>
        <p:nvSpPr>
          <p:cNvPr id="27652" name="Text Box 12">
            <a:extLst>
              <a:ext uri="{FF2B5EF4-FFF2-40B4-BE49-F238E27FC236}">
                <a16:creationId xmlns:a16="http://schemas.microsoft.com/office/drawing/2014/main" id="{64FB6684-590B-C17D-E817-721E38F8F710}"/>
              </a:ext>
            </a:extLst>
          </p:cNvPr>
          <p:cNvSpPr txBox="1">
            <a:spLocks noChangeArrowheads="1"/>
          </p:cNvSpPr>
          <p:nvPr/>
        </p:nvSpPr>
        <p:spPr bwMode="auto">
          <a:xfrm>
            <a:off x="1905001" y="1109472"/>
            <a:ext cx="16898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i="1" dirty="0">
                <a:solidFill>
                  <a:schemeClr val="hlink"/>
                </a:solidFill>
                <a:latin typeface="Times New Roman" panose="02020603050405020304" pitchFamily="18" charset="0"/>
              </a:rPr>
              <a:t>Example</a:t>
            </a:r>
          </a:p>
        </p:txBody>
      </p:sp>
      <p:sp>
        <p:nvSpPr>
          <p:cNvPr id="27653" name="Rectangle 14">
            <a:extLst>
              <a:ext uri="{FF2B5EF4-FFF2-40B4-BE49-F238E27FC236}">
                <a16:creationId xmlns:a16="http://schemas.microsoft.com/office/drawing/2014/main" id="{CC0C1D2E-5C62-3EE9-26DE-3EE464017927}"/>
              </a:ext>
            </a:extLst>
          </p:cNvPr>
          <p:cNvSpPr>
            <a:spLocks noChangeArrowheads="1"/>
          </p:cNvSpPr>
          <p:nvPr/>
        </p:nvSpPr>
        <p:spPr bwMode="auto">
          <a:xfrm>
            <a:off x="1752600" y="4522598"/>
            <a:ext cx="8534400" cy="1503363"/>
          </a:xfrm>
          <a:prstGeom prst="rect">
            <a:avLst/>
          </a:prstGeom>
          <a:solidFill>
            <a:srgbClr val="FFFF00"/>
          </a:solidFill>
          <a:ln w="9525">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b="1">
                <a:solidFill>
                  <a:schemeClr val="folHlink"/>
                </a:solidFill>
                <a:latin typeface="Times New Roman" panose="02020603050405020304" pitchFamily="18" charset="0"/>
              </a:rPr>
              <a:t>07:01:02:01:2C:4B</a:t>
            </a:r>
            <a:br>
              <a:rPr lang="en-US" altLang="en-US" sz="3200" b="1">
                <a:solidFill>
                  <a:schemeClr val="folHlink"/>
                </a:solidFill>
                <a:latin typeface="Times New Roman" panose="02020603050405020304" pitchFamily="18" charset="0"/>
              </a:rPr>
            </a:br>
            <a:endParaRPr lang="en-US" altLang="en-US" sz="3200" b="1">
              <a:solidFill>
                <a:schemeClr val="folHlink"/>
              </a:solidFill>
              <a:latin typeface="Times New Roman" panose="02020603050405020304" pitchFamily="18" charset="0"/>
            </a:endParaRPr>
          </a:p>
          <a:p>
            <a:pPr algn="ctr" eaLnBrk="1" hangingPunct="1">
              <a:lnSpc>
                <a:spcPct val="100000"/>
              </a:lnSpc>
              <a:spcBef>
                <a:spcPct val="0"/>
              </a:spcBef>
              <a:buFontTx/>
              <a:buNone/>
            </a:pPr>
            <a:r>
              <a:rPr lang="en-US" altLang="en-US" b="1">
                <a:latin typeface="Times New Roman" panose="02020603050405020304" pitchFamily="18" charset="0"/>
              </a:rPr>
              <a:t>A 6-byte (12 hexadecimal digits) physical address.</a:t>
            </a:r>
          </a:p>
        </p:txBody>
      </p:sp>
      <p:sp>
        <p:nvSpPr>
          <p:cNvPr id="5" name="Slide Number Placeholder 4">
            <a:extLst>
              <a:ext uri="{FF2B5EF4-FFF2-40B4-BE49-F238E27FC236}">
                <a16:creationId xmlns:a16="http://schemas.microsoft.com/office/drawing/2014/main" id="{E6E4B848-058F-A2AE-7B13-BB1B5F88E68F}"/>
              </a:ext>
            </a:extLst>
          </p:cNvPr>
          <p:cNvSpPr>
            <a:spLocks noGrp="1"/>
          </p:cNvSpPr>
          <p:nvPr>
            <p:ph type="sldNum" sz="quarter" idx="12"/>
          </p:nvPr>
        </p:nvSpPr>
        <p:spPr/>
        <p:txBody>
          <a:bodyPr/>
          <a:lstStyle/>
          <a:p>
            <a:fld id="{6D972E1D-2B91-43F8-BAFE-8C37D0BCB00C}" type="slidenum">
              <a:rPr lang="en-IN" smtClean="0"/>
              <a:t>19</a:t>
            </a:fld>
            <a:endParaRPr lang="en-IN"/>
          </a:p>
        </p:txBody>
      </p:sp>
      <p:cxnSp>
        <p:nvCxnSpPr>
          <p:cNvPr id="6" name="Straight Connector 5">
            <a:extLst>
              <a:ext uri="{FF2B5EF4-FFF2-40B4-BE49-F238E27FC236}">
                <a16:creationId xmlns:a16="http://schemas.microsoft.com/office/drawing/2014/main" id="{D8339F40-E017-CE53-EE69-BB73EA896C9E}"/>
              </a:ext>
            </a:extLst>
          </p:cNvPr>
          <p:cNvCxnSpPr/>
          <p:nvPr/>
        </p:nvCxnSpPr>
        <p:spPr>
          <a:xfrm>
            <a:off x="1024128" y="1700784"/>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34558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a:xfrm>
            <a:off x="1097280" y="286603"/>
            <a:ext cx="10058400" cy="1231301"/>
          </a:xfrm>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363042"/>
          </a:xfrm>
        </p:spPr>
        <p:txBody>
          <a:bodyPr>
            <a:noAutofit/>
          </a:bodyPr>
          <a:lstStyle/>
          <a:p>
            <a:pPr marL="457200" indent="-457200">
              <a:buFont typeface="+mj-lt"/>
              <a:buAutoNum type="arabicPeriod"/>
            </a:pPr>
            <a:r>
              <a:rPr lang="en-IN" sz="2200" dirty="0"/>
              <a:t>TCP/IP Protocol Suite</a:t>
            </a:r>
          </a:p>
          <a:p>
            <a:pPr marL="457200" indent="-457200">
              <a:buFont typeface="+mj-lt"/>
              <a:buAutoNum type="arabicPeriod"/>
            </a:pPr>
            <a:r>
              <a:rPr lang="en-IN" sz="2200" dirty="0"/>
              <a:t>Difference between TCP/IP &amp; OSI model</a:t>
            </a:r>
          </a:p>
          <a:p>
            <a:pPr marL="457200" indent="-457200">
              <a:buFont typeface="+mj-lt"/>
              <a:buAutoNum type="arabicPeriod"/>
            </a:pPr>
            <a:r>
              <a:rPr lang="en-IN" sz="2200" dirty="0"/>
              <a:t>Layers of TCP/IP</a:t>
            </a:r>
          </a:p>
          <a:p>
            <a:pPr marL="457200" indent="-457200">
              <a:buFont typeface="+mj-lt"/>
              <a:buAutoNum type="arabicPeriod"/>
            </a:pPr>
            <a:r>
              <a:rPr lang="en-IN" sz="2200" dirty="0"/>
              <a:t>Types of addresses</a:t>
            </a:r>
          </a:p>
        </p:txBody>
      </p:sp>
      <p:sp>
        <p:nvSpPr>
          <p:cNvPr id="4" name="Footer Placeholder 3">
            <a:extLst>
              <a:ext uri="{FF2B5EF4-FFF2-40B4-BE49-F238E27FC236}">
                <a16:creationId xmlns:a16="http://schemas.microsoft.com/office/drawing/2014/main" id="{B89C0548-E058-42A3-9C15-24B8FB1B90E3}"/>
              </a:ext>
            </a:extLst>
          </p:cNvPr>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a:extLst>
              <a:ext uri="{FF2B5EF4-FFF2-40B4-BE49-F238E27FC236}">
                <a16:creationId xmlns:a16="http://schemas.microsoft.com/office/drawing/2014/main" id="{1BBEEA4C-0776-8037-6040-B374D9852D71}"/>
              </a:ext>
            </a:extLst>
          </p:cNvPr>
          <p:cNvSpPr>
            <a:spLocks noGrp="1"/>
          </p:cNvSpPr>
          <p:nvPr>
            <p:ph type="sldNum" sz="quarter" idx="12"/>
          </p:nvPr>
        </p:nvSpPr>
        <p:spPr/>
        <p:txBody>
          <a:bodyPr/>
          <a:lstStyle/>
          <a:p>
            <a:fld id="{6D972E1D-2B91-43F8-BAFE-8C37D0BCB00C}" type="slidenum">
              <a:rPr lang="en-IN" smtClean="0"/>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 Box 4">
            <a:extLst>
              <a:ext uri="{FF2B5EF4-FFF2-40B4-BE49-F238E27FC236}">
                <a16:creationId xmlns:a16="http://schemas.microsoft.com/office/drawing/2014/main" id="{672EBD56-313C-6521-6668-626E7D79F0A9}"/>
              </a:ext>
            </a:extLst>
          </p:cNvPr>
          <p:cNvSpPr txBox="1">
            <a:spLocks noChangeArrowheads="1"/>
          </p:cNvSpPr>
          <p:nvPr/>
        </p:nvSpPr>
        <p:spPr bwMode="auto">
          <a:xfrm>
            <a:off x="3607816" y="1030224"/>
            <a:ext cx="495667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a:latin typeface="Times New Roman" panose="02020603050405020304" pitchFamily="18" charset="0"/>
              </a:rPr>
              <a:t>Figure: 2.19 Physical addresses</a:t>
            </a:r>
          </a:p>
        </p:txBody>
      </p:sp>
      <p:pic>
        <p:nvPicPr>
          <p:cNvPr id="29699" name="Picture 6">
            <a:extLst>
              <a:ext uri="{FF2B5EF4-FFF2-40B4-BE49-F238E27FC236}">
                <a16:creationId xmlns:a16="http://schemas.microsoft.com/office/drawing/2014/main" id="{35927543-554B-CFF5-1C2D-C6D64C1D2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032" y="2487613"/>
            <a:ext cx="9418320" cy="3037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D25CEAB2-F817-FCEE-CB5F-8844E7461C9E}"/>
              </a:ext>
            </a:extLst>
          </p:cNvPr>
          <p:cNvSpPr>
            <a:spLocks noGrp="1"/>
          </p:cNvSpPr>
          <p:nvPr>
            <p:ph type="sldNum" sz="quarter" idx="12"/>
          </p:nvPr>
        </p:nvSpPr>
        <p:spPr/>
        <p:txBody>
          <a:bodyPr/>
          <a:lstStyle/>
          <a:p>
            <a:fld id="{6D972E1D-2B91-43F8-BAFE-8C37D0BCB00C}" type="slidenum">
              <a:rPr lang="en-IN" smtClean="0"/>
              <a:t>20</a:t>
            </a:fld>
            <a:endParaRPr lang="en-IN"/>
          </a:p>
        </p:txBody>
      </p:sp>
      <p:cxnSp>
        <p:nvCxnSpPr>
          <p:cNvPr id="6" name="Straight Connector 5">
            <a:extLst>
              <a:ext uri="{FF2B5EF4-FFF2-40B4-BE49-F238E27FC236}">
                <a16:creationId xmlns:a16="http://schemas.microsoft.com/office/drawing/2014/main" id="{F93C0661-0225-CB13-C354-04DB8958AB2A}"/>
              </a:ext>
            </a:extLst>
          </p:cNvPr>
          <p:cNvCxnSpPr/>
          <p:nvPr/>
        </p:nvCxnSpPr>
        <p:spPr>
          <a:xfrm>
            <a:off x="1024128" y="1627632"/>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71185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10">
            <a:extLst>
              <a:ext uri="{FF2B5EF4-FFF2-40B4-BE49-F238E27FC236}">
                <a16:creationId xmlns:a16="http://schemas.microsoft.com/office/drawing/2014/main" id="{3AF66585-793F-628C-E134-70A15C25A20F}"/>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31747" name="Rectangle 11">
            <a:extLst>
              <a:ext uri="{FF2B5EF4-FFF2-40B4-BE49-F238E27FC236}">
                <a16:creationId xmlns:a16="http://schemas.microsoft.com/office/drawing/2014/main" id="{7E1DF5C9-D31C-F4F8-7372-5E1956FCB6E1}"/>
              </a:ext>
            </a:extLst>
          </p:cNvPr>
          <p:cNvSpPr>
            <a:spLocks noChangeArrowheads="1"/>
          </p:cNvSpPr>
          <p:nvPr/>
        </p:nvSpPr>
        <p:spPr bwMode="auto">
          <a:xfrm>
            <a:off x="1207008" y="2298192"/>
            <a:ext cx="9902952" cy="279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 typeface="Calibri Light" panose="020F0302020204030204" pitchFamily="34" charset="0"/>
              <a:buAutoNum type="arabicPeriod"/>
            </a:pPr>
            <a:r>
              <a:rPr lang="en-US" altLang="en-US" sz="2400" dirty="0">
                <a:latin typeface="Times New Roman" panose="02020603050405020304" pitchFamily="18" charset="0"/>
              </a:rPr>
              <a:t>In Figure 2.19 a node with physical address 10 sends a frame to a node with physical address 87. </a:t>
            </a:r>
          </a:p>
          <a:p>
            <a:pPr algn="just" eaLnBrk="1" hangingPunct="1">
              <a:lnSpc>
                <a:spcPct val="150000"/>
              </a:lnSpc>
              <a:spcBef>
                <a:spcPct val="0"/>
              </a:spcBef>
              <a:buFont typeface="Calibri Light" panose="020F0302020204030204" pitchFamily="34" charset="0"/>
              <a:buAutoNum type="arabicPeriod"/>
            </a:pPr>
            <a:r>
              <a:rPr lang="en-US" altLang="en-US" sz="2400" dirty="0">
                <a:latin typeface="Times New Roman" panose="02020603050405020304" pitchFamily="18" charset="0"/>
              </a:rPr>
              <a:t>The two nodes are connected by a link (bus topology LAN). </a:t>
            </a:r>
          </a:p>
          <a:p>
            <a:pPr algn="just" eaLnBrk="1" hangingPunct="1">
              <a:lnSpc>
                <a:spcPct val="150000"/>
              </a:lnSpc>
              <a:spcBef>
                <a:spcPct val="0"/>
              </a:spcBef>
              <a:buFont typeface="Calibri Light" panose="020F0302020204030204" pitchFamily="34" charset="0"/>
              <a:buAutoNum type="arabicPeriod"/>
            </a:pPr>
            <a:r>
              <a:rPr lang="en-US" altLang="en-US" sz="2400" dirty="0">
                <a:latin typeface="Times New Roman" panose="02020603050405020304" pitchFamily="18" charset="0"/>
              </a:rPr>
              <a:t>As the figure shows, the computer with physical address </a:t>
            </a:r>
            <a:r>
              <a:rPr lang="en-US" altLang="en-US" sz="2400" dirty="0">
                <a:solidFill>
                  <a:schemeClr val="hlink"/>
                </a:solidFill>
                <a:latin typeface="Times New Roman" panose="02020603050405020304" pitchFamily="18" charset="0"/>
              </a:rPr>
              <a:t>10</a:t>
            </a:r>
            <a:r>
              <a:rPr lang="en-US" altLang="en-US" sz="2400" dirty="0">
                <a:latin typeface="Times New Roman" panose="02020603050405020304" pitchFamily="18" charset="0"/>
              </a:rPr>
              <a:t> is the sender, and the computer with physical address </a:t>
            </a:r>
            <a:r>
              <a:rPr lang="en-US" altLang="en-US" sz="2400" dirty="0">
                <a:solidFill>
                  <a:schemeClr val="hlink"/>
                </a:solidFill>
                <a:latin typeface="Times New Roman" panose="02020603050405020304" pitchFamily="18" charset="0"/>
              </a:rPr>
              <a:t>87</a:t>
            </a:r>
            <a:r>
              <a:rPr lang="en-US" altLang="en-US" sz="2400" dirty="0">
                <a:latin typeface="Times New Roman" panose="02020603050405020304" pitchFamily="18" charset="0"/>
              </a:rPr>
              <a:t> is the receiver.</a:t>
            </a:r>
          </a:p>
        </p:txBody>
      </p:sp>
      <p:sp>
        <p:nvSpPr>
          <p:cNvPr id="31748" name="Text Box 13">
            <a:extLst>
              <a:ext uri="{FF2B5EF4-FFF2-40B4-BE49-F238E27FC236}">
                <a16:creationId xmlns:a16="http://schemas.microsoft.com/office/drawing/2014/main" id="{8CD12BEA-D81C-131D-AE2F-62DFEB8064E2}"/>
              </a:ext>
            </a:extLst>
          </p:cNvPr>
          <p:cNvSpPr txBox="1">
            <a:spLocks noChangeArrowheads="1"/>
          </p:cNvSpPr>
          <p:nvPr/>
        </p:nvSpPr>
        <p:spPr bwMode="auto">
          <a:xfrm>
            <a:off x="1150391" y="1096207"/>
            <a:ext cx="16898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i="1" dirty="0">
                <a:solidFill>
                  <a:schemeClr val="hlink"/>
                </a:solidFill>
                <a:latin typeface="Times New Roman" panose="02020603050405020304" pitchFamily="18" charset="0"/>
              </a:rPr>
              <a:t>Example</a:t>
            </a:r>
          </a:p>
        </p:txBody>
      </p:sp>
      <p:sp>
        <p:nvSpPr>
          <p:cNvPr id="5" name="Slide Number Placeholder 4">
            <a:extLst>
              <a:ext uri="{FF2B5EF4-FFF2-40B4-BE49-F238E27FC236}">
                <a16:creationId xmlns:a16="http://schemas.microsoft.com/office/drawing/2014/main" id="{AA564D1A-DD89-BFCA-39E1-2B8DE1BFECC8}"/>
              </a:ext>
            </a:extLst>
          </p:cNvPr>
          <p:cNvSpPr>
            <a:spLocks noGrp="1"/>
          </p:cNvSpPr>
          <p:nvPr>
            <p:ph type="sldNum" sz="quarter" idx="12"/>
          </p:nvPr>
        </p:nvSpPr>
        <p:spPr/>
        <p:txBody>
          <a:bodyPr/>
          <a:lstStyle/>
          <a:p>
            <a:fld id="{6D972E1D-2B91-43F8-BAFE-8C37D0BCB00C}" type="slidenum">
              <a:rPr lang="en-IN" smtClean="0"/>
              <a:t>21</a:t>
            </a:fld>
            <a:endParaRPr lang="en-IN"/>
          </a:p>
        </p:txBody>
      </p:sp>
      <p:cxnSp>
        <p:nvCxnSpPr>
          <p:cNvPr id="6" name="Straight Connector 5">
            <a:extLst>
              <a:ext uri="{FF2B5EF4-FFF2-40B4-BE49-F238E27FC236}">
                <a16:creationId xmlns:a16="http://schemas.microsoft.com/office/drawing/2014/main" id="{B3E6C277-87E9-A6A9-75FC-E72F20BA200F}"/>
              </a:ext>
            </a:extLst>
          </p:cNvPr>
          <p:cNvCxnSpPr/>
          <p:nvPr/>
        </p:nvCxnSpPr>
        <p:spPr>
          <a:xfrm>
            <a:off x="1024128" y="1673352"/>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90714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F0096473-CE72-895B-9608-AA1FD9DFE150}"/>
              </a:ext>
            </a:extLst>
          </p:cNvPr>
          <p:cNvSpPr>
            <a:spLocks noGrp="1" noChangeArrowheads="1"/>
          </p:cNvSpPr>
          <p:nvPr>
            <p:ph type="title"/>
          </p:nvPr>
        </p:nvSpPr>
        <p:spPr>
          <a:xfrm>
            <a:off x="2152650" y="861950"/>
            <a:ext cx="7886700" cy="701675"/>
          </a:xfrm>
        </p:spPr>
        <p:txBody>
          <a:bodyPr>
            <a:normAutofit/>
          </a:bodyPr>
          <a:lstStyle/>
          <a:p>
            <a:pPr algn="ctr"/>
            <a:r>
              <a:rPr lang="en-US" altLang="en-US" sz="4000" b="1" dirty="0"/>
              <a:t>Logical Addresses</a:t>
            </a:r>
          </a:p>
        </p:txBody>
      </p:sp>
      <p:sp>
        <p:nvSpPr>
          <p:cNvPr id="33795" name="Rectangle 4">
            <a:extLst>
              <a:ext uri="{FF2B5EF4-FFF2-40B4-BE49-F238E27FC236}">
                <a16:creationId xmlns:a16="http://schemas.microsoft.com/office/drawing/2014/main" id="{22D1FCDE-0023-6F2D-521F-20CE4FDB25CB}"/>
              </a:ext>
            </a:extLst>
          </p:cNvPr>
          <p:cNvSpPr>
            <a:spLocks noChangeArrowheads="1"/>
          </p:cNvSpPr>
          <p:nvPr/>
        </p:nvSpPr>
        <p:spPr bwMode="auto">
          <a:xfrm>
            <a:off x="1078991" y="1586548"/>
            <a:ext cx="10133491" cy="4881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50000"/>
              </a:lnSpc>
              <a:spcBef>
                <a:spcPct val="0"/>
              </a:spcBef>
              <a:buFont typeface="Calibri Light" panose="020F0302020204030204" pitchFamily="34" charset="0"/>
              <a:buAutoNum type="arabicPeriod"/>
            </a:pPr>
            <a:r>
              <a:rPr lang="en-US" altLang="en-US" sz="2100" dirty="0">
                <a:latin typeface="Times New Roman" panose="02020603050405020304" pitchFamily="18" charset="0"/>
                <a:cs typeface="Times New Roman" panose="02020603050405020304" pitchFamily="18" charset="0"/>
              </a:rPr>
              <a:t>Logical addresses are necessary for universal communications that are </a:t>
            </a:r>
            <a:r>
              <a:rPr lang="en-US" altLang="en-US" sz="2100" b="1" i="1" dirty="0">
                <a:latin typeface="Times New Roman" panose="02020603050405020304" pitchFamily="18" charset="0"/>
                <a:cs typeface="Times New Roman" panose="02020603050405020304" pitchFamily="18" charset="0"/>
              </a:rPr>
              <a:t>independent of underlying physical networks. </a:t>
            </a:r>
          </a:p>
          <a:p>
            <a:pPr algn="just">
              <a:lnSpc>
                <a:spcPct val="150000"/>
              </a:lnSpc>
              <a:spcBef>
                <a:spcPct val="0"/>
              </a:spcBef>
              <a:buFont typeface="Calibri Light" panose="020F0302020204030204" pitchFamily="34" charset="0"/>
              <a:buAutoNum type="arabicPeriod"/>
            </a:pPr>
            <a:r>
              <a:rPr lang="en-US" altLang="en-US" sz="2100" dirty="0">
                <a:latin typeface="Times New Roman" panose="02020603050405020304" pitchFamily="18" charset="0"/>
                <a:cs typeface="Times New Roman" panose="02020603050405020304" pitchFamily="18" charset="0"/>
              </a:rPr>
              <a:t>Physical addresses are not adequate in an internetwork environment where different networks can have different address formats. </a:t>
            </a:r>
          </a:p>
          <a:p>
            <a:pPr algn="just">
              <a:lnSpc>
                <a:spcPct val="150000"/>
              </a:lnSpc>
              <a:spcBef>
                <a:spcPct val="0"/>
              </a:spcBef>
              <a:buFont typeface="Calibri Light" panose="020F0302020204030204" pitchFamily="34" charset="0"/>
              <a:buAutoNum type="arabicPeriod"/>
            </a:pPr>
            <a:r>
              <a:rPr lang="en-US" altLang="en-US" sz="2100" dirty="0">
                <a:latin typeface="Times New Roman" panose="02020603050405020304" pitchFamily="18" charset="0"/>
                <a:cs typeface="Times New Roman" panose="02020603050405020304" pitchFamily="18" charset="0"/>
              </a:rPr>
              <a:t>A universal addressing system is needed in which each host can be identified uniquely, regardless of the underlying physical network.</a:t>
            </a:r>
          </a:p>
          <a:p>
            <a:pPr algn="just">
              <a:lnSpc>
                <a:spcPct val="150000"/>
              </a:lnSpc>
              <a:spcBef>
                <a:spcPct val="0"/>
              </a:spcBef>
              <a:buFont typeface="Calibri Light" panose="020F0302020204030204" pitchFamily="34" charset="0"/>
              <a:buAutoNum type="arabicPeriod"/>
            </a:pPr>
            <a:r>
              <a:rPr lang="en-US" altLang="en-US" sz="2100" dirty="0">
                <a:latin typeface="Times New Roman" panose="02020603050405020304" pitchFamily="18" charset="0"/>
                <a:cs typeface="Times New Roman" panose="02020603050405020304" pitchFamily="18" charset="0"/>
              </a:rPr>
              <a:t>A logical address in the Internet is currently a </a:t>
            </a:r>
            <a:r>
              <a:rPr lang="en-US" altLang="en-US" sz="2100" b="1" dirty="0">
                <a:solidFill>
                  <a:srgbClr val="FF0000"/>
                </a:solidFill>
                <a:latin typeface="Times New Roman" panose="02020603050405020304" pitchFamily="18" charset="0"/>
                <a:cs typeface="Times New Roman" panose="02020603050405020304" pitchFamily="18" charset="0"/>
              </a:rPr>
              <a:t>32-bit address </a:t>
            </a:r>
            <a:r>
              <a:rPr lang="en-US" altLang="en-US" sz="2100" dirty="0">
                <a:latin typeface="Times New Roman" panose="02020603050405020304" pitchFamily="18" charset="0"/>
                <a:cs typeface="Times New Roman" panose="02020603050405020304" pitchFamily="18" charset="0"/>
              </a:rPr>
              <a:t>that can </a:t>
            </a:r>
            <a:r>
              <a:rPr lang="en-US" altLang="en-US" sz="2100" b="1" i="1" dirty="0">
                <a:solidFill>
                  <a:srgbClr val="FF0000"/>
                </a:solidFill>
                <a:latin typeface="Times New Roman" panose="02020603050405020304" pitchFamily="18" charset="0"/>
                <a:cs typeface="Times New Roman" panose="02020603050405020304" pitchFamily="18" charset="0"/>
              </a:rPr>
              <a:t>uniquely </a:t>
            </a:r>
            <a:r>
              <a:rPr lang="en-US" altLang="en-US" sz="2100" dirty="0">
                <a:latin typeface="Times New Roman" panose="02020603050405020304" pitchFamily="18" charset="0"/>
                <a:cs typeface="Times New Roman" panose="02020603050405020304" pitchFamily="18" charset="0"/>
              </a:rPr>
              <a:t>define a host connected to the Internet.</a:t>
            </a:r>
          </a:p>
          <a:p>
            <a:pPr algn="just">
              <a:lnSpc>
                <a:spcPct val="150000"/>
              </a:lnSpc>
              <a:spcBef>
                <a:spcPct val="0"/>
              </a:spcBef>
              <a:buFont typeface="Calibri Light" panose="020F0302020204030204" pitchFamily="34" charset="0"/>
              <a:buAutoNum type="arabicPeriod"/>
            </a:pPr>
            <a:r>
              <a:rPr lang="en-US" altLang="en-US" sz="2100" b="1" i="1" dirty="0">
                <a:solidFill>
                  <a:srgbClr val="FF0000"/>
                </a:solidFill>
                <a:latin typeface="Times New Roman" panose="02020603050405020304" pitchFamily="18" charset="0"/>
                <a:cs typeface="Times New Roman" panose="02020603050405020304" pitchFamily="18" charset="0"/>
              </a:rPr>
              <a:t>No two publicly </a:t>
            </a:r>
            <a:r>
              <a:rPr lang="en-US" altLang="en-US" sz="2100" b="1" i="1" dirty="0">
                <a:latin typeface="Times New Roman" panose="02020603050405020304" pitchFamily="18" charset="0"/>
                <a:cs typeface="Times New Roman" panose="02020603050405020304" pitchFamily="18" charset="0"/>
              </a:rPr>
              <a:t>addressed and visible hosts on the Internet can have the </a:t>
            </a:r>
            <a:r>
              <a:rPr lang="en-US" altLang="en-US" sz="2100" b="1" i="1" dirty="0">
                <a:solidFill>
                  <a:srgbClr val="FF0000"/>
                </a:solidFill>
                <a:latin typeface="Times New Roman" panose="02020603050405020304" pitchFamily="18" charset="0"/>
                <a:cs typeface="Times New Roman" panose="02020603050405020304" pitchFamily="18" charset="0"/>
              </a:rPr>
              <a:t>same IP</a:t>
            </a:r>
            <a:r>
              <a:rPr lang="en-US" altLang="en-US" sz="2100" b="1" i="1" dirty="0">
                <a:latin typeface="Times New Roman" panose="02020603050405020304" pitchFamily="18" charset="0"/>
                <a:cs typeface="Times New Roman" panose="02020603050405020304" pitchFamily="18" charset="0"/>
              </a:rPr>
              <a:t> address.</a:t>
            </a:r>
          </a:p>
        </p:txBody>
      </p:sp>
      <p:sp>
        <p:nvSpPr>
          <p:cNvPr id="5" name="Slide Number Placeholder 4">
            <a:extLst>
              <a:ext uri="{FF2B5EF4-FFF2-40B4-BE49-F238E27FC236}">
                <a16:creationId xmlns:a16="http://schemas.microsoft.com/office/drawing/2014/main" id="{77538881-0CED-5041-1C75-A9F28DA2ADBC}"/>
              </a:ext>
            </a:extLst>
          </p:cNvPr>
          <p:cNvSpPr>
            <a:spLocks noGrp="1"/>
          </p:cNvSpPr>
          <p:nvPr>
            <p:ph type="sldNum" sz="quarter" idx="12"/>
          </p:nvPr>
        </p:nvSpPr>
        <p:spPr/>
        <p:txBody>
          <a:bodyPr/>
          <a:lstStyle/>
          <a:p>
            <a:fld id="{6D972E1D-2B91-43F8-BAFE-8C37D0BCB00C}" type="slidenum">
              <a:rPr lang="en-IN" smtClean="0"/>
              <a:t>22</a:t>
            </a:fld>
            <a:endParaRPr lang="en-IN"/>
          </a:p>
        </p:txBody>
      </p:sp>
      <p:cxnSp>
        <p:nvCxnSpPr>
          <p:cNvPr id="6" name="Straight Connector 5">
            <a:extLst>
              <a:ext uri="{FF2B5EF4-FFF2-40B4-BE49-F238E27FC236}">
                <a16:creationId xmlns:a16="http://schemas.microsoft.com/office/drawing/2014/main" id="{4ED5DF87-EF44-FD99-023C-C239DA14A140}"/>
              </a:ext>
            </a:extLst>
          </p:cNvPr>
          <p:cNvCxnSpPr/>
          <p:nvPr/>
        </p:nvCxnSpPr>
        <p:spPr>
          <a:xfrm>
            <a:off x="1024128" y="1499616"/>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010743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10">
            <a:extLst>
              <a:ext uri="{FF2B5EF4-FFF2-40B4-BE49-F238E27FC236}">
                <a16:creationId xmlns:a16="http://schemas.microsoft.com/office/drawing/2014/main" id="{A448D29B-2873-64B3-9798-839DD1E3214A}"/>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34819" name="Rectangle 11">
            <a:extLst>
              <a:ext uri="{FF2B5EF4-FFF2-40B4-BE49-F238E27FC236}">
                <a16:creationId xmlns:a16="http://schemas.microsoft.com/office/drawing/2014/main" id="{BC93D2CA-BE13-B9DE-F546-15C8E3411836}"/>
              </a:ext>
            </a:extLst>
          </p:cNvPr>
          <p:cNvSpPr>
            <a:spLocks noChangeArrowheads="1"/>
          </p:cNvSpPr>
          <p:nvPr/>
        </p:nvSpPr>
        <p:spPr bwMode="auto">
          <a:xfrm>
            <a:off x="1131093" y="1853185"/>
            <a:ext cx="10081390" cy="4276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 typeface="Wingdings" panose="05000000000000000000" pitchFamily="2" charset="2"/>
              <a:buChar char="Ø"/>
            </a:pPr>
            <a:r>
              <a:rPr lang="en-US" altLang="en-US" sz="2300" dirty="0">
                <a:latin typeface="Times New Roman" panose="02020603050405020304" pitchFamily="18" charset="0"/>
              </a:rPr>
              <a:t>Figure 2.20 shows a part of an internet with two routers connecting three LANs. </a:t>
            </a:r>
          </a:p>
          <a:p>
            <a:pPr algn="just" eaLnBrk="1" hangingPunct="1">
              <a:lnSpc>
                <a:spcPct val="150000"/>
              </a:lnSpc>
              <a:spcBef>
                <a:spcPct val="0"/>
              </a:spcBef>
              <a:buFont typeface="Wingdings" panose="05000000000000000000" pitchFamily="2" charset="2"/>
              <a:buChar char="Ø"/>
            </a:pPr>
            <a:r>
              <a:rPr lang="en-US" altLang="en-US" sz="2300" dirty="0">
                <a:latin typeface="Times New Roman" panose="02020603050405020304" pitchFamily="18" charset="0"/>
              </a:rPr>
              <a:t>Each device (computer or router) has a pair of addresses (logical and physical) for each connection.</a:t>
            </a:r>
          </a:p>
          <a:p>
            <a:pPr algn="just" eaLnBrk="1" hangingPunct="1">
              <a:lnSpc>
                <a:spcPct val="150000"/>
              </a:lnSpc>
              <a:spcBef>
                <a:spcPct val="0"/>
              </a:spcBef>
              <a:buFont typeface="Wingdings" panose="05000000000000000000" pitchFamily="2" charset="2"/>
              <a:buChar char="Ø"/>
            </a:pPr>
            <a:r>
              <a:rPr lang="en-US" altLang="en-US" sz="2300" dirty="0">
                <a:latin typeface="Times New Roman" panose="02020603050405020304" pitchFamily="18" charset="0"/>
              </a:rPr>
              <a:t> In this case, each computer is connected to only one link and therefore has only one pair of addresses. </a:t>
            </a:r>
          </a:p>
          <a:p>
            <a:pPr algn="just" eaLnBrk="1" hangingPunct="1">
              <a:lnSpc>
                <a:spcPct val="150000"/>
              </a:lnSpc>
              <a:spcBef>
                <a:spcPct val="0"/>
              </a:spcBef>
              <a:buFont typeface="Wingdings" panose="05000000000000000000" pitchFamily="2" charset="2"/>
              <a:buChar char="Ø"/>
            </a:pPr>
            <a:r>
              <a:rPr lang="en-US" altLang="en-US" sz="2300" dirty="0">
                <a:latin typeface="Times New Roman" panose="02020603050405020304" pitchFamily="18" charset="0"/>
              </a:rPr>
              <a:t>Each router, however, is connected to three networks (only two are shown in the figure). </a:t>
            </a:r>
          </a:p>
          <a:p>
            <a:pPr algn="just" eaLnBrk="1" hangingPunct="1">
              <a:lnSpc>
                <a:spcPct val="150000"/>
              </a:lnSpc>
              <a:spcBef>
                <a:spcPct val="0"/>
              </a:spcBef>
              <a:buFont typeface="Wingdings" panose="05000000000000000000" pitchFamily="2" charset="2"/>
              <a:buChar char="Ø"/>
            </a:pPr>
            <a:r>
              <a:rPr lang="en-US" altLang="en-US" sz="2300" dirty="0">
                <a:latin typeface="Times New Roman" panose="02020603050405020304" pitchFamily="18" charset="0"/>
              </a:rPr>
              <a:t>So each router has three pairs of addresses, one for each connection. </a:t>
            </a:r>
          </a:p>
        </p:txBody>
      </p:sp>
      <p:sp>
        <p:nvSpPr>
          <p:cNvPr id="34820" name="Text Box 12">
            <a:extLst>
              <a:ext uri="{FF2B5EF4-FFF2-40B4-BE49-F238E27FC236}">
                <a16:creationId xmlns:a16="http://schemas.microsoft.com/office/drawing/2014/main" id="{7632D5A3-5B5C-BECC-7142-38EF486FB4DB}"/>
              </a:ext>
            </a:extLst>
          </p:cNvPr>
          <p:cNvSpPr txBox="1">
            <a:spLocks noChangeArrowheads="1"/>
          </p:cNvSpPr>
          <p:nvPr/>
        </p:nvSpPr>
        <p:spPr bwMode="auto">
          <a:xfrm>
            <a:off x="1131093" y="1022897"/>
            <a:ext cx="22844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i="1" dirty="0">
                <a:solidFill>
                  <a:schemeClr val="hlink"/>
                </a:solidFill>
                <a:latin typeface="Times New Roman" panose="02020603050405020304" pitchFamily="18" charset="0"/>
              </a:rPr>
              <a:t>Example 2.3</a:t>
            </a:r>
          </a:p>
        </p:txBody>
      </p:sp>
      <p:sp>
        <p:nvSpPr>
          <p:cNvPr id="5" name="Slide Number Placeholder 4">
            <a:extLst>
              <a:ext uri="{FF2B5EF4-FFF2-40B4-BE49-F238E27FC236}">
                <a16:creationId xmlns:a16="http://schemas.microsoft.com/office/drawing/2014/main" id="{EFE7CE98-4B42-875A-D90C-8301922A20EF}"/>
              </a:ext>
            </a:extLst>
          </p:cNvPr>
          <p:cNvSpPr>
            <a:spLocks noGrp="1"/>
          </p:cNvSpPr>
          <p:nvPr>
            <p:ph type="sldNum" sz="quarter" idx="12"/>
          </p:nvPr>
        </p:nvSpPr>
        <p:spPr/>
        <p:txBody>
          <a:bodyPr/>
          <a:lstStyle/>
          <a:p>
            <a:fld id="{6D972E1D-2B91-43F8-BAFE-8C37D0BCB00C}" type="slidenum">
              <a:rPr lang="en-IN" smtClean="0"/>
              <a:t>23</a:t>
            </a:fld>
            <a:endParaRPr lang="en-IN"/>
          </a:p>
        </p:txBody>
      </p:sp>
      <p:cxnSp>
        <p:nvCxnSpPr>
          <p:cNvPr id="6" name="Straight Connector 5">
            <a:extLst>
              <a:ext uri="{FF2B5EF4-FFF2-40B4-BE49-F238E27FC236}">
                <a16:creationId xmlns:a16="http://schemas.microsoft.com/office/drawing/2014/main" id="{4EA428B1-F5C6-65E8-F26E-EBF27AB2D0E6}"/>
              </a:ext>
            </a:extLst>
          </p:cNvPr>
          <p:cNvCxnSpPr/>
          <p:nvPr/>
        </p:nvCxnSpPr>
        <p:spPr>
          <a:xfrm>
            <a:off x="1024128" y="1563624"/>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632510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4">
            <a:extLst>
              <a:ext uri="{FF2B5EF4-FFF2-40B4-BE49-F238E27FC236}">
                <a16:creationId xmlns:a16="http://schemas.microsoft.com/office/drawing/2014/main" id="{AA1139E5-FEA3-0E63-DE2E-B679971EB510}"/>
              </a:ext>
            </a:extLst>
          </p:cNvPr>
          <p:cNvSpPr txBox="1">
            <a:spLocks noChangeArrowheads="1"/>
          </p:cNvSpPr>
          <p:nvPr/>
        </p:nvSpPr>
        <p:spPr bwMode="auto">
          <a:xfrm>
            <a:off x="4070542" y="204216"/>
            <a:ext cx="426264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dirty="0">
                <a:solidFill>
                  <a:schemeClr val="folHlink"/>
                </a:solidFill>
                <a:latin typeface="Times New Roman" panose="02020603050405020304" pitchFamily="18" charset="0"/>
              </a:rPr>
              <a:t>Figure 2.20  </a:t>
            </a:r>
            <a:r>
              <a:rPr lang="en-US" altLang="en-US" b="1" dirty="0">
                <a:latin typeface="Times New Roman" panose="02020603050405020304" pitchFamily="18" charset="0"/>
              </a:rPr>
              <a:t>IP addresses</a:t>
            </a:r>
          </a:p>
        </p:txBody>
      </p:sp>
      <p:pic>
        <p:nvPicPr>
          <p:cNvPr id="36867" name="Picture 6">
            <a:extLst>
              <a:ext uri="{FF2B5EF4-FFF2-40B4-BE49-F238E27FC236}">
                <a16:creationId xmlns:a16="http://schemas.microsoft.com/office/drawing/2014/main" id="{BB712EE2-74F2-AEE5-6003-56A883F32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567" y="990600"/>
            <a:ext cx="1009691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DCFFD9AF-3B04-9148-4EB6-A94ECA2B082C}"/>
              </a:ext>
            </a:extLst>
          </p:cNvPr>
          <p:cNvSpPr>
            <a:spLocks noGrp="1"/>
          </p:cNvSpPr>
          <p:nvPr>
            <p:ph type="sldNum" sz="quarter" idx="12"/>
          </p:nvPr>
        </p:nvSpPr>
        <p:spPr/>
        <p:txBody>
          <a:bodyPr/>
          <a:lstStyle/>
          <a:p>
            <a:fld id="{6D972E1D-2B91-43F8-BAFE-8C37D0BCB00C}" type="slidenum">
              <a:rPr lang="en-IN" smtClean="0"/>
              <a:t>24</a:t>
            </a:fld>
            <a:endParaRPr lang="en-IN"/>
          </a:p>
        </p:txBody>
      </p:sp>
      <p:cxnSp>
        <p:nvCxnSpPr>
          <p:cNvPr id="6" name="Straight Connector 5">
            <a:extLst>
              <a:ext uri="{FF2B5EF4-FFF2-40B4-BE49-F238E27FC236}">
                <a16:creationId xmlns:a16="http://schemas.microsoft.com/office/drawing/2014/main" id="{3F58264C-A7A5-59A2-8537-EE78B1A14AB4}"/>
              </a:ext>
            </a:extLst>
          </p:cNvPr>
          <p:cNvCxnSpPr/>
          <p:nvPr/>
        </p:nvCxnSpPr>
        <p:spPr>
          <a:xfrm>
            <a:off x="1024128" y="822960"/>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784654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10">
            <a:extLst>
              <a:ext uri="{FF2B5EF4-FFF2-40B4-BE49-F238E27FC236}">
                <a16:creationId xmlns:a16="http://schemas.microsoft.com/office/drawing/2014/main" id="{8C304946-B5C6-25FB-B3BC-29FFF1B11B12}"/>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38915" name="Rectangle 11">
            <a:extLst>
              <a:ext uri="{FF2B5EF4-FFF2-40B4-BE49-F238E27FC236}">
                <a16:creationId xmlns:a16="http://schemas.microsoft.com/office/drawing/2014/main" id="{F1B9AD07-9DA5-62C5-FAE1-EC8D7BD425AE}"/>
              </a:ext>
            </a:extLst>
          </p:cNvPr>
          <p:cNvSpPr>
            <a:spLocks noChangeArrowheads="1"/>
          </p:cNvSpPr>
          <p:nvPr/>
        </p:nvSpPr>
        <p:spPr bwMode="auto">
          <a:xfrm>
            <a:off x="1179575" y="909385"/>
            <a:ext cx="10032907" cy="5262979"/>
          </a:xfrm>
          <a:prstGeom prst="rect">
            <a:avLst/>
          </a:prstGeom>
          <a:noFill/>
          <a:ln>
            <a:noFill/>
          </a:ln>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lgn="just">
              <a:lnSpc>
                <a:spcPct val="100000"/>
              </a:lnSpc>
              <a:spcBef>
                <a:spcPct val="0"/>
              </a:spcBef>
              <a:buNone/>
              <a:defRPr/>
            </a:pPr>
            <a:r>
              <a:rPr lang="en-US" altLang="en-US" sz="2400" b="1" dirty="0">
                <a:solidFill>
                  <a:srgbClr val="FF0000"/>
                </a:solidFill>
                <a:latin typeface="Times New Roman" panose="02020603050405020304" pitchFamily="18" charset="0"/>
              </a:rPr>
              <a:t>Scenario:</a:t>
            </a:r>
            <a:r>
              <a:rPr lang="en-US" altLang="en-US" sz="2400" b="1" dirty="0">
                <a:latin typeface="Times New Roman" panose="02020603050405020304" pitchFamily="18" charset="0"/>
              </a:rPr>
              <a:t> The computer with logical address A and physical address 10 needs to send a packet to the computer with logical address P and physical address 95.</a:t>
            </a:r>
          </a:p>
          <a:p>
            <a:pPr algn="just" eaLnBrk="1" hangingPunct="1">
              <a:lnSpc>
                <a:spcPct val="100000"/>
              </a:lnSpc>
              <a:spcBef>
                <a:spcPct val="0"/>
              </a:spcBef>
              <a:buFont typeface="Calibri Light" panose="020F0302020204030204" pitchFamily="34" charset="0"/>
              <a:buAutoNum type="arabicPeriod"/>
              <a:defRPr/>
            </a:pPr>
            <a:r>
              <a:rPr lang="en-US" altLang="en-US" sz="2400" dirty="0">
                <a:latin typeface="Times New Roman" panose="02020603050405020304" pitchFamily="18" charset="0"/>
              </a:rPr>
              <a:t> The sender encapsulates its data in a packet at the network layer and adds two logical addresses (A and P).</a:t>
            </a:r>
          </a:p>
          <a:p>
            <a:pPr algn="just" eaLnBrk="1" hangingPunct="1">
              <a:lnSpc>
                <a:spcPct val="100000"/>
              </a:lnSpc>
              <a:spcBef>
                <a:spcPct val="0"/>
              </a:spcBef>
              <a:buFont typeface="Calibri Light" panose="020F0302020204030204" pitchFamily="34" charset="0"/>
              <a:buAutoNum type="arabicPeriod"/>
              <a:defRPr/>
            </a:pPr>
            <a:r>
              <a:rPr lang="en-US" altLang="en-US" sz="2400" dirty="0">
                <a:latin typeface="Times New Roman" panose="02020603050405020304" pitchFamily="18" charset="0"/>
              </a:rPr>
              <a:t>The network layer consults its routing table and finds the logical address of the next hop (router-1) to be F. </a:t>
            </a:r>
          </a:p>
          <a:p>
            <a:pPr algn="just" eaLnBrk="1" hangingPunct="1">
              <a:lnSpc>
                <a:spcPct val="100000"/>
              </a:lnSpc>
              <a:spcBef>
                <a:spcPct val="0"/>
              </a:spcBef>
              <a:buFont typeface="Calibri Light" panose="020F0302020204030204" pitchFamily="34" charset="0"/>
              <a:buAutoNum type="arabicPeriod"/>
              <a:defRPr/>
            </a:pPr>
            <a:r>
              <a:rPr lang="en-US" altLang="en-US" sz="2400" dirty="0">
                <a:latin typeface="Times New Roman" panose="02020603050405020304" pitchFamily="18" charset="0"/>
              </a:rPr>
              <a:t>The ARP finds the physical address of router 1 that corresponds to the logical address F(i.e. 20).</a:t>
            </a:r>
          </a:p>
          <a:p>
            <a:pPr algn="just" eaLnBrk="1" hangingPunct="1">
              <a:lnSpc>
                <a:spcPct val="100000"/>
              </a:lnSpc>
              <a:spcBef>
                <a:spcPct val="0"/>
              </a:spcBef>
              <a:buFont typeface="Calibri Light" panose="020F0302020204030204" pitchFamily="34" charset="0"/>
              <a:buAutoNum type="arabicPeriod"/>
              <a:defRPr/>
            </a:pPr>
            <a:r>
              <a:rPr lang="en-US" altLang="en-US" sz="2400" dirty="0">
                <a:latin typeface="Times New Roman" panose="02020603050405020304" pitchFamily="18" charset="0"/>
              </a:rPr>
              <a:t>The Network layer passes this address to the data link layer, which encapsulates the packet with physical destination address 20 and physical source address 10.</a:t>
            </a:r>
          </a:p>
          <a:p>
            <a:pPr algn="just" eaLnBrk="1" hangingPunct="1">
              <a:lnSpc>
                <a:spcPct val="100000"/>
              </a:lnSpc>
              <a:spcBef>
                <a:spcPct val="0"/>
              </a:spcBef>
              <a:buFont typeface="Calibri Light" panose="020F0302020204030204" pitchFamily="34" charset="0"/>
              <a:buAutoNum type="arabicPeriod"/>
              <a:defRPr/>
            </a:pPr>
            <a:r>
              <a:rPr lang="en-US" altLang="en-US" sz="2400" dirty="0">
                <a:latin typeface="Times New Roman" panose="02020603050405020304" pitchFamily="18" charset="0"/>
              </a:rPr>
              <a:t>The frame is received by every device on LAN-1, but is discarded by all except router-1.</a:t>
            </a:r>
          </a:p>
        </p:txBody>
      </p:sp>
      <p:sp>
        <p:nvSpPr>
          <p:cNvPr id="38916" name="Text Box 12">
            <a:extLst>
              <a:ext uri="{FF2B5EF4-FFF2-40B4-BE49-F238E27FC236}">
                <a16:creationId xmlns:a16="http://schemas.microsoft.com/office/drawing/2014/main" id="{96460042-29E5-60F6-B251-97D71013B062}"/>
              </a:ext>
            </a:extLst>
          </p:cNvPr>
          <p:cNvSpPr txBox="1">
            <a:spLocks noChangeArrowheads="1"/>
          </p:cNvSpPr>
          <p:nvPr/>
        </p:nvSpPr>
        <p:spPr bwMode="auto">
          <a:xfrm>
            <a:off x="1179575" y="280797"/>
            <a:ext cx="3124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i="1" dirty="0">
                <a:solidFill>
                  <a:schemeClr val="hlink"/>
                </a:solidFill>
                <a:latin typeface="Times New Roman" panose="02020603050405020304" pitchFamily="18" charset="0"/>
              </a:rPr>
              <a:t>Example 2.3 </a:t>
            </a:r>
            <a:r>
              <a:rPr lang="en-US" altLang="en-US" b="1" i="1" dirty="0" err="1">
                <a:solidFill>
                  <a:schemeClr val="hlink"/>
                </a:solidFill>
                <a:latin typeface="Times New Roman" panose="02020603050405020304" pitchFamily="18" charset="0"/>
              </a:rPr>
              <a:t>cont</a:t>
            </a:r>
            <a:r>
              <a:rPr lang="en-US" altLang="en-US" b="1" i="1" dirty="0">
                <a:solidFill>
                  <a:schemeClr val="hlink"/>
                </a:solidFill>
                <a:latin typeface="Times New Roman" panose="02020603050405020304" pitchFamily="18" charset="0"/>
              </a:rPr>
              <a:t>…</a:t>
            </a:r>
          </a:p>
        </p:txBody>
      </p:sp>
      <p:sp>
        <p:nvSpPr>
          <p:cNvPr id="5" name="Slide Number Placeholder 4">
            <a:extLst>
              <a:ext uri="{FF2B5EF4-FFF2-40B4-BE49-F238E27FC236}">
                <a16:creationId xmlns:a16="http://schemas.microsoft.com/office/drawing/2014/main" id="{1DEB2699-22D7-74D6-3F37-73C21BA91496}"/>
              </a:ext>
            </a:extLst>
          </p:cNvPr>
          <p:cNvSpPr>
            <a:spLocks noGrp="1"/>
          </p:cNvSpPr>
          <p:nvPr>
            <p:ph type="sldNum" sz="quarter" idx="12"/>
          </p:nvPr>
        </p:nvSpPr>
        <p:spPr/>
        <p:txBody>
          <a:bodyPr/>
          <a:lstStyle/>
          <a:p>
            <a:fld id="{6D972E1D-2B91-43F8-BAFE-8C37D0BCB00C}" type="slidenum">
              <a:rPr lang="en-IN" smtClean="0"/>
              <a:t>25</a:t>
            </a:fld>
            <a:endParaRPr lang="en-IN"/>
          </a:p>
        </p:txBody>
      </p:sp>
      <p:cxnSp>
        <p:nvCxnSpPr>
          <p:cNvPr id="6" name="Straight Connector 5">
            <a:extLst>
              <a:ext uri="{FF2B5EF4-FFF2-40B4-BE49-F238E27FC236}">
                <a16:creationId xmlns:a16="http://schemas.microsoft.com/office/drawing/2014/main" id="{75F35D31-97FE-225E-74A2-DA307B5A1FA4}"/>
              </a:ext>
            </a:extLst>
          </p:cNvPr>
          <p:cNvCxnSpPr/>
          <p:nvPr/>
        </p:nvCxnSpPr>
        <p:spPr>
          <a:xfrm>
            <a:off x="1024128" y="868680"/>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37899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10">
            <a:extLst>
              <a:ext uri="{FF2B5EF4-FFF2-40B4-BE49-F238E27FC236}">
                <a16:creationId xmlns:a16="http://schemas.microsoft.com/office/drawing/2014/main" id="{9344D238-4F67-37ED-98E2-F0C429DE11E5}"/>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40963" name="Rectangle 11">
            <a:extLst>
              <a:ext uri="{FF2B5EF4-FFF2-40B4-BE49-F238E27FC236}">
                <a16:creationId xmlns:a16="http://schemas.microsoft.com/office/drawing/2014/main" id="{C9368750-BBD2-352C-CF62-2D946706D165}"/>
              </a:ext>
            </a:extLst>
          </p:cNvPr>
          <p:cNvSpPr>
            <a:spLocks noChangeArrowheads="1"/>
          </p:cNvSpPr>
          <p:nvPr/>
        </p:nvSpPr>
        <p:spPr bwMode="auto">
          <a:xfrm>
            <a:off x="932688" y="1645921"/>
            <a:ext cx="1020470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 typeface="Calibri Light" panose="020F0302020204030204" pitchFamily="34" charset="0"/>
              <a:buAutoNum type="arabicPeriod" startAt="6"/>
            </a:pPr>
            <a:r>
              <a:rPr lang="en-US" altLang="en-US" sz="2400" dirty="0">
                <a:latin typeface="Times New Roman" panose="02020603050405020304" pitchFamily="18" charset="0"/>
              </a:rPr>
              <a:t>The router-1 decapsulates the packet from the frame to read the logical destination address P. Since the logical destination address does not match the router's logical address, the router knows that the packet needs to be forwarded.</a:t>
            </a:r>
          </a:p>
          <a:p>
            <a:pPr algn="just" eaLnBrk="1" hangingPunct="1">
              <a:lnSpc>
                <a:spcPct val="100000"/>
              </a:lnSpc>
              <a:spcBef>
                <a:spcPct val="0"/>
              </a:spcBef>
              <a:buFont typeface="Calibri Light" panose="020F0302020204030204" pitchFamily="34" charset="0"/>
              <a:buAutoNum type="arabicPeriod" startAt="6"/>
            </a:pPr>
            <a:r>
              <a:rPr lang="en-US" altLang="en-US" sz="2400" dirty="0">
                <a:latin typeface="Times New Roman" panose="02020603050405020304" pitchFamily="18" charset="0"/>
              </a:rPr>
              <a:t>The router consults its routing table and ARP to find the physical destination address of the next hop (router-2), creates a new frame, encapsulates the packet, and sends it to router-2. </a:t>
            </a:r>
          </a:p>
          <a:p>
            <a:pPr algn="just" eaLnBrk="1" hangingPunct="1">
              <a:lnSpc>
                <a:spcPct val="100000"/>
              </a:lnSpc>
              <a:spcBef>
                <a:spcPct val="0"/>
              </a:spcBef>
              <a:buFont typeface="Calibri Light" panose="020F0302020204030204" pitchFamily="34" charset="0"/>
              <a:buAutoNum type="arabicPeriod" startAt="6"/>
            </a:pPr>
            <a:r>
              <a:rPr lang="en-US" altLang="en-US" sz="2400" dirty="0">
                <a:latin typeface="Times New Roman" panose="02020603050405020304" pitchFamily="18" charset="0"/>
              </a:rPr>
              <a:t>The source physical address changes from 10 to 99. The destination physical address changes from 20 (router 1 physical address) to 33 (router-2 physical address). </a:t>
            </a:r>
          </a:p>
          <a:p>
            <a:pPr algn="just" eaLnBrk="1" hangingPunct="1">
              <a:lnSpc>
                <a:spcPct val="100000"/>
              </a:lnSpc>
              <a:spcBef>
                <a:spcPct val="0"/>
              </a:spcBef>
              <a:buFont typeface="Calibri Light" panose="020F0302020204030204" pitchFamily="34" charset="0"/>
              <a:buAutoNum type="arabicPeriod" startAt="6"/>
            </a:pPr>
            <a:r>
              <a:rPr lang="en-US" altLang="en-US" sz="2400" b="1" i="1" dirty="0">
                <a:latin typeface="Times New Roman" panose="02020603050405020304" pitchFamily="18" charset="0"/>
              </a:rPr>
              <a:t>The logical source and destination addresses must remain the same; otherwise the packet will be lost.</a:t>
            </a:r>
          </a:p>
        </p:txBody>
      </p:sp>
      <p:sp>
        <p:nvSpPr>
          <p:cNvPr id="40964" name="Text Box 12">
            <a:extLst>
              <a:ext uri="{FF2B5EF4-FFF2-40B4-BE49-F238E27FC236}">
                <a16:creationId xmlns:a16="http://schemas.microsoft.com/office/drawing/2014/main" id="{E1B87EE5-3303-BAF7-43AB-BB2955C7611E}"/>
              </a:ext>
            </a:extLst>
          </p:cNvPr>
          <p:cNvSpPr txBox="1">
            <a:spLocks noChangeArrowheads="1"/>
          </p:cNvSpPr>
          <p:nvPr/>
        </p:nvSpPr>
        <p:spPr bwMode="auto">
          <a:xfrm>
            <a:off x="1155700" y="889515"/>
            <a:ext cx="3548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i="1" dirty="0">
                <a:solidFill>
                  <a:schemeClr val="hlink"/>
                </a:solidFill>
                <a:latin typeface="Times New Roman" panose="02020603050405020304" pitchFamily="18" charset="0"/>
              </a:rPr>
              <a:t>Example 2.3 </a:t>
            </a:r>
            <a:r>
              <a:rPr lang="en-US" altLang="en-US" sz="3200" b="1" i="1" dirty="0" err="1">
                <a:solidFill>
                  <a:schemeClr val="hlink"/>
                </a:solidFill>
                <a:latin typeface="Times New Roman" panose="02020603050405020304" pitchFamily="18" charset="0"/>
              </a:rPr>
              <a:t>cont</a:t>
            </a:r>
            <a:r>
              <a:rPr lang="en-US" altLang="en-US" sz="3200" b="1" i="1" dirty="0">
                <a:solidFill>
                  <a:schemeClr val="hlink"/>
                </a:solidFill>
                <a:latin typeface="Times New Roman" panose="02020603050405020304" pitchFamily="18" charset="0"/>
              </a:rPr>
              <a:t>…</a:t>
            </a:r>
          </a:p>
        </p:txBody>
      </p:sp>
      <p:sp>
        <p:nvSpPr>
          <p:cNvPr id="5" name="Slide Number Placeholder 4">
            <a:extLst>
              <a:ext uri="{FF2B5EF4-FFF2-40B4-BE49-F238E27FC236}">
                <a16:creationId xmlns:a16="http://schemas.microsoft.com/office/drawing/2014/main" id="{18E7DE10-30E5-F072-1C26-50A18C521721}"/>
              </a:ext>
            </a:extLst>
          </p:cNvPr>
          <p:cNvSpPr>
            <a:spLocks noGrp="1"/>
          </p:cNvSpPr>
          <p:nvPr>
            <p:ph type="sldNum" sz="quarter" idx="12"/>
          </p:nvPr>
        </p:nvSpPr>
        <p:spPr/>
        <p:txBody>
          <a:bodyPr/>
          <a:lstStyle/>
          <a:p>
            <a:fld id="{6D972E1D-2B91-43F8-BAFE-8C37D0BCB00C}" type="slidenum">
              <a:rPr lang="en-IN" smtClean="0"/>
              <a:t>26</a:t>
            </a:fld>
            <a:endParaRPr lang="en-IN"/>
          </a:p>
        </p:txBody>
      </p:sp>
      <p:cxnSp>
        <p:nvCxnSpPr>
          <p:cNvPr id="6" name="Straight Connector 5">
            <a:extLst>
              <a:ext uri="{FF2B5EF4-FFF2-40B4-BE49-F238E27FC236}">
                <a16:creationId xmlns:a16="http://schemas.microsoft.com/office/drawing/2014/main" id="{F35A325D-5F44-66EB-068E-5FA87821D200}"/>
              </a:ext>
            </a:extLst>
          </p:cNvPr>
          <p:cNvCxnSpPr/>
          <p:nvPr/>
        </p:nvCxnSpPr>
        <p:spPr>
          <a:xfrm>
            <a:off x="1024128" y="1435608"/>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955118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10">
            <a:extLst>
              <a:ext uri="{FF2B5EF4-FFF2-40B4-BE49-F238E27FC236}">
                <a16:creationId xmlns:a16="http://schemas.microsoft.com/office/drawing/2014/main" id="{1C0E9B8A-7C92-A44B-C831-19FACE910A0C}"/>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43011" name="Rectangle 11">
            <a:extLst>
              <a:ext uri="{FF2B5EF4-FFF2-40B4-BE49-F238E27FC236}">
                <a16:creationId xmlns:a16="http://schemas.microsoft.com/office/drawing/2014/main" id="{FB2DEFDF-7A37-A10A-46AA-AC157576DE15}"/>
              </a:ext>
            </a:extLst>
          </p:cNvPr>
          <p:cNvSpPr>
            <a:spLocks noChangeArrowheads="1"/>
          </p:cNvSpPr>
          <p:nvPr/>
        </p:nvSpPr>
        <p:spPr bwMode="auto">
          <a:xfrm>
            <a:off x="1234440" y="1238950"/>
            <a:ext cx="9738360" cy="501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 typeface="Calibri Light" panose="020F0302020204030204" pitchFamily="34" charset="0"/>
              <a:buAutoNum type="arabicPeriod"/>
            </a:pPr>
            <a:r>
              <a:rPr lang="en-US" altLang="en-US" sz="2400" dirty="0">
                <a:latin typeface="Times New Roman" panose="02020603050405020304" pitchFamily="18" charset="0"/>
              </a:rPr>
              <a:t>The end objective of Internet communication is a process communicating with another process.</a:t>
            </a:r>
          </a:p>
          <a:p>
            <a:pPr algn="just" eaLnBrk="1" hangingPunct="1">
              <a:lnSpc>
                <a:spcPct val="150000"/>
              </a:lnSpc>
              <a:spcBef>
                <a:spcPct val="0"/>
              </a:spcBef>
              <a:buFont typeface="Calibri Light" panose="020F0302020204030204" pitchFamily="34" charset="0"/>
              <a:buAutoNum type="arabicPeriod"/>
            </a:pPr>
            <a:endParaRPr lang="en-US" altLang="en-US" sz="2400" dirty="0">
              <a:latin typeface="Times New Roman" panose="02020603050405020304" pitchFamily="18" charset="0"/>
            </a:endParaRPr>
          </a:p>
          <a:p>
            <a:pPr algn="just" eaLnBrk="1" hangingPunct="1">
              <a:lnSpc>
                <a:spcPct val="150000"/>
              </a:lnSpc>
              <a:spcBef>
                <a:spcPct val="0"/>
              </a:spcBef>
              <a:buFont typeface="Calibri Light" panose="020F0302020204030204" pitchFamily="34" charset="0"/>
              <a:buAutoNum type="arabicPeriod"/>
            </a:pPr>
            <a:r>
              <a:rPr lang="en-US" altLang="en-US" sz="2400" dirty="0">
                <a:latin typeface="Times New Roman" panose="02020603050405020304" pitchFamily="18" charset="0"/>
              </a:rPr>
              <a:t> For example, computer A can communicate with computer C by using TELNET. At the same time, computer A communicates with computer B by using the File Transfer Protocol (FTP). </a:t>
            </a:r>
          </a:p>
          <a:p>
            <a:pPr algn="just" eaLnBrk="1" hangingPunct="1">
              <a:lnSpc>
                <a:spcPct val="150000"/>
              </a:lnSpc>
              <a:spcBef>
                <a:spcPct val="0"/>
              </a:spcBef>
              <a:buFont typeface="Calibri Light" panose="020F0302020204030204" pitchFamily="34" charset="0"/>
              <a:buAutoNum type="arabicPeriod"/>
            </a:pPr>
            <a:endParaRPr lang="en-US" altLang="en-US" sz="2400" dirty="0">
              <a:latin typeface="Times New Roman" panose="02020603050405020304" pitchFamily="18" charset="0"/>
            </a:endParaRPr>
          </a:p>
          <a:p>
            <a:pPr algn="just" eaLnBrk="1" hangingPunct="1">
              <a:lnSpc>
                <a:spcPct val="150000"/>
              </a:lnSpc>
              <a:spcBef>
                <a:spcPct val="0"/>
              </a:spcBef>
              <a:buFont typeface="Calibri Light" panose="020F0302020204030204" pitchFamily="34" charset="0"/>
              <a:buAutoNum type="arabicPeriod"/>
            </a:pPr>
            <a:r>
              <a:rPr lang="en-US" altLang="en-US" sz="2400" dirty="0">
                <a:latin typeface="Times New Roman" panose="02020603050405020304" pitchFamily="18" charset="0"/>
              </a:rPr>
              <a:t>The processes need addresses. In the TCP/IP architecture a process is labeled using a 16bit length address, called a port address. </a:t>
            </a:r>
          </a:p>
        </p:txBody>
      </p:sp>
      <p:sp>
        <p:nvSpPr>
          <p:cNvPr id="43012" name="Title 1">
            <a:extLst>
              <a:ext uri="{FF2B5EF4-FFF2-40B4-BE49-F238E27FC236}">
                <a16:creationId xmlns:a16="http://schemas.microsoft.com/office/drawing/2014/main" id="{59625D15-1A30-2B6C-380E-AAF78F5C3884}"/>
              </a:ext>
            </a:extLst>
          </p:cNvPr>
          <p:cNvSpPr txBox="1">
            <a:spLocks/>
          </p:cNvSpPr>
          <p:nvPr/>
        </p:nvSpPr>
        <p:spPr bwMode="auto">
          <a:xfrm>
            <a:off x="2152650" y="267590"/>
            <a:ext cx="7886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a:spcBef>
                <a:spcPct val="0"/>
              </a:spcBef>
              <a:buNone/>
            </a:pPr>
            <a:r>
              <a:rPr lang="en-US" altLang="en-US" sz="4000" b="1" dirty="0">
                <a:latin typeface="Calibri Light" panose="020F0302020204030204" pitchFamily="34" charset="0"/>
              </a:rPr>
              <a:t>Port Addresses</a:t>
            </a:r>
          </a:p>
        </p:txBody>
      </p:sp>
      <p:sp>
        <p:nvSpPr>
          <p:cNvPr id="5" name="Slide Number Placeholder 4">
            <a:extLst>
              <a:ext uri="{FF2B5EF4-FFF2-40B4-BE49-F238E27FC236}">
                <a16:creationId xmlns:a16="http://schemas.microsoft.com/office/drawing/2014/main" id="{02935487-18A6-587F-C9D4-D63B5E6D146A}"/>
              </a:ext>
            </a:extLst>
          </p:cNvPr>
          <p:cNvSpPr>
            <a:spLocks noGrp="1"/>
          </p:cNvSpPr>
          <p:nvPr>
            <p:ph type="sldNum" sz="quarter" idx="12"/>
          </p:nvPr>
        </p:nvSpPr>
        <p:spPr/>
        <p:txBody>
          <a:bodyPr/>
          <a:lstStyle/>
          <a:p>
            <a:fld id="{6D972E1D-2B91-43F8-BAFE-8C37D0BCB00C}" type="slidenum">
              <a:rPr lang="en-IN" smtClean="0"/>
              <a:t>27</a:t>
            </a:fld>
            <a:endParaRPr lang="en-IN"/>
          </a:p>
        </p:txBody>
      </p:sp>
      <p:cxnSp>
        <p:nvCxnSpPr>
          <p:cNvPr id="6" name="Straight Connector 5">
            <a:extLst>
              <a:ext uri="{FF2B5EF4-FFF2-40B4-BE49-F238E27FC236}">
                <a16:creationId xmlns:a16="http://schemas.microsoft.com/office/drawing/2014/main" id="{B21D0E34-1E53-CD23-F786-F9DE597357D6}"/>
              </a:ext>
            </a:extLst>
          </p:cNvPr>
          <p:cNvCxnSpPr/>
          <p:nvPr/>
        </p:nvCxnSpPr>
        <p:spPr>
          <a:xfrm>
            <a:off x="1024128" y="1024128"/>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71624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4">
            <a:extLst>
              <a:ext uri="{FF2B5EF4-FFF2-40B4-BE49-F238E27FC236}">
                <a16:creationId xmlns:a16="http://schemas.microsoft.com/office/drawing/2014/main" id="{D818F390-37CD-BB23-7E8A-468A51F117B4}"/>
              </a:ext>
            </a:extLst>
          </p:cNvPr>
          <p:cNvSpPr txBox="1">
            <a:spLocks noChangeArrowheads="1"/>
          </p:cNvSpPr>
          <p:nvPr/>
        </p:nvSpPr>
        <p:spPr bwMode="auto">
          <a:xfrm>
            <a:off x="4038284" y="207264"/>
            <a:ext cx="43283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b="1" dirty="0">
                <a:solidFill>
                  <a:schemeClr val="folHlink"/>
                </a:solidFill>
                <a:latin typeface="Times New Roman" panose="02020603050405020304" pitchFamily="18" charset="0"/>
              </a:rPr>
              <a:t>Figure 2.21  </a:t>
            </a:r>
            <a:r>
              <a:rPr lang="en-US" altLang="en-US" b="1" dirty="0">
                <a:latin typeface="Times New Roman" panose="02020603050405020304" pitchFamily="18" charset="0"/>
              </a:rPr>
              <a:t>Port addresses</a:t>
            </a:r>
          </a:p>
        </p:txBody>
      </p:sp>
      <p:pic>
        <p:nvPicPr>
          <p:cNvPr id="47107" name="Picture 6">
            <a:extLst>
              <a:ext uri="{FF2B5EF4-FFF2-40B4-BE49-F238E27FC236}">
                <a16:creationId xmlns:a16="http://schemas.microsoft.com/office/drawing/2014/main" id="{D9B90919-C2F4-CD19-2FC3-092D34AB0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1872" y="971550"/>
            <a:ext cx="9509760" cy="527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1F1559EB-C665-F8F8-2D0A-E72A5B0C4BAD}"/>
              </a:ext>
            </a:extLst>
          </p:cNvPr>
          <p:cNvSpPr>
            <a:spLocks noGrp="1"/>
          </p:cNvSpPr>
          <p:nvPr>
            <p:ph type="sldNum" sz="quarter" idx="12"/>
          </p:nvPr>
        </p:nvSpPr>
        <p:spPr>
          <a:xfrm>
            <a:off x="9863882" y="6480683"/>
            <a:ext cx="1312025" cy="365125"/>
          </a:xfrm>
        </p:spPr>
        <p:txBody>
          <a:bodyPr/>
          <a:lstStyle/>
          <a:p>
            <a:fld id="{6D972E1D-2B91-43F8-BAFE-8C37D0BCB00C}" type="slidenum">
              <a:rPr lang="en-IN" smtClean="0"/>
              <a:t>28</a:t>
            </a:fld>
            <a:endParaRPr lang="en-IN"/>
          </a:p>
        </p:txBody>
      </p:sp>
      <p:cxnSp>
        <p:nvCxnSpPr>
          <p:cNvPr id="6" name="Straight Connector 5">
            <a:extLst>
              <a:ext uri="{FF2B5EF4-FFF2-40B4-BE49-F238E27FC236}">
                <a16:creationId xmlns:a16="http://schemas.microsoft.com/office/drawing/2014/main" id="{2C3ACC93-66EE-3312-A8EF-1BCBDB351FCB}"/>
              </a:ext>
            </a:extLst>
          </p:cNvPr>
          <p:cNvCxnSpPr/>
          <p:nvPr/>
        </p:nvCxnSpPr>
        <p:spPr>
          <a:xfrm>
            <a:off x="1024128" y="850392"/>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89612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10">
            <a:extLst>
              <a:ext uri="{FF2B5EF4-FFF2-40B4-BE49-F238E27FC236}">
                <a16:creationId xmlns:a16="http://schemas.microsoft.com/office/drawing/2014/main" id="{6D8E4DDA-1712-51AA-2B0C-CB0331519C45}"/>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49155" name="Rectangle 11">
            <a:extLst>
              <a:ext uri="{FF2B5EF4-FFF2-40B4-BE49-F238E27FC236}">
                <a16:creationId xmlns:a16="http://schemas.microsoft.com/office/drawing/2014/main" id="{89F26D00-9E4E-18AE-35EC-5FE9C391C79E}"/>
              </a:ext>
            </a:extLst>
          </p:cNvPr>
          <p:cNvSpPr>
            <a:spLocks noChangeArrowheads="1"/>
          </p:cNvSpPr>
          <p:nvPr/>
        </p:nvSpPr>
        <p:spPr bwMode="auto">
          <a:xfrm>
            <a:off x="1144588" y="1237489"/>
            <a:ext cx="9809924" cy="501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 typeface="Calibri Light" panose="020F0302020204030204" pitchFamily="34" charset="0"/>
              <a:buAutoNum type="arabicPeriod"/>
            </a:pPr>
            <a:r>
              <a:rPr lang="en-US" altLang="en-US" sz="2400" dirty="0">
                <a:latin typeface="Times New Roman" panose="02020603050405020304" pitchFamily="18" charset="0"/>
              </a:rPr>
              <a:t>The sending computer is running three processes with port addresses a, b, and c. </a:t>
            </a:r>
          </a:p>
          <a:p>
            <a:pPr algn="just" eaLnBrk="1" hangingPunct="1">
              <a:lnSpc>
                <a:spcPct val="150000"/>
              </a:lnSpc>
              <a:spcBef>
                <a:spcPct val="0"/>
              </a:spcBef>
              <a:buFont typeface="Calibri Light" panose="020F0302020204030204" pitchFamily="34" charset="0"/>
              <a:buAutoNum type="arabicPeriod"/>
            </a:pPr>
            <a:r>
              <a:rPr lang="en-US" altLang="en-US" sz="2400" dirty="0">
                <a:latin typeface="Times New Roman" panose="02020603050405020304" pitchFamily="18" charset="0"/>
              </a:rPr>
              <a:t>The receiving computer is running two processes with port addresses j and k. </a:t>
            </a:r>
          </a:p>
          <a:p>
            <a:pPr algn="just" eaLnBrk="1" hangingPunct="1">
              <a:lnSpc>
                <a:spcPct val="150000"/>
              </a:lnSpc>
              <a:spcBef>
                <a:spcPct val="0"/>
              </a:spcBef>
              <a:buFont typeface="Calibri Light" panose="020F0302020204030204" pitchFamily="34" charset="0"/>
              <a:buAutoNum type="arabicPeriod"/>
            </a:pPr>
            <a:r>
              <a:rPr lang="en-US" altLang="en-US" sz="2400" dirty="0">
                <a:latin typeface="Times New Roman" panose="02020603050405020304" pitchFamily="18" charset="0"/>
              </a:rPr>
              <a:t>Process a in the sending computer needs to communicate with process j in the receiving computer. </a:t>
            </a:r>
          </a:p>
          <a:p>
            <a:pPr algn="just" eaLnBrk="1" hangingPunct="1">
              <a:lnSpc>
                <a:spcPct val="150000"/>
              </a:lnSpc>
              <a:spcBef>
                <a:spcPct val="0"/>
              </a:spcBef>
              <a:buFont typeface="Calibri Light" panose="020F0302020204030204" pitchFamily="34" charset="0"/>
              <a:buAutoNum type="arabicPeriod"/>
            </a:pPr>
            <a:r>
              <a:rPr lang="en-US" altLang="en-US" sz="2400" dirty="0">
                <a:latin typeface="Times New Roman" panose="02020603050405020304" pitchFamily="18" charset="0"/>
              </a:rPr>
              <a:t>Note that although both computers are using the same application, FTP, for example, the port addresses are different because one is a client program and the other is a server program. </a:t>
            </a:r>
          </a:p>
        </p:txBody>
      </p:sp>
      <p:sp>
        <p:nvSpPr>
          <p:cNvPr id="49156" name="Text Box 12">
            <a:extLst>
              <a:ext uri="{FF2B5EF4-FFF2-40B4-BE49-F238E27FC236}">
                <a16:creationId xmlns:a16="http://schemas.microsoft.com/office/drawing/2014/main" id="{5DB0D028-F049-CC48-17DB-EC6331D2CA22}"/>
              </a:ext>
            </a:extLst>
          </p:cNvPr>
          <p:cNvSpPr txBox="1">
            <a:spLocks noChangeArrowheads="1"/>
          </p:cNvSpPr>
          <p:nvPr/>
        </p:nvSpPr>
        <p:spPr bwMode="auto">
          <a:xfrm>
            <a:off x="1554480" y="330200"/>
            <a:ext cx="240803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i="1" dirty="0">
                <a:solidFill>
                  <a:schemeClr val="hlink"/>
                </a:solidFill>
                <a:latin typeface="Times New Roman" panose="02020603050405020304" pitchFamily="18" charset="0"/>
              </a:rPr>
              <a:t>Example 2.4 </a:t>
            </a:r>
          </a:p>
        </p:txBody>
      </p:sp>
      <p:sp>
        <p:nvSpPr>
          <p:cNvPr id="5" name="Slide Number Placeholder 4">
            <a:extLst>
              <a:ext uri="{FF2B5EF4-FFF2-40B4-BE49-F238E27FC236}">
                <a16:creationId xmlns:a16="http://schemas.microsoft.com/office/drawing/2014/main" id="{6E5D9CED-3D26-7FC6-D728-050251947B6E}"/>
              </a:ext>
            </a:extLst>
          </p:cNvPr>
          <p:cNvSpPr>
            <a:spLocks noGrp="1"/>
          </p:cNvSpPr>
          <p:nvPr>
            <p:ph type="sldNum" sz="quarter" idx="12"/>
          </p:nvPr>
        </p:nvSpPr>
        <p:spPr/>
        <p:txBody>
          <a:bodyPr/>
          <a:lstStyle/>
          <a:p>
            <a:fld id="{6D972E1D-2B91-43F8-BAFE-8C37D0BCB00C}" type="slidenum">
              <a:rPr lang="en-IN" smtClean="0"/>
              <a:t>29</a:t>
            </a:fld>
            <a:endParaRPr lang="en-IN"/>
          </a:p>
        </p:txBody>
      </p:sp>
      <p:cxnSp>
        <p:nvCxnSpPr>
          <p:cNvPr id="6" name="Straight Connector 5">
            <a:extLst>
              <a:ext uri="{FF2B5EF4-FFF2-40B4-BE49-F238E27FC236}">
                <a16:creationId xmlns:a16="http://schemas.microsoft.com/office/drawing/2014/main" id="{43CE4650-D63E-9CE7-22EC-0AD220319F74}"/>
              </a:ext>
            </a:extLst>
          </p:cNvPr>
          <p:cNvCxnSpPr/>
          <p:nvPr/>
        </p:nvCxnSpPr>
        <p:spPr>
          <a:xfrm>
            <a:off x="1024128" y="969264"/>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29317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9939" name="Text Box 3">
            <a:extLst>
              <a:ext uri="{FF2B5EF4-FFF2-40B4-BE49-F238E27FC236}">
                <a16:creationId xmlns:a16="http://schemas.microsoft.com/office/drawing/2014/main" id="{D83380C0-2EFE-FC2C-A377-8CEADBCE28AD}"/>
              </a:ext>
            </a:extLst>
          </p:cNvPr>
          <p:cNvSpPr txBox="1">
            <a:spLocks noChangeArrowheads="1"/>
          </p:cNvSpPr>
          <p:nvPr/>
        </p:nvSpPr>
        <p:spPr bwMode="auto">
          <a:xfrm>
            <a:off x="3188526" y="999744"/>
            <a:ext cx="6089231" cy="707886"/>
          </a:xfrm>
          <a:prstGeom prst="rect">
            <a:avLst/>
          </a:prstGeom>
          <a:noFill/>
          <a:ln w="9525">
            <a:noFill/>
            <a:miter lim="800000"/>
            <a:headEnd/>
            <a:tailEnd/>
          </a:ln>
          <a:effectLst/>
        </p:spPr>
        <p:txBody>
          <a:bodyPr wrap="none">
            <a:spAutoFit/>
          </a:bodyPr>
          <a:lstStyle/>
          <a:p>
            <a:pPr>
              <a:defRPr/>
            </a:pPr>
            <a:r>
              <a:rPr lang="en-US" sz="4000" dirty="0">
                <a:effectLst>
                  <a:outerShdw blurRad="38100" dist="38100" dir="2700000" algn="tl">
                    <a:srgbClr val="C0C0C0"/>
                  </a:outerShdw>
                </a:effectLst>
                <a:latin typeface="Times" pitchFamily="18" charset="0"/>
              </a:rPr>
              <a:t>TCP/IP PROTOCOL SUITE</a:t>
            </a:r>
          </a:p>
        </p:txBody>
      </p:sp>
      <p:sp>
        <p:nvSpPr>
          <p:cNvPr id="8195" name="Text Box 4">
            <a:extLst>
              <a:ext uri="{FF2B5EF4-FFF2-40B4-BE49-F238E27FC236}">
                <a16:creationId xmlns:a16="http://schemas.microsoft.com/office/drawing/2014/main" id="{077AEA15-0930-FAE9-85C1-46502A747EDC}"/>
              </a:ext>
            </a:extLst>
          </p:cNvPr>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679941" name="Rectangle 5">
            <a:extLst>
              <a:ext uri="{FF2B5EF4-FFF2-40B4-BE49-F238E27FC236}">
                <a16:creationId xmlns:a16="http://schemas.microsoft.com/office/drawing/2014/main" id="{5085C925-547C-770E-715B-5B1B16CB302D}"/>
              </a:ext>
            </a:extLst>
          </p:cNvPr>
          <p:cNvSpPr>
            <a:spLocks noChangeArrowheads="1"/>
          </p:cNvSpPr>
          <p:nvPr/>
        </p:nvSpPr>
        <p:spPr bwMode="auto">
          <a:xfrm>
            <a:off x="1060704" y="1652462"/>
            <a:ext cx="10122408" cy="3913187"/>
          </a:xfrm>
          <a:prstGeom prst="rect">
            <a:avLst/>
          </a:prstGeom>
          <a:noFill/>
          <a:ln w="9525">
            <a:noFill/>
            <a:miter lim="800000"/>
            <a:headEnd/>
            <a:tailEnd/>
          </a:ln>
          <a:effectLst/>
        </p:spPr>
        <p:txBody>
          <a:bodyPr wrap="square" anchor="ctr">
            <a:spAutoFit/>
          </a:bodyPr>
          <a:lstStyle/>
          <a:p>
            <a:pPr marL="514350" indent="-514350" algn="just">
              <a:lnSpc>
                <a:spcPct val="150000"/>
              </a:lnSpc>
              <a:buFont typeface="+mj-lt"/>
              <a:buAutoNum type="arabicPeriod"/>
              <a:defRPr/>
            </a:pPr>
            <a:r>
              <a:rPr lang="en-US" sz="2400" dirty="0"/>
              <a:t>The layers in the </a:t>
            </a:r>
            <a:r>
              <a:rPr lang="en-US" sz="2400" dirty="0">
                <a:solidFill>
                  <a:schemeClr val="hlink"/>
                </a:solidFill>
              </a:rPr>
              <a:t>TCP/IP protocol suite</a:t>
            </a:r>
            <a:r>
              <a:rPr lang="en-US" sz="2400" dirty="0"/>
              <a:t> do not exactly match those in the OSI model. </a:t>
            </a:r>
          </a:p>
          <a:p>
            <a:pPr marL="514350" indent="-514350" algn="just">
              <a:lnSpc>
                <a:spcPct val="150000"/>
              </a:lnSpc>
              <a:buFont typeface="+mj-lt"/>
              <a:buAutoNum type="arabicPeriod"/>
              <a:defRPr/>
            </a:pPr>
            <a:r>
              <a:rPr lang="en-US" sz="2400" dirty="0"/>
              <a:t>The original TCP/IP protocol suite was defined as having four layers: </a:t>
            </a:r>
            <a:r>
              <a:rPr lang="en-US" sz="2400" dirty="0">
                <a:solidFill>
                  <a:schemeClr val="folHlink"/>
                </a:solidFill>
              </a:rPr>
              <a:t>host-to-network</a:t>
            </a:r>
            <a:r>
              <a:rPr lang="en-US" sz="2400" dirty="0"/>
              <a:t>, </a:t>
            </a:r>
            <a:r>
              <a:rPr lang="en-US" sz="2400" dirty="0">
                <a:solidFill>
                  <a:schemeClr val="folHlink"/>
                </a:solidFill>
              </a:rPr>
              <a:t>internet</a:t>
            </a:r>
            <a:r>
              <a:rPr lang="en-US" sz="2400" dirty="0"/>
              <a:t>, </a:t>
            </a:r>
            <a:r>
              <a:rPr lang="en-US" sz="2400" dirty="0">
                <a:solidFill>
                  <a:schemeClr val="folHlink"/>
                </a:solidFill>
              </a:rPr>
              <a:t>transport</a:t>
            </a:r>
            <a:r>
              <a:rPr lang="en-US" sz="2400" dirty="0"/>
              <a:t>, and </a:t>
            </a:r>
            <a:r>
              <a:rPr lang="en-US" sz="2400" dirty="0">
                <a:solidFill>
                  <a:schemeClr val="folHlink"/>
                </a:solidFill>
              </a:rPr>
              <a:t>application</a:t>
            </a:r>
            <a:r>
              <a:rPr lang="en-US" sz="2400" dirty="0"/>
              <a:t>. </a:t>
            </a:r>
          </a:p>
          <a:p>
            <a:pPr marL="514350" indent="-514350" algn="just">
              <a:lnSpc>
                <a:spcPct val="150000"/>
              </a:lnSpc>
              <a:buFont typeface="+mj-lt"/>
              <a:buAutoNum type="arabicPeriod"/>
              <a:defRPr/>
            </a:pPr>
            <a:r>
              <a:rPr lang="en-US" sz="2400" dirty="0"/>
              <a:t>However, when TCP/IP is compared to OSI, we can say that the TCP/IP protocol suite is made of five layers: </a:t>
            </a:r>
            <a:r>
              <a:rPr lang="en-US" sz="2400" dirty="0">
                <a:solidFill>
                  <a:schemeClr val="folHlink"/>
                </a:solidFill>
              </a:rPr>
              <a:t>physical</a:t>
            </a:r>
            <a:r>
              <a:rPr lang="en-US" sz="2400" dirty="0"/>
              <a:t>, </a:t>
            </a:r>
            <a:r>
              <a:rPr lang="en-US" sz="2400" dirty="0">
                <a:solidFill>
                  <a:schemeClr val="folHlink"/>
                </a:solidFill>
              </a:rPr>
              <a:t>data link</a:t>
            </a:r>
            <a:r>
              <a:rPr lang="en-US" sz="2400" dirty="0"/>
              <a:t>, </a:t>
            </a:r>
            <a:r>
              <a:rPr lang="en-US" sz="2400" dirty="0">
                <a:solidFill>
                  <a:schemeClr val="folHlink"/>
                </a:solidFill>
              </a:rPr>
              <a:t>network</a:t>
            </a:r>
            <a:r>
              <a:rPr lang="en-US" sz="2400" dirty="0"/>
              <a:t>, </a:t>
            </a:r>
            <a:r>
              <a:rPr lang="en-US" sz="2400" dirty="0">
                <a:solidFill>
                  <a:schemeClr val="folHlink"/>
                </a:solidFill>
              </a:rPr>
              <a:t>transport</a:t>
            </a:r>
            <a:r>
              <a:rPr lang="en-US" sz="2400" dirty="0"/>
              <a:t>, and </a:t>
            </a:r>
            <a:r>
              <a:rPr lang="en-US" sz="2400" dirty="0">
                <a:solidFill>
                  <a:schemeClr val="folHlink"/>
                </a:solidFill>
              </a:rPr>
              <a:t>application</a:t>
            </a:r>
            <a:r>
              <a:rPr lang="en-US" sz="2400" dirty="0"/>
              <a:t>.</a:t>
            </a:r>
          </a:p>
        </p:txBody>
      </p:sp>
      <p:sp>
        <p:nvSpPr>
          <p:cNvPr id="8197" name="TextBox 9">
            <a:extLst>
              <a:ext uri="{FF2B5EF4-FFF2-40B4-BE49-F238E27FC236}">
                <a16:creationId xmlns:a16="http://schemas.microsoft.com/office/drawing/2014/main" id="{6C2FF4E7-43B6-A487-92D6-6617F381D936}"/>
              </a:ext>
            </a:extLst>
          </p:cNvPr>
          <p:cNvSpPr txBox="1">
            <a:spLocks noChangeArrowheads="1"/>
          </p:cNvSpPr>
          <p:nvPr/>
        </p:nvSpPr>
        <p:spPr bwMode="auto">
          <a:xfrm>
            <a:off x="4974336" y="5199888"/>
            <a:ext cx="3124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Times New Roman" panose="02020603050405020304" pitchFamily="18" charset="0"/>
              </a:rPr>
              <a:t>Let’s start with an animation</a:t>
            </a:r>
          </a:p>
        </p:txBody>
      </p:sp>
      <p:sp>
        <p:nvSpPr>
          <p:cNvPr id="8198" name="AutoShape 9" descr="Thumb PNG Free Download And Clipart Image For Free Download ...">
            <a:extLst>
              <a:ext uri="{FF2B5EF4-FFF2-40B4-BE49-F238E27FC236}">
                <a16:creationId xmlns:a16="http://schemas.microsoft.com/office/drawing/2014/main" id="{4822AA22-ECD5-D45B-B3FE-B70DA1838A7C}"/>
              </a:ext>
            </a:extLst>
          </p:cNvPr>
          <p:cNvSpPr>
            <a:spLocks noChangeAspect="1" noChangeArrowheads="1"/>
          </p:cNvSpPr>
          <p:nvPr/>
        </p:nvSpPr>
        <p:spPr bwMode="auto">
          <a:xfrm>
            <a:off x="1692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8199" name="AutoShape 11" descr="Thumb PNG Free Download And Clipart Image For Free Download ...">
            <a:extLst>
              <a:ext uri="{FF2B5EF4-FFF2-40B4-BE49-F238E27FC236}">
                <a16:creationId xmlns:a16="http://schemas.microsoft.com/office/drawing/2014/main" id="{F37D5821-5E2C-26AB-FDBA-461604BC90C4}"/>
              </a:ext>
            </a:extLst>
          </p:cNvPr>
          <p:cNvSpPr>
            <a:spLocks noChangeAspect="1" noChangeArrowheads="1"/>
          </p:cNvSpPr>
          <p:nvPr/>
        </p:nvSpPr>
        <p:spPr bwMode="auto">
          <a:xfrm>
            <a:off x="1692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8200" name="AutoShape 13" descr="Free Samuel Thumbs Up illustration and picture">
            <a:extLst>
              <a:ext uri="{FF2B5EF4-FFF2-40B4-BE49-F238E27FC236}">
                <a16:creationId xmlns:a16="http://schemas.microsoft.com/office/drawing/2014/main" id="{054A5A96-0FEE-7FD0-0ADB-ACEE634489C6}"/>
              </a:ext>
            </a:extLst>
          </p:cNvPr>
          <p:cNvSpPr>
            <a:spLocks noChangeAspect="1" noChangeArrowheads="1"/>
          </p:cNvSpPr>
          <p:nvPr/>
        </p:nvSpPr>
        <p:spPr bwMode="auto">
          <a:xfrm>
            <a:off x="1692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8201" name="AutoShape 15" descr="Free Samuel Thumbs Up illustration and picture">
            <a:extLst>
              <a:ext uri="{FF2B5EF4-FFF2-40B4-BE49-F238E27FC236}">
                <a16:creationId xmlns:a16="http://schemas.microsoft.com/office/drawing/2014/main" id="{158019E9-6D48-7A66-505D-709E7ADCE5AA}"/>
              </a:ext>
            </a:extLst>
          </p:cNvPr>
          <p:cNvSpPr>
            <a:spLocks noChangeAspect="1" noChangeArrowheads="1"/>
          </p:cNvSpPr>
          <p:nvPr/>
        </p:nvSpPr>
        <p:spPr bwMode="auto">
          <a:xfrm>
            <a:off x="1692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8202" name="Rectangle 17">
            <a:extLst>
              <a:ext uri="{FF2B5EF4-FFF2-40B4-BE49-F238E27FC236}">
                <a16:creationId xmlns:a16="http://schemas.microsoft.com/office/drawing/2014/main" id="{63660BEA-DD74-B7AE-68EF-84B3F3491620}"/>
              </a:ext>
            </a:extLst>
          </p:cNvPr>
          <p:cNvSpPr>
            <a:spLocks noChangeArrowheads="1"/>
          </p:cNvSpPr>
          <p:nvPr/>
        </p:nvSpPr>
        <p:spPr bwMode="auto">
          <a:xfrm>
            <a:off x="6041136" y="5657088"/>
            <a:ext cx="5562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b="1">
                <a:latin typeface="Times New Roman" panose="02020603050405020304" pitchFamily="18" charset="0"/>
                <a:hlinkClick r:id="rId3"/>
              </a:rPr>
              <a:t>https://www.youtube.com/watch?v=2QGgEk20RXM</a:t>
            </a:r>
            <a:r>
              <a:rPr lang="en-US" altLang="en-US" sz="1800" b="1">
                <a:latin typeface="Times New Roman" panose="02020603050405020304" pitchFamily="18" charset="0"/>
              </a:rPr>
              <a:t> </a:t>
            </a:r>
          </a:p>
        </p:txBody>
      </p:sp>
      <p:pic>
        <p:nvPicPr>
          <p:cNvPr id="8203" name="Graphic 2" descr="Right pointing backhand index with solid fill">
            <a:extLst>
              <a:ext uri="{FF2B5EF4-FFF2-40B4-BE49-F238E27FC236}">
                <a16:creationId xmlns:a16="http://schemas.microsoft.com/office/drawing/2014/main" id="{7EC87510-E3B1-6559-08B9-CBC946729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0849" y="5493576"/>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F641ED7-A4E2-072E-8C10-4AA0022090F0}"/>
              </a:ext>
            </a:extLst>
          </p:cNvPr>
          <p:cNvSpPr>
            <a:spLocks noGrp="1"/>
          </p:cNvSpPr>
          <p:nvPr>
            <p:ph type="sldNum" sz="quarter" idx="12"/>
          </p:nvPr>
        </p:nvSpPr>
        <p:spPr/>
        <p:txBody>
          <a:bodyPr/>
          <a:lstStyle/>
          <a:p>
            <a:fld id="{6D972E1D-2B91-43F8-BAFE-8C37D0BCB00C}" type="slidenum">
              <a:rPr lang="en-IN" smtClean="0"/>
              <a:t>3</a:t>
            </a:fld>
            <a:endParaRPr lang="en-IN"/>
          </a:p>
        </p:txBody>
      </p:sp>
      <p:cxnSp>
        <p:nvCxnSpPr>
          <p:cNvPr id="6" name="Straight Connector 5">
            <a:extLst>
              <a:ext uri="{FF2B5EF4-FFF2-40B4-BE49-F238E27FC236}">
                <a16:creationId xmlns:a16="http://schemas.microsoft.com/office/drawing/2014/main" id="{B89AFFF7-EE66-A579-0F22-56952CB9AB4E}"/>
              </a:ext>
            </a:extLst>
          </p:cNvPr>
          <p:cNvCxnSpPr/>
          <p:nvPr/>
        </p:nvCxnSpPr>
        <p:spPr>
          <a:xfrm>
            <a:off x="1024128" y="1618488"/>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17702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10">
            <a:extLst>
              <a:ext uri="{FF2B5EF4-FFF2-40B4-BE49-F238E27FC236}">
                <a16:creationId xmlns:a16="http://schemas.microsoft.com/office/drawing/2014/main" id="{CEF18441-122F-48C2-3642-91E2553C9ABF}"/>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51203" name="Rectangle 11">
            <a:extLst>
              <a:ext uri="{FF2B5EF4-FFF2-40B4-BE49-F238E27FC236}">
                <a16:creationId xmlns:a16="http://schemas.microsoft.com/office/drawing/2014/main" id="{2A4431DE-1A1C-99D2-3F85-BFB8C607CA48}"/>
              </a:ext>
            </a:extLst>
          </p:cNvPr>
          <p:cNvSpPr>
            <a:spLocks noChangeArrowheads="1"/>
          </p:cNvSpPr>
          <p:nvPr/>
        </p:nvSpPr>
        <p:spPr bwMode="auto">
          <a:xfrm>
            <a:off x="1070957" y="1168845"/>
            <a:ext cx="9956707" cy="501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50000"/>
              </a:lnSpc>
              <a:spcBef>
                <a:spcPct val="0"/>
              </a:spcBef>
              <a:buFont typeface="Calibri Light" panose="020F0302020204030204" pitchFamily="34" charset="0"/>
              <a:buAutoNum type="arabicPeriod" startAt="4"/>
            </a:pPr>
            <a:r>
              <a:rPr lang="en-US" altLang="en-US" sz="2400" dirty="0">
                <a:latin typeface="Times New Roman" panose="02020603050405020304" pitchFamily="18" charset="0"/>
              </a:rPr>
              <a:t>To show that data from process a need to be delivered to process j, and not k, the transport layer encapsulates data from the application layer in a packet and adds two port addresses (a and j), source and destination. </a:t>
            </a:r>
          </a:p>
          <a:p>
            <a:pPr algn="just" eaLnBrk="1" hangingPunct="1">
              <a:lnSpc>
                <a:spcPct val="150000"/>
              </a:lnSpc>
              <a:spcBef>
                <a:spcPct val="0"/>
              </a:spcBef>
              <a:buFont typeface="Calibri Light" panose="020F0302020204030204" pitchFamily="34" charset="0"/>
              <a:buAutoNum type="arabicPeriod" startAt="4"/>
            </a:pPr>
            <a:r>
              <a:rPr lang="en-US" altLang="en-US" sz="2400" dirty="0">
                <a:latin typeface="Times New Roman" panose="02020603050405020304" pitchFamily="18" charset="0"/>
              </a:rPr>
              <a:t>The packet from the transport layer is then encapsulated in another packet at the network layer with logical source and destination addresses (A and P). </a:t>
            </a:r>
          </a:p>
          <a:p>
            <a:pPr algn="just" eaLnBrk="1" hangingPunct="1">
              <a:lnSpc>
                <a:spcPct val="150000"/>
              </a:lnSpc>
              <a:spcBef>
                <a:spcPct val="0"/>
              </a:spcBef>
              <a:buFont typeface="Calibri Light" panose="020F0302020204030204" pitchFamily="34" charset="0"/>
              <a:buAutoNum type="arabicPeriod" startAt="4"/>
            </a:pPr>
            <a:r>
              <a:rPr lang="en-US" altLang="en-US" sz="2400" dirty="0">
                <a:latin typeface="Times New Roman" panose="02020603050405020304" pitchFamily="18" charset="0"/>
              </a:rPr>
              <a:t>Finally, this packet is encapsulated in a frame with the physical source and destination addresses of the next hop.</a:t>
            </a:r>
          </a:p>
          <a:p>
            <a:pPr algn="just">
              <a:lnSpc>
                <a:spcPct val="150000"/>
              </a:lnSpc>
              <a:spcBef>
                <a:spcPct val="0"/>
              </a:spcBef>
              <a:buFont typeface="Calibri Light" panose="020F0302020204030204" pitchFamily="34" charset="0"/>
              <a:buAutoNum type="arabicPeriod" startAt="4"/>
            </a:pPr>
            <a:r>
              <a:rPr lang="en-US" altLang="en-US" sz="2400" dirty="0">
                <a:latin typeface="Times New Roman" panose="02020603050405020304" pitchFamily="18" charset="0"/>
              </a:rPr>
              <a:t>Note that although </a:t>
            </a:r>
            <a:r>
              <a:rPr lang="en-US" altLang="en-US" sz="2400" b="1" i="1" dirty="0">
                <a:latin typeface="Times New Roman" panose="02020603050405020304" pitchFamily="18" charset="0"/>
              </a:rPr>
              <a:t>physical addresses </a:t>
            </a:r>
            <a:r>
              <a:rPr lang="en-US" altLang="en-US" sz="2400" dirty="0">
                <a:latin typeface="Times New Roman" panose="02020603050405020304" pitchFamily="18" charset="0"/>
              </a:rPr>
              <a:t>change from hop to hop, </a:t>
            </a:r>
            <a:r>
              <a:rPr lang="en-US" altLang="en-US" sz="2400" b="1" i="1" dirty="0">
                <a:latin typeface="Times New Roman" panose="02020603050405020304" pitchFamily="18" charset="0"/>
              </a:rPr>
              <a:t>logical </a:t>
            </a:r>
            <a:r>
              <a:rPr lang="en-US" altLang="en-US" sz="2400" dirty="0">
                <a:latin typeface="Times New Roman" panose="02020603050405020304" pitchFamily="18" charset="0"/>
              </a:rPr>
              <a:t>and</a:t>
            </a:r>
            <a:r>
              <a:rPr lang="en-US" altLang="en-US" sz="2400" b="1" i="1" dirty="0">
                <a:latin typeface="Times New Roman" panose="02020603050405020304" pitchFamily="18" charset="0"/>
              </a:rPr>
              <a:t> port addresses</a:t>
            </a:r>
            <a:r>
              <a:rPr lang="en-US" altLang="en-US" sz="2400" dirty="0">
                <a:latin typeface="Times New Roman" panose="02020603050405020304" pitchFamily="18" charset="0"/>
              </a:rPr>
              <a:t> remain the same from the source to destination. </a:t>
            </a:r>
          </a:p>
        </p:txBody>
      </p:sp>
      <p:sp>
        <p:nvSpPr>
          <p:cNvPr id="51204" name="Text Box 12">
            <a:extLst>
              <a:ext uri="{FF2B5EF4-FFF2-40B4-BE49-F238E27FC236}">
                <a16:creationId xmlns:a16="http://schemas.microsoft.com/office/drawing/2014/main" id="{4F556759-9BDE-BB4F-ECCD-6D1D68322D41}"/>
              </a:ext>
            </a:extLst>
          </p:cNvPr>
          <p:cNvSpPr txBox="1">
            <a:spLocks noChangeArrowheads="1"/>
          </p:cNvSpPr>
          <p:nvPr/>
        </p:nvSpPr>
        <p:spPr bwMode="auto">
          <a:xfrm>
            <a:off x="1057656" y="491744"/>
            <a:ext cx="37417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i="1" dirty="0">
                <a:solidFill>
                  <a:schemeClr val="hlink"/>
                </a:solidFill>
                <a:latin typeface="Times New Roman" panose="02020603050405020304" pitchFamily="18" charset="0"/>
              </a:rPr>
              <a:t>Example 2.4  </a:t>
            </a:r>
            <a:r>
              <a:rPr lang="en-US" altLang="en-US" sz="3200" b="1" i="1" dirty="0" err="1">
                <a:solidFill>
                  <a:schemeClr val="hlink"/>
                </a:solidFill>
                <a:latin typeface="Times New Roman" panose="02020603050405020304" pitchFamily="18" charset="0"/>
              </a:rPr>
              <a:t>Cont</a:t>
            </a:r>
            <a:r>
              <a:rPr lang="en-US" altLang="en-US" sz="3200" b="1" i="1" dirty="0">
                <a:solidFill>
                  <a:schemeClr val="hlink"/>
                </a:solidFill>
                <a:latin typeface="Times New Roman" panose="02020603050405020304" pitchFamily="18" charset="0"/>
              </a:rPr>
              <a:t>…</a:t>
            </a:r>
          </a:p>
        </p:txBody>
      </p:sp>
      <p:sp>
        <p:nvSpPr>
          <p:cNvPr id="5" name="Slide Number Placeholder 4">
            <a:extLst>
              <a:ext uri="{FF2B5EF4-FFF2-40B4-BE49-F238E27FC236}">
                <a16:creationId xmlns:a16="http://schemas.microsoft.com/office/drawing/2014/main" id="{8A4A2A52-1AC3-F583-BEE1-54FB028683A4}"/>
              </a:ext>
            </a:extLst>
          </p:cNvPr>
          <p:cNvSpPr>
            <a:spLocks noGrp="1"/>
          </p:cNvSpPr>
          <p:nvPr>
            <p:ph type="sldNum" sz="quarter" idx="12"/>
          </p:nvPr>
        </p:nvSpPr>
        <p:spPr/>
        <p:txBody>
          <a:bodyPr/>
          <a:lstStyle/>
          <a:p>
            <a:fld id="{6D972E1D-2B91-43F8-BAFE-8C37D0BCB00C}" type="slidenum">
              <a:rPr lang="en-IN" smtClean="0"/>
              <a:t>30</a:t>
            </a:fld>
            <a:endParaRPr lang="en-IN"/>
          </a:p>
        </p:txBody>
      </p:sp>
      <p:cxnSp>
        <p:nvCxnSpPr>
          <p:cNvPr id="6" name="Straight Connector 5">
            <a:extLst>
              <a:ext uri="{FF2B5EF4-FFF2-40B4-BE49-F238E27FC236}">
                <a16:creationId xmlns:a16="http://schemas.microsoft.com/office/drawing/2014/main" id="{9549035A-6447-6C64-D21D-85A43BC459A9}"/>
              </a:ext>
            </a:extLst>
          </p:cNvPr>
          <p:cNvCxnSpPr/>
          <p:nvPr/>
        </p:nvCxnSpPr>
        <p:spPr>
          <a:xfrm>
            <a:off x="1024128" y="1024128"/>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5334879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10">
            <a:extLst>
              <a:ext uri="{FF2B5EF4-FFF2-40B4-BE49-F238E27FC236}">
                <a16:creationId xmlns:a16="http://schemas.microsoft.com/office/drawing/2014/main" id="{E28144EC-9456-5D1D-8F62-8E103BEDDCBE}"/>
              </a:ext>
            </a:extLst>
          </p:cNvPr>
          <p:cNvSpPr>
            <a:spLocks noChangeArrowheads="1"/>
          </p:cNvSpPr>
          <p:nvPr/>
        </p:nvSpPr>
        <p:spPr bwMode="auto">
          <a:xfrm>
            <a:off x="1676400" y="1447800"/>
            <a:ext cx="8839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en-US" altLang="en-US" sz="1800" b="1">
              <a:latin typeface="Times New Roman" panose="02020603050405020304" pitchFamily="18" charset="0"/>
            </a:endParaRPr>
          </a:p>
        </p:txBody>
      </p:sp>
      <p:sp>
        <p:nvSpPr>
          <p:cNvPr id="53251" name="Rectangle 13">
            <a:extLst>
              <a:ext uri="{FF2B5EF4-FFF2-40B4-BE49-F238E27FC236}">
                <a16:creationId xmlns:a16="http://schemas.microsoft.com/office/drawing/2014/main" id="{2B8A9062-B8A1-D39D-51B8-F833A610349D}"/>
              </a:ext>
            </a:extLst>
          </p:cNvPr>
          <p:cNvSpPr>
            <a:spLocks noChangeArrowheads="1"/>
          </p:cNvSpPr>
          <p:nvPr/>
        </p:nvSpPr>
        <p:spPr bwMode="auto">
          <a:xfrm>
            <a:off x="1551432" y="1447800"/>
            <a:ext cx="8991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0"/>
              </a:spcBef>
              <a:buFontTx/>
              <a:buNone/>
            </a:pPr>
            <a:r>
              <a:rPr lang="en-US" altLang="en-US" b="1" i="1" dirty="0">
                <a:latin typeface="Times New Roman" panose="02020603050405020304" pitchFamily="18" charset="0"/>
              </a:rPr>
              <a:t>A port address is a 16-bit address represented by one decimal number as shown.</a:t>
            </a:r>
          </a:p>
        </p:txBody>
      </p:sp>
      <p:sp>
        <p:nvSpPr>
          <p:cNvPr id="53252" name="Rectangle 16">
            <a:extLst>
              <a:ext uri="{FF2B5EF4-FFF2-40B4-BE49-F238E27FC236}">
                <a16:creationId xmlns:a16="http://schemas.microsoft.com/office/drawing/2014/main" id="{B0D75174-F844-0CB2-4709-F62DBF3C4A61}"/>
              </a:ext>
            </a:extLst>
          </p:cNvPr>
          <p:cNvSpPr>
            <a:spLocks noChangeArrowheads="1"/>
          </p:cNvSpPr>
          <p:nvPr/>
        </p:nvSpPr>
        <p:spPr bwMode="auto">
          <a:xfrm>
            <a:off x="1828800" y="2819400"/>
            <a:ext cx="8382000" cy="1930400"/>
          </a:xfrm>
          <a:prstGeom prst="rect">
            <a:avLst/>
          </a:prstGeom>
          <a:solidFill>
            <a:srgbClr val="FFFF00"/>
          </a:solidFill>
          <a:ln w="9525">
            <a:solidFill>
              <a:schemeClr val="tx1"/>
            </a:solidFill>
            <a:miter lim="800000"/>
            <a:headEnd/>
            <a:tailEnd/>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b="1">
                <a:solidFill>
                  <a:schemeClr val="folHlink"/>
                </a:solidFill>
                <a:latin typeface="Times New Roman" panose="02020603050405020304" pitchFamily="18" charset="0"/>
              </a:rPr>
              <a:t>753</a:t>
            </a:r>
            <a:br>
              <a:rPr lang="en-US" altLang="en-US" sz="3200" b="1">
                <a:solidFill>
                  <a:schemeClr val="folHlink"/>
                </a:solidFill>
                <a:latin typeface="Times New Roman" panose="02020603050405020304" pitchFamily="18" charset="0"/>
              </a:rPr>
            </a:br>
            <a:endParaRPr lang="en-US" altLang="en-US" sz="3200" b="1">
              <a:solidFill>
                <a:schemeClr val="folHlink"/>
              </a:solidFill>
              <a:latin typeface="Times New Roman" panose="02020603050405020304" pitchFamily="18" charset="0"/>
            </a:endParaRPr>
          </a:p>
          <a:p>
            <a:pPr algn="ctr" eaLnBrk="1" hangingPunct="1">
              <a:lnSpc>
                <a:spcPct val="100000"/>
              </a:lnSpc>
              <a:spcBef>
                <a:spcPct val="0"/>
              </a:spcBef>
              <a:buFontTx/>
              <a:buNone/>
            </a:pPr>
            <a:r>
              <a:rPr lang="en-US" altLang="en-US" b="1">
                <a:latin typeface="Times New Roman" panose="02020603050405020304" pitchFamily="18" charset="0"/>
              </a:rPr>
              <a:t>A 16-bit port address represented </a:t>
            </a:r>
            <a:br>
              <a:rPr lang="en-US" altLang="en-US" b="1">
                <a:latin typeface="Times New Roman" panose="02020603050405020304" pitchFamily="18" charset="0"/>
              </a:rPr>
            </a:br>
            <a:r>
              <a:rPr lang="en-US" altLang="en-US" b="1">
                <a:latin typeface="Times New Roman" panose="02020603050405020304" pitchFamily="18" charset="0"/>
              </a:rPr>
              <a:t>as one single number.</a:t>
            </a:r>
          </a:p>
        </p:txBody>
      </p:sp>
      <p:sp>
        <p:nvSpPr>
          <p:cNvPr id="5" name="Slide Number Placeholder 4">
            <a:extLst>
              <a:ext uri="{FF2B5EF4-FFF2-40B4-BE49-F238E27FC236}">
                <a16:creationId xmlns:a16="http://schemas.microsoft.com/office/drawing/2014/main" id="{D473776A-8434-B4BE-3C65-B26506A30609}"/>
              </a:ext>
            </a:extLst>
          </p:cNvPr>
          <p:cNvSpPr>
            <a:spLocks noGrp="1"/>
          </p:cNvSpPr>
          <p:nvPr>
            <p:ph type="sldNum" sz="quarter" idx="12"/>
          </p:nvPr>
        </p:nvSpPr>
        <p:spPr/>
        <p:txBody>
          <a:bodyPr/>
          <a:lstStyle/>
          <a:p>
            <a:fld id="{6D972E1D-2B91-43F8-BAFE-8C37D0BCB00C}" type="slidenum">
              <a:rPr lang="en-IN" smtClean="0"/>
              <a:t>31</a:t>
            </a:fld>
            <a:endParaRPr lang="en-IN"/>
          </a:p>
        </p:txBody>
      </p:sp>
    </p:spTree>
    <p:extLst>
      <p:ext uri="{BB962C8B-B14F-4D97-AF65-F5344CB8AC3E}">
        <p14:creationId xmlns:p14="http://schemas.microsoft.com/office/powerpoint/2010/main" val="1318460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0" name="Rectangle 11">
            <a:extLst>
              <a:ext uri="{FF2B5EF4-FFF2-40B4-BE49-F238E27FC236}">
                <a16:creationId xmlns:a16="http://schemas.microsoft.com/office/drawing/2014/main" id="{B06415CA-BDC4-38FF-D958-A6F4B280A844}"/>
              </a:ext>
            </a:extLst>
          </p:cNvPr>
          <p:cNvSpPr>
            <a:spLocks noChangeArrowheads="1"/>
          </p:cNvSpPr>
          <p:nvPr/>
        </p:nvSpPr>
        <p:spPr bwMode="auto">
          <a:xfrm>
            <a:off x="2019300" y="2048892"/>
            <a:ext cx="8077200" cy="2554545"/>
          </a:xfrm>
          <a:prstGeom prst="rect">
            <a:avLst/>
          </a:prstGeom>
          <a:solidFill>
            <a:srgbClr val="99FF33"/>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4000" b="1" dirty="0">
                <a:latin typeface="Times New Roman" panose="02020603050405020304" pitchFamily="18" charset="0"/>
              </a:rPr>
              <a:t>The physical addresses change from hop to hop,</a:t>
            </a:r>
          </a:p>
          <a:p>
            <a:pPr algn="ctr" eaLnBrk="1" hangingPunct="1">
              <a:lnSpc>
                <a:spcPct val="100000"/>
              </a:lnSpc>
              <a:spcBef>
                <a:spcPct val="0"/>
              </a:spcBef>
              <a:buFontTx/>
              <a:buNone/>
            </a:pPr>
            <a:r>
              <a:rPr lang="en-US" altLang="en-US" sz="4000" b="1" dirty="0">
                <a:latin typeface="Times New Roman" panose="02020603050405020304" pitchFamily="18" charset="0"/>
              </a:rPr>
              <a:t>but the logical and port addresses usually remain the same.</a:t>
            </a:r>
          </a:p>
        </p:txBody>
      </p:sp>
      <p:sp>
        <p:nvSpPr>
          <p:cNvPr id="5" name="Slide Number Placeholder 4">
            <a:extLst>
              <a:ext uri="{FF2B5EF4-FFF2-40B4-BE49-F238E27FC236}">
                <a16:creationId xmlns:a16="http://schemas.microsoft.com/office/drawing/2014/main" id="{B551007E-4E05-9D35-8BF0-833D9DA45BA5}"/>
              </a:ext>
            </a:extLst>
          </p:cNvPr>
          <p:cNvSpPr>
            <a:spLocks noGrp="1"/>
          </p:cNvSpPr>
          <p:nvPr>
            <p:ph type="sldNum" sz="quarter" idx="12"/>
          </p:nvPr>
        </p:nvSpPr>
        <p:spPr/>
        <p:txBody>
          <a:bodyPr/>
          <a:lstStyle/>
          <a:p>
            <a:fld id="{6D972E1D-2B91-43F8-BAFE-8C37D0BCB00C}" type="slidenum">
              <a:rPr lang="en-IN" smtClean="0"/>
              <a:t>32</a:t>
            </a:fld>
            <a:endParaRPr lang="en-IN"/>
          </a:p>
        </p:txBody>
      </p:sp>
    </p:spTree>
    <p:extLst>
      <p:ext uri="{BB962C8B-B14F-4D97-AF65-F5344CB8AC3E}">
        <p14:creationId xmlns:p14="http://schemas.microsoft.com/office/powerpoint/2010/main" val="512594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xfrm>
            <a:off x="457200" y="259079"/>
            <a:ext cx="3738880" cy="2016761"/>
          </a:xfrm>
          <a:solidFill>
            <a:srgbClr val="0070C0"/>
          </a:solidFill>
          <a:effectLst>
            <a:softEdge rad="50800"/>
          </a:effectLst>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xfrm>
            <a:off x="457200" y="2428240"/>
            <a:ext cx="3738880" cy="3850640"/>
          </a:xfrm>
          <a:solidFill>
            <a:schemeClr val="accent1">
              <a:lumMod val="60000"/>
              <a:lumOff val="40000"/>
            </a:schemeClr>
          </a:solidFill>
          <a:effectLst>
            <a:softEdge rad="50800"/>
          </a:effectLst>
        </p:spPr>
        <p:txBody>
          <a:bodyPr>
            <a:normAutofit/>
          </a:bodyPr>
          <a:lstStyle/>
          <a:p>
            <a:pPr marL="457200" indent="-457200">
              <a:buFont typeface="+mj-lt"/>
              <a:buAutoNum type="arabicPeriod"/>
            </a:pPr>
            <a:r>
              <a:rPr lang="en-IN" sz="1800" dirty="0"/>
              <a:t>TCP/IP Protocol Suite</a:t>
            </a:r>
          </a:p>
          <a:p>
            <a:pPr marL="457200" indent="-457200">
              <a:buFont typeface="+mj-lt"/>
              <a:buAutoNum type="arabicPeriod"/>
            </a:pPr>
            <a:r>
              <a:rPr lang="en-IN" sz="1800" dirty="0"/>
              <a:t>Difference between TCP/IP &amp; OSI model</a:t>
            </a:r>
          </a:p>
          <a:p>
            <a:pPr marL="457200" indent="-457200">
              <a:buFont typeface="+mj-lt"/>
              <a:buAutoNum type="arabicPeriod"/>
            </a:pPr>
            <a:r>
              <a:rPr lang="en-IN" sz="1800" dirty="0"/>
              <a:t>Layers of TCP/IP</a:t>
            </a:r>
          </a:p>
          <a:p>
            <a:pPr marL="457200" indent="-457200">
              <a:buFont typeface="+mj-lt"/>
              <a:buAutoNum type="arabicPeriod"/>
            </a:pPr>
            <a:r>
              <a:rPr lang="en-IN" sz="1800" dirty="0"/>
              <a:t>Types of addresses</a:t>
            </a:r>
          </a:p>
          <a:p>
            <a:endParaRPr lang="en-IN" sz="1800" dirty="0">
              <a:solidFill>
                <a:schemeClr val="tx1"/>
              </a:solidFill>
            </a:endParaRPr>
          </a:p>
        </p:txBody>
      </p:sp>
      <p:sp>
        <p:nvSpPr>
          <p:cNvPr id="8" name="Rectangle 7">
            <a:extLst>
              <a:ext uri="{FF2B5EF4-FFF2-40B4-BE49-F238E27FC236}">
                <a16:creationId xmlns:a16="http://schemas.microsoft.com/office/drawing/2014/main" id="{280489C6-87E3-5158-449C-EC56B838B9CB}"/>
              </a:ext>
            </a:extLst>
          </p:cNvPr>
          <p:cNvSpPr/>
          <p:nvPr/>
        </p:nvSpPr>
        <p:spPr>
          <a:xfrm>
            <a:off x="4521531" y="133644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7" name="Slide Number Placeholder 6">
            <a:extLst>
              <a:ext uri="{FF2B5EF4-FFF2-40B4-BE49-F238E27FC236}">
                <a16:creationId xmlns:a16="http://schemas.microsoft.com/office/drawing/2014/main" id="{E67D7EA1-686A-035C-4ADC-FC5D49B9BE62}"/>
              </a:ext>
            </a:extLst>
          </p:cNvPr>
          <p:cNvSpPr>
            <a:spLocks noGrp="1"/>
          </p:cNvSpPr>
          <p:nvPr>
            <p:ph type="sldNum" sz="quarter" idx="12"/>
          </p:nvPr>
        </p:nvSpPr>
        <p:spPr/>
        <p:txBody>
          <a:bodyPr/>
          <a:lstStyle/>
          <a:p>
            <a:fld id="{6D972E1D-2B91-43F8-BAFE-8C37D0BCB00C}" type="slidenum">
              <a:rPr lang="en-IN" smtClean="0"/>
              <a:t>33</a:t>
            </a:fld>
            <a:endParaRPr lang="en-IN"/>
          </a:p>
        </p:txBody>
      </p:sp>
    </p:spTree>
    <p:extLst>
      <p:ext uri="{BB962C8B-B14F-4D97-AF65-F5344CB8AC3E}">
        <p14:creationId xmlns:p14="http://schemas.microsoft.com/office/powerpoint/2010/main" val="304827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B8FBA81-2297-C4CD-A305-9AE6C61F48EF}"/>
              </a:ext>
            </a:extLst>
          </p:cNvPr>
          <p:cNvSpPr>
            <a:spLocks noGrp="1" noChangeArrowheads="1"/>
          </p:cNvSpPr>
          <p:nvPr>
            <p:ph type="title"/>
          </p:nvPr>
        </p:nvSpPr>
        <p:spPr>
          <a:xfrm>
            <a:off x="2518410" y="1112664"/>
            <a:ext cx="7177606" cy="615553"/>
          </a:xfrm>
          <a:noFill/>
          <a:ln w="9525">
            <a:noFill/>
            <a:miter lim="800000"/>
            <a:headEnd/>
            <a:tailEnd/>
          </a:ln>
          <a:effectLst/>
        </p:spPr>
        <p:txBody>
          <a:bodyPr wrap="none">
            <a:spAutoFit/>
          </a:bodyPr>
          <a:lstStyle/>
          <a:p>
            <a:pPr algn="ctr" defTabSz="457200"/>
            <a:r>
              <a:rPr lang="en-US" altLang="en-US" sz="4000" dirty="0">
                <a:solidFill>
                  <a:schemeClr val="tx1"/>
                </a:solidFill>
                <a:effectLst>
                  <a:outerShdw blurRad="38100" dist="38100" dir="2700000" algn="tl">
                    <a:srgbClr val="C0C0C0"/>
                  </a:outerShdw>
                </a:effectLst>
                <a:latin typeface="Times" pitchFamily="18" charset="0"/>
                <a:ea typeface="+mn-ea"/>
                <a:cs typeface="+mn-cs"/>
              </a:rPr>
              <a:t>Difference between OSI &amp; TCP-IP</a:t>
            </a:r>
          </a:p>
        </p:txBody>
      </p:sp>
      <p:sp>
        <p:nvSpPr>
          <p:cNvPr id="61443" name="Rectangle 3">
            <a:extLst>
              <a:ext uri="{FF2B5EF4-FFF2-40B4-BE49-F238E27FC236}">
                <a16:creationId xmlns:a16="http://schemas.microsoft.com/office/drawing/2014/main" id="{35D2EA17-B203-A2F2-8AED-BDEC6DEC62B8}"/>
              </a:ext>
            </a:extLst>
          </p:cNvPr>
          <p:cNvSpPr>
            <a:spLocks noChangeArrowheads="1"/>
          </p:cNvSpPr>
          <p:nvPr/>
        </p:nvSpPr>
        <p:spPr bwMode="auto">
          <a:xfrm>
            <a:off x="1106424" y="2176273"/>
            <a:ext cx="10030968" cy="2308324"/>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defRPr/>
            </a:pPr>
            <a:r>
              <a:rPr lang="en-US" altLang="en-US" sz="2400" dirty="0"/>
              <a:t>1. </a:t>
            </a:r>
            <a:r>
              <a:rPr lang="en-US" altLang="en-US" sz="2400" dirty="0">
                <a:solidFill>
                  <a:schemeClr val="accent1">
                    <a:lumMod val="75000"/>
                  </a:schemeClr>
                </a:solidFill>
              </a:rPr>
              <a:t>The modules are not necessarily interdependent i.e. the layers of the TCP/IP protocol suite contain relatively independent protocols that can be mixed and matched depending on the needs of the system.</a:t>
            </a:r>
          </a:p>
          <a:p>
            <a:pPr algn="just">
              <a:lnSpc>
                <a:spcPct val="100000"/>
              </a:lnSpc>
              <a:spcBef>
                <a:spcPct val="0"/>
              </a:spcBef>
              <a:buFontTx/>
              <a:buNone/>
              <a:defRPr/>
            </a:pPr>
            <a:endParaRPr lang="en-US" altLang="en-US" sz="2400" dirty="0"/>
          </a:p>
          <a:p>
            <a:pPr algn="just">
              <a:lnSpc>
                <a:spcPct val="100000"/>
              </a:lnSpc>
              <a:spcBef>
                <a:spcPct val="0"/>
              </a:spcBef>
              <a:buFontTx/>
              <a:buNone/>
              <a:defRPr/>
            </a:pPr>
            <a:r>
              <a:rPr lang="en-US" altLang="en-US" sz="2400" dirty="0"/>
              <a:t>Whereas the OSI model specifies which functions belong to each of its layers and the modules are interdependent.</a:t>
            </a:r>
          </a:p>
        </p:txBody>
      </p:sp>
      <p:sp>
        <p:nvSpPr>
          <p:cNvPr id="61444" name="Rectangle 4">
            <a:extLst>
              <a:ext uri="{FF2B5EF4-FFF2-40B4-BE49-F238E27FC236}">
                <a16:creationId xmlns:a16="http://schemas.microsoft.com/office/drawing/2014/main" id="{2B198E82-2878-D855-8CB0-E4D369523F66}"/>
              </a:ext>
            </a:extLst>
          </p:cNvPr>
          <p:cNvSpPr>
            <a:spLocks noChangeArrowheads="1"/>
          </p:cNvSpPr>
          <p:nvPr/>
        </p:nvSpPr>
        <p:spPr bwMode="auto">
          <a:xfrm>
            <a:off x="1163574" y="4718304"/>
            <a:ext cx="10030968" cy="1570038"/>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00000"/>
              </a:lnSpc>
              <a:spcBef>
                <a:spcPct val="0"/>
              </a:spcBef>
              <a:buFontTx/>
              <a:buNone/>
              <a:defRPr/>
            </a:pPr>
            <a:r>
              <a:rPr lang="en-US" altLang="en-US" sz="2400" dirty="0"/>
              <a:t>2. </a:t>
            </a:r>
            <a:r>
              <a:rPr lang="en-US" altLang="en-US" sz="2400" dirty="0">
                <a:solidFill>
                  <a:schemeClr val="accent1">
                    <a:lumMod val="75000"/>
                  </a:schemeClr>
                </a:solidFill>
              </a:rPr>
              <a:t>In TCP/IP the top 3 layers are merged to form a single Application Layer. So TCP/IP protocol suite has 5 layers.</a:t>
            </a:r>
          </a:p>
          <a:p>
            <a:pPr algn="just">
              <a:lnSpc>
                <a:spcPct val="100000"/>
              </a:lnSpc>
              <a:spcBef>
                <a:spcPct val="0"/>
              </a:spcBef>
              <a:buFontTx/>
              <a:buNone/>
              <a:defRPr/>
            </a:pPr>
            <a:endParaRPr lang="en-US" altLang="en-US" sz="2400" dirty="0"/>
          </a:p>
          <a:p>
            <a:pPr algn="just">
              <a:lnSpc>
                <a:spcPct val="100000"/>
              </a:lnSpc>
              <a:spcBef>
                <a:spcPct val="0"/>
              </a:spcBef>
              <a:buFontTx/>
              <a:buNone/>
              <a:defRPr/>
            </a:pPr>
            <a:r>
              <a:rPr lang="en-US" altLang="en-US" sz="2400" dirty="0"/>
              <a:t>Whereas the OSI model has 7 layers.</a:t>
            </a:r>
          </a:p>
        </p:txBody>
      </p:sp>
      <p:sp>
        <p:nvSpPr>
          <p:cNvPr id="5" name="Slide Number Placeholder 4">
            <a:extLst>
              <a:ext uri="{FF2B5EF4-FFF2-40B4-BE49-F238E27FC236}">
                <a16:creationId xmlns:a16="http://schemas.microsoft.com/office/drawing/2014/main" id="{03CBBB57-84B1-3A12-F0A0-E6ABEECA24F7}"/>
              </a:ext>
            </a:extLst>
          </p:cNvPr>
          <p:cNvSpPr>
            <a:spLocks noGrp="1"/>
          </p:cNvSpPr>
          <p:nvPr>
            <p:ph type="sldNum" sz="quarter" idx="12"/>
          </p:nvPr>
        </p:nvSpPr>
        <p:spPr/>
        <p:txBody>
          <a:bodyPr/>
          <a:lstStyle/>
          <a:p>
            <a:fld id="{6D972E1D-2B91-43F8-BAFE-8C37D0BCB00C}" type="slidenum">
              <a:rPr lang="en-IN" smtClean="0"/>
              <a:t>4</a:t>
            </a:fld>
            <a:endParaRPr lang="en-IN"/>
          </a:p>
        </p:txBody>
      </p:sp>
      <p:cxnSp>
        <p:nvCxnSpPr>
          <p:cNvPr id="6" name="Straight Connector 5">
            <a:extLst>
              <a:ext uri="{FF2B5EF4-FFF2-40B4-BE49-F238E27FC236}">
                <a16:creationId xmlns:a16="http://schemas.microsoft.com/office/drawing/2014/main" id="{159C7720-EAC5-C139-1DC0-232B772B029E}"/>
              </a:ext>
            </a:extLst>
          </p:cNvPr>
          <p:cNvCxnSpPr/>
          <p:nvPr/>
        </p:nvCxnSpPr>
        <p:spPr>
          <a:xfrm>
            <a:off x="1024128" y="1709928"/>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69107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8F70B1-5C3B-9F19-7301-56C91D009A04}"/>
              </a:ext>
            </a:extLst>
          </p:cNvPr>
          <p:cNvSpPr>
            <a:spLocks noGrp="1"/>
          </p:cNvSpPr>
          <p:nvPr>
            <p:ph type="sldNum" sz="quarter" idx="12"/>
          </p:nvPr>
        </p:nvSpPr>
        <p:spPr/>
        <p:txBody>
          <a:bodyPr/>
          <a:lstStyle/>
          <a:p>
            <a:fld id="{6D972E1D-2B91-43F8-BAFE-8C37D0BCB00C}" type="slidenum">
              <a:rPr lang="en-IN" smtClean="0"/>
              <a:t>5</a:t>
            </a:fld>
            <a:endParaRPr lang="en-IN"/>
          </a:p>
        </p:txBody>
      </p:sp>
      <p:pic>
        <p:nvPicPr>
          <p:cNvPr id="4" name="Picture 3">
            <a:extLst>
              <a:ext uri="{FF2B5EF4-FFF2-40B4-BE49-F238E27FC236}">
                <a16:creationId xmlns:a16="http://schemas.microsoft.com/office/drawing/2014/main" id="{1BD7C1D8-2B2A-4789-CD6F-9665A8AD03F6}"/>
              </a:ext>
            </a:extLst>
          </p:cNvPr>
          <p:cNvPicPr>
            <a:picLocks noChangeAspect="1"/>
          </p:cNvPicPr>
          <p:nvPr/>
        </p:nvPicPr>
        <p:blipFill>
          <a:blip r:embed="rId2"/>
          <a:stretch>
            <a:fillRect/>
          </a:stretch>
        </p:blipFill>
        <p:spPr>
          <a:xfrm>
            <a:off x="1634831" y="825042"/>
            <a:ext cx="9014691" cy="5455685"/>
          </a:xfrm>
          <a:prstGeom prst="rect">
            <a:avLst/>
          </a:prstGeom>
        </p:spPr>
      </p:pic>
      <p:sp>
        <p:nvSpPr>
          <p:cNvPr id="5" name="Text Box 4">
            <a:extLst>
              <a:ext uri="{FF2B5EF4-FFF2-40B4-BE49-F238E27FC236}">
                <a16:creationId xmlns:a16="http://schemas.microsoft.com/office/drawing/2014/main" id="{3D99CCE2-B828-BA44-740F-842EB65B3B10}"/>
              </a:ext>
            </a:extLst>
          </p:cNvPr>
          <p:cNvSpPr txBox="1">
            <a:spLocks noChangeArrowheads="1"/>
          </p:cNvSpPr>
          <p:nvPr/>
        </p:nvSpPr>
        <p:spPr bwMode="auto">
          <a:xfrm>
            <a:off x="3937009" y="158983"/>
            <a:ext cx="42528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dirty="0">
                <a:latin typeface="Times New Roman" panose="02020603050405020304" pitchFamily="18" charset="0"/>
              </a:rPr>
              <a:t>TCP/IP and OSI model</a:t>
            </a:r>
          </a:p>
        </p:txBody>
      </p:sp>
    </p:spTree>
    <p:extLst>
      <p:ext uri="{BB962C8B-B14F-4D97-AF65-F5344CB8AC3E}">
        <p14:creationId xmlns:p14="http://schemas.microsoft.com/office/powerpoint/2010/main" val="268315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4">
            <a:extLst>
              <a:ext uri="{FF2B5EF4-FFF2-40B4-BE49-F238E27FC236}">
                <a16:creationId xmlns:a16="http://schemas.microsoft.com/office/drawing/2014/main" id="{6B222A40-4548-450B-42F7-46ECC4CA3BFA}"/>
              </a:ext>
            </a:extLst>
          </p:cNvPr>
          <p:cNvSpPr txBox="1">
            <a:spLocks noChangeArrowheads="1"/>
          </p:cNvSpPr>
          <p:nvPr/>
        </p:nvSpPr>
        <p:spPr bwMode="auto">
          <a:xfrm>
            <a:off x="3937009" y="158983"/>
            <a:ext cx="425289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dirty="0">
                <a:latin typeface="Times New Roman" panose="02020603050405020304" pitchFamily="18" charset="0"/>
              </a:rPr>
              <a:t>TCP/IP and OSI model</a:t>
            </a:r>
          </a:p>
        </p:txBody>
      </p:sp>
      <p:pic>
        <p:nvPicPr>
          <p:cNvPr id="11267" name="Picture 7">
            <a:extLst>
              <a:ext uri="{FF2B5EF4-FFF2-40B4-BE49-F238E27FC236}">
                <a16:creationId xmlns:a16="http://schemas.microsoft.com/office/drawing/2014/main" id="{03131610-E34E-D630-BA5F-B2176DFE3B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855" y="1027177"/>
            <a:ext cx="10078627" cy="500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89F6B396-8CB6-D06E-67AB-FAD2824419F3}"/>
              </a:ext>
            </a:extLst>
          </p:cNvPr>
          <p:cNvSpPr>
            <a:spLocks noGrp="1"/>
          </p:cNvSpPr>
          <p:nvPr>
            <p:ph type="sldNum" sz="quarter" idx="12"/>
          </p:nvPr>
        </p:nvSpPr>
        <p:spPr/>
        <p:txBody>
          <a:bodyPr/>
          <a:lstStyle/>
          <a:p>
            <a:fld id="{6D972E1D-2B91-43F8-BAFE-8C37D0BCB00C}" type="slidenum">
              <a:rPr lang="en-IN" smtClean="0"/>
              <a:t>6</a:t>
            </a:fld>
            <a:endParaRPr lang="en-IN"/>
          </a:p>
        </p:txBody>
      </p:sp>
    </p:spTree>
    <p:extLst>
      <p:ext uri="{BB962C8B-B14F-4D97-AF65-F5344CB8AC3E}">
        <p14:creationId xmlns:p14="http://schemas.microsoft.com/office/powerpoint/2010/main" val="376810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0C76921-2880-926A-3A47-FD4AC9DE6846}"/>
              </a:ext>
            </a:extLst>
          </p:cNvPr>
          <p:cNvSpPr>
            <a:spLocks noGrp="1" noChangeArrowheads="1"/>
          </p:cNvSpPr>
          <p:nvPr>
            <p:ph type="title"/>
          </p:nvPr>
        </p:nvSpPr>
        <p:spPr>
          <a:xfrm>
            <a:off x="2152650" y="-76200"/>
            <a:ext cx="7886700" cy="1325563"/>
          </a:xfrm>
        </p:spPr>
        <p:txBody>
          <a:bodyPr/>
          <a:lstStyle/>
          <a:p>
            <a:pPr algn="ctr"/>
            <a:r>
              <a:rPr lang="en-US" altLang="en-US" sz="4000" b="1"/>
              <a:t>Physical and Data Link Layers</a:t>
            </a:r>
          </a:p>
        </p:txBody>
      </p:sp>
      <p:sp>
        <p:nvSpPr>
          <p:cNvPr id="13315" name="Rectangle 3">
            <a:extLst>
              <a:ext uri="{FF2B5EF4-FFF2-40B4-BE49-F238E27FC236}">
                <a16:creationId xmlns:a16="http://schemas.microsoft.com/office/drawing/2014/main" id="{4D6B62C5-86BB-4E62-69E8-24DB0F80A4C3}"/>
              </a:ext>
            </a:extLst>
          </p:cNvPr>
          <p:cNvSpPr>
            <a:spLocks noChangeArrowheads="1"/>
          </p:cNvSpPr>
          <p:nvPr/>
        </p:nvSpPr>
        <p:spPr bwMode="auto">
          <a:xfrm>
            <a:off x="1170432" y="1662622"/>
            <a:ext cx="9957816"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a:lnSpc>
                <a:spcPct val="150000"/>
              </a:lnSpc>
              <a:spcBef>
                <a:spcPct val="0"/>
              </a:spcBef>
              <a:buFont typeface="Calibri Light" panose="020F0302020204030204" pitchFamily="34" charset="0"/>
              <a:buAutoNum type="arabicPeriod"/>
            </a:pPr>
            <a:r>
              <a:rPr lang="en-US" altLang="en-US" sz="2400" dirty="0"/>
              <a:t>At the physical and data link layers, TCP/IP </a:t>
            </a:r>
            <a:r>
              <a:rPr lang="en-US" altLang="en-US" sz="2400" b="1" dirty="0"/>
              <a:t>does not define </a:t>
            </a:r>
            <a:r>
              <a:rPr lang="en-US" altLang="en-US" sz="2400" dirty="0"/>
              <a:t>any specific protocol. </a:t>
            </a:r>
          </a:p>
          <a:p>
            <a:pPr algn="just">
              <a:lnSpc>
                <a:spcPct val="150000"/>
              </a:lnSpc>
              <a:spcBef>
                <a:spcPct val="0"/>
              </a:spcBef>
              <a:buFont typeface="Calibri Light" panose="020F0302020204030204" pitchFamily="34" charset="0"/>
              <a:buAutoNum type="arabicPeriod"/>
            </a:pPr>
            <a:r>
              <a:rPr lang="en-US" altLang="en-US" sz="2400" dirty="0"/>
              <a:t>It supports all the standard and proprietary protocols. A network in a TCP/IP internetwork can be a local-area network or a wide-area network.</a:t>
            </a:r>
          </a:p>
          <a:p>
            <a:pPr algn="just">
              <a:lnSpc>
                <a:spcPct val="150000"/>
              </a:lnSpc>
              <a:spcBef>
                <a:spcPct val="0"/>
              </a:spcBef>
              <a:buFont typeface="Calibri Light" panose="020F0302020204030204" pitchFamily="34" charset="0"/>
              <a:buAutoNum type="arabicPeriod"/>
            </a:pPr>
            <a:r>
              <a:rPr lang="en-US" altLang="en-US" sz="2400" dirty="0"/>
              <a:t>Example: </a:t>
            </a:r>
          </a:p>
          <a:p>
            <a:pPr lvl="1" algn="just">
              <a:lnSpc>
                <a:spcPct val="100000"/>
              </a:lnSpc>
              <a:spcBef>
                <a:spcPct val="0"/>
              </a:spcBef>
              <a:buFont typeface="Calibri Light" panose="020F0302020204030204" pitchFamily="34" charset="0"/>
              <a:buAutoNum type="arabicPeriod"/>
            </a:pPr>
            <a:r>
              <a:rPr lang="en-US" altLang="en-US" sz="2000" dirty="0"/>
              <a:t>Datalink Layer protocols: Ethernet, the IEEE 802.11 </a:t>
            </a:r>
            <a:r>
              <a:rPr lang="en-US" altLang="en-US" sz="2000" dirty="0" err="1"/>
              <a:t>WiFi</a:t>
            </a:r>
            <a:r>
              <a:rPr lang="en-US" altLang="en-US" sz="2000" dirty="0"/>
              <a:t> protocols, ATM and Frame Relay</a:t>
            </a:r>
            <a:endParaRPr lang="en-US" altLang="en-US" sz="2000" b="1" dirty="0"/>
          </a:p>
          <a:p>
            <a:pPr lvl="1">
              <a:lnSpc>
                <a:spcPct val="100000"/>
              </a:lnSpc>
              <a:spcBef>
                <a:spcPct val="0"/>
              </a:spcBef>
              <a:buFont typeface="Calibri Light" panose="020F0302020204030204" pitchFamily="34" charset="0"/>
              <a:buAutoNum type="arabicPeriod"/>
            </a:pPr>
            <a:r>
              <a:rPr lang="en-US" altLang="en-US" sz="2000" dirty="0"/>
              <a:t>Physical Layer protocols:  1000BASE-SX Ethernet, 100BaseTX Ethernet, 802.11 physical-layer variants, Bluetooth, Controller Area Network, Universal Serial Bus.</a:t>
            </a:r>
          </a:p>
        </p:txBody>
      </p:sp>
      <p:sp>
        <p:nvSpPr>
          <p:cNvPr id="5" name="Slide Number Placeholder 4">
            <a:extLst>
              <a:ext uri="{FF2B5EF4-FFF2-40B4-BE49-F238E27FC236}">
                <a16:creationId xmlns:a16="http://schemas.microsoft.com/office/drawing/2014/main" id="{04A6F16E-033B-57A3-E40D-74AAFE54969C}"/>
              </a:ext>
            </a:extLst>
          </p:cNvPr>
          <p:cNvSpPr>
            <a:spLocks noGrp="1"/>
          </p:cNvSpPr>
          <p:nvPr>
            <p:ph type="sldNum" sz="quarter" idx="12"/>
          </p:nvPr>
        </p:nvSpPr>
        <p:spPr/>
        <p:txBody>
          <a:bodyPr/>
          <a:lstStyle/>
          <a:p>
            <a:fld id="{6D972E1D-2B91-43F8-BAFE-8C37D0BCB00C}" type="slidenum">
              <a:rPr lang="en-IN" smtClean="0"/>
              <a:t>7</a:t>
            </a:fld>
            <a:endParaRPr lang="en-IN"/>
          </a:p>
        </p:txBody>
      </p:sp>
      <p:cxnSp>
        <p:nvCxnSpPr>
          <p:cNvPr id="6" name="Straight Connector 5">
            <a:extLst>
              <a:ext uri="{FF2B5EF4-FFF2-40B4-BE49-F238E27FC236}">
                <a16:creationId xmlns:a16="http://schemas.microsoft.com/office/drawing/2014/main" id="{86DAECB8-3145-D5AD-6321-89F6874FD892}"/>
              </a:ext>
            </a:extLst>
          </p:cNvPr>
          <p:cNvCxnSpPr/>
          <p:nvPr/>
        </p:nvCxnSpPr>
        <p:spPr>
          <a:xfrm>
            <a:off x="1024128" y="1335024"/>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273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C45C9E5-F9B5-E9AA-8263-B8AC24CCA873}"/>
              </a:ext>
            </a:extLst>
          </p:cNvPr>
          <p:cNvSpPr>
            <a:spLocks noGrp="1" noChangeArrowheads="1"/>
          </p:cNvSpPr>
          <p:nvPr>
            <p:ph type="title"/>
          </p:nvPr>
        </p:nvSpPr>
        <p:spPr>
          <a:xfrm>
            <a:off x="2152650" y="212726"/>
            <a:ext cx="7886700" cy="701675"/>
          </a:xfrm>
        </p:spPr>
        <p:txBody>
          <a:bodyPr/>
          <a:lstStyle/>
          <a:p>
            <a:pPr algn="ctr"/>
            <a:r>
              <a:rPr lang="en-US" altLang="en-US" sz="4000" b="1"/>
              <a:t>Network Layer</a:t>
            </a:r>
          </a:p>
        </p:txBody>
      </p:sp>
      <p:sp>
        <p:nvSpPr>
          <p:cNvPr id="5" name="Rectangle 4">
            <a:extLst>
              <a:ext uri="{FF2B5EF4-FFF2-40B4-BE49-F238E27FC236}">
                <a16:creationId xmlns:a16="http://schemas.microsoft.com/office/drawing/2014/main" id="{26FC3D4E-745A-9E17-5AEE-60714EA8974A}"/>
              </a:ext>
            </a:extLst>
          </p:cNvPr>
          <p:cNvSpPr/>
          <p:nvPr/>
        </p:nvSpPr>
        <p:spPr>
          <a:xfrm>
            <a:off x="1225296" y="1295400"/>
            <a:ext cx="9921240" cy="5030608"/>
          </a:xfrm>
          <a:prstGeom prst="rect">
            <a:avLst/>
          </a:prstGeom>
        </p:spPr>
        <p:txBody>
          <a:bodyPr wrap="square">
            <a:spAutoFit/>
          </a:bodyPr>
          <a:lstStyle/>
          <a:p>
            <a:pPr algn="just">
              <a:defRPr/>
            </a:pPr>
            <a:r>
              <a:rPr lang="en-US" sz="2400" b="1" dirty="0">
                <a:solidFill>
                  <a:srgbClr val="FF0000"/>
                </a:solidFill>
              </a:rPr>
              <a:t>Internetworking Protocol (IP):</a:t>
            </a:r>
          </a:p>
          <a:p>
            <a:pPr marL="457200" indent="-457200" algn="just">
              <a:lnSpc>
                <a:spcPct val="150000"/>
              </a:lnSpc>
              <a:buFont typeface="+mj-lt"/>
              <a:buAutoNum type="arabicPeriod"/>
              <a:defRPr/>
            </a:pPr>
            <a:r>
              <a:rPr lang="en-US" sz="2000" dirty="0"/>
              <a:t>IP is the transmission mechanism used by the TCP/IP protocols which uses four supporting protocols: </a:t>
            </a:r>
            <a:r>
              <a:rPr lang="en-US" sz="2000" b="1" dirty="0"/>
              <a:t>ARP, RARP, ICMP, and IGMP</a:t>
            </a:r>
            <a:r>
              <a:rPr lang="en-US" sz="2000" dirty="0"/>
              <a:t>.</a:t>
            </a:r>
          </a:p>
          <a:p>
            <a:pPr marL="457200" indent="-457200" algn="just">
              <a:lnSpc>
                <a:spcPct val="150000"/>
              </a:lnSpc>
              <a:buFont typeface="+mj-lt"/>
              <a:buAutoNum type="arabicPeriod"/>
              <a:defRPr/>
            </a:pPr>
            <a:r>
              <a:rPr lang="en-US" sz="2000" dirty="0"/>
              <a:t>It is an </a:t>
            </a:r>
            <a:r>
              <a:rPr lang="en-US" sz="2000" b="1" i="1" dirty="0"/>
              <a:t>unreliable and connectionless</a:t>
            </a:r>
            <a:r>
              <a:rPr lang="en-US" sz="2000" dirty="0"/>
              <a:t> protocol-a best-effort delivery service(provides no error checking or tracking).</a:t>
            </a:r>
          </a:p>
          <a:p>
            <a:pPr marL="457200" indent="-457200" algn="just">
              <a:lnSpc>
                <a:spcPct val="150000"/>
              </a:lnSpc>
              <a:buFont typeface="+mj-lt"/>
              <a:buAutoNum type="arabicPeriod"/>
              <a:defRPr/>
            </a:pPr>
            <a:r>
              <a:rPr lang="en-US" sz="2000" dirty="0"/>
              <a:t>IP transports data in packets called </a:t>
            </a:r>
            <a:r>
              <a:rPr lang="en-US" sz="2000" b="1" i="1" dirty="0"/>
              <a:t>datagrams</a:t>
            </a:r>
            <a:r>
              <a:rPr lang="en-US" sz="2000" dirty="0"/>
              <a:t>, each of which is </a:t>
            </a:r>
            <a:r>
              <a:rPr lang="en-US" sz="2000" b="1" i="1" dirty="0"/>
              <a:t>transported</a:t>
            </a:r>
            <a:r>
              <a:rPr lang="en-US" sz="2000" dirty="0"/>
              <a:t> </a:t>
            </a:r>
            <a:r>
              <a:rPr lang="en-US" sz="2000" b="1" i="1" dirty="0"/>
              <a:t>separately</a:t>
            </a:r>
            <a:r>
              <a:rPr lang="en-US" sz="2000" dirty="0"/>
              <a:t>. </a:t>
            </a:r>
          </a:p>
          <a:p>
            <a:pPr marL="457200" indent="-457200" algn="just">
              <a:lnSpc>
                <a:spcPct val="150000"/>
              </a:lnSpc>
              <a:buFont typeface="+mj-lt"/>
              <a:buAutoNum type="arabicPeriod"/>
              <a:defRPr/>
            </a:pPr>
            <a:r>
              <a:rPr lang="en-US" sz="2000" dirty="0"/>
              <a:t>IP does not keep track of the routes and has no facility for </a:t>
            </a:r>
            <a:r>
              <a:rPr lang="en-US" sz="2000" b="1" i="1" dirty="0"/>
              <a:t>reordering datagrams </a:t>
            </a:r>
            <a:r>
              <a:rPr lang="en-US" sz="2000" dirty="0"/>
              <a:t>once they arrive at their destination.</a:t>
            </a:r>
          </a:p>
          <a:p>
            <a:pPr marL="457200" indent="-457200" algn="just">
              <a:lnSpc>
                <a:spcPct val="150000"/>
              </a:lnSpc>
              <a:buFont typeface="+mj-lt"/>
              <a:buAutoNum type="arabicPeriod"/>
              <a:defRPr/>
            </a:pPr>
            <a:r>
              <a:rPr lang="en-US" sz="2000" dirty="0"/>
              <a:t>The biggest advantage of IP is, it provides bare-bones transmission functions that free the user to add only those facilities necessary for a given application and thereby allows for maximum efficiency.</a:t>
            </a:r>
          </a:p>
        </p:txBody>
      </p:sp>
      <p:sp>
        <p:nvSpPr>
          <p:cNvPr id="6" name="Slide Number Placeholder 5">
            <a:extLst>
              <a:ext uri="{FF2B5EF4-FFF2-40B4-BE49-F238E27FC236}">
                <a16:creationId xmlns:a16="http://schemas.microsoft.com/office/drawing/2014/main" id="{C6833953-6475-88CE-009B-EAE4D1B36B65}"/>
              </a:ext>
            </a:extLst>
          </p:cNvPr>
          <p:cNvSpPr>
            <a:spLocks noGrp="1"/>
          </p:cNvSpPr>
          <p:nvPr>
            <p:ph type="sldNum" sz="quarter" idx="12"/>
          </p:nvPr>
        </p:nvSpPr>
        <p:spPr/>
        <p:txBody>
          <a:bodyPr/>
          <a:lstStyle/>
          <a:p>
            <a:fld id="{6D972E1D-2B91-43F8-BAFE-8C37D0BCB00C}" type="slidenum">
              <a:rPr lang="en-IN" smtClean="0"/>
              <a:t>8</a:t>
            </a:fld>
            <a:endParaRPr lang="en-IN"/>
          </a:p>
        </p:txBody>
      </p:sp>
      <p:cxnSp>
        <p:nvCxnSpPr>
          <p:cNvPr id="7" name="Straight Connector 6">
            <a:extLst>
              <a:ext uri="{FF2B5EF4-FFF2-40B4-BE49-F238E27FC236}">
                <a16:creationId xmlns:a16="http://schemas.microsoft.com/office/drawing/2014/main" id="{25E1DF1E-90FB-E7BB-D665-73CCB0A75410}"/>
              </a:ext>
            </a:extLst>
          </p:cNvPr>
          <p:cNvCxnSpPr/>
          <p:nvPr/>
        </p:nvCxnSpPr>
        <p:spPr>
          <a:xfrm>
            <a:off x="1024128" y="996696"/>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00964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43146A1-F049-E1CE-A44B-B3C15433AB9F}"/>
              </a:ext>
            </a:extLst>
          </p:cNvPr>
          <p:cNvSpPr>
            <a:spLocks noGrp="1" noChangeArrowheads="1"/>
          </p:cNvSpPr>
          <p:nvPr>
            <p:ph type="title"/>
          </p:nvPr>
        </p:nvSpPr>
        <p:spPr>
          <a:xfrm>
            <a:off x="2152650" y="228601"/>
            <a:ext cx="7886700" cy="701675"/>
          </a:xfrm>
        </p:spPr>
        <p:txBody>
          <a:bodyPr/>
          <a:lstStyle/>
          <a:p>
            <a:pPr algn="ctr"/>
            <a:r>
              <a:rPr lang="en-US" altLang="en-US" sz="4000" b="1"/>
              <a:t>Network Layer (continues…)</a:t>
            </a:r>
          </a:p>
        </p:txBody>
      </p:sp>
      <p:sp>
        <p:nvSpPr>
          <p:cNvPr id="5" name="Rectangle 4">
            <a:extLst>
              <a:ext uri="{FF2B5EF4-FFF2-40B4-BE49-F238E27FC236}">
                <a16:creationId xmlns:a16="http://schemas.microsoft.com/office/drawing/2014/main" id="{3C42E435-F98A-84D7-7314-BB71CA107439}"/>
              </a:ext>
            </a:extLst>
          </p:cNvPr>
          <p:cNvSpPr/>
          <p:nvPr/>
        </p:nvSpPr>
        <p:spPr>
          <a:xfrm>
            <a:off x="1225296" y="1219200"/>
            <a:ext cx="9921240" cy="4102100"/>
          </a:xfrm>
          <a:prstGeom prst="rect">
            <a:avLst/>
          </a:prstGeom>
        </p:spPr>
        <p:txBody>
          <a:bodyPr wrap="square">
            <a:spAutoFit/>
          </a:bodyPr>
          <a:lstStyle/>
          <a:p>
            <a:pPr algn="just">
              <a:lnSpc>
                <a:spcPct val="150000"/>
              </a:lnSpc>
              <a:defRPr/>
            </a:pPr>
            <a:r>
              <a:rPr lang="en-US" sz="2200" b="1" dirty="0">
                <a:solidFill>
                  <a:srgbClr val="FF0000"/>
                </a:solidFill>
              </a:rPr>
              <a:t>Address Resolution Protocol:</a:t>
            </a:r>
          </a:p>
          <a:p>
            <a:pPr marL="457200" indent="-457200" algn="just">
              <a:lnSpc>
                <a:spcPct val="150000"/>
              </a:lnSpc>
              <a:buFont typeface="+mj-lt"/>
              <a:buAutoNum type="arabicPeriod"/>
              <a:defRPr/>
            </a:pPr>
            <a:r>
              <a:rPr lang="en-US" sz="2200" dirty="0"/>
              <a:t>The Address Resolution Protocol (ARP) is used to associate a </a:t>
            </a:r>
            <a:r>
              <a:rPr lang="en-US" sz="2200" b="1" i="1" dirty="0"/>
              <a:t>logical address </a:t>
            </a:r>
            <a:r>
              <a:rPr lang="en-US" sz="2200" dirty="0"/>
              <a:t>with a </a:t>
            </a:r>
            <a:r>
              <a:rPr lang="en-US" sz="2200" b="1" i="1" dirty="0"/>
              <a:t>physical address</a:t>
            </a:r>
            <a:r>
              <a:rPr lang="en-US" sz="2200" dirty="0"/>
              <a:t>. </a:t>
            </a:r>
          </a:p>
          <a:p>
            <a:pPr marL="457200" indent="-457200" algn="just">
              <a:lnSpc>
                <a:spcPct val="150000"/>
              </a:lnSpc>
              <a:buFont typeface="+mj-lt"/>
              <a:buAutoNum type="arabicPeriod"/>
              <a:defRPr/>
            </a:pPr>
            <a:r>
              <a:rPr lang="en-US" sz="2200" dirty="0"/>
              <a:t>On a typical physical network, such as a LAN, each device on a link is identified by a physical or station address, usually imprinted on the </a:t>
            </a:r>
            <a:r>
              <a:rPr lang="en-US" sz="2200" b="1" i="1" dirty="0"/>
              <a:t>network interface card (NIC).</a:t>
            </a:r>
          </a:p>
          <a:p>
            <a:pPr marL="457200" indent="-457200" algn="just">
              <a:lnSpc>
                <a:spcPct val="150000"/>
              </a:lnSpc>
              <a:buFont typeface="+mj-lt"/>
              <a:buAutoNum type="arabicPeriod"/>
              <a:defRPr/>
            </a:pPr>
            <a:r>
              <a:rPr lang="en-US" sz="2200" dirty="0"/>
              <a:t> ARP is used to find the </a:t>
            </a:r>
            <a:r>
              <a:rPr lang="en-US" sz="2200" b="1" i="1" dirty="0"/>
              <a:t>physical address </a:t>
            </a:r>
            <a:r>
              <a:rPr lang="en-US" sz="2200" dirty="0"/>
              <a:t>of the node when its </a:t>
            </a:r>
            <a:r>
              <a:rPr lang="en-US" sz="2200" b="1" i="1" dirty="0"/>
              <a:t>Internet address </a:t>
            </a:r>
            <a:r>
              <a:rPr lang="en-US" sz="2200" dirty="0"/>
              <a:t>is known.</a:t>
            </a:r>
          </a:p>
        </p:txBody>
      </p:sp>
      <p:pic>
        <p:nvPicPr>
          <p:cNvPr id="15366" name="Picture 5">
            <a:extLst>
              <a:ext uri="{FF2B5EF4-FFF2-40B4-BE49-F238E27FC236}">
                <a16:creationId xmlns:a16="http://schemas.microsoft.com/office/drawing/2014/main" id="{B82F9625-CC2A-5C85-D83A-F55DBF7B8D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2600" y="0"/>
            <a:ext cx="1295400"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8424A602-2DB3-04D7-3CD2-ED5E17475AC3}"/>
              </a:ext>
            </a:extLst>
          </p:cNvPr>
          <p:cNvSpPr>
            <a:spLocks noGrp="1"/>
          </p:cNvSpPr>
          <p:nvPr>
            <p:ph type="sldNum" sz="quarter" idx="12"/>
          </p:nvPr>
        </p:nvSpPr>
        <p:spPr/>
        <p:txBody>
          <a:bodyPr/>
          <a:lstStyle/>
          <a:p>
            <a:fld id="{6D972E1D-2B91-43F8-BAFE-8C37D0BCB00C}" type="slidenum">
              <a:rPr lang="en-IN" smtClean="0"/>
              <a:t>9</a:t>
            </a:fld>
            <a:endParaRPr lang="en-IN"/>
          </a:p>
        </p:txBody>
      </p:sp>
      <p:cxnSp>
        <p:nvCxnSpPr>
          <p:cNvPr id="7" name="Straight Connector 6">
            <a:extLst>
              <a:ext uri="{FF2B5EF4-FFF2-40B4-BE49-F238E27FC236}">
                <a16:creationId xmlns:a16="http://schemas.microsoft.com/office/drawing/2014/main" id="{154618E3-6CBF-EBDC-4550-111A878E5432}"/>
              </a:ext>
            </a:extLst>
          </p:cNvPr>
          <p:cNvCxnSpPr/>
          <p:nvPr/>
        </p:nvCxnSpPr>
        <p:spPr>
          <a:xfrm>
            <a:off x="1024128" y="1069848"/>
            <a:ext cx="10134323"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749097250"/>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832</TotalTime>
  <Words>2088</Words>
  <Application>Microsoft Office PowerPoint</Application>
  <PresentationFormat>Widescreen</PresentationFormat>
  <Paragraphs>178</Paragraphs>
  <Slides>33</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Times</vt:lpstr>
      <vt:lpstr>Times New Roman</vt:lpstr>
      <vt:lpstr>Wingdings</vt:lpstr>
      <vt:lpstr>Retrospect</vt:lpstr>
      <vt:lpstr>PowerPoint Presentation</vt:lpstr>
      <vt:lpstr>Topics to be discussed</vt:lpstr>
      <vt:lpstr>PowerPoint Presentation</vt:lpstr>
      <vt:lpstr>Difference between OSI &amp; TCP-IP</vt:lpstr>
      <vt:lpstr>PowerPoint Presentation</vt:lpstr>
      <vt:lpstr>PowerPoint Presentation</vt:lpstr>
      <vt:lpstr>Physical and Data Link Layers</vt:lpstr>
      <vt:lpstr>Network Layer</vt:lpstr>
      <vt:lpstr>Network Layer (continues…)</vt:lpstr>
      <vt:lpstr>PowerPoint Presentation</vt:lpstr>
      <vt:lpstr>Network Layer (continues…)</vt:lpstr>
      <vt:lpstr>Transport Layer</vt:lpstr>
      <vt:lpstr>Transport Layer (continues…)</vt:lpstr>
      <vt:lpstr>Transport Layer (continues…)</vt:lpstr>
      <vt:lpstr>Application Layer</vt:lpstr>
      <vt:lpstr>PowerPoint Presentation</vt:lpstr>
      <vt:lpstr>PowerPoint Presentation</vt:lpstr>
      <vt:lpstr>Physical Addresses</vt:lpstr>
      <vt:lpstr>PowerPoint Presentation</vt:lpstr>
      <vt:lpstr>PowerPoint Presentation</vt:lpstr>
      <vt:lpstr>PowerPoint Presentation</vt:lpstr>
      <vt:lpstr>Logical Addresses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Ojha</dc:creator>
  <cp:lastModifiedBy>Rajesh Ojha</cp:lastModifiedBy>
  <cp:revision>43</cp:revision>
  <cp:lastPrinted>2024-08-31T10:11:00Z</cp:lastPrinted>
  <dcterms:created xsi:type="dcterms:W3CDTF">2024-07-20T06:38:06Z</dcterms:created>
  <dcterms:modified xsi:type="dcterms:W3CDTF">2024-08-31T10:11:52Z</dcterms:modified>
</cp:coreProperties>
</file>