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49"/>
  </p:notesMasterIdLst>
  <p:sldIdLst>
    <p:sldId id="256" r:id="rId2"/>
    <p:sldId id="274" r:id="rId3"/>
    <p:sldId id="276" r:id="rId4"/>
    <p:sldId id="277" r:id="rId5"/>
    <p:sldId id="278" r:id="rId6"/>
    <p:sldId id="279" r:id="rId7"/>
    <p:sldId id="295" r:id="rId8"/>
    <p:sldId id="280" r:id="rId9"/>
    <p:sldId id="282" r:id="rId10"/>
    <p:sldId id="283" r:id="rId11"/>
    <p:sldId id="284" r:id="rId12"/>
    <p:sldId id="285" r:id="rId13"/>
    <p:sldId id="290" r:id="rId14"/>
    <p:sldId id="807" r:id="rId15"/>
    <p:sldId id="289" r:id="rId16"/>
    <p:sldId id="291" r:id="rId17"/>
    <p:sldId id="292" r:id="rId18"/>
    <p:sldId id="293" r:id="rId19"/>
    <p:sldId id="669" r:id="rId20"/>
    <p:sldId id="632" r:id="rId21"/>
    <p:sldId id="633" r:id="rId22"/>
    <p:sldId id="634" r:id="rId23"/>
    <p:sldId id="808" r:id="rId24"/>
    <p:sldId id="670" r:id="rId25"/>
    <p:sldId id="635" r:id="rId26"/>
    <p:sldId id="815" r:id="rId27"/>
    <p:sldId id="816" r:id="rId28"/>
    <p:sldId id="639" r:id="rId29"/>
    <p:sldId id="757" r:id="rId30"/>
    <p:sldId id="759" r:id="rId31"/>
    <p:sldId id="795" r:id="rId32"/>
    <p:sldId id="672" r:id="rId33"/>
    <p:sldId id="817" r:id="rId34"/>
    <p:sldId id="818" r:id="rId35"/>
    <p:sldId id="641" r:id="rId36"/>
    <p:sldId id="642" r:id="rId37"/>
    <p:sldId id="643" r:id="rId38"/>
    <p:sldId id="674" r:id="rId39"/>
    <p:sldId id="761" r:id="rId40"/>
    <p:sldId id="678" r:id="rId41"/>
    <p:sldId id="819" r:id="rId42"/>
    <p:sldId id="645" r:id="rId43"/>
    <p:sldId id="679" r:id="rId44"/>
    <p:sldId id="646" r:id="rId45"/>
    <p:sldId id="764" r:id="rId46"/>
    <p:sldId id="765" r:id="rId47"/>
    <p:sldId id="820"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276"/>
            <p14:sldId id="277"/>
            <p14:sldId id="278"/>
            <p14:sldId id="279"/>
            <p14:sldId id="295"/>
            <p14:sldId id="280"/>
            <p14:sldId id="282"/>
            <p14:sldId id="283"/>
            <p14:sldId id="284"/>
            <p14:sldId id="285"/>
            <p14:sldId id="290"/>
            <p14:sldId id="807"/>
            <p14:sldId id="289"/>
            <p14:sldId id="291"/>
            <p14:sldId id="292"/>
            <p14:sldId id="293"/>
            <p14:sldId id="669"/>
            <p14:sldId id="632"/>
            <p14:sldId id="633"/>
            <p14:sldId id="634"/>
            <p14:sldId id="808"/>
            <p14:sldId id="670"/>
            <p14:sldId id="635"/>
          </p14:sldIdLst>
        </p14:section>
        <p14:section name="Default Section" id="{6F058685-4CAF-4927-8F59-1D3D7F87BA2E}">
          <p14:sldIdLst>
            <p14:sldId id="815"/>
            <p14:sldId id="816"/>
            <p14:sldId id="639"/>
            <p14:sldId id="757"/>
            <p14:sldId id="759"/>
            <p14:sldId id="795"/>
            <p14:sldId id="672"/>
            <p14:sldId id="817"/>
            <p14:sldId id="818"/>
            <p14:sldId id="641"/>
            <p14:sldId id="642"/>
            <p14:sldId id="643"/>
            <p14:sldId id="674"/>
            <p14:sldId id="761"/>
            <p14:sldId id="678"/>
            <p14:sldId id="819"/>
            <p14:sldId id="645"/>
            <p14:sldId id="679"/>
            <p14:sldId id="646"/>
            <p14:sldId id="764"/>
            <p14:sldId id="765"/>
            <p14:sldId id="8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94660"/>
  </p:normalViewPr>
  <p:slideViewPr>
    <p:cSldViewPr snapToGrid="0">
      <p:cViewPr varScale="1">
        <p:scale>
          <a:sx n="70" d="100"/>
          <a:sy n="70" d="100"/>
        </p:scale>
        <p:origin x="15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AD827561-9A29-0864-87AC-534473CAD13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5BB6B09-CCF8-45B0-8BA8-198654E16FE6}" type="slidenum">
              <a:rPr lang="en-US" altLang="en-US" sz="1200" b="0" i="0" baseline="0"/>
              <a:pPr/>
              <a:t>19</a:t>
            </a:fld>
            <a:endParaRPr lang="en-US" altLang="en-US" sz="1200" b="0" i="0" baseline="0"/>
          </a:p>
        </p:txBody>
      </p:sp>
      <p:sp>
        <p:nvSpPr>
          <p:cNvPr id="67587" name="Rectangle 2">
            <a:extLst>
              <a:ext uri="{FF2B5EF4-FFF2-40B4-BE49-F238E27FC236}">
                <a16:creationId xmlns:a16="http://schemas.microsoft.com/office/drawing/2014/main" id="{C5FEDFA2-A0CF-9E1E-C259-65E9FC2C02A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1D88FDB-B792-B439-2C59-F4545771D39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9B79FCD3-9790-F4D9-C550-4A5970CDA38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C798EED-A58F-47CC-967F-DD505FEF6C29}" type="slidenum">
              <a:rPr lang="en-US" altLang="en-US" smtClean="0"/>
              <a:pPr fontAlgn="base">
                <a:spcBef>
                  <a:spcPct val="0"/>
                </a:spcBef>
                <a:spcAft>
                  <a:spcPct val="0"/>
                </a:spcAft>
              </a:pPr>
              <a:t>31</a:t>
            </a:fld>
            <a:endParaRPr lang="en-US" altLang="en-US"/>
          </a:p>
        </p:txBody>
      </p:sp>
      <p:sp>
        <p:nvSpPr>
          <p:cNvPr id="104451" name="Rectangle 2">
            <a:extLst>
              <a:ext uri="{FF2B5EF4-FFF2-40B4-BE49-F238E27FC236}">
                <a16:creationId xmlns:a16="http://schemas.microsoft.com/office/drawing/2014/main" id="{08334E49-A3E9-7AF8-AD87-C8AC28810F4A}"/>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47A977F0-08D0-DA30-B496-50D13212A5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616541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84745A1E-8633-FC68-CA28-041447D05BB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8F52BE7-3D74-482E-8B02-7E5CFE3EC142}" type="slidenum">
              <a:rPr lang="en-US" altLang="en-US" smtClean="0"/>
              <a:pPr fontAlgn="base">
                <a:spcBef>
                  <a:spcPct val="0"/>
                </a:spcBef>
                <a:spcAft>
                  <a:spcPct val="0"/>
                </a:spcAft>
              </a:pPr>
              <a:t>32</a:t>
            </a:fld>
            <a:endParaRPr lang="en-US" altLang="en-US"/>
          </a:p>
        </p:txBody>
      </p:sp>
      <p:sp>
        <p:nvSpPr>
          <p:cNvPr id="110595" name="Rectangle 2">
            <a:extLst>
              <a:ext uri="{FF2B5EF4-FFF2-40B4-BE49-F238E27FC236}">
                <a16:creationId xmlns:a16="http://schemas.microsoft.com/office/drawing/2014/main" id="{77E750F1-E119-3E43-9AB8-687AEC0ED1CB}"/>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28B488BE-985A-92A3-847E-181E0E2C743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9325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D21DCB4-187F-5C48-C9E6-EC7A1CB6E6F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A066F91-1894-4E0B-B2E5-83D302E016CF}" type="slidenum">
              <a:rPr lang="en-US" altLang="en-US" smtClean="0"/>
              <a:pPr fontAlgn="base">
                <a:spcBef>
                  <a:spcPct val="0"/>
                </a:spcBef>
                <a:spcAft>
                  <a:spcPct val="0"/>
                </a:spcAft>
              </a:pPr>
              <a:t>35</a:t>
            </a:fld>
            <a:endParaRPr lang="en-US" altLang="en-US"/>
          </a:p>
        </p:txBody>
      </p:sp>
      <p:sp>
        <p:nvSpPr>
          <p:cNvPr id="108547" name="Rectangle 2">
            <a:extLst>
              <a:ext uri="{FF2B5EF4-FFF2-40B4-BE49-F238E27FC236}">
                <a16:creationId xmlns:a16="http://schemas.microsoft.com/office/drawing/2014/main" id="{81D52BDE-BD98-3A76-EBEB-C8F2BED4EB2F}"/>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A72342E1-622C-AD04-CC6A-7D0C064B93B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87000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06B0E657-6E56-8103-E640-B3A238E8BC8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652D5CC-C786-4ADE-8B25-ACD6A841E456}" type="slidenum">
              <a:rPr lang="en-US" altLang="en-US" smtClean="0"/>
              <a:pPr fontAlgn="base">
                <a:spcBef>
                  <a:spcPct val="0"/>
                </a:spcBef>
                <a:spcAft>
                  <a:spcPct val="0"/>
                </a:spcAft>
              </a:pPr>
              <a:t>36</a:t>
            </a:fld>
            <a:endParaRPr lang="en-US" altLang="en-US"/>
          </a:p>
        </p:txBody>
      </p:sp>
      <p:sp>
        <p:nvSpPr>
          <p:cNvPr id="112643" name="Rectangle 2">
            <a:extLst>
              <a:ext uri="{FF2B5EF4-FFF2-40B4-BE49-F238E27FC236}">
                <a16:creationId xmlns:a16="http://schemas.microsoft.com/office/drawing/2014/main" id="{2FF87821-0ACB-5D66-74E0-D78655524434}"/>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D8611D37-B537-FCD0-4507-5FF4FAACFDA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025079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F3BBF01D-073A-26EA-2A15-99DB4F08A20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1A17B2-5126-4BF6-9A00-4A730924B753}" type="slidenum">
              <a:rPr lang="en-US" altLang="en-US" smtClean="0"/>
              <a:pPr fontAlgn="base">
                <a:spcBef>
                  <a:spcPct val="0"/>
                </a:spcBef>
                <a:spcAft>
                  <a:spcPct val="0"/>
                </a:spcAft>
              </a:pPr>
              <a:t>37</a:t>
            </a:fld>
            <a:endParaRPr lang="en-US" altLang="en-US"/>
          </a:p>
        </p:txBody>
      </p:sp>
      <p:sp>
        <p:nvSpPr>
          <p:cNvPr id="114691" name="Rectangle 2">
            <a:extLst>
              <a:ext uri="{FF2B5EF4-FFF2-40B4-BE49-F238E27FC236}">
                <a16:creationId xmlns:a16="http://schemas.microsoft.com/office/drawing/2014/main" id="{936CBCB0-F4E5-739A-6E5B-80370F53472D}"/>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B8C7AD3D-3F86-0358-B135-25150AF90A6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5360289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C3DF0721-0E68-AA77-55A9-D863173F6C5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86BC6BE-A5DE-4025-82F1-2833384DA557}" type="slidenum">
              <a:rPr lang="en-US" altLang="en-US" smtClean="0"/>
              <a:pPr fontAlgn="base">
                <a:spcBef>
                  <a:spcPct val="0"/>
                </a:spcBef>
                <a:spcAft>
                  <a:spcPct val="0"/>
                </a:spcAft>
              </a:pPr>
              <a:t>38</a:t>
            </a:fld>
            <a:endParaRPr lang="en-US" altLang="en-US"/>
          </a:p>
        </p:txBody>
      </p:sp>
      <p:sp>
        <p:nvSpPr>
          <p:cNvPr id="116739" name="Rectangle 2">
            <a:extLst>
              <a:ext uri="{FF2B5EF4-FFF2-40B4-BE49-F238E27FC236}">
                <a16:creationId xmlns:a16="http://schemas.microsoft.com/office/drawing/2014/main" id="{832D8D8D-8CEF-D07F-91F0-C0DB93879C5D}"/>
              </a:ext>
            </a:extLst>
          </p:cNvPr>
          <p:cNvSpPr>
            <a:spLocks noGrp="1" noRot="1" noChangeAspect="1" noChangeArrowheads="1" noTextEdit="1"/>
          </p:cNvSpPr>
          <p:nvPr>
            <p:ph type="sldImg"/>
          </p:nvPr>
        </p:nvSpPr>
        <p:spPr>
          <a:ln/>
        </p:spPr>
      </p:sp>
      <p:sp>
        <p:nvSpPr>
          <p:cNvPr id="116740" name="Rectangle 3">
            <a:extLst>
              <a:ext uri="{FF2B5EF4-FFF2-40B4-BE49-F238E27FC236}">
                <a16:creationId xmlns:a16="http://schemas.microsoft.com/office/drawing/2014/main" id="{8EDCD674-4438-AFD9-FFED-0CFAFE27F22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13041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C94CE20-3B5F-401F-0085-EA3AB0CF564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B219011-09ED-4B38-9A32-4E53889E0547}" type="slidenum">
              <a:rPr lang="en-US" altLang="en-US" smtClean="0"/>
              <a:pPr fontAlgn="base">
                <a:spcBef>
                  <a:spcPct val="0"/>
                </a:spcBef>
                <a:spcAft>
                  <a:spcPct val="0"/>
                </a:spcAft>
              </a:pPr>
              <a:t>39</a:t>
            </a:fld>
            <a:endParaRPr lang="en-US" altLang="en-US"/>
          </a:p>
        </p:txBody>
      </p:sp>
      <p:sp>
        <p:nvSpPr>
          <p:cNvPr id="118787" name="Rectangle 2">
            <a:extLst>
              <a:ext uri="{FF2B5EF4-FFF2-40B4-BE49-F238E27FC236}">
                <a16:creationId xmlns:a16="http://schemas.microsoft.com/office/drawing/2014/main" id="{1F91F96F-E87D-CA87-2E74-3CC56B4D6621}"/>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F7C7C31B-BF02-2A7B-0829-0F4008F9D29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1554844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FB09D5CD-A360-F84B-E51E-8AE59CBAE87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E401BFA-ED5B-406D-9BA2-767B7F8C61A8}" type="slidenum">
              <a:rPr lang="en-US" altLang="en-US" smtClean="0"/>
              <a:pPr fontAlgn="base">
                <a:spcBef>
                  <a:spcPct val="0"/>
                </a:spcBef>
                <a:spcAft>
                  <a:spcPct val="0"/>
                </a:spcAft>
              </a:pPr>
              <a:t>40</a:t>
            </a:fld>
            <a:endParaRPr lang="en-US" altLang="en-US"/>
          </a:p>
        </p:txBody>
      </p:sp>
      <p:sp>
        <p:nvSpPr>
          <p:cNvPr id="124931" name="Rectangle 2">
            <a:extLst>
              <a:ext uri="{FF2B5EF4-FFF2-40B4-BE49-F238E27FC236}">
                <a16:creationId xmlns:a16="http://schemas.microsoft.com/office/drawing/2014/main" id="{17314AE5-7886-C794-7EF1-BD5CCD3222FF}"/>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06D54EF5-E296-5BF3-C0EC-C1414D26C7D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511925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DFA35E09-F03F-3519-4CC5-3E594DDE614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D187471-9050-403F-BB44-9951ECE036BD}" type="slidenum">
              <a:rPr lang="en-US" altLang="en-US" smtClean="0"/>
              <a:pPr fontAlgn="base">
                <a:spcBef>
                  <a:spcPct val="0"/>
                </a:spcBef>
                <a:spcAft>
                  <a:spcPct val="0"/>
                </a:spcAft>
              </a:pPr>
              <a:t>42</a:t>
            </a:fld>
            <a:endParaRPr lang="en-US" altLang="en-US"/>
          </a:p>
        </p:txBody>
      </p:sp>
      <p:sp>
        <p:nvSpPr>
          <p:cNvPr id="133123" name="Rectangle 2">
            <a:extLst>
              <a:ext uri="{FF2B5EF4-FFF2-40B4-BE49-F238E27FC236}">
                <a16:creationId xmlns:a16="http://schemas.microsoft.com/office/drawing/2014/main" id="{03CA871C-CA51-BCB0-81CA-15163D54E13B}"/>
              </a:ext>
            </a:extLst>
          </p:cNvPr>
          <p:cNvSpPr>
            <a:spLocks noGrp="1" noRot="1" noChangeAspect="1" noChangeArrowheads="1" noTextEdit="1"/>
          </p:cNvSpPr>
          <p:nvPr>
            <p:ph type="sldImg"/>
          </p:nvPr>
        </p:nvSpPr>
        <p:spPr>
          <a:ln/>
        </p:spPr>
      </p:sp>
      <p:sp>
        <p:nvSpPr>
          <p:cNvPr id="133124" name="Rectangle 3">
            <a:extLst>
              <a:ext uri="{FF2B5EF4-FFF2-40B4-BE49-F238E27FC236}">
                <a16:creationId xmlns:a16="http://schemas.microsoft.com/office/drawing/2014/main" id="{6FFAFB44-316E-733D-2BBE-A5946A8A135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326919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A817D54-21B5-4F10-8B06-EBA740FE404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67D46B4-45E8-4F1B-8D8B-7909B4489331}" type="slidenum">
              <a:rPr lang="en-US" altLang="en-US" smtClean="0"/>
              <a:pPr fontAlgn="base">
                <a:spcBef>
                  <a:spcPct val="0"/>
                </a:spcBef>
                <a:spcAft>
                  <a:spcPct val="0"/>
                </a:spcAft>
              </a:pPr>
              <a:t>43</a:t>
            </a:fld>
            <a:endParaRPr lang="en-US" altLang="en-US"/>
          </a:p>
        </p:txBody>
      </p:sp>
      <p:sp>
        <p:nvSpPr>
          <p:cNvPr id="135171" name="Rectangle 2">
            <a:extLst>
              <a:ext uri="{FF2B5EF4-FFF2-40B4-BE49-F238E27FC236}">
                <a16:creationId xmlns:a16="http://schemas.microsoft.com/office/drawing/2014/main" id="{BB615BC7-9C52-68EC-5EC8-FD7E2E64B682}"/>
              </a:ext>
            </a:extLst>
          </p:cNvPr>
          <p:cNvSpPr>
            <a:spLocks noGrp="1" noRot="1" noChangeAspect="1" noChangeArrowheads="1" noTextEdit="1"/>
          </p:cNvSpPr>
          <p:nvPr>
            <p:ph type="sldImg"/>
          </p:nvPr>
        </p:nvSpPr>
        <p:spPr>
          <a:ln/>
        </p:spPr>
      </p:sp>
      <p:sp>
        <p:nvSpPr>
          <p:cNvPr id="135172" name="Rectangle 3">
            <a:extLst>
              <a:ext uri="{FF2B5EF4-FFF2-40B4-BE49-F238E27FC236}">
                <a16:creationId xmlns:a16="http://schemas.microsoft.com/office/drawing/2014/main" id="{9A54ED7F-BC00-4951-0795-ADC2FE48CA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52892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ADBA6A2B-7A91-87D6-7DB4-AD9FA389BFD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36C4F28-3C65-4553-8027-C5F11907E905}" type="slidenum">
              <a:rPr lang="en-US" altLang="en-US" sz="1200" b="0" i="0" baseline="0"/>
              <a:pPr/>
              <a:t>20</a:t>
            </a:fld>
            <a:endParaRPr lang="en-US" altLang="en-US" sz="1200" b="0" i="0" baseline="0"/>
          </a:p>
        </p:txBody>
      </p:sp>
      <p:sp>
        <p:nvSpPr>
          <p:cNvPr id="71683" name="Rectangle 2">
            <a:extLst>
              <a:ext uri="{FF2B5EF4-FFF2-40B4-BE49-F238E27FC236}">
                <a16:creationId xmlns:a16="http://schemas.microsoft.com/office/drawing/2014/main" id="{DE4AF961-82D2-E826-04CB-F57D4871776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76A04326-EB87-8B0E-2DE4-7524991A953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a:extLst>
              <a:ext uri="{FF2B5EF4-FFF2-40B4-BE49-F238E27FC236}">
                <a16:creationId xmlns:a16="http://schemas.microsoft.com/office/drawing/2014/main" id="{B9CC4659-47FC-C322-8D9F-432B1E89311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A505D38-A332-445E-A69C-425BD07B769C}" type="slidenum">
              <a:rPr lang="en-US" altLang="en-US" smtClean="0"/>
              <a:pPr fontAlgn="base">
                <a:spcBef>
                  <a:spcPct val="0"/>
                </a:spcBef>
                <a:spcAft>
                  <a:spcPct val="0"/>
                </a:spcAft>
              </a:pPr>
              <a:t>44</a:t>
            </a:fld>
            <a:endParaRPr lang="en-US" altLang="en-US"/>
          </a:p>
        </p:txBody>
      </p:sp>
      <p:sp>
        <p:nvSpPr>
          <p:cNvPr id="137219" name="Rectangle 2">
            <a:extLst>
              <a:ext uri="{FF2B5EF4-FFF2-40B4-BE49-F238E27FC236}">
                <a16:creationId xmlns:a16="http://schemas.microsoft.com/office/drawing/2014/main" id="{3CAED7E3-40CA-F313-5EFB-9C7394193BF6}"/>
              </a:ext>
            </a:extLst>
          </p:cNvPr>
          <p:cNvSpPr>
            <a:spLocks noGrp="1" noRot="1" noChangeAspect="1" noChangeArrowheads="1" noTextEdit="1"/>
          </p:cNvSpPr>
          <p:nvPr>
            <p:ph type="sldImg"/>
          </p:nvPr>
        </p:nvSpPr>
        <p:spPr>
          <a:ln/>
        </p:spPr>
      </p:sp>
      <p:sp>
        <p:nvSpPr>
          <p:cNvPr id="137220" name="Rectangle 3">
            <a:extLst>
              <a:ext uri="{FF2B5EF4-FFF2-40B4-BE49-F238E27FC236}">
                <a16:creationId xmlns:a16="http://schemas.microsoft.com/office/drawing/2014/main" id="{CD023C1C-58A7-56F3-D5E7-4197432E134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52460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a:extLst>
              <a:ext uri="{FF2B5EF4-FFF2-40B4-BE49-F238E27FC236}">
                <a16:creationId xmlns:a16="http://schemas.microsoft.com/office/drawing/2014/main" id="{E519FDA5-9D87-C240-D4BC-C08D8FCB7DF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A41761A-8FFF-44FB-BD93-8A0CC382D241}" type="slidenum">
              <a:rPr lang="en-US" altLang="en-US" smtClean="0"/>
              <a:pPr fontAlgn="base">
                <a:spcBef>
                  <a:spcPct val="0"/>
                </a:spcBef>
                <a:spcAft>
                  <a:spcPct val="0"/>
                </a:spcAft>
              </a:pPr>
              <a:t>45</a:t>
            </a:fld>
            <a:endParaRPr lang="en-US" altLang="en-US"/>
          </a:p>
        </p:txBody>
      </p:sp>
      <p:sp>
        <p:nvSpPr>
          <p:cNvPr id="139267" name="Rectangle 2">
            <a:extLst>
              <a:ext uri="{FF2B5EF4-FFF2-40B4-BE49-F238E27FC236}">
                <a16:creationId xmlns:a16="http://schemas.microsoft.com/office/drawing/2014/main" id="{9F52382E-2593-D02C-40B5-75C6FD56C0D1}"/>
              </a:ext>
            </a:extLst>
          </p:cNvPr>
          <p:cNvSpPr>
            <a:spLocks noGrp="1" noRot="1" noChangeAspect="1" noChangeArrowheads="1" noTextEdit="1"/>
          </p:cNvSpPr>
          <p:nvPr>
            <p:ph type="sldImg"/>
          </p:nvPr>
        </p:nvSpPr>
        <p:spPr>
          <a:ln/>
        </p:spPr>
      </p:sp>
      <p:sp>
        <p:nvSpPr>
          <p:cNvPr id="139268" name="Rectangle 3">
            <a:extLst>
              <a:ext uri="{FF2B5EF4-FFF2-40B4-BE49-F238E27FC236}">
                <a16:creationId xmlns:a16="http://schemas.microsoft.com/office/drawing/2014/main" id="{707F827F-94F3-87ED-8A76-3B28FD071EE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597540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D0D767D0-D6A0-7ED0-D24A-228803B2DA3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FA02546-8A67-42C7-9D41-5102642BD99B}" type="slidenum">
              <a:rPr lang="en-US" altLang="en-US" smtClean="0"/>
              <a:pPr fontAlgn="base">
                <a:spcBef>
                  <a:spcPct val="0"/>
                </a:spcBef>
                <a:spcAft>
                  <a:spcPct val="0"/>
                </a:spcAft>
              </a:pPr>
              <a:t>46</a:t>
            </a:fld>
            <a:endParaRPr lang="en-US" altLang="en-US"/>
          </a:p>
        </p:txBody>
      </p:sp>
      <p:sp>
        <p:nvSpPr>
          <p:cNvPr id="141315" name="Rectangle 2">
            <a:extLst>
              <a:ext uri="{FF2B5EF4-FFF2-40B4-BE49-F238E27FC236}">
                <a16:creationId xmlns:a16="http://schemas.microsoft.com/office/drawing/2014/main" id="{17CAC35A-807D-076C-F8FF-D3163D4011CD}"/>
              </a:ext>
            </a:extLst>
          </p:cNvPr>
          <p:cNvSpPr>
            <a:spLocks noGrp="1" noRot="1" noChangeAspect="1" noChangeArrowheads="1" noTextEdit="1"/>
          </p:cNvSpPr>
          <p:nvPr>
            <p:ph type="sldImg"/>
          </p:nvPr>
        </p:nvSpPr>
        <p:spPr>
          <a:ln/>
        </p:spPr>
      </p:sp>
      <p:sp>
        <p:nvSpPr>
          <p:cNvPr id="141316" name="Rectangle 3">
            <a:extLst>
              <a:ext uri="{FF2B5EF4-FFF2-40B4-BE49-F238E27FC236}">
                <a16:creationId xmlns:a16="http://schemas.microsoft.com/office/drawing/2014/main" id="{CB60DC2A-5332-D5ED-E5FA-3FCF2DA249F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8407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580F3EE1-D6B1-5841-E5E8-B22F2179FD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0660B2F6-6604-46F2-9566-16DACF676006}" type="slidenum">
              <a:rPr lang="en-US" altLang="en-US" sz="1200" b="0" i="0" baseline="0"/>
              <a:pPr/>
              <a:t>21</a:t>
            </a:fld>
            <a:endParaRPr lang="en-US" altLang="en-US" sz="1200" b="0" i="0" baseline="0"/>
          </a:p>
        </p:txBody>
      </p:sp>
      <p:sp>
        <p:nvSpPr>
          <p:cNvPr id="73731" name="Rectangle 2">
            <a:extLst>
              <a:ext uri="{FF2B5EF4-FFF2-40B4-BE49-F238E27FC236}">
                <a16:creationId xmlns:a16="http://schemas.microsoft.com/office/drawing/2014/main" id="{2CCFF049-F512-9352-D6F1-6F94F8DA70C9}"/>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232BE0A8-01BC-3786-FD16-384D274ED6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7AC1AC6A-585C-41A1-0289-7DB470222AF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0716AB5-DA80-48E6-9E84-44E0958D33C8}" type="slidenum">
              <a:rPr lang="en-US" altLang="en-US" smtClean="0"/>
              <a:pPr fontAlgn="base">
                <a:spcBef>
                  <a:spcPct val="0"/>
                </a:spcBef>
                <a:spcAft>
                  <a:spcPct val="0"/>
                </a:spcAft>
              </a:pPr>
              <a:t>22</a:t>
            </a:fld>
            <a:endParaRPr lang="en-US" altLang="en-US"/>
          </a:p>
        </p:txBody>
      </p:sp>
      <p:sp>
        <p:nvSpPr>
          <p:cNvPr id="65539" name="Rectangle 2">
            <a:extLst>
              <a:ext uri="{FF2B5EF4-FFF2-40B4-BE49-F238E27FC236}">
                <a16:creationId xmlns:a16="http://schemas.microsoft.com/office/drawing/2014/main" id="{314F016D-CA2A-06EB-C3F8-D32C728FCBE5}"/>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25C82BBE-1CAF-655A-0EDF-2CC4E3ADE11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21162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278A7D99-4D46-3143-1850-1D45E443B0E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22500B7-3A84-4950-B82E-A86F91039FE9}" type="slidenum">
              <a:rPr lang="en-US" altLang="en-US" smtClean="0"/>
              <a:pPr fontAlgn="base">
                <a:spcBef>
                  <a:spcPct val="0"/>
                </a:spcBef>
                <a:spcAft>
                  <a:spcPct val="0"/>
                </a:spcAft>
              </a:pPr>
              <a:t>24</a:t>
            </a:fld>
            <a:endParaRPr lang="en-US" altLang="en-US"/>
          </a:p>
        </p:txBody>
      </p:sp>
      <p:sp>
        <p:nvSpPr>
          <p:cNvPr id="67587" name="Rectangle 2">
            <a:extLst>
              <a:ext uri="{FF2B5EF4-FFF2-40B4-BE49-F238E27FC236}">
                <a16:creationId xmlns:a16="http://schemas.microsoft.com/office/drawing/2014/main" id="{46B17DF7-F941-0823-52D6-865EDA4AFD9A}"/>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A9DFB59F-2632-A336-074C-3889FA6BF30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905516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C46A162C-F609-1215-4FA2-C3349543E28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844C5A1-C54D-447C-9D7D-C1BEDEEBDCA4}" type="slidenum">
              <a:rPr lang="en-US" altLang="en-US" smtClean="0"/>
              <a:pPr fontAlgn="base">
                <a:spcBef>
                  <a:spcPct val="0"/>
                </a:spcBef>
                <a:spcAft>
                  <a:spcPct val="0"/>
                </a:spcAft>
              </a:pPr>
              <a:t>25</a:t>
            </a:fld>
            <a:endParaRPr lang="en-US" altLang="en-US"/>
          </a:p>
        </p:txBody>
      </p:sp>
      <p:sp>
        <p:nvSpPr>
          <p:cNvPr id="69635" name="Rectangle 2">
            <a:extLst>
              <a:ext uri="{FF2B5EF4-FFF2-40B4-BE49-F238E27FC236}">
                <a16:creationId xmlns:a16="http://schemas.microsoft.com/office/drawing/2014/main" id="{97CB1057-3190-89F9-0461-0D2DA4EC9300}"/>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E2E7F776-08DD-FF30-37C8-46831F6B2BB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42200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0E37ADC-51D4-B851-DB45-42587F00546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D17DCF-C4EE-419E-878E-275A8BDE594D}" type="slidenum">
              <a:rPr lang="en-US" altLang="en-US" smtClean="0"/>
              <a:pPr fontAlgn="base">
                <a:spcBef>
                  <a:spcPct val="0"/>
                </a:spcBef>
                <a:spcAft>
                  <a:spcPct val="0"/>
                </a:spcAft>
              </a:pPr>
              <a:t>28</a:t>
            </a:fld>
            <a:endParaRPr lang="en-US" altLang="en-US"/>
          </a:p>
        </p:txBody>
      </p:sp>
      <p:sp>
        <p:nvSpPr>
          <p:cNvPr id="92163" name="Rectangle 2">
            <a:extLst>
              <a:ext uri="{FF2B5EF4-FFF2-40B4-BE49-F238E27FC236}">
                <a16:creationId xmlns:a16="http://schemas.microsoft.com/office/drawing/2014/main" id="{454EDBFE-D9D8-BCC9-904B-B93475C087DF}"/>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2BA6C43B-D2B3-4B13-DF88-E98D496EF0B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414340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3AE9C591-D8B1-2855-A1D0-474B72D5E1F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D0A90E7-E16C-4311-87D3-2D65495C5C12}" type="slidenum">
              <a:rPr lang="en-US" altLang="en-US" smtClean="0"/>
              <a:pPr fontAlgn="base">
                <a:spcBef>
                  <a:spcPct val="0"/>
                </a:spcBef>
                <a:spcAft>
                  <a:spcPct val="0"/>
                </a:spcAft>
              </a:pPr>
              <a:t>29</a:t>
            </a:fld>
            <a:endParaRPr lang="en-US" altLang="en-US"/>
          </a:p>
        </p:txBody>
      </p:sp>
      <p:sp>
        <p:nvSpPr>
          <p:cNvPr id="96259" name="Rectangle 2">
            <a:extLst>
              <a:ext uri="{FF2B5EF4-FFF2-40B4-BE49-F238E27FC236}">
                <a16:creationId xmlns:a16="http://schemas.microsoft.com/office/drawing/2014/main" id="{F14420CC-BB6E-3F45-FF49-EE8BDA9BE781}"/>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5AFF4B04-77E1-EBDF-428C-0A0748171F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13647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758B62C9-87A0-73DA-A388-1BE087B3F22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3BEDEF-6974-4DC5-922F-28443210902F}" type="slidenum">
              <a:rPr lang="en-US" altLang="en-US" smtClean="0"/>
              <a:pPr fontAlgn="base">
                <a:spcBef>
                  <a:spcPct val="0"/>
                </a:spcBef>
                <a:spcAft>
                  <a:spcPct val="0"/>
                </a:spcAft>
              </a:pPr>
              <a:t>30</a:t>
            </a:fld>
            <a:endParaRPr lang="en-US" altLang="en-US"/>
          </a:p>
        </p:txBody>
      </p:sp>
      <p:sp>
        <p:nvSpPr>
          <p:cNvPr id="100355" name="Rectangle 2">
            <a:extLst>
              <a:ext uri="{FF2B5EF4-FFF2-40B4-BE49-F238E27FC236}">
                <a16:creationId xmlns:a16="http://schemas.microsoft.com/office/drawing/2014/main" id="{9636F932-12B0-18F4-7046-EDC7DE9F0397}"/>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9A6F28F2-6B05-90AF-7268-1C676EC74C7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050133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6D97B8-8D86-4F3B-967A-2B6BB4B9C7FF}" type="datetime1">
              <a:rPr lang="en-IN" smtClean="0"/>
              <a:t>03-09-2024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A24FCE-6735-4F67-AACB-E665D99C0FFA}" type="datetime1">
              <a:rPr lang="en-IN" smtClean="0"/>
              <a:t>03-09-2024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A583F-8879-4BD3-90E5-82A35877B9B3}" type="datetime1">
              <a:rPr lang="en-IN" smtClean="0"/>
              <a:t>03-09-2024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DE14FD-16A6-4CBF-846E-F5E786CDC08C}" type="datetime1">
              <a:rPr lang="en-IN" smtClean="0"/>
              <a:t>03-09-2024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FC0360-A9FD-428F-A744-4AA0574CCA3E}" type="datetime1">
              <a:rPr lang="en-IN" smtClean="0"/>
              <a:t>03-09-2024</a:t>
            </a:fld>
            <a:endParaRPr lang="en-IN"/>
          </a:p>
        </p:txBody>
      </p:sp>
      <p:sp>
        <p:nvSpPr>
          <p:cNvPr id="5" name="Footer Placeholder 4"/>
          <p:cNvSpPr>
            <a:spLocks noGrp="1"/>
          </p:cNvSpPr>
          <p:nvPr>
            <p:ph type="ftr" sz="quarter" idx="11"/>
          </p:nvPr>
        </p:nvSpPr>
        <p:spPr/>
        <p:txBody>
          <a:bodyPr/>
          <a:lstStyle/>
          <a:p>
            <a:r>
              <a:rPr lang="en-US"/>
              <a:t>Department of Computer Science &amp; Engineering, Silicon University</a:t>
            </a:r>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0415A-198C-4C0E-895C-3492C1522778}" type="datetime1">
              <a:rPr lang="en-IN" smtClean="0"/>
              <a:t>03-09-2024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05FAB0-D985-4A9F-81D6-369593C658B0}" type="datetime1">
              <a:rPr lang="en-IN" smtClean="0"/>
              <a:t>03-09-2024</a:t>
            </a:fld>
            <a:endParaRPr lang="en-IN"/>
          </a:p>
        </p:txBody>
      </p:sp>
      <p:sp>
        <p:nvSpPr>
          <p:cNvPr id="8" name="Footer Placeholder 7"/>
          <p:cNvSpPr>
            <a:spLocks noGrp="1"/>
          </p:cNvSpPr>
          <p:nvPr>
            <p:ph type="ftr" sz="quarter" idx="11"/>
          </p:nvPr>
        </p:nvSpPr>
        <p:spPr/>
        <p:txBody>
          <a:body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51D09B-D2AA-4490-B53F-9433D47938C4}" type="datetime1">
              <a:rPr lang="en-IN" smtClean="0"/>
              <a:t>03-09-2024</a:t>
            </a:fld>
            <a:endParaRPr lang="en-IN"/>
          </a:p>
        </p:txBody>
      </p:sp>
      <p:sp>
        <p:nvSpPr>
          <p:cNvPr id="4" name="Footer Placeholder 3"/>
          <p:cNvSpPr>
            <a:spLocks noGrp="1"/>
          </p:cNvSpPr>
          <p:nvPr>
            <p:ph type="ftr" sz="quarter" idx="11"/>
          </p:nvPr>
        </p:nvSpPr>
        <p:spPr/>
        <p:txBody>
          <a:bodyPr/>
          <a:lstStyle/>
          <a:p>
            <a:r>
              <a:rPr lang="en-US"/>
              <a:t>Department of Computer Science &amp; Engineering, Silicon University</a:t>
            </a:r>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54E13B1-63BD-47E0-9222-D358DED1FC89}" type="datetime1">
              <a:rPr lang="en-IN" smtClean="0"/>
              <a:t>03-09-2024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&amp; Engineering, Silicon University</a:t>
            </a:r>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23BC31-4A83-4552-B633-A72707AF652F}" type="datetime1">
              <a:rPr lang="en-IN" smtClean="0"/>
              <a:t>03-09-2024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0183A1-CEF6-417E-B943-27FC311F06FE}" type="datetime1">
              <a:rPr lang="en-IN" smtClean="0"/>
              <a:t>03-09-2024</a:t>
            </a:fld>
            <a:endParaRPr lang="en-IN"/>
          </a:p>
        </p:txBody>
      </p:sp>
      <p:sp>
        <p:nvSpPr>
          <p:cNvPr id="6" name="Footer Placeholder 5"/>
          <p:cNvSpPr>
            <a:spLocks noGrp="1"/>
          </p:cNvSpPr>
          <p:nvPr>
            <p:ph type="ftr" sz="quarter" idx="11"/>
          </p:nvPr>
        </p:nvSpPr>
        <p:spPr/>
        <p:txBody>
          <a:bodyPr/>
          <a:lstStyle/>
          <a:p>
            <a:r>
              <a:rPr lang="en-US"/>
              <a:t>Department of Computer Science &amp; Engineering, Silicon University</a:t>
            </a:r>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EA8A5-8472-426F-B8DD-B3E455E1A000}" type="datetime1">
              <a:rPr lang="en-IN" smtClean="0"/>
              <a:t>03-09-2024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Science &amp; Engineering, Silicon University</a:t>
            </a:r>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E789399-228E-7CC6-8274-F5FA697B0306}"/>
              </a:ext>
            </a:extLst>
          </p:cNvPr>
          <p:cNvSpPr>
            <a:spLocks noGrp="1"/>
          </p:cNvSpPr>
          <p:nvPr>
            <p:ph type="subTitle" idx="1"/>
          </p:nvPr>
        </p:nvSpPr>
        <p:spPr/>
        <p:txBody>
          <a:bodyPr/>
          <a:lstStyle/>
          <a:p>
            <a:r>
              <a:rPr lang="en-IN" dirty="0"/>
              <a:t>By </a:t>
            </a:r>
            <a:r>
              <a:rPr lang="en-IN" dirty="0" err="1"/>
              <a:t>dr.</a:t>
            </a:r>
            <a:r>
              <a:rPr lang="en-IN" dirty="0"/>
              <a:t> R. K. Ojha</a:t>
            </a:r>
          </a:p>
        </p:txBody>
      </p:sp>
      <p:sp>
        <p:nvSpPr>
          <p:cNvPr id="4" name="Rectangle 3">
            <a:extLst>
              <a:ext uri="{FF2B5EF4-FFF2-40B4-BE49-F238E27FC236}">
                <a16:creationId xmlns:a16="http://schemas.microsoft.com/office/drawing/2014/main" id="{EFF8C921-8B2C-249B-876C-A06DB04834FB}"/>
              </a:ext>
            </a:extLst>
          </p:cNvPr>
          <p:cNvSpPr/>
          <p:nvPr/>
        </p:nvSpPr>
        <p:spPr>
          <a:xfrm>
            <a:off x="4593011" y="5006447"/>
            <a:ext cx="287796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Lecture-4</a:t>
            </a:r>
          </a:p>
        </p:txBody>
      </p:sp>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1203960"/>
            <a:ext cx="9040645"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3600" dirty="0">
              <a:solidFill>
                <a:schemeClr val="tx2"/>
              </a:solidFill>
              <a:latin typeface="Arial" panose="020B0604020202020204" pitchFamily="34" charset="0"/>
            </a:endParaRPr>
          </a:p>
          <a:p>
            <a:pPr algn="ctr" eaLnBrk="1" hangingPunct="1"/>
            <a:r>
              <a:rPr lang="en-US" altLang="en-US" sz="4800" dirty="0">
                <a:latin typeface="Arial" panose="020B0604020202020204" pitchFamily="34" charset="0"/>
              </a:rPr>
              <a:t>Analog Signals &amp; Digital Signals</a:t>
            </a:r>
          </a:p>
        </p:txBody>
      </p:sp>
      <p:sp>
        <p:nvSpPr>
          <p:cNvPr id="5" name="TextBox 4">
            <a:extLst>
              <a:ext uri="{FF2B5EF4-FFF2-40B4-BE49-F238E27FC236}">
                <a16:creationId xmlns:a16="http://schemas.microsoft.com/office/drawing/2014/main" id="{90E58AEE-9CB4-A896-D710-9B2511C2D2D2}"/>
              </a:ext>
            </a:extLst>
          </p:cNvPr>
          <p:cNvSpPr txBox="1"/>
          <p:nvPr/>
        </p:nvSpPr>
        <p:spPr>
          <a:xfrm>
            <a:off x="3027680" y="6007854"/>
            <a:ext cx="6096000" cy="369332"/>
          </a:xfrm>
          <a:prstGeom prst="rect">
            <a:avLst/>
          </a:prstGeom>
          <a:noFill/>
        </p:spPr>
        <p:txBody>
          <a:bodyPr wrap="square">
            <a:spAutoFit/>
          </a:bodyPr>
          <a:lstStyle/>
          <a:p>
            <a:pPr algn="ctr" eaLnBrk="1" hangingPunct="1"/>
            <a:r>
              <a:rPr lang="en-US" altLang="en-US" sz="1800" b="1" dirty="0">
                <a:solidFill>
                  <a:srgbClr val="FF0000"/>
                </a:solidFill>
                <a:latin typeface="Arial" panose="020B0604020202020204" pitchFamily="34" charset="0"/>
              </a:rPr>
              <a:t>( Chapter 3 )</a:t>
            </a:r>
          </a:p>
        </p:txBody>
      </p:sp>
      <p:sp>
        <p:nvSpPr>
          <p:cNvPr id="2" name="Line 3">
            <a:extLst>
              <a:ext uri="{FF2B5EF4-FFF2-40B4-BE49-F238E27FC236}">
                <a16:creationId xmlns:a16="http://schemas.microsoft.com/office/drawing/2014/main" id="{081D0696-681C-CB19-5290-EB33775E69A7}"/>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BE73D217-41C5-6809-8983-CEA56433D393}"/>
              </a:ext>
            </a:extLst>
          </p:cNvPr>
          <p:cNvSpPr>
            <a:spLocks noChangeArrowheads="1"/>
          </p:cNvSpPr>
          <p:nvPr/>
        </p:nvSpPr>
        <p:spPr bwMode="auto">
          <a:xfrm>
            <a:off x="2013204" y="2688971"/>
            <a:ext cx="8077200" cy="1066800"/>
          </a:xfrm>
          <a:prstGeom prst="rect">
            <a:avLst/>
          </a:prstGeom>
          <a:solidFill>
            <a:schemeClr val="accent2">
              <a:lumMod val="20000"/>
              <a:lumOff val="80000"/>
            </a:schemeClr>
          </a:solidFill>
          <a:ln>
            <a:noFill/>
          </a:ln>
          <a:effectLst/>
        </p:spPr>
        <p:txBody>
          <a:bodyPr>
            <a:spAutoFit/>
          </a:bodyPr>
          <a:lstStyle/>
          <a:p>
            <a:pPr algn="ctr" eaLnBrk="1" fontAlgn="auto" hangingPunct="1">
              <a:spcBef>
                <a:spcPts val="0"/>
              </a:spcBef>
              <a:spcAft>
                <a:spcPts val="0"/>
              </a:spcAft>
              <a:defRPr/>
            </a:pPr>
            <a:r>
              <a:rPr lang="en-US" altLang="en-US" sz="3200" dirty="0">
                <a:latin typeface="Arial" panose="020B0604020202020204" pitchFamily="34" charset="0"/>
              </a:rPr>
              <a:t>Frequency and period are the inverse of each other.</a:t>
            </a:r>
          </a:p>
        </p:txBody>
      </p:sp>
      <p:pic>
        <p:nvPicPr>
          <p:cNvPr id="5" name="Picture 15">
            <a:extLst>
              <a:ext uri="{FF2B5EF4-FFF2-40B4-BE49-F238E27FC236}">
                <a16:creationId xmlns:a16="http://schemas.microsoft.com/office/drawing/2014/main" id="{D126140D-E41A-76BB-7897-ED05043191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2392" y="4044696"/>
            <a:ext cx="3375025" cy="666750"/>
          </a:xfrm>
          <a:prstGeom prst="rect">
            <a:avLst/>
          </a:prstGeom>
          <a:solidFill>
            <a:srgbClr val="3366FF"/>
          </a:solidFill>
          <a:ln w="28575">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
            <a:extLst>
              <a:ext uri="{FF2B5EF4-FFF2-40B4-BE49-F238E27FC236}">
                <a16:creationId xmlns:a16="http://schemas.microsoft.com/office/drawing/2014/main" id="{22DD8A90-2097-B3E3-38F9-4381F230E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 y="289560"/>
            <a:ext cx="477996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1E519E5-2930-8CB2-B149-60F753EA4999}"/>
              </a:ext>
            </a:extLst>
          </p:cNvPr>
          <p:cNvSpPr>
            <a:spLocks noGrp="1"/>
          </p:cNvSpPr>
          <p:nvPr>
            <p:ph type="sldNum" sz="quarter" idx="12"/>
          </p:nvPr>
        </p:nvSpPr>
        <p:spPr/>
        <p:txBody>
          <a:bodyPr/>
          <a:lstStyle/>
          <a:p>
            <a:fld id="{6D972E1D-2B91-43F8-BAFE-8C37D0BCB00C}" type="slidenum">
              <a:rPr lang="en-IN" smtClean="0"/>
              <a:t>10</a:t>
            </a:fld>
            <a:endParaRPr lang="en-IN"/>
          </a:p>
        </p:txBody>
      </p:sp>
    </p:spTree>
    <p:extLst>
      <p:ext uri="{BB962C8B-B14F-4D97-AF65-F5344CB8AC3E}">
        <p14:creationId xmlns:p14="http://schemas.microsoft.com/office/powerpoint/2010/main" val="857652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0B68E038-7FF4-4E39-C5DE-7CD3E78321E3}"/>
              </a:ext>
            </a:extLst>
          </p:cNvPr>
          <p:cNvSpPr txBox="1">
            <a:spLocks noChangeArrowheads="1"/>
          </p:cNvSpPr>
          <p:nvPr/>
        </p:nvSpPr>
        <p:spPr bwMode="auto">
          <a:xfrm>
            <a:off x="2635185" y="5958070"/>
            <a:ext cx="84107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Two signals with the same amplitude and phase, but different frequencies</a:t>
            </a:r>
          </a:p>
        </p:txBody>
      </p:sp>
      <p:pic>
        <p:nvPicPr>
          <p:cNvPr id="5" name="Picture 6">
            <a:extLst>
              <a:ext uri="{FF2B5EF4-FFF2-40B4-BE49-F238E27FC236}">
                <a16:creationId xmlns:a16="http://schemas.microsoft.com/office/drawing/2014/main" id="{CD39E133-87E3-DCA3-A3DB-D5D3584693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456" y="228600"/>
            <a:ext cx="7150608" cy="5596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CE44F3F-7E96-FAAA-7DEA-B69AA3A5A804}"/>
              </a:ext>
            </a:extLst>
          </p:cNvPr>
          <p:cNvSpPr>
            <a:spLocks noGrp="1"/>
          </p:cNvSpPr>
          <p:nvPr>
            <p:ph type="sldNum" sz="quarter" idx="12"/>
          </p:nvPr>
        </p:nvSpPr>
        <p:spPr/>
        <p:txBody>
          <a:bodyPr/>
          <a:lstStyle/>
          <a:p>
            <a:fld id="{6D972E1D-2B91-43F8-BAFE-8C37D0BCB00C}" type="slidenum">
              <a:rPr lang="en-IN" smtClean="0"/>
              <a:t>11</a:t>
            </a:fld>
            <a:endParaRPr lang="en-IN"/>
          </a:p>
        </p:txBody>
      </p:sp>
    </p:spTree>
    <p:extLst>
      <p:ext uri="{BB962C8B-B14F-4D97-AF65-F5344CB8AC3E}">
        <p14:creationId xmlns:p14="http://schemas.microsoft.com/office/powerpoint/2010/main" val="3206385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11">
            <a:extLst>
              <a:ext uri="{FF2B5EF4-FFF2-40B4-BE49-F238E27FC236}">
                <a16:creationId xmlns:a16="http://schemas.microsoft.com/office/drawing/2014/main" id="{EA099989-A47A-0163-410E-490298F375D4}"/>
              </a:ext>
            </a:extLst>
          </p:cNvPr>
          <p:cNvSpPr>
            <a:spLocks noChangeArrowheads="1"/>
          </p:cNvSpPr>
          <p:nvPr/>
        </p:nvSpPr>
        <p:spPr bwMode="auto">
          <a:xfrm>
            <a:off x="1459992" y="2243328"/>
            <a:ext cx="93116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US" altLang="en-US" sz="2800" dirty="0"/>
              <a:t>The power we use at home has a frequency of </a:t>
            </a:r>
            <a:r>
              <a:rPr lang="en-US" altLang="en-US" sz="2800" dirty="0">
                <a:solidFill>
                  <a:schemeClr val="hlink"/>
                </a:solidFill>
              </a:rPr>
              <a:t>50 Hz</a:t>
            </a:r>
            <a:r>
              <a:rPr lang="en-US" altLang="en-US" sz="2800" dirty="0"/>
              <a:t>. The period of this sine wave can be determined as follows:</a:t>
            </a:r>
          </a:p>
        </p:txBody>
      </p:sp>
      <p:pic>
        <p:nvPicPr>
          <p:cNvPr id="8" name="Picture 1">
            <a:extLst>
              <a:ext uri="{FF2B5EF4-FFF2-40B4-BE49-F238E27FC236}">
                <a16:creationId xmlns:a16="http://schemas.microsoft.com/office/drawing/2014/main" id="{1C8C8A26-0ACD-FC32-217E-9B2ACAF0E3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488" y="338709"/>
            <a:ext cx="477996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1DAF50C4-6EDC-83C3-DB24-0A200AB24CD0}"/>
              </a:ext>
            </a:extLst>
          </p:cNvPr>
          <p:cNvPicPr>
            <a:picLocks noChangeAspect="1"/>
          </p:cNvPicPr>
          <p:nvPr/>
        </p:nvPicPr>
        <p:blipFill>
          <a:blip r:embed="rId3"/>
          <a:stretch>
            <a:fillRect/>
          </a:stretch>
        </p:blipFill>
        <p:spPr>
          <a:xfrm>
            <a:off x="2419793" y="3669751"/>
            <a:ext cx="7352413" cy="944962"/>
          </a:xfrm>
          <a:prstGeom prst="rect">
            <a:avLst/>
          </a:prstGeom>
        </p:spPr>
      </p:pic>
      <p:sp>
        <p:nvSpPr>
          <p:cNvPr id="3" name="Slide Number Placeholder 2">
            <a:extLst>
              <a:ext uri="{FF2B5EF4-FFF2-40B4-BE49-F238E27FC236}">
                <a16:creationId xmlns:a16="http://schemas.microsoft.com/office/drawing/2014/main" id="{9DF3FED3-D4DE-F4FC-EFEA-08BA1F7AA2C2}"/>
              </a:ext>
            </a:extLst>
          </p:cNvPr>
          <p:cNvSpPr>
            <a:spLocks noGrp="1"/>
          </p:cNvSpPr>
          <p:nvPr>
            <p:ph type="sldNum" sz="quarter" idx="12"/>
          </p:nvPr>
        </p:nvSpPr>
        <p:spPr/>
        <p:txBody>
          <a:bodyPr/>
          <a:lstStyle/>
          <a:p>
            <a:fld id="{6D972E1D-2B91-43F8-BAFE-8C37D0BCB00C}" type="slidenum">
              <a:rPr lang="en-IN" smtClean="0"/>
              <a:t>12</a:t>
            </a:fld>
            <a:endParaRPr lang="en-IN"/>
          </a:p>
        </p:txBody>
      </p:sp>
    </p:spTree>
    <p:extLst>
      <p:ext uri="{BB962C8B-B14F-4D97-AF65-F5344CB8AC3E}">
        <p14:creationId xmlns:p14="http://schemas.microsoft.com/office/powerpoint/2010/main" val="804075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8E31F2-2285-E840-0FE7-0FB81951E00E}"/>
              </a:ext>
            </a:extLst>
          </p:cNvPr>
          <p:cNvPicPr>
            <a:picLocks noChangeAspect="1"/>
          </p:cNvPicPr>
          <p:nvPr/>
        </p:nvPicPr>
        <p:blipFill>
          <a:blip r:embed="rId2"/>
          <a:stretch>
            <a:fillRect/>
          </a:stretch>
        </p:blipFill>
        <p:spPr>
          <a:xfrm>
            <a:off x="1865376" y="265176"/>
            <a:ext cx="8211312" cy="5398223"/>
          </a:xfrm>
          <a:prstGeom prst="rect">
            <a:avLst/>
          </a:prstGeom>
        </p:spPr>
      </p:pic>
      <p:sp>
        <p:nvSpPr>
          <p:cNvPr id="6" name="TextBox 5">
            <a:extLst>
              <a:ext uri="{FF2B5EF4-FFF2-40B4-BE49-F238E27FC236}">
                <a16:creationId xmlns:a16="http://schemas.microsoft.com/office/drawing/2014/main" id="{AED0511C-B566-E4AE-424F-545201469ADC}"/>
              </a:ext>
            </a:extLst>
          </p:cNvPr>
          <p:cNvSpPr txBox="1"/>
          <p:nvPr/>
        </p:nvSpPr>
        <p:spPr>
          <a:xfrm>
            <a:off x="2123694" y="5858179"/>
            <a:ext cx="7797546" cy="369332"/>
          </a:xfrm>
          <a:prstGeom prst="rect">
            <a:avLst/>
          </a:prstGeom>
          <a:noFill/>
        </p:spPr>
        <p:txBody>
          <a:bodyPr wrap="square">
            <a:spAutoFit/>
          </a:bodyPr>
          <a:lstStyle/>
          <a:p>
            <a:r>
              <a:rPr lang="en-US" b="1" dirty="0"/>
              <a:t>Three sine waves with the same amplitude and frequency, but different phases</a:t>
            </a:r>
            <a:endParaRPr lang="en-IN" b="1" dirty="0"/>
          </a:p>
        </p:txBody>
      </p:sp>
      <p:sp>
        <p:nvSpPr>
          <p:cNvPr id="3" name="Slide Number Placeholder 2">
            <a:extLst>
              <a:ext uri="{FF2B5EF4-FFF2-40B4-BE49-F238E27FC236}">
                <a16:creationId xmlns:a16="http://schemas.microsoft.com/office/drawing/2014/main" id="{AE559F4C-46A5-3E51-3A6D-17291DACC3E7}"/>
              </a:ext>
            </a:extLst>
          </p:cNvPr>
          <p:cNvSpPr>
            <a:spLocks noGrp="1"/>
          </p:cNvSpPr>
          <p:nvPr>
            <p:ph type="sldNum" sz="quarter" idx="12"/>
          </p:nvPr>
        </p:nvSpPr>
        <p:spPr/>
        <p:txBody>
          <a:bodyPr/>
          <a:lstStyle/>
          <a:p>
            <a:fld id="{6D972E1D-2B91-43F8-BAFE-8C37D0BCB00C}" type="slidenum">
              <a:rPr lang="en-IN" smtClean="0"/>
              <a:t>13</a:t>
            </a:fld>
            <a:endParaRPr lang="en-IN"/>
          </a:p>
        </p:txBody>
      </p:sp>
    </p:spTree>
    <p:extLst>
      <p:ext uri="{BB962C8B-B14F-4D97-AF65-F5344CB8AC3E}">
        <p14:creationId xmlns:p14="http://schemas.microsoft.com/office/powerpoint/2010/main" val="2880587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BB87299-5BF5-9909-6D60-14D1F6F0B105}"/>
              </a:ext>
            </a:extLst>
          </p:cNvPr>
          <p:cNvSpPr txBox="1"/>
          <p:nvPr/>
        </p:nvSpPr>
        <p:spPr>
          <a:xfrm>
            <a:off x="859535" y="789871"/>
            <a:ext cx="10352947" cy="5575052"/>
          </a:xfrm>
          <a:prstGeom prst="rect">
            <a:avLst/>
          </a:prstGeom>
          <a:noFill/>
        </p:spPr>
        <p:txBody>
          <a:bodyPr wrap="square">
            <a:spAutoFit/>
          </a:bodyPr>
          <a:lstStyle/>
          <a:p>
            <a:pPr marL="457200" indent="-457200" algn="just">
              <a:lnSpc>
                <a:spcPct val="150000"/>
              </a:lnSpc>
              <a:buFont typeface="+mj-lt"/>
              <a:buAutoNum type="arabicPeriod"/>
            </a:pPr>
            <a:r>
              <a:rPr lang="en-US" sz="2400" b="0" i="0" u="none" strike="noStrike" baseline="0" dirty="0"/>
              <a:t>A sine wave with a phase of 0° starts at time 0 with a zero amplitude. The </a:t>
            </a:r>
            <a:r>
              <a:rPr lang="en-IN" sz="2400" b="0" i="0" u="none" strike="noStrike" baseline="0" dirty="0"/>
              <a:t>amplitude is increasing</a:t>
            </a:r>
            <a:r>
              <a:rPr lang="en-IN" sz="2400" dirty="0"/>
              <a:t>, i.e. a</a:t>
            </a:r>
            <a:r>
              <a:rPr lang="en-US" sz="2400" dirty="0"/>
              <a:t> sine wave with a phase of 0° is not shifted.</a:t>
            </a:r>
            <a:endParaRPr lang="en-IN" sz="2400" b="0" i="0" u="none" strike="noStrike" baseline="0" dirty="0"/>
          </a:p>
          <a:p>
            <a:pPr marL="457200" indent="-457200" algn="just">
              <a:lnSpc>
                <a:spcPct val="150000"/>
              </a:lnSpc>
              <a:buFont typeface="+mj-lt"/>
              <a:buAutoNum type="arabicPeriod"/>
            </a:pPr>
            <a:r>
              <a:rPr lang="en-US" sz="2400" b="0" i="0" u="none" strike="noStrike" baseline="0" dirty="0"/>
              <a:t>A sine wave with a phase of 90° starts at time 0 with a peak amplitude. The</a:t>
            </a:r>
          </a:p>
          <a:p>
            <a:pPr algn="just">
              <a:lnSpc>
                <a:spcPct val="150000"/>
              </a:lnSpc>
            </a:pPr>
            <a:r>
              <a:rPr lang="en-IN" sz="2400" b="0" i="0" u="none" strike="noStrike" baseline="0" dirty="0"/>
              <a:t>	amplitude is decreasing</a:t>
            </a:r>
            <a:r>
              <a:rPr lang="en-IN" sz="2400" dirty="0"/>
              <a:t>, i.e. a</a:t>
            </a:r>
            <a:r>
              <a:rPr lang="en-US" sz="2400" dirty="0"/>
              <a:t> sine wave with a phase of 90° is shifted to the 	left by 1/4 cycle. However, note that the signal does not really exist before 	time 0.</a:t>
            </a:r>
            <a:endParaRPr lang="en-US" sz="2400" i="1" dirty="0"/>
          </a:p>
          <a:p>
            <a:pPr algn="just">
              <a:lnSpc>
                <a:spcPct val="150000"/>
              </a:lnSpc>
            </a:pPr>
            <a:r>
              <a:rPr lang="en-US" sz="2400" b="0" u="none" strike="noStrike" baseline="0" dirty="0"/>
              <a:t>3.    </a:t>
            </a:r>
            <a:r>
              <a:rPr lang="en-US" sz="2400" b="0" i="0" u="none" strike="noStrike" baseline="0" dirty="0"/>
              <a:t>A sine wave with a phase of 180° starts at time 0 with a zero amplitude. The</a:t>
            </a:r>
          </a:p>
          <a:p>
            <a:pPr algn="just">
              <a:lnSpc>
                <a:spcPct val="150000"/>
              </a:lnSpc>
            </a:pPr>
            <a:r>
              <a:rPr lang="en-IN" sz="2400" b="0" i="0" u="none" strike="noStrike" baseline="0" dirty="0"/>
              <a:t>	amplitude is decreasing, i.e. </a:t>
            </a:r>
            <a:r>
              <a:rPr lang="en-US" sz="2400" dirty="0"/>
              <a:t>a</a:t>
            </a:r>
            <a:r>
              <a:rPr lang="en-US" sz="2400" b="0" i="0" u="none" strike="noStrike" baseline="0" dirty="0"/>
              <a:t> sine wave with a phase of 180° is shifted to the 	left by 1/2 cycle. However, note that the signal does not really exist before 	time 0.</a:t>
            </a:r>
            <a:endParaRPr lang="en-IN" sz="2400" dirty="0"/>
          </a:p>
        </p:txBody>
      </p:sp>
      <p:sp>
        <p:nvSpPr>
          <p:cNvPr id="3" name="Slide Number Placeholder 2">
            <a:extLst>
              <a:ext uri="{FF2B5EF4-FFF2-40B4-BE49-F238E27FC236}">
                <a16:creationId xmlns:a16="http://schemas.microsoft.com/office/drawing/2014/main" id="{AE3D841D-600E-5042-8975-7C78F1A8C3B1}"/>
              </a:ext>
            </a:extLst>
          </p:cNvPr>
          <p:cNvSpPr>
            <a:spLocks noGrp="1"/>
          </p:cNvSpPr>
          <p:nvPr>
            <p:ph type="sldNum" sz="quarter" idx="12"/>
          </p:nvPr>
        </p:nvSpPr>
        <p:spPr/>
        <p:txBody>
          <a:bodyPr/>
          <a:lstStyle/>
          <a:p>
            <a:fld id="{6D972E1D-2B91-43F8-BAFE-8C37D0BCB00C}" type="slidenum">
              <a:rPr lang="en-IN" smtClean="0"/>
              <a:t>14</a:t>
            </a:fld>
            <a:endParaRPr lang="en-IN"/>
          </a:p>
        </p:txBody>
      </p:sp>
    </p:spTree>
    <p:extLst>
      <p:ext uri="{BB962C8B-B14F-4D97-AF65-F5344CB8AC3E}">
        <p14:creationId xmlns:p14="http://schemas.microsoft.com/office/powerpoint/2010/main" val="4248042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2EA7DE86-35CA-335F-0591-3AC060A89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862" y="42673"/>
            <a:ext cx="5063426" cy="1684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1">
            <a:extLst>
              <a:ext uri="{FF2B5EF4-FFF2-40B4-BE49-F238E27FC236}">
                <a16:creationId xmlns:a16="http://schemas.microsoft.com/office/drawing/2014/main" id="{200AC285-CE52-E939-CD28-35ECF6F9CA2E}"/>
              </a:ext>
            </a:extLst>
          </p:cNvPr>
          <p:cNvSpPr>
            <a:spLocks noChangeArrowheads="1"/>
          </p:cNvSpPr>
          <p:nvPr/>
        </p:nvSpPr>
        <p:spPr bwMode="auto">
          <a:xfrm>
            <a:off x="768096" y="1797177"/>
            <a:ext cx="10552176" cy="4409669"/>
          </a:xfrm>
          <a:prstGeom prst="rect">
            <a:avLst/>
          </a:prstGeom>
          <a:solidFill>
            <a:schemeClr val="accent2">
              <a:lumMod val="20000"/>
              <a:lumOff val="80000"/>
            </a:schemeClr>
          </a:solidFill>
          <a:ln>
            <a:noFill/>
          </a:ln>
          <a:effectLst/>
        </p:spPr>
        <p:txBody>
          <a:bodyPr wrap="square">
            <a:spAutoFit/>
          </a:bodyPr>
          <a:lstStyle/>
          <a:p>
            <a:pPr marL="514350" indent="-514350" eaLnBrk="1" fontAlgn="auto" hangingPunct="1">
              <a:lnSpc>
                <a:spcPct val="200000"/>
              </a:lnSpc>
              <a:spcBef>
                <a:spcPts val="0"/>
              </a:spcBef>
              <a:spcAft>
                <a:spcPts val="0"/>
              </a:spcAft>
              <a:buFont typeface="+mj-lt"/>
              <a:buAutoNum type="arabicPeriod"/>
              <a:defRPr/>
            </a:pPr>
            <a:r>
              <a:rPr lang="en-US" altLang="en-US" sz="2400" dirty="0">
                <a:latin typeface="Arial" panose="020B0604020202020204" pitchFamily="34" charset="0"/>
              </a:rPr>
              <a:t>Frequency is the rate of </a:t>
            </a:r>
            <a:r>
              <a:rPr lang="en-US" altLang="en-US" sz="2400" b="1" dirty="0">
                <a:latin typeface="Arial" panose="020B0604020202020204" pitchFamily="34" charset="0"/>
              </a:rPr>
              <a:t>change</a:t>
            </a:r>
            <a:r>
              <a:rPr lang="en-US" altLang="en-US" sz="2400" dirty="0">
                <a:latin typeface="Arial" panose="020B0604020202020204" pitchFamily="34" charset="0"/>
              </a:rPr>
              <a:t> with respect to </a:t>
            </a:r>
            <a:r>
              <a:rPr lang="en-US" altLang="en-US" sz="2400" b="1" dirty="0">
                <a:latin typeface="Arial" panose="020B0604020202020204" pitchFamily="34" charset="0"/>
              </a:rPr>
              <a:t>time</a:t>
            </a:r>
            <a:r>
              <a:rPr lang="en-US" altLang="en-US" sz="2400" dirty="0">
                <a:latin typeface="Arial" panose="020B0604020202020204" pitchFamily="34" charset="0"/>
              </a:rPr>
              <a:t>.</a:t>
            </a:r>
          </a:p>
          <a:p>
            <a:pPr marL="514350" indent="-514350" eaLnBrk="1" fontAlgn="auto" hangingPunct="1">
              <a:lnSpc>
                <a:spcPct val="200000"/>
              </a:lnSpc>
              <a:spcBef>
                <a:spcPts val="0"/>
              </a:spcBef>
              <a:spcAft>
                <a:spcPts val="0"/>
              </a:spcAft>
              <a:buFont typeface="+mj-lt"/>
              <a:buAutoNum type="arabicPeriod"/>
              <a:defRPr/>
            </a:pPr>
            <a:r>
              <a:rPr lang="en-US" altLang="en-US" sz="2400" dirty="0">
                <a:latin typeface="Arial" panose="020B0604020202020204" pitchFamily="34" charset="0"/>
              </a:rPr>
              <a:t>Change in a short span of time means </a:t>
            </a:r>
            <a:r>
              <a:rPr lang="en-US" altLang="en-US" sz="2400" b="1" dirty="0">
                <a:latin typeface="Arial" panose="020B0604020202020204" pitchFamily="34" charset="0"/>
              </a:rPr>
              <a:t>high frequency</a:t>
            </a:r>
            <a:r>
              <a:rPr lang="en-US" altLang="en-US" sz="2400" dirty="0">
                <a:latin typeface="Arial" panose="020B0604020202020204" pitchFamily="34" charset="0"/>
              </a:rPr>
              <a:t>.</a:t>
            </a:r>
          </a:p>
          <a:p>
            <a:pPr marL="514350" indent="-514350" eaLnBrk="1" fontAlgn="auto" hangingPunct="1">
              <a:lnSpc>
                <a:spcPct val="200000"/>
              </a:lnSpc>
              <a:spcBef>
                <a:spcPts val="0"/>
              </a:spcBef>
              <a:spcAft>
                <a:spcPts val="0"/>
              </a:spcAft>
              <a:buFont typeface="+mj-lt"/>
              <a:buAutoNum type="arabicPeriod"/>
              <a:defRPr/>
            </a:pPr>
            <a:r>
              <a:rPr lang="en-US" altLang="en-US" sz="2400" dirty="0">
                <a:latin typeface="Arial" panose="020B0604020202020204" pitchFamily="34" charset="0"/>
              </a:rPr>
              <a:t>Change over a long span of time means </a:t>
            </a:r>
            <a:r>
              <a:rPr lang="en-US" altLang="en-US" sz="2400" b="1" dirty="0">
                <a:latin typeface="Arial" panose="020B0604020202020204" pitchFamily="34" charset="0"/>
              </a:rPr>
              <a:t>low frequency</a:t>
            </a:r>
            <a:r>
              <a:rPr lang="en-US" altLang="en-US" sz="2400" dirty="0">
                <a:latin typeface="Arial" panose="020B0604020202020204" pitchFamily="34" charset="0"/>
              </a:rPr>
              <a:t>.</a:t>
            </a:r>
          </a:p>
          <a:p>
            <a:pPr marL="514350" indent="-514350" eaLnBrk="1" fontAlgn="auto" hangingPunct="1">
              <a:lnSpc>
                <a:spcPct val="200000"/>
              </a:lnSpc>
              <a:spcBef>
                <a:spcPts val="0"/>
              </a:spcBef>
              <a:spcAft>
                <a:spcPts val="0"/>
              </a:spcAft>
              <a:buFont typeface="+mj-lt"/>
              <a:buAutoNum type="arabicPeriod"/>
              <a:defRPr/>
            </a:pPr>
            <a:r>
              <a:rPr lang="en-US" altLang="en-US" sz="2400" dirty="0">
                <a:latin typeface="Arial" panose="020B0604020202020204" pitchFamily="34" charset="0"/>
              </a:rPr>
              <a:t>If a signal does not change at all, its frequency is </a:t>
            </a:r>
            <a:r>
              <a:rPr lang="en-US" altLang="en-US" sz="2400" b="1" dirty="0">
                <a:latin typeface="Arial" panose="020B0604020202020204" pitchFamily="34" charset="0"/>
              </a:rPr>
              <a:t>zero</a:t>
            </a:r>
            <a:r>
              <a:rPr lang="en-US" altLang="en-US" sz="2400" dirty="0">
                <a:latin typeface="Arial" panose="020B0604020202020204" pitchFamily="34" charset="0"/>
              </a:rPr>
              <a:t>.</a:t>
            </a:r>
          </a:p>
          <a:p>
            <a:pPr marL="514350" indent="-514350" eaLnBrk="1" fontAlgn="auto" hangingPunct="1">
              <a:lnSpc>
                <a:spcPct val="200000"/>
              </a:lnSpc>
              <a:spcBef>
                <a:spcPts val="0"/>
              </a:spcBef>
              <a:spcAft>
                <a:spcPts val="0"/>
              </a:spcAft>
              <a:buFont typeface="+mj-lt"/>
              <a:buAutoNum type="arabicPeriod"/>
              <a:defRPr/>
            </a:pPr>
            <a:r>
              <a:rPr lang="en-US" altLang="en-US" sz="2400" dirty="0">
                <a:latin typeface="Arial" panose="020B0604020202020204" pitchFamily="34" charset="0"/>
              </a:rPr>
              <a:t>If a signal changes instantaneously, its frequency is </a:t>
            </a:r>
            <a:r>
              <a:rPr lang="en-US" altLang="en-US" sz="2400" b="1" dirty="0">
                <a:latin typeface="Arial" panose="020B0604020202020204" pitchFamily="34" charset="0"/>
              </a:rPr>
              <a:t>infinite</a:t>
            </a:r>
            <a:r>
              <a:rPr lang="en-US" altLang="en-US" sz="2400" dirty="0">
                <a:latin typeface="Arial" panose="020B0604020202020204" pitchFamily="34" charset="0"/>
              </a:rPr>
              <a:t>.</a:t>
            </a:r>
          </a:p>
          <a:p>
            <a:pPr marL="514350" indent="-514350">
              <a:lnSpc>
                <a:spcPct val="200000"/>
              </a:lnSpc>
              <a:buFont typeface="+mj-lt"/>
              <a:buAutoNum type="arabicPeriod"/>
              <a:defRPr/>
            </a:pPr>
            <a:r>
              <a:rPr lang="en-US" altLang="en-US" sz="2400" dirty="0">
                <a:latin typeface="Arial" panose="020B0604020202020204" pitchFamily="34" charset="0"/>
              </a:rPr>
              <a:t>Phase describes the position of the waveform  relative to time 0.</a:t>
            </a:r>
          </a:p>
        </p:txBody>
      </p:sp>
      <p:sp>
        <p:nvSpPr>
          <p:cNvPr id="3" name="Slide Number Placeholder 2">
            <a:extLst>
              <a:ext uri="{FF2B5EF4-FFF2-40B4-BE49-F238E27FC236}">
                <a16:creationId xmlns:a16="http://schemas.microsoft.com/office/drawing/2014/main" id="{E4701D3C-B273-267A-7CC0-F9A364165703}"/>
              </a:ext>
            </a:extLst>
          </p:cNvPr>
          <p:cNvSpPr>
            <a:spLocks noGrp="1"/>
          </p:cNvSpPr>
          <p:nvPr>
            <p:ph type="sldNum" sz="quarter" idx="12"/>
          </p:nvPr>
        </p:nvSpPr>
        <p:spPr/>
        <p:txBody>
          <a:bodyPr/>
          <a:lstStyle/>
          <a:p>
            <a:fld id="{6D972E1D-2B91-43F8-BAFE-8C37D0BCB00C}" type="slidenum">
              <a:rPr lang="en-IN" smtClean="0"/>
              <a:t>15</a:t>
            </a:fld>
            <a:endParaRPr lang="en-IN"/>
          </a:p>
        </p:txBody>
      </p:sp>
    </p:spTree>
    <p:extLst>
      <p:ext uri="{BB962C8B-B14F-4D97-AF65-F5344CB8AC3E}">
        <p14:creationId xmlns:p14="http://schemas.microsoft.com/office/powerpoint/2010/main" val="145781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1DFA-D5A8-7BAC-DF36-D549DF4CF6AB}"/>
              </a:ext>
            </a:extLst>
          </p:cNvPr>
          <p:cNvSpPr>
            <a:spLocks noGrp="1"/>
          </p:cNvSpPr>
          <p:nvPr>
            <p:ph type="title"/>
          </p:nvPr>
        </p:nvSpPr>
        <p:spPr/>
        <p:txBody>
          <a:bodyPr/>
          <a:lstStyle/>
          <a:p>
            <a:pPr algn="ctr"/>
            <a:r>
              <a:rPr lang="en-US" altLang="en-US" sz="4800" dirty="0"/>
              <a:t>Wavelength and period</a:t>
            </a:r>
            <a:endParaRPr lang="en-IN" dirty="0"/>
          </a:p>
        </p:txBody>
      </p:sp>
      <p:pic>
        <p:nvPicPr>
          <p:cNvPr id="7" name="Picture 6">
            <a:extLst>
              <a:ext uri="{FF2B5EF4-FFF2-40B4-BE49-F238E27FC236}">
                <a16:creationId xmlns:a16="http://schemas.microsoft.com/office/drawing/2014/main" id="{9FA178AB-2125-4AFF-5C15-CCD09D29F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4752" y="1838516"/>
            <a:ext cx="9509759" cy="2514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a:extLst>
              <a:ext uri="{FF2B5EF4-FFF2-40B4-BE49-F238E27FC236}">
                <a16:creationId xmlns:a16="http://schemas.microsoft.com/office/drawing/2014/main" id="{5C8F20C4-0460-213D-D100-1844774F2240}"/>
              </a:ext>
            </a:extLst>
          </p:cNvPr>
          <p:cNvPicPr>
            <a:picLocks noChangeAspect="1"/>
          </p:cNvPicPr>
          <p:nvPr/>
        </p:nvPicPr>
        <p:blipFill>
          <a:blip r:embed="rId3"/>
          <a:stretch>
            <a:fillRect/>
          </a:stretch>
        </p:blipFill>
        <p:spPr>
          <a:xfrm>
            <a:off x="2303977" y="5026116"/>
            <a:ext cx="7596481" cy="829128"/>
          </a:xfrm>
          <a:prstGeom prst="rect">
            <a:avLst/>
          </a:prstGeom>
        </p:spPr>
      </p:pic>
      <p:sp>
        <p:nvSpPr>
          <p:cNvPr id="3" name="Line 3">
            <a:extLst>
              <a:ext uri="{FF2B5EF4-FFF2-40B4-BE49-F238E27FC236}">
                <a16:creationId xmlns:a16="http://schemas.microsoft.com/office/drawing/2014/main" id="{8268D426-5C77-0D1D-0DF1-DAFFADA9C5F5}"/>
              </a:ext>
            </a:extLst>
          </p:cNvPr>
          <p:cNvSpPr>
            <a:spLocks noChangeShapeType="1"/>
          </p:cNvSpPr>
          <p:nvPr/>
        </p:nvSpPr>
        <p:spPr bwMode="auto">
          <a:xfrm>
            <a:off x="1712976" y="16550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F35710D8-EA03-012F-6146-6DB07892FC3A}"/>
              </a:ext>
            </a:extLst>
          </p:cNvPr>
          <p:cNvSpPr>
            <a:spLocks noGrp="1"/>
          </p:cNvSpPr>
          <p:nvPr>
            <p:ph type="sldNum" sz="quarter" idx="12"/>
          </p:nvPr>
        </p:nvSpPr>
        <p:spPr/>
        <p:txBody>
          <a:bodyPr/>
          <a:lstStyle/>
          <a:p>
            <a:fld id="{6D972E1D-2B91-43F8-BAFE-8C37D0BCB00C}" type="slidenum">
              <a:rPr lang="en-IN" smtClean="0"/>
              <a:t>16</a:t>
            </a:fld>
            <a:endParaRPr lang="en-IN"/>
          </a:p>
        </p:txBody>
      </p:sp>
    </p:spTree>
    <p:extLst>
      <p:ext uri="{BB962C8B-B14F-4D97-AF65-F5344CB8AC3E}">
        <p14:creationId xmlns:p14="http://schemas.microsoft.com/office/powerpoint/2010/main" val="2026859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AD95F7-4F72-D30E-8E14-0508809FBAC2}"/>
              </a:ext>
            </a:extLst>
          </p:cNvPr>
          <p:cNvPicPr>
            <a:picLocks noChangeAspect="1"/>
          </p:cNvPicPr>
          <p:nvPr/>
        </p:nvPicPr>
        <p:blipFill>
          <a:blip r:embed="rId2"/>
          <a:stretch>
            <a:fillRect/>
          </a:stretch>
        </p:blipFill>
        <p:spPr>
          <a:xfrm>
            <a:off x="896112" y="417376"/>
            <a:ext cx="6345936" cy="4367836"/>
          </a:xfrm>
          <a:prstGeom prst="rect">
            <a:avLst/>
          </a:prstGeom>
        </p:spPr>
      </p:pic>
      <p:sp>
        <p:nvSpPr>
          <p:cNvPr id="6" name="TextBox 5">
            <a:extLst>
              <a:ext uri="{FF2B5EF4-FFF2-40B4-BE49-F238E27FC236}">
                <a16:creationId xmlns:a16="http://schemas.microsoft.com/office/drawing/2014/main" id="{3A1AD282-143F-101A-4465-952CEAB304F7}"/>
              </a:ext>
            </a:extLst>
          </p:cNvPr>
          <p:cNvSpPr txBox="1"/>
          <p:nvPr/>
        </p:nvSpPr>
        <p:spPr>
          <a:xfrm>
            <a:off x="1145286" y="5063990"/>
            <a:ext cx="6094476" cy="369332"/>
          </a:xfrm>
          <a:prstGeom prst="rect">
            <a:avLst/>
          </a:prstGeom>
          <a:noFill/>
        </p:spPr>
        <p:txBody>
          <a:bodyPr wrap="square">
            <a:spAutoFit/>
          </a:bodyPr>
          <a:lstStyle/>
          <a:p>
            <a:r>
              <a:rPr lang="en-US" b="1" dirty="0"/>
              <a:t>The time-domain and frequency-domain plots of a sine wave</a:t>
            </a:r>
            <a:endParaRPr lang="en-IN" b="1" dirty="0"/>
          </a:p>
        </p:txBody>
      </p:sp>
      <p:pic>
        <p:nvPicPr>
          <p:cNvPr id="9" name="Picture 1">
            <a:extLst>
              <a:ext uri="{FF2B5EF4-FFF2-40B4-BE49-F238E27FC236}">
                <a16:creationId xmlns:a16="http://schemas.microsoft.com/office/drawing/2014/main" id="{E583517E-6E33-02D6-346B-A1DDA867C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3750" y="2551175"/>
            <a:ext cx="3074201" cy="1462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11">
            <a:extLst>
              <a:ext uri="{FF2B5EF4-FFF2-40B4-BE49-F238E27FC236}">
                <a16:creationId xmlns:a16="http://schemas.microsoft.com/office/drawing/2014/main" id="{5EC5C2A9-8070-A753-6F1B-0E3B4FF8CD43}"/>
              </a:ext>
            </a:extLst>
          </p:cNvPr>
          <p:cNvSpPr>
            <a:spLocks noChangeArrowheads="1"/>
          </p:cNvSpPr>
          <p:nvPr/>
        </p:nvSpPr>
        <p:spPr bwMode="auto">
          <a:xfrm>
            <a:off x="8503920" y="3867329"/>
            <a:ext cx="3468624" cy="2343655"/>
          </a:xfrm>
          <a:prstGeom prst="rect">
            <a:avLst/>
          </a:prstGeom>
          <a:solidFill>
            <a:schemeClr val="accent2">
              <a:lumMod val="20000"/>
              <a:lumOff val="80000"/>
            </a:schemeClr>
          </a:solidFill>
          <a:ln>
            <a:noFill/>
          </a:ln>
          <a:effectLst/>
        </p:spPr>
        <p:txBody>
          <a:bodyPr wrap="square">
            <a:spAutoFit/>
          </a:bodyPr>
          <a:lstStyle/>
          <a:p>
            <a:pPr algn="ctr" eaLnBrk="1" fontAlgn="auto" hangingPunct="1">
              <a:lnSpc>
                <a:spcPct val="150000"/>
              </a:lnSpc>
              <a:spcBef>
                <a:spcPts val="0"/>
              </a:spcBef>
              <a:spcAft>
                <a:spcPts val="0"/>
              </a:spcAft>
              <a:defRPr/>
            </a:pPr>
            <a:r>
              <a:rPr lang="en-US" altLang="en-US" sz="2000" b="1" i="1" dirty="0">
                <a:effectLst>
                  <a:outerShdw blurRad="38100" dist="38100" dir="2700000" algn="tl">
                    <a:srgbClr val="000000">
                      <a:alpha val="43137"/>
                    </a:srgbClr>
                  </a:outerShdw>
                </a:effectLst>
                <a:latin typeface="Arial" panose="020B0604020202020204" pitchFamily="34" charset="0"/>
              </a:rPr>
              <a:t>A complete sine wave in the time domain can be represented by one single spike in the frequency domain.</a:t>
            </a:r>
          </a:p>
        </p:txBody>
      </p:sp>
      <p:sp>
        <p:nvSpPr>
          <p:cNvPr id="3" name="Slide Number Placeholder 2">
            <a:extLst>
              <a:ext uri="{FF2B5EF4-FFF2-40B4-BE49-F238E27FC236}">
                <a16:creationId xmlns:a16="http://schemas.microsoft.com/office/drawing/2014/main" id="{DDFD8D31-4919-AE28-8E01-6DE45C7BF1AB}"/>
              </a:ext>
            </a:extLst>
          </p:cNvPr>
          <p:cNvSpPr>
            <a:spLocks noGrp="1"/>
          </p:cNvSpPr>
          <p:nvPr>
            <p:ph type="sldNum" sz="quarter" idx="12"/>
          </p:nvPr>
        </p:nvSpPr>
        <p:spPr/>
        <p:txBody>
          <a:bodyPr/>
          <a:lstStyle/>
          <a:p>
            <a:fld id="{6D972E1D-2B91-43F8-BAFE-8C37D0BCB00C}" type="slidenum">
              <a:rPr lang="en-IN" smtClean="0"/>
              <a:t>17</a:t>
            </a:fld>
            <a:endParaRPr lang="en-IN"/>
          </a:p>
        </p:txBody>
      </p:sp>
    </p:spTree>
    <p:extLst>
      <p:ext uri="{BB962C8B-B14F-4D97-AF65-F5344CB8AC3E}">
        <p14:creationId xmlns:p14="http://schemas.microsoft.com/office/powerpoint/2010/main" val="3767789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Box 4">
            <a:extLst>
              <a:ext uri="{FF2B5EF4-FFF2-40B4-BE49-F238E27FC236}">
                <a16:creationId xmlns:a16="http://schemas.microsoft.com/office/drawing/2014/main" id="{F57C2292-442C-10BC-4AAA-0A5807A953F5}"/>
              </a:ext>
            </a:extLst>
          </p:cNvPr>
          <p:cNvSpPr txBox="1">
            <a:spLocks noChangeArrowheads="1"/>
          </p:cNvSpPr>
          <p:nvPr/>
        </p:nvSpPr>
        <p:spPr bwMode="auto">
          <a:xfrm>
            <a:off x="2987421" y="5300472"/>
            <a:ext cx="591841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The time domain and frequency domain of three sine waves</a:t>
            </a:r>
          </a:p>
        </p:txBody>
      </p:sp>
      <p:pic>
        <p:nvPicPr>
          <p:cNvPr id="5" name="Picture 6">
            <a:extLst>
              <a:ext uri="{FF2B5EF4-FFF2-40B4-BE49-F238E27FC236}">
                <a16:creationId xmlns:a16="http://schemas.microsoft.com/office/drawing/2014/main" id="{5F144F26-4754-52AA-6660-100B92523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286" y="771526"/>
            <a:ext cx="10499589" cy="4239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A2D5901-BC16-F8D9-E704-78F2D834B723}"/>
              </a:ext>
            </a:extLst>
          </p:cNvPr>
          <p:cNvSpPr>
            <a:spLocks noGrp="1"/>
          </p:cNvSpPr>
          <p:nvPr>
            <p:ph type="sldNum" sz="quarter" idx="12"/>
          </p:nvPr>
        </p:nvSpPr>
        <p:spPr/>
        <p:txBody>
          <a:bodyPr/>
          <a:lstStyle/>
          <a:p>
            <a:fld id="{6D972E1D-2B91-43F8-BAFE-8C37D0BCB00C}" type="slidenum">
              <a:rPr lang="en-IN" smtClean="0"/>
              <a:t>18</a:t>
            </a:fld>
            <a:endParaRPr lang="en-IN"/>
          </a:p>
        </p:txBody>
      </p:sp>
    </p:spTree>
    <p:extLst>
      <p:ext uri="{BB962C8B-B14F-4D97-AF65-F5344CB8AC3E}">
        <p14:creationId xmlns:p14="http://schemas.microsoft.com/office/powerpoint/2010/main" val="23296150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70" name="Rectangle 15">
            <a:extLst>
              <a:ext uri="{FF2B5EF4-FFF2-40B4-BE49-F238E27FC236}">
                <a16:creationId xmlns:a16="http://schemas.microsoft.com/office/drawing/2014/main" id="{4D5A343F-2F4B-2A98-8AF6-6859069F537C}"/>
              </a:ext>
            </a:extLst>
          </p:cNvPr>
          <p:cNvSpPr>
            <a:spLocks noGrp="1" noChangeArrowheads="1"/>
          </p:cNvSpPr>
          <p:nvPr>
            <p:ph type="title"/>
          </p:nvPr>
        </p:nvSpPr>
        <p:spPr>
          <a:xfrm>
            <a:off x="2404872" y="609600"/>
            <a:ext cx="7391400" cy="1007815"/>
          </a:xfrm>
        </p:spPr>
        <p:txBody>
          <a:bodyPr>
            <a:normAutofit fontScale="90000"/>
          </a:bodyPr>
          <a:lstStyle/>
          <a:p>
            <a:pPr eaLnBrk="1" hangingPunct="1"/>
            <a:r>
              <a:rPr lang="en-US" altLang="en-US" dirty="0"/>
              <a:t>Composite Signals and Periodicity</a:t>
            </a:r>
          </a:p>
        </p:txBody>
      </p:sp>
      <p:sp>
        <p:nvSpPr>
          <p:cNvPr id="66571" name="Rectangle 16">
            <a:extLst>
              <a:ext uri="{FF2B5EF4-FFF2-40B4-BE49-F238E27FC236}">
                <a16:creationId xmlns:a16="http://schemas.microsoft.com/office/drawing/2014/main" id="{71D46CF8-F98B-B095-D015-F9655A9A4C7D}"/>
              </a:ext>
            </a:extLst>
          </p:cNvPr>
          <p:cNvSpPr>
            <a:spLocks noGrp="1" noChangeArrowheads="1"/>
          </p:cNvSpPr>
          <p:nvPr>
            <p:ph type="body" idx="1"/>
          </p:nvPr>
        </p:nvSpPr>
        <p:spPr>
          <a:xfrm>
            <a:off x="1097280" y="1981200"/>
            <a:ext cx="9253728" cy="4114800"/>
          </a:xfrm>
        </p:spPr>
        <p:txBody>
          <a:bodyPr>
            <a:normAutofit/>
          </a:bodyPr>
          <a:lstStyle/>
          <a:p>
            <a:pPr algn="just" eaLnBrk="1" hangingPunct="1">
              <a:lnSpc>
                <a:spcPct val="150000"/>
              </a:lnSpc>
            </a:pPr>
            <a:r>
              <a:rPr lang="en-US" altLang="en-US" sz="2800" dirty="0"/>
              <a:t>If the composite signal is </a:t>
            </a:r>
            <a:r>
              <a:rPr lang="en-US" altLang="en-US" sz="2800" dirty="0">
                <a:solidFill>
                  <a:schemeClr val="hlink"/>
                </a:solidFill>
              </a:rPr>
              <a:t>periodic</a:t>
            </a:r>
            <a:r>
              <a:rPr lang="en-US" altLang="en-US" sz="2800" dirty="0"/>
              <a:t>, the decomposition gives a series of signals with </a:t>
            </a:r>
            <a:r>
              <a:rPr lang="en-US" altLang="en-US" sz="2800" dirty="0">
                <a:solidFill>
                  <a:schemeClr val="hlink"/>
                </a:solidFill>
              </a:rPr>
              <a:t>discrete</a:t>
            </a:r>
            <a:r>
              <a:rPr lang="en-US" altLang="en-US" sz="2800" dirty="0"/>
              <a:t> frequencies.</a:t>
            </a:r>
          </a:p>
          <a:p>
            <a:pPr algn="just" eaLnBrk="1" hangingPunct="1">
              <a:lnSpc>
                <a:spcPct val="150000"/>
              </a:lnSpc>
            </a:pPr>
            <a:r>
              <a:rPr lang="en-US" altLang="en-US" sz="2800" dirty="0"/>
              <a:t>If the composite signal is </a:t>
            </a:r>
            <a:r>
              <a:rPr lang="en-US" altLang="en-US" sz="2800" dirty="0">
                <a:solidFill>
                  <a:schemeClr val="hlink"/>
                </a:solidFill>
              </a:rPr>
              <a:t>nonperiodic</a:t>
            </a:r>
            <a:r>
              <a:rPr lang="en-US" altLang="en-US" sz="2800" dirty="0"/>
              <a:t>, the decomposition gives a combination of sine waves with </a:t>
            </a:r>
            <a:r>
              <a:rPr lang="en-US" altLang="en-US" sz="2800" dirty="0">
                <a:solidFill>
                  <a:schemeClr val="hlink"/>
                </a:solidFill>
              </a:rPr>
              <a:t>continuous</a:t>
            </a:r>
            <a:r>
              <a:rPr lang="en-US" altLang="en-US" sz="2800" dirty="0"/>
              <a:t> frequencies.</a:t>
            </a:r>
          </a:p>
          <a:p>
            <a:pPr algn="just" eaLnBrk="1" hangingPunct="1">
              <a:lnSpc>
                <a:spcPct val="150000"/>
              </a:lnSpc>
            </a:pPr>
            <a:endParaRPr lang="en-US" altLang="en-US" sz="2800" dirty="0"/>
          </a:p>
        </p:txBody>
      </p:sp>
      <p:sp>
        <p:nvSpPr>
          <p:cNvPr id="2" name="Line 3">
            <a:extLst>
              <a:ext uri="{FF2B5EF4-FFF2-40B4-BE49-F238E27FC236}">
                <a16:creationId xmlns:a16="http://schemas.microsoft.com/office/drawing/2014/main" id="{CD02430D-F50B-F41D-BB7D-7C48241D470F}"/>
              </a:ext>
            </a:extLst>
          </p:cNvPr>
          <p:cNvSpPr>
            <a:spLocks noChangeShapeType="1"/>
          </p:cNvSpPr>
          <p:nvPr/>
        </p:nvSpPr>
        <p:spPr bwMode="auto">
          <a:xfrm>
            <a:off x="1676400" y="158496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 name="Slide Number Placeholder 2">
            <a:extLst>
              <a:ext uri="{FF2B5EF4-FFF2-40B4-BE49-F238E27FC236}">
                <a16:creationId xmlns:a16="http://schemas.microsoft.com/office/drawing/2014/main" id="{EF4EBD6F-EFCE-CD9C-503B-9DADC67BE19C}"/>
              </a:ext>
            </a:extLst>
          </p:cNvPr>
          <p:cNvSpPr>
            <a:spLocks noGrp="1"/>
          </p:cNvSpPr>
          <p:nvPr>
            <p:ph type="sldNum" sz="quarter" idx="12"/>
          </p:nvPr>
        </p:nvSpPr>
        <p:spPr/>
        <p:txBody>
          <a:bodyPr/>
          <a:lstStyle/>
          <a:p>
            <a:fld id="{6D972E1D-2B91-43F8-BAFE-8C37D0BCB00C}"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577476"/>
          </a:xfrm>
        </p:spPr>
        <p:txBody>
          <a:bodyPr>
            <a:normAutofit/>
          </a:bodyPr>
          <a:lstStyle/>
          <a:p>
            <a:pPr marL="457200" indent="-457200">
              <a:buFont typeface="+mj-lt"/>
              <a:buAutoNum type="arabicPeriod"/>
            </a:pPr>
            <a:r>
              <a:rPr lang="en-IN" dirty="0"/>
              <a:t>Analog &amp; Digital Signals</a:t>
            </a:r>
          </a:p>
          <a:p>
            <a:pPr marL="457200" indent="-457200">
              <a:buFont typeface="+mj-lt"/>
              <a:buAutoNum type="arabicPeriod"/>
            </a:pPr>
            <a:r>
              <a:rPr lang="en-IN" dirty="0"/>
              <a:t>Periodic Analog Signal</a:t>
            </a:r>
          </a:p>
          <a:p>
            <a:pPr marL="457200" indent="-457200">
              <a:buFont typeface="+mj-lt"/>
              <a:buAutoNum type="arabicPeriod"/>
            </a:pPr>
            <a:r>
              <a:rPr lang="en-IN" dirty="0"/>
              <a:t>Wavelength &amp; Period</a:t>
            </a:r>
          </a:p>
          <a:p>
            <a:pPr marL="457200" indent="-457200">
              <a:buFont typeface="+mj-lt"/>
              <a:buAutoNum type="arabicPeriod"/>
            </a:pPr>
            <a:r>
              <a:rPr lang="en-IN" dirty="0"/>
              <a:t>Non-periodic signal</a:t>
            </a:r>
          </a:p>
          <a:p>
            <a:pPr marL="457200" indent="-457200">
              <a:buFont typeface="+mj-lt"/>
              <a:buAutoNum type="arabicPeriod"/>
            </a:pPr>
            <a:r>
              <a:rPr lang="en-IN" dirty="0"/>
              <a:t>Composite Signal</a:t>
            </a:r>
          </a:p>
          <a:p>
            <a:pPr marL="457200" indent="-457200">
              <a:buFont typeface="+mj-lt"/>
              <a:buAutoNum type="arabicPeriod"/>
            </a:pPr>
            <a:r>
              <a:rPr lang="en-IN" dirty="0"/>
              <a:t>Bandwidth</a:t>
            </a:r>
          </a:p>
          <a:p>
            <a:pPr marL="457200" indent="-457200">
              <a:buFont typeface="+mj-lt"/>
              <a:buAutoNum type="arabicPeriod"/>
            </a:pPr>
            <a:r>
              <a:rPr lang="en-IN" dirty="0"/>
              <a:t>Bit Rate</a:t>
            </a:r>
          </a:p>
          <a:p>
            <a:pPr marL="457200" indent="-457200">
              <a:buFont typeface="+mj-lt"/>
              <a:buAutoNum type="arabicPeriod"/>
            </a:pPr>
            <a:r>
              <a:rPr lang="en-IN" dirty="0"/>
              <a:t>Periodic &amp; non periodic digital signal</a:t>
            </a:r>
          </a:p>
          <a:p>
            <a:pPr marL="457200" indent="-457200">
              <a:buFont typeface="+mj-lt"/>
              <a:buAutoNum type="arabicPeriod"/>
            </a:pPr>
            <a:r>
              <a:rPr lang="en-IN" dirty="0"/>
              <a:t>Baseband Transmission</a:t>
            </a:r>
          </a:p>
          <a:p>
            <a:pPr marL="457200" indent="-457200">
              <a:buFont typeface="+mj-lt"/>
              <a:buAutoNum type="arabicPeriod"/>
            </a:pPr>
            <a:r>
              <a:rPr lang="en-IN" dirty="0"/>
              <a:t>Broadband Transmission</a:t>
            </a:r>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a:p>
            <a:pPr marL="457200" indent="-457200">
              <a:buFont typeface="+mj-lt"/>
              <a:buAutoNum type="arabicPeriod"/>
            </a:pPr>
            <a:endParaRPr lang="en-IN" dirty="0"/>
          </a:p>
        </p:txBody>
      </p:sp>
      <p:sp>
        <p:nvSpPr>
          <p:cNvPr id="4" name="Line 3">
            <a:extLst>
              <a:ext uri="{FF2B5EF4-FFF2-40B4-BE49-F238E27FC236}">
                <a16:creationId xmlns:a16="http://schemas.microsoft.com/office/drawing/2014/main" id="{DC2025DA-B477-144F-057C-E5FEA578CEAB}"/>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1CC5EDAC-97A5-3CFE-EAFF-B02219CBF236}"/>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60" name="Line 3">
            <a:extLst>
              <a:ext uri="{FF2B5EF4-FFF2-40B4-BE49-F238E27FC236}">
                <a16:creationId xmlns:a16="http://schemas.microsoft.com/office/drawing/2014/main" id="{97E443BE-C561-1C59-0E98-052EF602B8C7}"/>
              </a:ext>
            </a:extLst>
          </p:cNvPr>
          <p:cNvSpPr>
            <a:spLocks noChangeShapeType="1"/>
          </p:cNvSpPr>
          <p:nvPr/>
        </p:nvSpPr>
        <p:spPr bwMode="auto">
          <a:xfrm>
            <a:off x="1676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0661" name="Text Box 4">
            <a:extLst>
              <a:ext uri="{FF2B5EF4-FFF2-40B4-BE49-F238E27FC236}">
                <a16:creationId xmlns:a16="http://schemas.microsoft.com/office/drawing/2014/main" id="{19040516-B758-AF52-533D-B48B1BA425FF}"/>
              </a:ext>
            </a:extLst>
          </p:cNvPr>
          <p:cNvSpPr txBox="1">
            <a:spLocks noChangeArrowheads="1"/>
          </p:cNvSpPr>
          <p:nvPr/>
        </p:nvSpPr>
        <p:spPr bwMode="auto">
          <a:xfrm>
            <a:off x="1828801" y="457200"/>
            <a:ext cx="4543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3.9  </a:t>
            </a:r>
            <a:r>
              <a:rPr lang="en-US" altLang="en-US" sz="2000" baseline="0"/>
              <a:t>A composite periodic signal</a:t>
            </a:r>
          </a:p>
        </p:txBody>
      </p:sp>
      <p:pic>
        <p:nvPicPr>
          <p:cNvPr id="70663" name="Picture 8">
            <a:extLst>
              <a:ext uri="{FF2B5EF4-FFF2-40B4-BE49-F238E27FC236}">
                <a16:creationId xmlns:a16="http://schemas.microsoft.com/office/drawing/2014/main" id="{62605B96-0FE2-7483-86D5-BEDF76DDC2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5" y="1167384"/>
            <a:ext cx="8275128" cy="2947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1">
            <a:extLst>
              <a:ext uri="{FF2B5EF4-FFF2-40B4-BE49-F238E27FC236}">
                <a16:creationId xmlns:a16="http://schemas.microsoft.com/office/drawing/2014/main" id="{EA7F4DFB-F684-83B5-F7C2-7A18924C65FF}"/>
              </a:ext>
            </a:extLst>
          </p:cNvPr>
          <p:cNvSpPr>
            <a:spLocks noChangeArrowheads="1"/>
          </p:cNvSpPr>
          <p:nvPr/>
        </p:nvSpPr>
        <p:spPr bwMode="auto">
          <a:xfrm>
            <a:off x="1161288" y="4712499"/>
            <a:ext cx="96377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sz="2400" b="0" i="0" baseline="0" dirty="0">
                <a:latin typeface="+mn-lt"/>
              </a:rPr>
              <a:t>Figure 3.9 shows a periodic composite signal with frequency f. This type of signal is not typical of those found in data communications. We can consider it to be three alarm systems, each with a different frequency. </a:t>
            </a:r>
          </a:p>
        </p:txBody>
      </p:sp>
      <p:sp>
        <p:nvSpPr>
          <p:cNvPr id="3" name="Slide Number Placeholder 2">
            <a:extLst>
              <a:ext uri="{FF2B5EF4-FFF2-40B4-BE49-F238E27FC236}">
                <a16:creationId xmlns:a16="http://schemas.microsoft.com/office/drawing/2014/main" id="{5A6BE4AA-25BA-8444-724A-169B201CE578}"/>
              </a:ext>
            </a:extLst>
          </p:cNvPr>
          <p:cNvSpPr>
            <a:spLocks noGrp="1"/>
          </p:cNvSpPr>
          <p:nvPr>
            <p:ph type="sldNum" sz="quarter" idx="12"/>
          </p:nvPr>
        </p:nvSpPr>
        <p:spPr/>
        <p:txBody>
          <a:bodyPr/>
          <a:lstStyle/>
          <a:p>
            <a:fld id="{6D972E1D-2B91-43F8-BAFE-8C37D0BCB00C}"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708" name="Line 3">
            <a:extLst>
              <a:ext uri="{FF2B5EF4-FFF2-40B4-BE49-F238E27FC236}">
                <a16:creationId xmlns:a16="http://schemas.microsoft.com/office/drawing/2014/main" id="{AA51C3FD-54AE-ADD9-99F8-D52AD81D6EC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72709" name="Text Box 4">
            <a:extLst>
              <a:ext uri="{FF2B5EF4-FFF2-40B4-BE49-F238E27FC236}">
                <a16:creationId xmlns:a16="http://schemas.microsoft.com/office/drawing/2014/main" id="{16D04EC1-773A-145D-7870-50C8B37D027B}"/>
              </a:ext>
            </a:extLst>
          </p:cNvPr>
          <p:cNvSpPr txBox="1">
            <a:spLocks noChangeArrowheads="1"/>
          </p:cNvSpPr>
          <p:nvPr/>
        </p:nvSpPr>
        <p:spPr bwMode="auto">
          <a:xfrm>
            <a:off x="1828801" y="152400"/>
            <a:ext cx="81946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a:solidFill>
                  <a:schemeClr val="folHlink"/>
                </a:solidFill>
              </a:rPr>
              <a:t>Figure 3.10  </a:t>
            </a:r>
            <a:r>
              <a:rPr lang="en-US" altLang="en-US" sz="2000" baseline="0"/>
              <a:t>Decomposition of a composite periodic signal in the time and</a:t>
            </a:r>
            <a:br>
              <a:rPr lang="en-US" altLang="en-US" sz="2000" baseline="0"/>
            </a:br>
            <a:r>
              <a:rPr lang="en-US" altLang="en-US" sz="2000" baseline="0"/>
              <a:t>                          frequency domains</a:t>
            </a:r>
          </a:p>
        </p:txBody>
      </p:sp>
      <p:pic>
        <p:nvPicPr>
          <p:cNvPr id="72711" name="Picture 6">
            <a:extLst>
              <a:ext uri="{FF2B5EF4-FFF2-40B4-BE49-F238E27FC236}">
                <a16:creationId xmlns:a16="http://schemas.microsoft.com/office/drawing/2014/main" id="{3F0DC35D-6CAA-8236-A83F-6991588BF9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6800" y="1476376"/>
            <a:ext cx="734060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636E14E-CAF6-9725-1403-3C0A8DD8EFD8}"/>
              </a:ext>
            </a:extLst>
          </p:cNvPr>
          <p:cNvSpPr>
            <a:spLocks noGrp="1"/>
          </p:cNvSpPr>
          <p:nvPr>
            <p:ph type="sldNum" sz="quarter" idx="12"/>
          </p:nvPr>
        </p:nvSpPr>
        <p:spPr/>
        <p:txBody>
          <a:bodyPr/>
          <a:lstStyle/>
          <a:p>
            <a:fld id="{6D972E1D-2B91-43F8-BAFE-8C37D0BCB00C}"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Text Box 4">
            <a:extLst>
              <a:ext uri="{FF2B5EF4-FFF2-40B4-BE49-F238E27FC236}">
                <a16:creationId xmlns:a16="http://schemas.microsoft.com/office/drawing/2014/main" id="{5DA639BC-45FE-9CBF-AD39-3DC859D6C9EA}"/>
              </a:ext>
            </a:extLst>
          </p:cNvPr>
          <p:cNvSpPr txBox="1">
            <a:spLocks noChangeArrowheads="1"/>
          </p:cNvSpPr>
          <p:nvPr/>
        </p:nvSpPr>
        <p:spPr bwMode="auto">
          <a:xfrm>
            <a:off x="1664209" y="423672"/>
            <a:ext cx="89859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dirty="0">
                <a:solidFill>
                  <a:schemeClr val="folHlink"/>
                </a:solidFill>
              </a:rPr>
              <a:t>Figure 3.11  </a:t>
            </a:r>
            <a:r>
              <a:rPr lang="en-US" altLang="en-US" sz="2400" dirty="0"/>
              <a:t>The time and frequency domains of a nonperiodic signal</a:t>
            </a:r>
          </a:p>
        </p:txBody>
      </p:sp>
      <p:pic>
        <p:nvPicPr>
          <p:cNvPr id="64515" name="Picture 6">
            <a:extLst>
              <a:ext uri="{FF2B5EF4-FFF2-40B4-BE49-F238E27FC236}">
                <a16:creationId xmlns:a16="http://schemas.microsoft.com/office/drawing/2014/main" id="{1F942947-C18D-5FAB-DCBC-ABEAD30F67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1514" y="1585024"/>
            <a:ext cx="8345487"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Line 3">
            <a:extLst>
              <a:ext uri="{FF2B5EF4-FFF2-40B4-BE49-F238E27FC236}">
                <a16:creationId xmlns:a16="http://schemas.microsoft.com/office/drawing/2014/main" id="{8E32C771-276F-1D0F-D907-292BA7C464DE}"/>
              </a:ext>
            </a:extLst>
          </p:cNvPr>
          <p:cNvSpPr>
            <a:spLocks noChangeShapeType="1"/>
          </p:cNvSpPr>
          <p:nvPr/>
        </p:nvSpPr>
        <p:spPr bwMode="auto">
          <a:xfrm>
            <a:off x="1712976" y="131673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 name="Rectangle 11">
            <a:extLst>
              <a:ext uri="{FF2B5EF4-FFF2-40B4-BE49-F238E27FC236}">
                <a16:creationId xmlns:a16="http://schemas.microsoft.com/office/drawing/2014/main" id="{A7CFB6D2-0DC4-467C-1735-F0CF253BAA92}"/>
              </a:ext>
            </a:extLst>
          </p:cNvPr>
          <p:cNvSpPr>
            <a:spLocks noChangeArrowheads="1"/>
          </p:cNvSpPr>
          <p:nvPr/>
        </p:nvSpPr>
        <p:spPr bwMode="auto">
          <a:xfrm>
            <a:off x="1161288" y="4629912"/>
            <a:ext cx="981151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sz="2400" b="0" i="0" baseline="0" dirty="0">
                <a:latin typeface="+mn-lt"/>
              </a:rPr>
              <a:t>Figure 3.11 shows a nonperiodic composite signal. It can be the signal created by a microphone or a telephone set when a word or two is pronounced. In this case, the composite signal cannot be periodic, because that implies that we are repeating the same word or words with exactly the same tone.</a:t>
            </a:r>
          </a:p>
        </p:txBody>
      </p:sp>
      <p:sp>
        <p:nvSpPr>
          <p:cNvPr id="5" name="Slide Number Placeholder 4">
            <a:extLst>
              <a:ext uri="{FF2B5EF4-FFF2-40B4-BE49-F238E27FC236}">
                <a16:creationId xmlns:a16="http://schemas.microsoft.com/office/drawing/2014/main" id="{BE4B7993-9DB2-6268-B878-0DD8C1E5F569}"/>
              </a:ext>
            </a:extLst>
          </p:cNvPr>
          <p:cNvSpPr>
            <a:spLocks noGrp="1"/>
          </p:cNvSpPr>
          <p:nvPr>
            <p:ph type="sldNum" sz="quarter" idx="12"/>
          </p:nvPr>
        </p:nvSpPr>
        <p:spPr/>
        <p:txBody>
          <a:bodyPr/>
          <a:lstStyle/>
          <a:p>
            <a:fld id="{6D972E1D-2B91-43F8-BAFE-8C37D0BCB00C}" type="slidenum">
              <a:rPr lang="en-IN" smtClean="0"/>
              <a:t>22</a:t>
            </a:fld>
            <a:endParaRPr lang="en-IN"/>
          </a:p>
        </p:txBody>
      </p:sp>
    </p:spTree>
    <p:extLst>
      <p:ext uri="{BB962C8B-B14F-4D97-AF65-F5344CB8AC3E}">
        <p14:creationId xmlns:p14="http://schemas.microsoft.com/office/powerpoint/2010/main" val="996919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CC2B-D89E-986C-9640-7BE919DA67E7}"/>
              </a:ext>
            </a:extLst>
          </p:cNvPr>
          <p:cNvSpPr>
            <a:spLocks noGrp="1"/>
          </p:cNvSpPr>
          <p:nvPr>
            <p:ph type="title"/>
          </p:nvPr>
        </p:nvSpPr>
        <p:spPr>
          <a:xfrm>
            <a:off x="2902942" y="1289304"/>
            <a:ext cx="5930162" cy="758952"/>
          </a:xfrm>
        </p:spPr>
        <p:txBody>
          <a:bodyPr>
            <a:normAutofit fontScale="90000"/>
          </a:bodyPr>
          <a:lstStyle/>
          <a:p>
            <a:pPr algn="ctr"/>
            <a:r>
              <a:rPr lang="en-IN" sz="7200" dirty="0"/>
              <a:t>Band width</a:t>
            </a:r>
          </a:p>
        </p:txBody>
      </p:sp>
      <p:sp>
        <p:nvSpPr>
          <p:cNvPr id="5" name="TextBox 4">
            <a:extLst>
              <a:ext uri="{FF2B5EF4-FFF2-40B4-BE49-F238E27FC236}">
                <a16:creationId xmlns:a16="http://schemas.microsoft.com/office/drawing/2014/main" id="{A06CAB34-3F53-5F56-3EDE-F073F05EF901}"/>
              </a:ext>
            </a:extLst>
          </p:cNvPr>
          <p:cNvSpPr txBox="1"/>
          <p:nvPr/>
        </p:nvSpPr>
        <p:spPr>
          <a:xfrm>
            <a:off x="1060704" y="2551837"/>
            <a:ext cx="10151779" cy="2251065"/>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The range of frequencies contained in a composite signal is its bandwidth. </a:t>
            </a:r>
          </a:p>
          <a:p>
            <a:pPr marL="342900" indent="-3429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The bandwidth is normally a difference between two numbers.</a:t>
            </a:r>
          </a:p>
          <a:p>
            <a:pPr marL="342900" indent="-3429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 For example, if a composite signal contains frequencies between 1000 and 5000, its bandwidth is 5000 - 1000, or 4000.</a:t>
            </a:r>
            <a:endParaRPr lang="en-IN" sz="2400" dirty="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A8D8ECC-D3D0-5744-659E-3D4E13546D04}"/>
              </a:ext>
            </a:extLst>
          </p:cNvPr>
          <p:cNvSpPr>
            <a:spLocks noGrp="1"/>
          </p:cNvSpPr>
          <p:nvPr>
            <p:ph type="sldNum" sz="quarter" idx="12"/>
          </p:nvPr>
        </p:nvSpPr>
        <p:spPr/>
        <p:txBody>
          <a:bodyPr/>
          <a:lstStyle/>
          <a:p>
            <a:fld id="{6D972E1D-2B91-43F8-BAFE-8C37D0BCB00C}" type="slidenum">
              <a:rPr lang="en-IN" smtClean="0"/>
              <a:t>23</a:t>
            </a:fld>
            <a:endParaRPr lang="en-IN"/>
          </a:p>
        </p:txBody>
      </p:sp>
    </p:spTree>
    <p:extLst>
      <p:ext uri="{BB962C8B-B14F-4D97-AF65-F5344CB8AC3E}">
        <p14:creationId xmlns:p14="http://schemas.microsoft.com/office/powerpoint/2010/main" val="3747751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907" name="Rectangle 11">
            <a:extLst>
              <a:ext uri="{FF2B5EF4-FFF2-40B4-BE49-F238E27FC236}">
                <a16:creationId xmlns:a16="http://schemas.microsoft.com/office/drawing/2014/main" id="{443E3478-482C-0450-BEC1-13690C2DE22E}"/>
              </a:ext>
            </a:extLst>
          </p:cNvPr>
          <p:cNvSpPr>
            <a:spLocks noChangeArrowheads="1"/>
          </p:cNvSpPr>
          <p:nvPr/>
        </p:nvSpPr>
        <p:spPr bwMode="auto">
          <a:xfrm>
            <a:off x="1828800" y="1856232"/>
            <a:ext cx="8267700" cy="3313664"/>
          </a:xfrm>
          <a:prstGeom prst="rect">
            <a:avLst/>
          </a:prstGeom>
          <a:solidFill>
            <a:schemeClr val="accent2">
              <a:lumMod val="20000"/>
              <a:lumOff val="80000"/>
            </a:schemeClr>
          </a:solidFill>
          <a:ln>
            <a:noFill/>
          </a:ln>
          <a:effectLst/>
        </p:spPr>
        <p:txBody>
          <a:bodyPr wrap="square">
            <a:spAutoFit/>
          </a:bodyPr>
          <a:lstStyle/>
          <a:p>
            <a:pPr algn="ctr">
              <a:lnSpc>
                <a:spcPct val="150000"/>
              </a:lnSpc>
              <a:defRPr/>
            </a:pPr>
            <a:r>
              <a:rPr lang="en-US" altLang="en-US" sz="3600" dirty="0">
                <a:latin typeface="Arial" panose="020B0604020202020204" pitchFamily="34" charset="0"/>
              </a:rPr>
              <a:t>The bandwidth of a composite signal is the difference between the</a:t>
            </a:r>
          </a:p>
          <a:p>
            <a:pPr algn="ctr">
              <a:lnSpc>
                <a:spcPct val="150000"/>
              </a:lnSpc>
              <a:defRPr/>
            </a:pPr>
            <a:r>
              <a:rPr lang="en-US" altLang="en-US" sz="3600" dirty="0">
                <a:latin typeface="Arial" panose="020B0604020202020204" pitchFamily="34" charset="0"/>
              </a:rPr>
              <a:t>highest and the lowest frequencies contained in that signal.</a:t>
            </a:r>
          </a:p>
        </p:txBody>
      </p:sp>
      <p:pic>
        <p:nvPicPr>
          <p:cNvPr id="4" name="Picture 3">
            <a:extLst>
              <a:ext uri="{FF2B5EF4-FFF2-40B4-BE49-F238E27FC236}">
                <a16:creationId xmlns:a16="http://schemas.microsoft.com/office/drawing/2014/main" id="{5309BAE7-113D-9E80-1F11-4235212A2621}"/>
              </a:ext>
            </a:extLst>
          </p:cNvPr>
          <p:cNvPicPr>
            <a:picLocks noChangeAspect="1"/>
          </p:cNvPicPr>
          <p:nvPr/>
        </p:nvPicPr>
        <p:blipFill>
          <a:blip r:embed="rId3"/>
          <a:stretch>
            <a:fillRect/>
          </a:stretch>
        </p:blipFill>
        <p:spPr>
          <a:xfrm>
            <a:off x="716073" y="106598"/>
            <a:ext cx="4779678" cy="1889924"/>
          </a:xfrm>
          <a:prstGeom prst="rect">
            <a:avLst/>
          </a:prstGeom>
        </p:spPr>
      </p:pic>
      <p:sp>
        <p:nvSpPr>
          <p:cNvPr id="3" name="Slide Number Placeholder 2">
            <a:extLst>
              <a:ext uri="{FF2B5EF4-FFF2-40B4-BE49-F238E27FC236}">
                <a16:creationId xmlns:a16="http://schemas.microsoft.com/office/drawing/2014/main" id="{EA080765-3FAE-6465-C5D5-ECFAE55D42AD}"/>
              </a:ext>
            </a:extLst>
          </p:cNvPr>
          <p:cNvSpPr>
            <a:spLocks noGrp="1"/>
          </p:cNvSpPr>
          <p:nvPr>
            <p:ph type="sldNum" sz="quarter" idx="12"/>
          </p:nvPr>
        </p:nvSpPr>
        <p:spPr/>
        <p:txBody>
          <a:bodyPr/>
          <a:lstStyle/>
          <a:p>
            <a:fld id="{6D972E1D-2B91-43F8-BAFE-8C37D0BCB00C}" type="slidenum">
              <a:rPr lang="en-IN" smtClean="0"/>
              <a:t>24</a:t>
            </a:fld>
            <a:endParaRPr lang="en-IN"/>
          </a:p>
        </p:txBody>
      </p:sp>
    </p:spTree>
    <p:extLst>
      <p:ext uri="{BB962C8B-B14F-4D97-AF65-F5344CB8AC3E}">
        <p14:creationId xmlns:p14="http://schemas.microsoft.com/office/powerpoint/2010/main" val="1694081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4">
            <a:extLst>
              <a:ext uri="{FF2B5EF4-FFF2-40B4-BE49-F238E27FC236}">
                <a16:creationId xmlns:a16="http://schemas.microsoft.com/office/drawing/2014/main" id="{5BCA5B27-E086-91CC-FEF0-1AD183F9CF2F}"/>
              </a:ext>
            </a:extLst>
          </p:cNvPr>
          <p:cNvSpPr txBox="1">
            <a:spLocks noChangeArrowheads="1"/>
          </p:cNvSpPr>
          <p:nvPr/>
        </p:nvSpPr>
        <p:spPr bwMode="auto">
          <a:xfrm>
            <a:off x="1792225" y="304800"/>
            <a:ext cx="82783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b="1" dirty="0">
                <a:solidFill>
                  <a:schemeClr val="folHlink"/>
                </a:solidFill>
              </a:rPr>
              <a:t>Figure 3.12  </a:t>
            </a:r>
            <a:r>
              <a:rPr lang="en-US" altLang="en-US" sz="2000" b="1" dirty="0"/>
              <a:t>The bandwidth of periodic and nonperiodic composite signals</a:t>
            </a:r>
          </a:p>
        </p:txBody>
      </p:sp>
      <p:pic>
        <p:nvPicPr>
          <p:cNvPr id="68611" name="Picture 6">
            <a:extLst>
              <a:ext uri="{FF2B5EF4-FFF2-40B4-BE49-F238E27FC236}">
                <a16:creationId xmlns:a16="http://schemas.microsoft.com/office/drawing/2014/main" id="{243AA016-FB45-DAB5-B8A0-46D7401D1D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5150" y="1090614"/>
            <a:ext cx="6115050" cy="500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049F5B8D-39D7-DDAD-7BD6-196A2BC1F78C}"/>
              </a:ext>
            </a:extLst>
          </p:cNvPr>
          <p:cNvSpPr>
            <a:spLocks noGrp="1"/>
          </p:cNvSpPr>
          <p:nvPr>
            <p:ph type="sldNum" sz="quarter" idx="12"/>
          </p:nvPr>
        </p:nvSpPr>
        <p:spPr/>
        <p:txBody>
          <a:bodyPr/>
          <a:lstStyle/>
          <a:p>
            <a:fld id="{6D972E1D-2B91-43F8-BAFE-8C37D0BCB00C}" type="slidenum">
              <a:rPr lang="en-IN" smtClean="0"/>
              <a:t>25</a:t>
            </a:fld>
            <a:endParaRPr lang="en-IN"/>
          </a:p>
        </p:txBody>
      </p:sp>
    </p:spTree>
    <p:extLst>
      <p:ext uri="{BB962C8B-B14F-4D97-AF65-F5344CB8AC3E}">
        <p14:creationId xmlns:p14="http://schemas.microsoft.com/office/powerpoint/2010/main" val="739686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BEB1D0AD-1041-30C0-E314-E59038893BBF}"/>
              </a:ext>
            </a:extLst>
          </p:cNvPr>
          <p:cNvSpPr>
            <a:spLocks noChangeArrowheads="1"/>
          </p:cNvSpPr>
          <p:nvPr/>
        </p:nvSpPr>
        <p:spPr bwMode="auto">
          <a:xfrm>
            <a:off x="1575539" y="1990344"/>
            <a:ext cx="90406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endParaRPr lang="en-US" altLang="en-US" sz="3600" dirty="0">
              <a:solidFill>
                <a:schemeClr val="tx2"/>
              </a:solidFill>
              <a:latin typeface="Arial" panose="020B0604020202020204" pitchFamily="34" charset="0"/>
            </a:endParaRPr>
          </a:p>
          <a:p>
            <a:pPr algn="ctr" eaLnBrk="1" hangingPunct="1"/>
            <a:r>
              <a:rPr lang="en-US" altLang="en-US" sz="7200" dirty="0">
                <a:latin typeface="Arial" panose="020B0604020202020204" pitchFamily="34" charset="0"/>
              </a:rPr>
              <a:t>Digital Signals</a:t>
            </a:r>
          </a:p>
        </p:txBody>
      </p:sp>
    </p:spTree>
    <p:extLst>
      <p:ext uri="{BB962C8B-B14F-4D97-AF65-F5344CB8AC3E}">
        <p14:creationId xmlns:p14="http://schemas.microsoft.com/office/powerpoint/2010/main" val="25023759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F9BC4-C1AD-BE00-9E21-FAB881C28D46}"/>
              </a:ext>
            </a:extLst>
          </p:cNvPr>
          <p:cNvSpPr>
            <a:spLocks noGrp="1"/>
          </p:cNvSpPr>
          <p:nvPr>
            <p:ph type="title"/>
          </p:nvPr>
        </p:nvSpPr>
        <p:spPr>
          <a:xfrm>
            <a:off x="1545336" y="381091"/>
            <a:ext cx="10058400" cy="966125"/>
          </a:xfrm>
        </p:spPr>
        <p:txBody>
          <a:bodyPr/>
          <a:lstStyle/>
          <a:p>
            <a:r>
              <a:rPr lang="en-IN" dirty="0"/>
              <a:t>Bit Rate</a:t>
            </a:r>
          </a:p>
        </p:txBody>
      </p:sp>
      <p:sp>
        <p:nvSpPr>
          <p:cNvPr id="3" name="Slide Number Placeholder 2">
            <a:extLst>
              <a:ext uri="{FF2B5EF4-FFF2-40B4-BE49-F238E27FC236}">
                <a16:creationId xmlns:a16="http://schemas.microsoft.com/office/drawing/2014/main" id="{A1FF48D1-E925-DDD5-8EA0-CB64F048A4A0}"/>
              </a:ext>
            </a:extLst>
          </p:cNvPr>
          <p:cNvSpPr>
            <a:spLocks noGrp="1"/>
          </p:cNvSpPr>
          <p:nvPr>
            <p:ph type="sldNum" sz="quarter" idx="12"/>
          </p:nvPr>
        </p:nvSpPr>
        <p:spPr/>
        <p:txBody>
          <a:bodyPr/>
          <a:lstStyle/>
          <a:p>
            <a:fld id="{6D972E1D-2B91-43F8-BAFE-8C37D0BCB00C}" type="slidenum">
              <a:rPr lang="en-IN" smtClean="0"/>
              <a:t>27</a:t>
            </a:fld>
            <a:endParaRPr lang="en-IN"/>
          </a:p>
        </p:txBody>
      </p:sp>
      <p:sp>
        <p:nvSpPr>
          <p:cNvPr id="5" name="TextBox 4">
            <a:extLst>
              <a:ext uri="{FF2B5EF4-FFF2-40B4-BE49-F238E27FC236}">
                <a16:creationId xmlns:a16="http://schemas.microsoft.com/office/drawing/2014/main" id="{9753E434-033E-FB57-4DF1-AE5A4B252732}"/>
              </a:ext>
            </a:extLst>
          </p:cNvPr>
          <p:cNvSpPr txBox="1"/>
          <p:nvPr/>
        </p:nvSpPr>
        <p:spPr>
          <a:xfrm>
            <a:off x="987552" y="1380066"/>
            <a:ext cx="10058400" cy="502105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Most digital signals are nonperiodic, and thus period and frequency are not appropriate characteristics.</a:t>
            </a:r>
          </a:p>
          <a:p>
            <a:pPr marL="457200" indent="-4572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Another </a:t>
            </a:r>
            <a:r>
              <a:rPr lang="en-US" sz="2400" b="0" i="1" u="none" strike="noStrike" baseline="0" dirty="0">
                <a:cs typeface="Times New Roman" panose="02020603050405020304" pitchFamily="18" charset="0"/>
              </a:rPr>
              <a:t>term </a:t>
            </a:r>
            <a:r>
              <a:rPr lang="en-US" sz="2400" b="1" i="1" u="none" strike="noStrike" baseline="0" dirty="0">
                <a:solidFill>
                  <a:srgbClr val="FF0000"/>
                </a:solidFill>
                <a:cs typeface="Times New Roman" panose="02020603050405020304" pitchFamily="18" charset="0"/>
              </a:rPr>
              <a:t>bit rate </a:t>
            </a:r>
            <a:r>
              <a:rPr lang="en-US" sz="2400" b="0" i="0" u="none" strike="noStrike" baseline="0" dirty="0">
                <a:cs typeface="Times New Roman" panose="02020603050405020304" pitchFamily="18" charset="0"/>
              </a:rPr>
              <a:t>(instead </a:t>
            </a:r>
            <a:r>
              <a:rPr lang="en-US" sz="2400" b="0" i="1" u="none" strike="noStrike" baseline="0" dirty="0">
                <a:cs typeface="Times New Roman" panose="02020603050405020304" pitchFamily="18" charset="0"/>
              </a:rPr>
              <a:t>of frequency) is </a:t>
            </a:r>
            <a:r>
              <a:rPr lang="en-US" sz="2400" b="0" i="0" u="none" strike="noStrike" baseline="0" dirty="0">
                <a:cs typeface="Times New Roman" panose="02020603050405020304" pitchFamily="18" charset="0"/>
              </a:rPr>
              <a:t>used to describe digital signals. </a:t>
            </a:r>
          </a:p>
          <a:p>
            <a:pPr marL="457200" indent="-457200" algn="just">
              <a:lnSpc>
                <a:spcPct val="150000"/>
              </a:lnSpc>
              <a:buFont typeface="Arial" panose="020B0604020202020204" pitchFamily="34" charset="0"/>
              <a:buChar char="•"/>
            </a:pPr>
            <a:r>
              <a:rPr lang="en-US" sz="2400" b="0" i="0" u="none" strike="noStrike" baseline="0" dirty="0">
                <a:cs typeface="Times New Roman" panose="02020603050405020304" pitchFamily="18" charset="0"/>
              </a:rPr>
              <a:t>“</a:t>
            </a:r>
            <a:r>
              <a:rPr lang="en-US" sz="2400" b="1" i="0" u="none" strike="noStrike" baseline="0" dirty="0">
                <a:cs typeface="Times New Roman" panose="02020603050405020304" pitchFamily="18" charset="0"/>
              </a:rPr>
              <a:t>The bit rate is the number of bits sent in 1s, expressed in bits per second (bps).” </a:t>
            </a:r>
          </a:p>
          <a:p>
            <a:pPr marL="457200" indent="-457200" algn="just">
              <a:lnSpc>
                <a:spcPct val="150000"/>
              </a:lnSpc>
              <a:buFont typeface="Arial" panose="020B0604020202020204" pitchFamily="34" charset="0"/>
              <a:buChar char="•"/>
            </a:pPr>
            <a:r>
              <a:rPr lang="en-US" sz="2400" i="0" u="none" strike="noStrike" baseline="0" dirty="0">
                <a:cs typeface="Times New Roman" panose="02020603050405020304" pitchFamily="18" charset="0"/>
              </a:rPr>
              <a:t>The bit length is the distance one bit occupies on the transmission medium.</a:t>
            </a:r>
            <a:r>
              <a:rPr lang="en-US" sz="2400" b="1" i="0" u="none" strike="noStrike" baseline="0" dirty="0">
                <a:cs typeface="Times New Roman" panose="02020603050405020304" pitchFamily="18" charset="0"/>
              </a:rPr>
              <a:t> Bit length = propagation speed × bit duration</a:t>
            </a:r>
          </a:p>
          <a:p>
            <a:pPr marL="457200" indent="-457200" algn="just">
              <a:lnSpc>
                <a:spcPct val="150000"/>
              </a:lnSpc>
              <a:buFont typeface="Arial" panose="020B0604020202020204" pitchFamily="34" charset="0"/>
              <a:buChar char="•"/>
            </a:pPr>
            <a:r>
              <a:rPr lang="en-US" sz="2400" b="1" dirty="0">
                <a:cs typeface="Times New Roman" panose="02020603050405020304" pitchFamily="18" charset="0"/>
              </a:rPr>
              <a:t>Bit length= 1/ (bit rate)</a:t>
            </a:r>
            <a:endParaRPr lang="en-US" sz="2400" b="1" i="0" u="none" strike="noStrike" baseline="0" dirty="0">
              <a:cs typeface="Times New Roman" panose="02020603050405020304" pitchFamily="18" charset="0"/>
            </a:endParaRPr>
          </a:p>
        </p:txBody>
      </p:sp>
      <p:sp>
        <p:nvSpPr>
          <p:cNvPr id="6" name="Line 3">
            <a:extLst>
              <a:ext uri="{FF2B5EF4-FFF2-40B4-BE49-F238E27FC236}">
                <a16:creationId xmlns:a16="http://schemas.microsoft.com/office/drawing/2014/main" id="{DB373D40-09B9-CEB3-F3C7-83826C4F69BA}"/>
              </a:ext>
            </a:extLst>
          </p:cNvPr>
          <p:cNvSpPr>
            <a:spLocks noChangeShapeType="1"/>
          </p:cNvSpPr>
          <p:nvPr/>
        </p:nvSpPr>
        <p:spPr bwMode="auto">
          <a:xfrm>
            <a:off x="1676400" y="134721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728994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9" name="Line 3">
            <a:extLst>
              <a:ext uri="{FF2B5EF4-FFF2-40B4-BE49-F238E27FC236}">
                <a16:creationId xmlns:a16="http://schemas.microsoft.com/office/drawing/2014/main" id="{563FB566-EC56-89D2-DA90-68FF7A9240A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91140" name="Text Box 4">
            <a:extLst>
              <a:ext uri="{FF2B5EF4-FFF2-40B4-BE49-F238E27FC236}">
                <a16:creationId xmlns:a16="http://schemas.microsoft.com/office/drawing/2014/main" id="{7048B0B5-CBEC-B5C8-4AF8-2319391F8CF3}"/>
              </a:ext>
            </a:extLst>
          </p:cNvPr>
          <p:cNvSpPr txBox="1">
            <a:spLocks noChangeArrowheads="1"/>
          </p:cNvSpPr>
          <p:nvPr/>
        </p:nvSpPr>
        <p:spPr bwMode="auto">
          <a:xfrm>
            <a:off x="1828801" y="228600"/>
            <a:ext cx="80486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3.16  </a:t>
            </a:r>
            <a:r>
              <a:rPr lang="en-US" altLang="en-US" sz="2000"/>
              <a:t>Two digital signals: one with two signal levels and the other</a:t>
            </a:r>
            <a:br>
              <a:rPr lang="en-US" altLang="en-US" sz="2000"/>
            </a:br>
            <a:r>
              <a:rPr lang="en-US" altLang="en-US" sz="2000"/>
              <a:t>                          with four signal levels</a:t>
            </a:r>
          </a:p>
        </p:txBody>
      </p:sp>
      <p:pic>
        <p:nvPicPr>
          <p:cNvPr id="91142" name="Picture 7">
            <a:extLst>
              <a:ext uri="{FF2B5EF4-FFF2-40B4-BE49-F238E27FC236}">
                <a16:creationId xmlns:a16="http://schemas.microsoft.com/office/drawing/2014/main" id="{CF7840B8-328A-2315-7896-99F59BF93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648" y="1184276"/>
            <a:ext cx="8683752"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35FD6AB0-45F4-67EE-5040-0D389798B4F4}"/>
              </a:ext>
            </a:extLst>
          </p:cNvPr>
          <p:cNvSpPr>
            <a:spLocks noGrp="1"/>
          </p:cNvSpPr>
          <p:nvPr>
            <p:ph type="sldNum" sz="quarter" idx="12"/>
          </p:nvPr>
        </p:nvSpPr>
        <p:spPr/>
        <p:txBody>
          <a:bodyPr/>
          <a:lstStyle/>
          <a:p>
            <a:fld id="{6D972E1D-2B91-43F8-BAFE-8C37D0BCB00C}" type="slidenum">
              <a:rPr lang="en-IN" smtClean="0"/>
              <a:t>28</a:t>
            </a:fld>
            <a:endParaRPr lang="en-IN"/>
          </a:p>
        </p:txBody>
      </p:sp>
    </p:spTree>
    <p:extLst>
      <p:ext uri="{BB962C8B-B14F-4D97-AF65-F5344CB8AC3E}">
        <p14:creationId xmlns:p14="http://schemas.microsoft.com/office/powerpoint/2010/main" val="3648959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40" name="Rectangle 10">
            <a:extLst>
              <a:ext uri="{FF2B5EF4-FFF2-40B4-BE49-F238E27FC236}">
                <a16:creationId xmlns:a16="http://schemas.microsoft.com/office/drawing/2014/main" id="{65DDFB43-57F1-2732-EAE0-9450E3BBF7F3}"/>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95241" name="Rectangle 11">
            <a:extLst>
              <a:ext uri="{FF2B5EF4-FFF2-40B4-BE49-F238E27FC236}">
                <a16:creationId xmlns:a16="http://schemas.microsoft.com/office/drawing/2014/main" id="{3561374A-6247-F1BC-D959-117E148D31E5}"/>
              </a:ext>
            </a:extLst>
          </p:cNvPr>
          <p:cNvSpPr>
            <a:spLocks noChangeArrowheads="1"/>
          </p:cNvSpPr>
          <p:nvPr/>
        </p:nvSpPr>
        <p:spPr bwMode="auto">
          <a:xfrm>
            <a:off x="1676400" y="1447801"/>
            <a:ext cx="8839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A digital signal has eight levels. How many bits are needed per level? </a:t>
            </a:r>
          </a:p>
          <a:p>
            <a:pPr algn="just" eaLnBrk="1" hangingPunct="1"/>
            <a:endParaRPr lang="en-US" altLang="en-US" sz="2400" dirty="0"/>
          </a:p>
          <a:p>
            <a:pPr algn="just" eaLnBrk="1" hangingPunct="1"/>
            <a:endParaRPr lang="en-US" altLang="en-US" sz="2400" dirty="0"/>
          </a:p>
          <a:p>
            <a:pPr algn="just" eaLnBrk="1" hangingPunct="1"/>
            <a:r>
              <a:rPr lang="en-US" altLang="en-US" sz="2400" dirty="0"/>
              <a:t>We calculate the number of bits from the formula:</a:t>
            </a:r>
          </a:p>
        </p:txBody>
      </p:sp>
      <p:sp>
        <p:nvSpPr>
          <p:cNvPr id="95242" name="Text Box 12">
            <a:extLst>
              <a:ext uri="{FF2B5EF4-FFF2-40B4-BE49-F238E27FC236}">
                <a16:creationId xmlns:a16="http://schemas.microsoft.com/office/drawing/2014/main" id="{DF50952A-DF48-8097-AD92-CBEE2967CAEB}"/>
              </a:ext>
            </a:extLst>
          </p:cNvPr>
          <p:cNvSpPr txBox="1">
            <a:spLocks noChangeArrowheads="1"/>
          </p:cNvSpPr>
          <p:nvPr/>
        </p:nvSpPr>
        <p:spPr bwMode="auto">
          <a:xfrm>
            <a:off x="1734313" y="392876"/>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3.16</a:t>
            </a:r>
          </a:p>
        </p:txBody>
      </p:sp>
      <p:pic>
        <p:nvPicPr>
          <p:cNvPr id="95243" name="Picture 14">
            <a:extLst>
              <a:ext uri="{FF2B5EF4-FFF2-40B4-BE49-F238E27FC236}">
                <a16:creationId xmlns:a16="http://schemas.microsoft.com/office/drawing/2014/main" id="{478AB4EB-20F1-8E45-3323-82BB03B8D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9540" y="3222759"/>
            <a:ext cx="6458429" cy="641597"/>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244" name="Rectangle 15">
            <a:extLst>
              <a:ext uri="{FF2B5EF4-FFF2-40B4-BE49-F238E27FC236}">
                <a16:creationId xmlns:a16="http://schemas.microsoft.com/office/drawing/2014/main" id="{0B82C1B1-0F06-6D81-4FD5-29B85F717C8D}"/>
              </a:ext>
            </a:extLst>
          </p:cNvPr>
          <p:cNvSpPr>
            <a:spLocks noChangeArrowheads="1"/>
          </p:cNvSpPr>
          <p:nvPr/>
        </p:nvSpPr>
        <p:spPr bwMode="auto">
          <a:xfrm>
            <a:off x="2575560" y="3958400"/>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Each signal level is represented by 3 bits.</a:t>
            </a:r>
          </a:p>
        </p:txBody>
      </p:sp>
      <p:sp>
        <p:nvSpPr>
          <p:cNvPr id="2" name="Line 3">
            <a:extLst>
              <a:ext uri="{FF2B5EF4-FFF2-40B4-BE49-F238E27FC236}">
                <a16:creationId xmlns:a16="http://schemas.microsoft.com/office/drawing/2014/main" id="{A914C8DA-EAD3-1861-68E2-38CA171BD6C0}"/>
              </a:ext>
            </a:extLst>
          </p:cNvPr>
          <p:cNvSpPr>
            <a:spLocks noChangeShapeType="1"/>
          </p:cNvSpPr>
          <p:nvPr/>
        </p:nvSpPr>
        <p:spPr bwMode="auto">
          <a:xfrm>
            <a:off x="1712976" y="9692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0F3F75C0-6843-B9D1-35B5-53FA3C74D585}"/>
              </a:ext>
            </a:extLst>
          </p:cNvPr>
          <p:cNvSpPr>
            <a:spLocks noGrp="1"/>
          </p:cNvSpPr>
          <p:nvPr>
            <p:ph type="sldNum" sz="quarter" idx="12"/>
          </p:nvPr>
        </p:nvSpPr>
        <p:spPr/>
        <p:txBody>
          <a:bodyPr/>
          <a:lstStyle/>
          <a:p>
            <a:fld id="{6D972E1D-2B91-43F8-BAFE-8C37D0BCB00C}" type="slidenum">
              <a:rPr lang="en-IN" smtClean="0"/>
              <a:t>29</a:t>
            </a:fld>
            <a:endParaRPr lang="en-IN"/>
          </a:p>
        </p:txBody>
      </p:sp>
    </p:spTree>
    <p:extLst>
      <p:ext uri="{BB962C8B-B14F-4D97-AF65-F5344CB8AC3E}">
        <p14:creationId xmlns:p14="http://schemas.microsoft.com/office/powerpoint/2010/main" val="3750508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2C9BCEE-7F4C-713F-7A8D-02F7644EAAF0}"/>
              </a:ext>
            </a:extLst>
          </p:cNvPr>
          <p:cNvSpPr>
            <a:spLocks noGrp="1" noChangeArrowheads="1"/>
          </p:cNvSpPr>
          <p:nvPr>
            <p:ph idx="1"/>
          </p:nvPr>
        </p:nvSpPr>
        <p:spPr bwMode="auto">
          <a:xfrm>
            <a:off x="1096963" y="1846263"/>
            <a:ext cx="10058400" cy="402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marL="514350" indent="-51435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buFont typeface="Calibri Light" panose="020F0302020204030204" pitchFamily="34" charset="0"/>
              <a:buAutoNum type="arabicPeriod"/>
            </a:pPr>
            <a:r>
              <a:rPr lang="en-US" altLang="en-US" sz="2800" dirty="0">
                <a:latin typeface="Baskerville Old Face" panose="02020602080505020303" pitchFamily="18" charset="0"/>
              </a:rPr>
              <a:t>Data can be </a:t>
            </a:r>
            <a:r>
              <a:rPr lang="en-US" altLang="en-US" sz="2800" b="1" i="1" dirty="0">
                <a:solidFill>
                  <a:schemeClr val="hlink"/>
                </a:solidFill>
                <a:latin typeface="Baskerville Old Face" panose="02020602080505020303" pitchFamily="18" charset="0"/>
              </a:rPr>
              <a:t>analog</a:t>
            </a:r>
            <a:r>
              <a:rPr lang="en-US" altLang="en-US" sz="2800" dirty="0">
                <a:latin typeface="Baskerville Old Face" panose="02020602080505020303" pitchFamily="18" charset="0"/>
              </a:rPr>
              <a:t> or </a:t>
            </a:r>
            <a:r>
              <a:rPr lang="en-US" altLang="en-US" sz="2800" b="1" i="1" dirty="0">
                <a:solidFill>
                  <a:schemeClr val="hlink"/>
                </a:solidFill>
                <a:latin typeface="Baskerville Old Face" panose="02020602080505020303" pitchFamily="18" charset="0"/>
              </a:rPr>
              <a:t>digital</a:t>
            </a:r>
            <a:r>
              <a:rPr lang="en-US" altLang="en-US" sz="2800" dirty="0">
                <a:latin typeface="Baskerville Old Face" panose="02020602080505020303" pitchFamily="18" charset="0"/>
              </a:rPr>
              <a:t>. The term </a:t>
            </a:r>
            <a:r>
              <a:rPr lang="en-US" altLang="en-US" sz="2800" b="1" i="1" dirty="0">
                <a:solidFill>
                  <a:schemeClr val="hlink"/>
                </a:solidFill>
                <a:latin typeface="Baskerville Old Face" panose="02020602080505020303" pitchFamily="18" charset="0"/>
              </a:rPr>
              <a:t>analog data</a:t>
            </a:r>
            <a:r>
              <a:rPr lang="en-US" altLang="en-US" sz="2800" b="1" i="1" dirty="0">
                <a:latin typeface="Baskerville Old Face" panose="02020602080505020303" pitchFamily="18" charset="0"/>
              </a:rPr>
              <a:t> </a:t>
            </a:r>
            <a:r>
              <a:rPr lang="en-US" altLang="en-US" sz="2800" dirty="0">
                <a:latin typeface="Baskerville Old Face" panose="02020602080505020303" pitchFamily="18" charset="0"/>
              </a:rPr>
              <a:t>refers to information that is continuous; </a:t>
            </a:r>
            <a:r>
              <a:rPr lang="en-US" altLang="en-US" sz="2800" b="1" i="1" dirty="0">
                <a:solidFill>
                  <a:schemeClr val="hlink"/>
                </a:solidFill>
                <a:latin typeface="Baskerville Old Face" panose="02020602080505020303" pitchFamily="18" charset="0"/>
              </a:rPr>
              <a:t>digital data</a:t>
            </a:r>
            <a:r>
              <a:rPr lang="en-US" altLang="en-US" sz="2800" b="1" i="1" dirty="0">
                <a:latin typeface="Baskerville Old Face" panose="02020602080505020303" pitchFamily="18" charset="0"/>
              </a:rPr>
              <a:t> </a:t>
            </a:r>
            <a:r>
              <a:rPr lang="en-US" altLang="en-US" sz="2800" dirty="0">
                <a:latin typeface="Baskerville Old Face" panose="02020602080505020303" pitchFamily="18" charset="0"/>
              </a:rPr>
              <a:t>refers to information that has discrete states. </a:t>
            </a:r>
          </a:p>
          <a:p>
            <a:pPr algn="just" eaLnBrk="1" hangingPunct="1">
              <a:buFont typeface="Calibri Light" panose="020F0302020204030204" pitchFamily="34" charset="0"/>
              <a:buAutoNum type="arabicPeriod"/>
            </a:pPr>
            <a:endParaRPr lang="en-US" altLang="en-US" sz="2800" dirty="0">
              <a:latin typeface="Baskerville Old Face" panose="02020602080505020303" pitchFamily="18" charset="0"/>
            </a:endParaRPr>
          </a:p>
          <a:p>
            <a:pPr algn="just" eaLnBrk="1" hangingPunct="1">
              <a:buFont typeface="Calibri Light" panose="020F0302020204030204" pitchFamily="34" charset="0"/>
              <a:buAutoNum type="arabicPeriod"/>
            </a:pPr>
            <a:r>
              <a:rPr lang="en-US" altLang="en-US" sz="2800" b="1" i="1" dirty="0">
                <a:latin typeface="Baskerville Old Face" panose="02020602080505020303" pitchFamily="18" charset="0"/>
              </a:rPr>
              <a:t>Analog</a:t>
            </a:r>
            <a:r>
              <a:rPr lang="en-US" altLang="en-US" sz="2800" dirty="0">
                <a:latin typeface="Baskerville Old Face" panose="02020602080505020303" pitchFamily="18" charset="0"/>
              </a:rPr>
              <a:t> data take on </a:t>
            </a:r>
            <a:r>
              <a:rPr lang="en-US" altLang="en-US" sz="2800" b="1" i="1" dirty="0">
                <a:latin typeface="Baskerville Old Face" panose="02020602080505020303" pitchFamily="18" charset="0"/>
              </a:rPr>
              <a:t>continuous</a:t>
            </a:r>
            <a:r>
              <a:rPr lang="en-US" altLang="en-US" sz="2800" dirty="0">
                <a:latin typeface="Baskerville Old Face" panose="02020602080505020303" pitchFamily="18" charset="0"/>
              </a:rPr>
              <a:t> values. </a:t>
            </a:r>
            <a:r>
              <a:rPr lang="en-US" altLang="en-US" sz="2800" b="1" i="1" dirty="0">
                <a:latin typeface="Baskerville Old Face" panose="02020602080505020303" pitchFamily="18" charset="0"/>
              </a:rPr>
              <a:t>Digital </a:t>
            </a:r>
            <a:r>
              <a:rPr lang="en-US" altLang="en-US" sz="2800" dirty="0">
                <a:latin typeface="Baskerville Old Face" panose="02020602080505020303" pitchFamily="18" charset="0"/>
              </a:rPr>
              <a:t>data take on </a:t>
            </a:r>
            <a:r>
              <a:rPr lang="en-US" altLang="en-US" sz="2800" b="1" i="1" dirty="0">
                <a:latin typeface="Baskerville Old Face" panose="02020602080505020303" pitchFamily="18" charset="0"/>
              </a:rPr>
              <a:t>discrete</a:t>
            </a:r>
            <a:r>
              <a:rPr lang="en-US" altLang="en-US" sz="2800" dirty="0">
                <a:latin typeface="Baskerville Old Face" panose="02020602080505020303" pitchFamily="18" charset="0"/>
              </a:rPr>
              <a:t> values.</a:t>
            </a:r>
          </a:p>
        </p:txBody>
      </p:sp>
      <p:sp>
        <p:nvSpPr>
          <p:cNvPr id="7" name="Text Box 3">
            <a:extLst>
              <a:ext uri="{FF2B5EF4-FFF2-40B4-BE49-F238E27FC236}">
                <a16:creationId xmlns:a16="http://schemas.microsoft.com/office/drawing/2014/main" id="{AC39B4E5-6FFC-E483-435D-77D385AB0A0F}"/>
              </a:ext>
            </a:extLst>
          </p:cNvPr>
          <p:cNvSpPr txBox="1">
            <a:spLocks noGrp="1" noChangeArrowheads="1"/>
          </p:cNvSpPr>
          <p:nvPr>
            <p:ph type="title"/>
          </p:nvPr>
        </p:nvSpPr>
        <p:spPr bwMode="auto">
          <a:xfrm>
            <a:off x="3874296" y="1225816"/>
            <a:ext cx="4503733" cy="510909"/>
          </a:xfrm>
          <a:prstGeom prst="rect">
            <a:avLst/>
          </a:prstGeom>
          <a:noFill/>
          <a:ln>
            <a:noFill/>
          </a:ln>
          <a:effectLst/>
        </p:spPr>
        <p:txBody>
          <a:bodyPr wrap="none">
            <a:spAutoFit/>
          </a:bodyPr>
          <a:lstStyle/>
          <a:p>
            <a:pPr algn="ctr" eaLnBrk="1" fontAlgn="auto" hangingPunct="1">
              <a:spcBef>
                <a:spcPts val="0"/>
              </a:spcBef>
              <a:spcAft>
                <a:spcPts val="0"/>
              </a:spcAft>
              <a:defRPr/>
            </a:pPr>
            <a:r>
              <a:rPr lang="en-US" altLang="en-US" sz="3200" dirty="0">
                <a:effectLst>
                  <a:outerShdw blurRad="38100" dist="38100" dir="2700000" algn="tl">
                    <a:srgbClr val="C0C0C0"/>
                  </a:outerShdw>
                </a:effectLst>
                <a:latin typeface="Times" panose="02020603050405020304" pitchFamily="18" charset="0"/>
              </a:rPr>
              <a:t>ANALOG AND DIGITAL</a:t>
            </a:r>
          </a:p>
        </p:txBody>
      </p:sp>
      <p:sp>
        <p:nvSpPr>
          <p:cNvPr id="2" name="Line 3">
            <a:extLst>
              <a:ext uri="{FF2B5EF4-FFF2-40B4-BE49-F238E27FC236}">
                <a16:creationId xmlns:a16="http://schemas.microsoft.com/office/drawing/2014/main" id="{672E5D20-481B-40B1-4C5C-8A2D898AFD64}"/>
              </a:ext>
            </a:extLst>
          </p:cNvPr>
          <p:cNvSpPr>
            <a:spLocks noChangeShapeType="1"/>
          </p:cNvSpPr>
          <p:nvPr/>
        </p:nvSpPr>
        <p:spPr bwMode="auto">
          <a:xfrm>
            <a:off x="1712976" y="177393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 name="Slide Number Placeholder 3">
            <a:extLst>
              <a:ext uri="{FF2B5EF4-FFF2-40B4-BE49-F238E27FC236}">
                <a16:creationId xmlns:a16="http://schemas.microsoft.com/office/drawing/2014/main" id="{DAC2C5F7-3DE2-425D-5350-C8084830DBC7}"/>
              </a:ext>
            </a:extLst>
          </p:cNvPr>
          <p:cNvSpPr>
            <a:spLocks noGrp="1"/>
          </p:cNvSpPr>
          <p:nvPr>
            <p:ph type="sldNum" sz="quarter" idx="12"/>
          </p:nvPr>
        </p:nvSpPr>
        <p:spPr/>
        <p:txBody>
          <a:bodyPr/>
          <a:lstStyle/>
          <a:p>
            <a:fld id="{6D972E1D-2B91-43F8-BAFE-8C37D0BCB00C}" type="slidenum">
              <a:rPr lang="en-IN" smtClean="0"/>
              <a:t>3</a:t>
            </a:fld>
            <a:endParaRPr lang="en-IN"/>
          </a:p>
        </p:txBody>
      </p:sp>
    </p:spTree>
    <p:extLst>
      <p:ext uri="{BB962C8B-B14F-4D97-AF65-F5344CB8AC3E}">
        <p14:creationId xmlns:p14="http://schemas.microsoft.com/office/powerpoint/2010/main" val="142718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6" name="Rectangle 10">
            <a:extLst>
              <a:ext uri="{FF2B5EF4-FFF2-40B4-BE49-F238E27FC236}">
                <a16:creationId xmlns:a16="http://schemas.microsoft.com/office/drawing/2014/main" id="{FBDB0CB6-472C-A236-AA08-185CBB30443A}"/>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99337" name="Rectangle 11">
            <a:extLst>
              <a:ext uri="{FF2B5EF4-FFF2-40B4-BE49-F238E27FC236}">
                <a16:creationId xmlns:a16="http://schemas.microsoft.com/office/drawing/2014/main" id="{92EC0911-AEE9-8F5E-8484-72FBEAF8B0A4}"/>
              </a:ext>
            </a:extLst>
          </p:cNvPr>
          <p:cNvSpPr>
            <a:spLocks noChangeArrowheads="1"/>
          </p:cNvSpPr>
          <p:nvPr/>
        </p:nvSpPr>
        <p:spPr bwMode="auto">
          <a:xfrm>
            <a:off x="1600200" y="1447800"/>
            <a:ext cx="89154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2400" dirty="0"/>
              <a:t>Assume we need to download text documents at the rate of 100 pages per minute. What is the required bit rate of the channel?</a:t>
            </a:r>
          </a:p>
          <a:p>
            <a:pPr algn="just" eaLnBrk="1" hangingPunct="1"/>
            <a:endParaRPr lang="en-US" altLang="en-US" sz="2400" dirty="0"/>
          </a:p>
          <a:p>
            <a:pPr algn="just" eaLnBrk="1" hangingPunct="1"/>
            <a:endParaRPr lang="en-US" altLang="en-US" sz="2400" dirty="0"/>
          </a:p>
          <a:p>
            <a:pPr algn="just" eaLnBrk="1" hangingPunct="1"/>
            <a:r>
              <a:rPr lang="en-US" altLang="en-US" sz="2400" dirty="0">
                <a:solidFill>
                  <a:schemeClr val="hlink"/>
                </a:solidFill>
              </a:rPr>
              <a:t>Solution</a:t>
            </a:r>
          </a:p>
          <a:p>
            <a:pPr algn="just" eaLnBrk="1" hangingPunct="1"/>
            <a:r>
              <a:rPr lang="en-US" altLang="en-US" sz="2400" dirty="0"/>
              <a:t>A page is an average of 24 lines with 80 characters in each line. If we assume that one character requires 8 bits, the bit rate is</a:t>
            </a:r>
          </a:p>
        </p:txBody>
      </p:sp>
      <p:sp>
        <p:nvSpPr>
          <p:cNvPr id="99338" name="Text Box 12">
            <a:extLst>
              <a:ext uri="{FF2B5EF4-FFF2-40B4-BE49-F238E27FC236}">
                <a16:creationId xmlns:a16="http://schemas.microsoft.com/office/drawing/2014/main" id="{6C559003-C936-9B2F-BBB1-FB188E27B2BA}"/>
              </a:ext>
            </a:extLst>
          </p:cNvPr>
          <p:cNvSpPr txBox="1">
            <a:spLocks noChangeArrowheads="1"/>
          </p:cNvSpPr>
          <p:nvPr/>
        </p:nvSpPr>
        <p:spPr bwMode="auto">
          <a:xfrm>
            <a:off x="1676400" y="447739"/>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3.18</a:t>
            </a:r>
          </a:p>
        </p:txBody>
      </p:sp>
      <p:pic>
        <p:nvPicPr>
          <p:cNvPr id="99339" name="Picture 14">
            <a:extLst>
              <a:ext uri="{FF2B5EF4-FFF2-40B4-BE49-F238E27FC236}">
                <a16:creationId xmlns:a16="http://schemas.microsoft.com/office/drawing/2014/main" id="{65B1047E-6F09-EC2C-4E9A-438AB4E2B3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3914" y="4718050"/>
            <a:ext cx="5462587"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B9BC7350-2F3E-C83B-1E75-5ECB8FE57B7E}"/>
              </a:ext>
            </a:extLst>
          </p:cNvPr>
          <p:cNvSpPr>
            <a:spLocks noGrp="1"/>
          </p:cNvSpPr>
          <p:nvPr>
            <p:ph type="sldNum" sz="quarter" idx="12"/>
          </p:nvPr>
        </p:nvSpPr>
        <p:spPr/>
        <p:txBody>
          <a:bodyPr/>
          <a:lstStyle/>
          <a:p>
            <a:fld id="{6D972E1D-2B91-43F8-BAFE-8C37D0BCB00C}" type="slidenum">
              <a:rPr lang="en-IN" smtClean="0"/>
              <a:t>30</a:t>
            </a:fld>
            <a:endParaRPr lang="en-IN"/>
          </a:p>
        </p:txBody>
      </p:sp>
      <p:sp>
        <p:nvSpPr>
          <p:cNvPr id="4" name="Line 3">
            <a:extLst>
              <a:ext uri="{FF2B5EF4-FFF2-40B4-BE49-F238E27FC236}">
                <a16:creationId xmlns:a16="http://schemas.microsoft.com/office/drawing/2014/main" id="{4095F407-1B06-C061-7D0E-1096D2FBFD2D}"/>
              </a:ext>
            </a:extLst>
          </p:cNvPr>
          <p:cNvSpPr>
            <a:spLocks noChangeShapeType="1"/>
          </p:cNvSpPr>
          <p:nvPr/>
        </p:nvSpPr>
        <p:spPr bwMode="auto">
          <a:xfrm>
            <a:off x="1712976" y="108813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248898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32" name="Rectangle 10">
            <a:extLst>
              <a:ext uri="{FF2B5EF4-FFF2-40B4-BE49-F238E27FC236}">
                <a16:creationId xmlns:a16="http://schemas.microsoft.com/office/drawing/2014/main" id="{04B4A615-6433-B0CA-711D-0777F7EFD28F}"/>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03433" name="Rectangle 11">
            <a:extLst>
              <a:ext uri="{FF2B5EF4-FFF2-40B4-BE49-F238E27FC236}">
                <a16:creationId xmlns:a16="http://schemas.microsoft.com/office/drawing/2014/main" id="{7B7CBADA-0FC3-3BD7-D078-F024120594D4}"/>
              </a:ext>
            </a:extLst>
          </p:cNvPr>
          <p:cNvSpPr>
            <a:spLocks noChangeArrowheads="1"/>
          </p:cNvSpPr>
          <p:nvPr/>
        </p:nvSpPr>
        <p:spPr bwMode="auto">
          <a:xfrm>
            <a:off x="1170432" y="1502664"/>
            <a:ext cx="968349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dirty="0"/>
              <a:t>What is the bit rate for high-definition TV (HDTV)?</a:t>
            </a:r>
            <a:br>
              <a:rPr lang="en-US" altLang="en-US" sz="2400" dirty="0"/>
            </a:br>
            <a:endParaRPr lang="en-US" altLang="en-US" sz="2400" dirty="0"/>
          </a:p>
          <a:p>
            <a:pPr eaLnBrk="1" hangingPunct="1"/>
            <a:r>
              <a:rPr lang="en-US" altLang="en-US" sz="2400" dirty="0">
                <a:solidFill>
                  <a:schemeClr val="hlink"/>
                </a:solidFill>
              </a:rPr>
              <a:t>Solution</a:t>
            </a:r>
          </a:p>
          <a:p>
            <a:pPr algn="just" eaLnBrk="1" hangingPunct="1"/>
            <a:r>
              <a:rPr lang="en-US" altLang="en-US" sz="2400" dirty="0"/>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103434" name="Text Box 12">
            <a:extLst>
              <a:ext uri="{FF2B5EF4-FFF2-40B4-BE49-F238E27FC236}">
                <a16:creationId xmlns:a16="http://schemas.microsoft.com/office/drawing/2014/main" id="{247833CF-5CB0-9F7B-A5C8-BEF611F4EB22}"/>
              </a:ext>
            </a:extLst>
          </p:cNvPr>
          <p:cNvSpPr txBox="1">
            <a:spLocks noChangeArrowheads="1"/>
          </p:cNvSpPr>
          <p:nvPr/>
        </p:nvSpPr>
        <p:spPr bwMode="auto">
          <a:xfrm>
            <a:off x="1676400" y="490569"/>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3.20</a:t>
            </a:r>
          </a:p>
        </p:txBody>
      </p:sp>
      <p:sp>
        <p:nvSpPr>
          <p:cNvPr id="103435" name="Rectangle 14">
            <a:extLst>
              <a:ext uri="{FF2B5EF4-FFF2-40B4-BE49-F238E27FC236}">
                <a16:creationId xmlns:a16="http://schemas.microsoft.com/office/drawing/2014/main" id="{6C29D1FC-CCFF-483D-B62F-426B81218F02}"/>
              </a:ext>
            </a:extLst>
          </p:cNvPr>
          <p:cNvSpPr>
            <a:spLocks noChangeArrowheads="1"/>
          </p:cNvSpPr>
          <p:nvPr/>
        </p:nvSpPr>
        <p:spPr bwMode="auto">
          <a:xfrm>
            <a:off x="1828800" y="5530850"/>
            <a:ext cx="85344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r>
              <a:rPr lang="en-US" altLang="en-US" sz="1600" b="1" dirty="0"/>
              <a:t>* The TV stations reduce this rate to 20 to 40 Mbps through compression. </a:t>
            </a:r>
          </a:p>
        </p:txBody>
      </p:sp>
      <p:pic>
        <p:nvPicPr>
          <p:cNvPr id="103436" name="Picture 16">
            <a:extLst>
              <a:ext uri="{FF2B5EF4-FFF2-40B4-BE49-F238E27FC236}">
                <a16:creationId xmlns:a16="http://schemas.microsoft.com/office/drawing/2014/main" id="{BB3E553F-01EF-AC93-5F86-725D0D5824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442" y="4524584"/>
            <a:ext cx="8450792" cy="48632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F8E1BC0D-E7CA-C309-9641-E92C4F3D9207}"/>
              </a:ext>
            </a:extLst>
          </p:cNvPr>
          <p:cNvSpPr>
            <a:spLocks noGrp="1"/>
          </p:cNvSpPr>
          <p:nvPr>
            <p:ph type="sldNum" sz="quarter" idx="12"/>
          </p:nvPr>
        </p:nvSpPr>
        <p:spPr/>
        <p:txBody>
          <a:bodyPr/>
          <a:lstStyle/>
          <a:p>
            <a:fld id="{6D972E1D-2B91-43F8-BAFE-8C37D0BCB00C}" type="slidenum">
              <a:rPr lang="en-IN" smtClean="0"/>
              <a:t>31</a:t>
            </a:fld>
            <a:endParaRPr lang="en-IN"/>
          </a:p>
        </p:txBody>
      </p:sp>
      <p:sp>
        <p:nvSpPr>
          <p:cNvPr id="4" name="Line 3">
            <a:extLst>
              <a:ext uri="{FF2B5EF4-FFF2-40B4-BE49-F238E27FC236}">
                <a16:creationId xmlns:a16="http://schemas.microsoft.com/office/drawing/2014/main" id="{29BE47ED-2013-2FC1-ED39-2641F18E2FD1}"/>
              </a:ext>
            </a:extLst>
          </p:cNvPr>
          <p:cNvSpPr>
            <a:spLocks noChangeShapeType="1"/>
          </p:cNvSpPr>
          <p:nvPr/>
        </p:nvSpPr>
        <p:spPr bwMode="auto">
          <a:xfrm>
            <a:off x="1712976" y="118872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253236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13" name="Line 9">
            <a:extLst>
              <a:ext uri="{FF2B5EF4-FFF2-40B4-BE49-F238E27FC236}">
                <a16:creationId xmlns:a16="http://schemas.microsoft.com/office/drawing/2014/main" id="{C2DF9C19-91E7-5AE4-7844-4678921A7EA8}"/>
              </a:ext>
            </a:extLst>
          </p:cNvPr>
          <p:cNvSpPr>
            <a:spLocks noChangeShapeType="1"/>
          </p:cNvSpPr>
          <p:nvPr/>
        </p:nvSpPr>
        <p:spPr bwMode="auto">
          <a:xfrm>
            <a:off x="1981200" y="29718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23914" name="Line 10">
            <a:extLst>
              <a:ext uri="{FF2B5EF4-FFF2-40B4-BE49-F238E27FC236}">
                <a16:creationId xmlns:a16="http://schemas.microsoft.com/office/drawing/2014/main" id="{5C270EC5-73B2-D38C-042D-75822DB2FF2A}"/>
              </a:ext>
            </a:extLst>
          </p:cNvPr>
          <p:cNvSpPr>
            <a:spLocks noChangeShapeType="1"/>
          </p:cNvSpPr>
          <p:nvPr/>
        </p:nvSpPr>
        <p:spPr bwMode="auto">
          <a:xfrm>
            <a:off x="1982788" y="42672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23915" name="Rectangle 11">
            <a:extLst>
              <a:ext uri="{FF2B5EF4-FFF2-40B4-BE49-F238E27FC236}">
                <a16:creationId xmlns:a16="http://schemas.microsoft.com/office/drawing/2014/main" id="{83816032-5BE1-2A7B-30D6-A3D16E59CD47}"/>
              </a:ext>
            </a:extLst>
          </p:cNvPr>
          <p:cNvSpPr>
            <a:spLocks noChangeArrowheads="1"/>
          </p:cNvSpPr>
          <p:nvPr/>
        </p:nvSpPr>
        <p:spPr bwMode="auto">
          <a:xfrm>
            <a:off x="2019300" y="2103755"/>
            <a:ext cx="8077200" cy="2136419"/>
          </a:xfrm>
          <a:prstGeom prst="rect">
            <a:avLst/>
          </a:prstGeom>
          <a:solidFill>
            <a:schemeClr val="accent2">
              <a:lumMod val="20000"/>
              <a:lumOff val="80000"/>
            </a:schemeClr>
          </a:solidFill>
          <a:ln>
            <a:noFill/>
          </a:ln>
          <a:effectLst/>
        </p:spPr>
        <p:txBody>
          <a:bodyPr>
            <a:spAutoFit/>
          </a:bodyPr>
          <a:lstStyle/>
          <a:p>
            <a:pPr algn="ctr">
              <a:lnSpc>
                <a:spcPct val="200000"/>
              </a:lnSpc>
              <a:defRPr/>
            </a:pPr>
            <a:r>
              <a:rPr lang="en-US" altLang="en-US" sz="3600" dirty="0">
                <a:latin typeface="Arial" panose="020B0604020202020204" pitchFamily="34" charset="0"/>
              </a:rPr>
              <a:t>A digital signal is a composite analog signal with an infinite bandwidth.</a:t>
            </a:r>
          </a:p>
        </p:txBody>
      </p:sp>
      <p:sp>
        <p:nvSpPr>
          <p:cNvPr id="2" name="Slide Number Placeholder 1">
            <a:extLst>
              <a:ext uri="{FF2B5EF4-FFF2-40B4-BE49-F238E27FC236}">
                <a16:creationId xmlns:a16="http://schemas.microsoft.com/office/drawing/2014/main" id="{5E4FA918-774C-264A-0BDE-36D13D35C60D}"/>
              </a:ext>
            </a:extLst>
          </p:cNvPr>
          <p:cNvSpPr>
            <a:spLocks noGrp="1"/>
          </p:cNvSpPr>
          <p:nvPr>
            <p:ph type="sldNum" sz="quarter" idx="12"/>
          </p:nvPr>
        </p:nvSpPr>
        <p:spPr/>
        <p:txBody>
          <a:bodyPr/>
          <a:lstStyle/>
          <a:p>
            <a:fld id="{6D972E1D-2B91-43F8-BAFE-8C37D0BCB00C}" type="slidenum">
              <a:rPr lang="en-IN" smtClean="0"/>
              <a:t>32</a:t>
            </a:fld>
            <a:endParaRPr lang="en-IN"/>
          </a:p>
        </p:txBody>
      </p:sp>
      <p:pic>
        <p:nvPicPr>
          <p:cNvPr id="4" name="Picture 3">
            <a:extLst>
              <a:ext uri="{FF2B5EF4-FFF2-40B4-BE49-F238E27FC236}">
                <a16:creationId xmlns:a16="http://schemas.microsoft.com/office/drawing/2014/main" id="{5D7E2050-155B-05E9-6EE3-ADED10AB12BE}"/>
              </a:ext>
            </a:extLst>
          </p:cNvPr>
          <p:cNvPicPr>
            <a:picLocks noChangeAspect="1"/>
          </p:cNvPicPr>
          <p:nvPr/>
        </p:nvPicPr>
        <p:blipFill>
          <a:blip r:embed="rId3"/>
          <a:stretch>
            <a:fillRect/>
          </a:stretch>
        </p:blipFill>
        <p:spPr>
          <a:xfrm>
            <a:off x="633777" y="511094"/>
            <a:ext cx="4779678" cy="1889924"/>
          </a:xfrm>
          <a:prstGeom prst="rect">
            <a:avLst/>
          </a:prstGeom>
        </p:spPr>
      </p:pic>
    </p:spTree>
    <p:extLst>
      <p:ext uri="{BB962C8B-B14F-4D97-AF65-F5344CB8AC3E}">
        <p14:creationId xmlns:p14="http://schemas.microsoft.com/office/powerpoint/2010/main" val="41266070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D636-1910-F7C3-D342-DA64321A3F83}"/>
              </a:ext>
            </a:extLst>
          </p:cNvPr>
          <p:cNvSpPr>
            <a:spLocks noGrp="1"/>
          </p:cNvSpPr>
          <p:nvPr>
            <p:ph type="title"/>
          </p:nvPr>
        </p:nvSpPr>
        <p:spPr/>
        <p:txBody>
          <a:bodyPr/>
          <a:lstStyle/>
          <a:p>
            <a:r>
              <a:rPr lang="en-IN" b="1" dirty="0"/>
              <a:t>Digital Transmission</a:t>
            </a:r>
          </a:p>
        </p:txBody>
      </p:sp>
      <p:sp>
        <p:nvSpPr>
          <p:cNvPr id="3" name="Content Placeholder 2">
            <a:extLst>
              <a:ext uri="{FF2B5EF4-FFF2-40B4-BE49-F238E27FC236}">
                <a16:creationId xmlns:a16="http://schemas.microsoft.com/office/drawing/2014/main" id="{DFB8B614-5B25-BCF0-2292-1A409A8D2AFC}"/>
              </a:ext>
            </a:extLst>
          </p:cNvPr>
          <p:cNvSpPr>
            <a:spLocks noGrp="1"/>
          </p:cNvSpPr>
          <p:nvPr>
            <p:ph idx="1"/>
          </p:nvPr>
        </p:nvSpPr>
        <p:spPr>
          <a:xfrm>
            <a:off x="1097280" y="2331720"/>
            <a:ext cx="10058400" cy="3537374"/>
          </a:xfrm>
        </p:spPr>
        <p:txBody>
          <a:bodyPr>
            <a:normAutofit/>
          </a:bodyPr>
          <a:lstStyle/>
          <a:p>
            <a:r>
              <a:rPr lang="en-IN" sz="2400" dirty="0"/>
              <a:t>There are two types of mechanisms used in Digital Transmission:</a:t>
            </a:r>
          </a:p>
          <a:p>
            <a:pPr marL="457200" indent="-457200">
              <a:buFont typeface="+mj-lt"/>
              <a:buAutoNum type="arabicPeriod"/>
            </a:pPr>
            <a:r>
              <a:rPr lang="en-IN" sz="2400" dirty="0"/>
              <a:t>Baseband Transmission </a:t>
            </a:r>
          </a:p>
          <a:p>
            <a:pPr marL="457200" indent="-457200">
              <a:buFont typeface="+mj-lt"/>
              <a:buAutoNum type="arabicPeriod"/>
            </a:pPr>
            <a:r>
              <a:rPr lang="en-IN" sz="2400" dirty="0"/>
              <a:t>Broadband Transmission</a:t>
            </a:r>
          </a:p>
        </p:txBody>
      </p:sp>
      <p:sp>
        <p:nvSpPr>
          <p:cNvPr id="4" name="Slide Number Placeholder 3">
            <a:extLst>
              <a:ext uri="{FF2B5EF4-FFF2-40B4-BE49-F238E27FC236}">
                <a16:creationId xmlns:a16="http://schemas.microsoft.com/office/drawing/2014/main" id="{E4DB7753-265B-FA9C-FD3D-D80AEE665441}"/>
              </a:ext>
            </a:extLst>
          </p:cNvPr>
          <p:cNvSpPr>
            <a:spLocks noGrp="1"/>
          </p:cNvSpPr>
          <p:nvPr>
            <p:ph type="sldNum" sz="quarter" idx="12"/>
          </p:nvPr>
        </p:nvSpPr>
        <p:spPr/>
        <p:txBody>
          <a:bodyPr/>
          <a:lstStyle/>
          <a:p>
            <a:fld id="{6D972E1D-2B91-43F8-BAFE-8C37D0BCB00C}" type="slidenum">
              <a:rPr lang="en-IN" smtClean="0"/>
              <a:t>33</a:t>
            </a:fld>
            <a:endParaRPr lang="en-IN"/>
          </a:p>
        </p:txBody>
      </p:sp>
      <p:sp>
        <p:nvSpPr>
          <p:cNvPr id="5" name="Line 3">
            <a:extLst>
              <a:ext uri="{FF2B5EF4-FFF2-40B4-BE49-F238E27FC236}">
                <a16:creationId xmlns:a16="http://schemas.microsoft.com/office/drawing/2014/main" id="{51109222-6510-BDC1-9009-2C2819382B7B}"/>
              </a:ext>
            </a:extLst>
          </p:cNvPr>
          <p:cNvSpPr>
            <a:spLocks noChangeShapeType="1"/>
          </p:cNvSpPr>
          <p:nvPr/>
        </p:nvSpPr>
        <p:spPr bwMode="auto">
          <a:xfrm>
            <a:off x="1237488" y="175869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8400341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5C01-50AE-2CAA-E965-85F0C1A1D121}"/>
              </a:ext>
            </a:extLst>
          </p:cNvPr>
          <p:cNvSpPr>
            <a:spLocks noGrp="1"/>
          </p:cNvSpPr>
          <p:nvPr>
            <p:ph type="title"/>
          </p:nvPr>
        </p:nvSpPr>
        <p:spPr/>
        <p:txBody>
          <a:bodyPr/>
          <a:lstStyle/>
          <a:p>
            <a:r>
              <a:rPr lang="en-IN" dirty="0"/>
              <a:t>1. Baseband Transmission</a:t>
            </a:r>
          </a:p>
        </p:txBody>
      </p:sp>
      <p:sp>
        <p:nvSpPr>
          <p:cNvPr id="3" name="Content Placeholder 2">
            <a:extLst>
              <a:ext uri="{FF2B5EF4-FFF2-40B4-BE49-F238E27FC236}">
                <a16:creationId xmlns:a16="http://schemas.microsoft.com/office/drawing/2014/main" id="{9AD52F24-6AF7-7DDF-ECF4-80549445474F}"/>
              </a:ext>
            </a:extLst>
          </p:cNvPr>
          <p:cNvSpPr>
            <a:spLocks noGrp="1"/>
          </p:cNvSpPr>
          <p:nvPr>
            <p:ph idx="1"/>
          </p:nvPr>
        </p:nvSpPr>
        <p:spPr/>
        <p:txBody>
          <a:bodyPr>
            <a:normAutofit/>
          </a:bodyPr>
          <a:lstStyle/>
          <a:p>
            <a:pPr marL="457200" indent="-457200" algn="just">
              <a:buFont typeface="+mj-lt"/>
              <a:buAutoNum type="arabicPeriod"/>
            </a:pPr>
            <a:r>
              <a:rPr lang="en-US" sz="2400" b="0" i="0" u="none" strike="noStrike" baseline="0" dirty="0">
                <a:cs typeface="Times New Roman" panose="02020603050405020304" pitchFamily="18" charset="0"/>
              </a:rPr>
              <a:t>Baseband transmission means sending a digital signal over a channel without changing </a:t>
            </a:r>
            <a:r>
              <a:rPr lang="en-IN" sz="2400" b="0" i="0" u="none" strike="noStrike" baseline="0" dirty="0">
                <a:cs typeface="Times New Roman" panose="02020603050405020304" pitchFamily="18" charset="0"/>
              </a:rPr>
              <a:t>the digital signal to an analog signal.</a:t>
            </a:r>
          </a:p>
          <a:p>
            <a:pPr marL="457200" indent="-457200" algn="just">
              <a:buFont typeface="+mj-lt"/>
              <a:buAutoNum type="arabicPeriod"/>
            </a:pPr>
            <a:r>
              <a:rPr lang="en-US" sz="2400" dirty="0">
                <a:cs typeface="Times New Roman" panose="02020603050405020304" pitchFamily="18" charset="0"/>
              </a:rPr>
              <a:t>Baseband transmission requires a low-pass channel, i.e. a channel with a</a:t>
            </a:r>
          </a:p>
          <a:p>
            <a:pPr marL="0" indent="0" algn="just">
              <a:buNone/>
            </a:pPr>
            <a:r>
              <a:rPr lang="en-US" sz="2400" dirty="0">
                <a:cs typeface="Times New Roman" panose="02020603050405020304" pitchFamily="18" charset="0"/>
              </a:rPr>
              <a:t>       bandwidth that starts from zero. </a:t>
            </a:r>
          </a:p>
          <a:p>
            <a:pPr marL="457200" indent="-457200" algn="just">
              <a:buAutoNum type="arabicPeriod" startAt="3"/>
            </a:pPr>
            <a:r>
              <a:rPr lang="en-US" sz="2400" dirty="0">
                <a:cs typeface="Times New Roman" panose="02020603050405020304" pitchFamily="18" charset="0"/>
              </a:rPr>
              <a:t>In this case if we have a dedicated medium with a bandwidth constituting only one channel. </a:t>
            </a:r>
          </a:p>
          <a:p>
            <a:pPr marL="457200" indent="-457200" algn="just">
              <a:buAutoNum type="arabicPeriod" startAt="3"/>
            </a:pPr>
            <a:r>
              <a:rPr lang="en-US" sz="2400" dirty="0">
                <a:cs typeface="Times New Roman" panose="02020603050405020304" pitchFamily="18" charset="0"/>
              </a:rPr>
              <a:t>For example, the entire bandwidth of a cable connecting two computers is one single channel.</a:t>
            </a:r>
            <a:endParaRPr lang="en-IN" sz="2400" dirty="0">
              <a:cs typeface="Times New Roman" panose="02020603050405020304" pitchFamily="18" charset="0"/>
            </a:endParaRPr>
          </a:p>
          <a:p>
            <a:pPr algn="just"/>
            <a:endParaRPr lang="en-IN" sz="2400" dirty="0"/>
          </a:p>
        </p:txBody>
      </p:sp>
      <p:sp>
        <p:nvSpPr>
          <p:cNvPr id="4" name="Slide Number Placeholder 3">
            <a:extLst>
              <a:ext uri="{FF2B5EF4-FFF2-40B4-BE49-F238E27FC236}">
                <a16:creationId xmlns:a16="http://schemas.microsoft.com/office/drawing/2014/main" id="{C749A1E3-C4AB-544D-D194-D26BD917065A}"/>
              </a:ext>
            </a:extLst>
          </p:cNvPr>
          <p:cNvSpPr>
            <a:spLocks noGrp="1"/>
          </p:cNvSpPr>
          <p:nvPr>
            <p:ph type="sldNum" sz="quarter" idx="12"/>
          </p:nvPr>
        </p:nvSpPr>
        <p:spPr/>
        <p:txBody>
          <a:bodyPr/>
          <a:lstStyle/>
          <a:p>
            <a:fld id="{6D972E1D-2B91-43F8-BAFE-8C37D0BCB00C}" type="slidenum">
              <a:rPr lang="en-IN" smtClean="0"/>
              <a:t>34</a:t>
            </a:fld>
            <a:endParaRPr lang="en-IN"/>
          </a:p>
        </p:txBody>
      </p:sp>
    </p:spTree>
    <p:extLst>
      <p:ext uri="{BB962C8B-B14F-4D97-AF65-F5344CB8AC3E}">
        <p14:creationId xmlns:p14="http://schemas.microsoft.com/office/powerpoint/2010/main" val="12434619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3" name="Line 3">
            <a:extLst>
              <a:ext uri="{FF2B5EF4-FFF2-40B4-BE49-F238E27FC236}">
                <a16:creationId xmlns:a16="http://schemas.microsoft.com/office/drawing/2014/main" id="{36E14A0A-836C-0CE3-55BB-F669699F1543}"/>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524" name="Text Box 4">
            <a:extLst>
              <a:ext uri="{FF2B5EF4-FFF2-40B4-BE49-F238E27FC236}">
                <a16:creationId xmlns:a16="http://schemas.microsoft.com/office/drawing/2014/main" id="{49C96804-5E13-0998-8174-EBF11312315A}"/>
              </a:ext>
            </a:extLst>
          </p:cNvPr>
          <p:cNvSpPr txBox="1">
            <a:spLocks noChangeArrowheads="1"/>
          </p:cNvSpPr>
          <p:nvPr/>
        </p:nvSpPr>
        <p:spPr bwMode="auto">
          <a:xfrm>
            <a:off x="2929427" y="381000"/>
            <a:ext cx="558524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3200">
                <a:solidFill>
                  <a:schemeClr val="folHlink"/>
                </a:solidFill>
              </a:rPr>
              <a:t>Figure 3.18  </a:t>
            </a:r>
            <a:r>
              <a:rPr lang="en-US" altLang="en-US" sz="2800"/>
              <a:t>Baseband transmission</a:t>
            </a:r>
          </a:p>
        </p:txBody>
      </p:sp>
      <p:pic>
        <p:nvPicPr>
          <p:cNvPr id="107526" name="Picture 6">
            <a:extLst>
              <a:ext uri="{FF2B5EF4-FFF2-40B4-BE49-F238E27FC236}">
                <a16:creationId xmlns:a16="http://schemas.microsoft.com/office/drawing/2014/main" id="{58135504-1E0B-F574-9012-C5C782510B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9994" y="2164081"/>
            <a:ext cx="8332011" cy="2529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ED568BE2-7598-3110-E168-B29B3FE08BCC}"/>
              </a:ext>
            </a:extLst>
          </p:cNvPr>
          <p:cNvSpPr>
            <a:spLocks noGrp="1"/>
          </p:cNvSpPr>
          <p:nvPr>
            <p:ph type="sldNum" sz="quarter" idx="12"/>
          </p:nvPr>
        </p:nvSpPr>
        <p:spPr/>
        <p:txBody>
          <a:bodyPr/>
          <a:lstStyle/>
          <a:p>
            <a:fld id="{6D972E1D-2B91-43F8-BAFE-8C37D0BCB00C}" type="slidenum">
              <a:rPr lang="en-IN" smtClean="0"/>
              <a:t>35</a:t>
            </a:fld>
            <a:endParaRPr lang="en-IN"/>
          </a:p>
        </p:txBody>
      </p:sp>
    </p:spTree>
    <p:extLst>
      <p:ext uri="{BB962C8B-B14F-4D97-AF65-F5344CB8AC3E}">
        <p14:creationId xmlns:p14="http://schemas.microsoft.com/office/powerpoint/2010/main" val="502615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9" name="Line 3">
            <a:extLst>
              <a:ext uri="{FF2B5EF4-FFF2-40B4-BE49-F238E27FC236}">
                <a16:creationId xmlns:a16="http://schemas.microsoft.com/office/drawing/2014/main" id="{808C86AE-7341-8AF6-4458-C7835131E854}"/>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1620" name="Text Box 4">
            <a:extLst>
              <a:ext uri="{FF2B5EF4-FFF2-40B4-BE49-F238E27FC236}">
                <a16:creationId xmlns:a16="http://schemas.microsoft.com/office/drawing/2014/main" id="{4B5F7B6A-64DD-103D-BCA0-FE6197C41571}"/>
              </a:ext>
            </a:extLst>
          </p:cNvPr>
          <p:cNvSpPr txBox="1">
            <a:spLocks noChangeArrowheads="1"/>
          </p:cNvSpPr>
          <p:nvPr/>
        </p:nvSpPr>
        <p:spPr bwMode="auto">
          <a:xfrm>
            <a:off x="2724912" y="381000"/>
            <a:ext cx="66631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800">
                <a:solidFill>
                  <a:schemeClr val="folHlink"/>
                </a:solidFill>
              </a:rPr>
              <a:t>Figure 3.19  </a:t>
            </a:r>
            <a:r>
              <a:rPr lang="en-US" altLang="en-US" sz="2400"/>
              <a:t>Bandwidths of two low-pass channels</a:t>
            </a:r>
          </a:p>
        </p:txBody>
      </p:sp>
      <p:pic>
        <p:nvPicPr>
          <p:cNvPr id="111622" name="Picture 6">
            <a:extLst>
              <a:ext uri="{FF2B5EF4-FFF2-40B4-BE49-F238E27FC236}">
                <a16:creationId xmlns:a16="http://schemas.microsoft.com/office/drawing/2014/main" id="{CCB54FBF-B438-2F51-927C-2ED83281B3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563624"/>
            <a:ext cx="8739188"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C5C377DD-7A6F-517B-AE07-0B02838D72C2}"/>
              </a:ext>
            </a:extLst>
          </p:cNvPr>
          <p:cNvSpPr>
            <a:spLocks noGrp="1"/>
          </p:cNvSpPr>
          <p:nvPr>
            <p:ph type="sldNum" sz="quarter" idx="12"/>
          </p:nvPr>
        </p:nvSpPr>
        <p:spPr/>
        <p:txBody>
          <a:bodyPr/>
          <a:lstStyle/>
          <a:p>
            <a:fld id="{6D972E1D-2B91-43F8-BAFE-8C37D0BCB00C}" type="slidenum">
              <a:rPr lang="en-IN" smtClean="0"/>
              <a:t>36</a:t>
            </a:fld>
            <a:endParaRPr lang="en-IN"/>
          </a:p>
        </p:txBody>
      </p:sp>
    </p:spTree>
    <p:extLst>
      <p:ext uri="{BB962C8B-B14F-4D97-AF65-F5344CB8AC3E}">
        <p14:creationId xmlns:p14="http://schemas.microsoft.com/office/powerpoint/2010/main" val="4107656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7" name="Line 3">
            <a:extLst>
              <a:ext uri="{FF2B5EF4-FFF2-40B4-BE49-F238E27FC236}">
                <a16:creationId xmlns:a16="http://schemas.microsoft.com/office/drawing/2014/main" id="{753E7DD0-229A-967C-DDA3-9A6CDE1C01FA}"/>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3668" name="Text Box 4">
            <a:extLst>
              <a:ext uri="{FF2B5EF4-FFF2-40B4-BE49-F238E27FC236}">
                <a16:creationId xmlns:a16="http://schemas.microsoft.com/office/drawing/2014/main" id="{507036E1-AD7C-9217-9CB0-C7556A0EE2C2}"/>
              </a:ext>
            </a:extLst>
          </p:cNvPr>
          <p:cNvSpPr txBox="1">
            <a:spLocks noChangeArrowheads="1"/>
          </p:cNvSpPr>
          <p:nvPr/>
        </p:nvSpPr>
        <p:spPr bwMode="auto">
          <a:xfrm>
            <a:off x="1771930" y="381000"/>
            <a:ext cx="820231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2800" dirty="0">
                <a:solidFill>
                  <a:schemeClr val="folHlink"/>
                </a:solidFill>
              </a:rPr>
              <a:t>Figure 3.20  </a:t>
            </a:r>
            <a:r>
              <a:rPr lang="en-US" altLang="en-US" sz="2400" dirty="0"/>
              <a:t>Baseband transmission using a dedicated medium</a:t>
            </a:r>
          </a:p>
        </p:txBody>
      </p:sp>
      <p:pic>
        <p:nvPicPr>
          <p:cNvPr id="113670" name="Picture 6">
            <a:extLst>
              <a:ext uri="{FF2B5EF4-FFF2-40B4-BE49-F238E27FC236}">
                <a16:creationId xmlns:a16="http://schemas.microsoft.com/office/drawing/2014/main" id="{305F8493-DCD7-298A-6020-705B16699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472" y="1359472"/>
            <a:ext cx="9217153" cy="2956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0EE92C4-5ED2-5DA6-7E63-C8C1BDA4E83C}"/>
              </a:ext>
            </a:extLst>
          </p:cNvPr>
          <p:cNvSpPr>
            <a:spLocks noGrp="1"/>
          </p:cNvSpPr>
          <p:nvPr>
            <p:ph type="sldNum" sz="quarter" idx="12"/>
          </p:nvPr>
        </p:nvSpPr>
        <p:spPr/>
        <p:txBody>
          <a:bodyPr/>
          <a:lstStyle/>
          <a:p>
            <a:fld id="{6D972E1D-2B91-43F8-BAFE-8C37D0BCB00C}" type="slidenum">
              <a:rPr lang="en-IN" smtClean="0"/>
              <a:t>37</a:t>
            </a:fld>
            <a:endParaRPr lang="en-IN"/>
          </a:p>
        </p:txBody>
      </p:sp>
      <p:sp>
        <p:nvSpPr>
          <p:cNvPr id="4" name="TextBox 3">
            <a:extLst>
              <a:ext uri="{FF2B5EF4-FFF2-40B4-BE49-F238E27FC236}">
                <a16:creationId xmlns:a16="http://schemas.microsoft.com/office/drawing/2014/main" id="{320E6682-2EBB-44BB-F065-911DF7793584}"/>
              </a:ext>
            </a:extLst>
          </p:cNvPr>
          <p:cNvSpPr txBox="1"/>
          <p:nvPr/>
        </p:nvSpPr>
        <p:spPr>
          <a:xfrm>
            <a:off x="1453896" y="4916347"/>
            <a:ext cx="9281160" cy="830997"/>
          </a:xfrm>
          <a:prstGeom prst="rect">
            <a:avLst/>
          </a:prstGeom>
          <a:noFill/>
        </p:spPr>
        <p:txBody>
          <a:bodyPr wrap="square">
            <a:spAutoFit/>
          </a:bodyPr>
          <a:lstStyle/>
          <a:p>
            <a:pPr algn="just"/>
            <a:r>
              <a:rPr lang="en-US" sz="2400" dirty="0"/>
              <a:t>A low-pass channel with infinite bandwidth is ideal, but we cannot have such a channel in real life.</a:t>
            </a:r>
            <a:endParaRPr lang="en-IN" sz="2400" dirty="0"/>
          </a:p>
        </p:txBody>
      </p:sp>
    </p:spTree>
    <p:extLst>
      <p:ext uri="{BB962C8B-B14F-4D97-AF65-F5344CB8AC3E}">
        <p14:creationId xmlns:p14="http://schemas.microsoft.com/office/powerpoint/2010/main" val="3015459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7" name="Line 9">
            <a:extLst>
              <a:ext uri="{FF2B5EF4-FFF2-40B4-BE49-F238E27FC236}">
                <a16:creationId xmlns:a16="http://schemas.microsoft.com/office/drawing/2014/main" id="{555F9804-6F5F-A0F8-9912-96FDFB72966D}"/>
              </a:ext>
            </a:extLst>
          </p:cNvPr>
          <p:cNvSpPr>
            <a:spLocks noChangeShapeType="1"/>
          </p:cNvSpPr>
          <p:nvPr/>
        </p:nvSpPr>
        <p:spPr bwMode="auto">
          <a:xfrm>
            <a:off x="1981200" y="23622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30058" name="Line 10">
            <a:extLst>
              <a:ext uri="{FF2B5EF4-FFF2-40B4-BE49-F238E27FC236}">
                <a16:creationId xmlns:a16="http://schemas.microsoft.com/office/drawing/2014/main" id="{15485E98-9214-5473-4DDC-7AEB36459E71}"/>
              </a:ext>
            </a:extLst>
          </p:cNvPr>
          <p:cNvSpPr>
            <a:spLocks noChangeShapeType="1"/>
          </p:cNvSpPr>
          <p:nvPr/>
        </p:nvSpPr>
        <p:spPr bwMode="auto">
          <a:xfrm>
            <a:off x="1982788" y="51054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30059" name="Rectangle 11">
            <a:extLst>
              <a:ext uri="{FF2B5EF4-FFF2-40B4-BE49-F238E27FC236}">
                <a16:creationId xmlns:a16="http://schemas.microsoft.com/office/drawing/2014/main" id="{F0752DFC-0E93-E72C-13B5-26054638C0C4}"/>
              </a:ext>
            </a:extLst>
          </p:cNvPr>
          <p:cNvSpPr>
            <a:spLocks noChangeArrowheads="1"/>
          </p:cNvSpPr>
          <p:nvPr/>
        </p:nvSpPr>
        <p:spPr bwMode="auto">
          <a:xfrm>
            <a:off x="1371600" y="2061083"/>
            <a:ext cx="9162288" cy="2955746"/>
          </a:xfrm>
          <a:prstGeom prst="rect">
            <a:avLst/>
          </a:prstGeom>
          <a:solidFill>
            <a:schemeClr val="accent2">
              <a:lumMod val="20000"/>
              <a:lumOff val="80000"/>
            </a:schemeClr>
          </a:solidFill>
          <a:ln>
            <a:noFill/>
          </a:ln>
          <a:effectLst/>
        </p:spPr>
        <p:txBody>
          <a:bodyPr wrap="square">
            <a:spAutoFit/>
          </a:bodyPr>
          <a:lstStyle/>
          <a:p>
            <a:pPr algn="ctr">
              <a:lnSpc>
                <a:spcPct val="150000"/>
              </a:lnSpc>
              <a:defRPr/>
            </a:pPr>
            <a:r>
              <a:rPr lang="en-US" altLang="en-US" sz="3200" dirty="0">
                <a:latin typeface="Arial" panose="020B0604020202020204" pitchFamily="34" charset="0"/>
              </a:rPr>
              <a:t>Baseband transmission of a digital signal that preserves the shape of the digital signal is possible only if we have a low-pass channel with an infinite or very wide bandwidth.</a:t>
            </a:r>
          </a:p>
        </p:txBody>
      </p:sp>
      <p:sp>
        <p:nvSpPr>
          <p:cNvPr id="2" name="Slide Number Placeholder 1">
            <a:extLst>
              <a:ext uri="{FF2B5EF4-FFF2-40B4-BE49-F238E27FC236}">
                <a16:creationId xmlns:a16="http://schemas.microsoft.com/office/drawing/2014/main" id="{95DCB818-28D2-D591-6567-1CF3C7BCD476}"/>
              </a:ext>
            </a:extLst>
          </p:cNvPr>
          <p:cNvSpPr>
            <a:spLocks noGrp="1"/>
          </p:cNvSpPr>
          <p:nvPr>
            <p:ph type="sldNum" sz="quarter" idx="12"/>
          </p:nvPr>
        </p:nvSpPr>
        <p:spPr/>
        <p:txBody>
          <a:bodyPr/>
          <a:lstStyle/>
          <a:p>
            <a:fld id="{6D972E1D-2B91-43F8-BAFE-8C37D0BCB00C}" type="slidenum">
              <a:rPr lang="en-IN" smtClean="0"/>
              <a:t>38</a:t>
            </a:fld>
            <a:endParaRPr lang="en-IN"/>
          </a:p>
        </p:txBody>
      </p:sp>
      <p:pic>
        <p:nvPicPr>
          <p:cNvPr id="4" name="Picture 3">
            <a:extLst>
              <a:ext uri="{FF2B5EF4-FFF2-40B4-BE49-F238E27FC236}">
                <a16:creationId xmlns:a16="http://schemas.microsoft.com/office/drawing/2014/main" id="{B3946EA3-9B3A-29EA-4D83-E3A08C587329}"/>
              </a:ext>
            </a:extLst>
          </p:cNvPr>
          <p:cNvPicPr>
            <a:picLocks noChangeAspect="1"/>
          </p:cNvPicPr>
          <p:nvPr/>
        </p:nvPicPr>
        <p:blipFill>
          <a:blip r:embed="rId3"/>
          <a:stretch>
            <a:fillRect/>
          </a:stretch>
        </p:blipFill>
        <p:spPr>
          <a:xfrm>
            <a:off x="578913" y="230278"/>
            <a:ext cx="4779678" cy="1889924"/>
          </a:xfrm>
          <a:prstGeom prst="rect">
            <a:avLst/>
          </a:prstGeom>
        </p:spPr>
      </p:pic>
    </p:spTree>
    <p:extLst>
      <p:ext uri="{BB962C8B-B14F-4D97-AF65-F5344CB8AC3E}">
        <p14:creationId xmlns:p14="http://schemas.microsoft.com/office/powerpoint/2010/main" val="3940080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8" name="Rectangle 10">
            <a:extLst>
              <a:ext uri="{FF2B5EF4-FFF2-40B4-BE49-F238E27FC236}">
                <a16:creationId xmlns:a16="http://schemas.microsoft.com/office/drawing/2014/main" id="{44C5880A-5346-E065-DA03-078F48A3E4A4}"/>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17769" name="Rectangle 11">
            <a:extLst>
              <a:ext uri="{FF2B5EF4-FFF2-40B4-BE49-F238E27FC236}">
                <a16:creationId xmlns:a16="http://schemas.microsoft.com/office/drawing/2014/main" id="{1243A7F4-19A8-F53F-0665-B435E1C7626B}"/>
              </a:ext>
            </a:extLst>
          </p:cNvPr>
          <p:cNvSpPr>
            <a:spLocks noChangeArrowheads="1"/>
          </p:cNvSpPr>
          <p:nvPr/>
        </p:nvSpPr>
        <p:spPr bwMode="auto">
          <a:xfrm>
            <a:off x="1202182" y="1371601"/>
            <a:ext cx="9656572" cy="5021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457200" indent="-457200" algn="just" eaLnBrk="1" hangingPunct="1">
              <a:lnSpc>
                <a:spcPct val="150000"/>
              </a:lnSpc>
              <a:buFont typeface="+mj-lt"/>
              <a:buAutoNum type="arabicPeriod"/>
            </a:pPr>
            <a:r>
              <a:rPr lang="en-US" altLang="en-US" sz="2400" dirty="0"/>
              <a:t>An example of a dedicated channel where the entire bandwidth of the medium is used as one single channel is a LAN. </a:t>
            </a:r>
          </a:p>
          <a:p>
            <a:pPr marL="457200" indent="-457200" algn="just" eaLnBrk="1" hangingPunct="1">
              <a:lnSpc>
                <a:spcPct val="150000"/>
              </a:lnSpc>
              <a:buFont typeface="+mj-lt"/>
              <a:buAutoNum type="arabicPeriod"/>
            </a:pPr>
            <a:r>
              <a:rPr lang="en-US" altLang="en-US" sz="2400" dirty="0"/>
              <a:t>Almost every wired LAN today uses a dedicated channel for two stations communicating with each other. </a:t>
            </a:r>
          </a:p>
          <a:p>
            <a:pPr marL="457200" indent="-457200" algn="just" eaLnBrk="1" hangingPunct="1">
              <a:lnSpc>
                <a:spcPct val="150000"/>
              </a:lnSpc>
              <a:buFont typeface="+mj-lt"/>
              <a:buAutoNum type="arabicPeriod"/>
            </a:pPr>
            <a:r>
              <a:rPr lang="en-US" altLang="en-US" sz="2400" dirty="0"/>
              <a:t>In a bus topology LAN with multipoint connections, only two stations can communicate with each other at each moment in time (timesharing); the other stations need to refrain from sending data. </a:t>
            </a:r>
          </a:p>
          <a:p>
            <a:pPr marL="457200" indent="-457200" algn="just" eaLnBrk="1" hangingPunct="1">
              <a:lnSpc>
                <a:spcPct val="150000"/>
              </a:lnSpc>
              <a:buFont typeface="+mj-lt"/>
              <a:buAutoNum type="arabicPeriod"/>
            </a:pPr>
            <a:r>
              <a:rPr lang="en-US" altLang="en-US" sz="2400" dirty="0"/>
              <a:t>In a star topology LAN, the entire channel between each station and the hub is used for communication between these two entities.</a:t>
            </a:r>
          </a:p>
        </p:txBody>
      </p:sp>
      <p:sp>
        <p:nvSpPr>
          <p:cNvPr id="117770" name="Text Box 12">
            <a:extLst>
              <a:ext uri="{FF2B5EF4-FFF2-40B4-BE49-F238E27FC236}">
                <a16:creationId xmlns:a16="http://schemas.microsoft.com/office/drawing/2014/main" id="{61985D76-FF75-6B21-25B9-46FC42A45544}"/>
              </a:ext>
            </a:extLst>
          </p:cNvPr>
          <p:cNvSpPr txBox="1">
            <a:spLocks noChangeArrowheads="1"/>
          </p:cNvSpPr>
          <p:nvPr/>
        </p:nvSpPr>
        <p:spPr bwMode="auto">
          <a:xfrm>
            <a:off x="1533145" y="508699"/>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3.21</a:t>
            </a:r>
          </a:p>
        </p:txBody>
      </p:sp>
      <p:sp>
        <p:nvSpPr>
          <p:cNvPr id="2" name="Slide Number Placeholder 1">
            <a:extLst>
              <a:ext uri="{FF2B5EF4-FFF2-40B4-BE49-F238E27FC236}">
                <a16:creationId xmlns:a16="http://schemas.microsoft.com/office/drawing/2014/main" id="{7EB7B32E-A148-6677-B327-25D04BCA6E7D}"/>
              </a:ext>
            </a:extLst>
          </p:cNvPr>
          <p:cNvSpPr>
            <a:spLocks noGrp="1"/>
          </p:cNvSpPr>
          <p:nvPr>
            <p:ph type="sldNum" sz="quarter" idx="12"/>
          </p:nvPr>
        </p:nvSpPr>
        <p:spPr/>
        <p:txBody>
          <a:bodyPr/>
          <a:lstStyle/>
          <a:p>
            <a:fld id="{6D972E1D-2B91-43F8-BAFE-8C37D0BCB00C}" type="slidenum">
              <a:rPr lang="en-IN" smtClean="0"/>
              <a:t>39</a:t>
            </a:fld>
            <a:endParaRPr lang="en-IN"/>
          </a:p>
        </p:txBody>
      </p:sp>
      <p:sp>
        <p:nvSpPr>
          <p:cNvPr id="3" name="Line 3">
            <a:extLst>
              <a:ext uri="{FF2B5EF4-FFF2-40B4-BE49-F238E27FC236}">
                <a16:creationId xmlns:a16="http://schemas.microsoft.com/office/drawing/2014/main" id="{76711160-18C8-0DF3-EE32-F8A882824C6D}"/>
              </a:ext>
            </a:extLst>
          </p:cNvPr>
          <p:cNvSpPr>
            <a:spLocks noChangeShapeType="1"/>
          </p:cNvSpPr>
          <p:nvPr/>
        </p:nvSpPr>
        <p:spPr bwMode="auto">
          <a:xfrm>
            <a:off x="1676400" y="11826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630531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11">
            <a:extLst>
              <a:ext uri="{FF2B5EF4-FFF2-40B4-BE49-F238E27FC236}">
                <a16:creationId xmlns:a16="http://schemas.microsoft.com/office/drawing/2014/main" id="{91E877E0-52C0-5731-8A57-41A731E31028}"/>
              </a:ext>
            </a:extLst>
          </p:cNvPr>
          <p:cNvSpPr>
            <a:spLocks noChangeArrowheads="1"/>
          </p:cNvSpPr>
          <p:nvPr/>
        </p:nvSpPr>
        <p:spPr bwMode="auto">
          <a:xfrm>
            <a:off x="1152144" y="2119313"/>
            <a:ext cx="9797796" cy="2062103"/>
          </a:xfrm>
          <a:prstGeom prst="rect">
            <a:avLst/>
          </a:prstGeom>
          <a:solidFill>
            <a:schemeClr val="accent2">
              <a:lumMod val="20000"/>
              <a:lumOff val="80000"/>
            </a:schemeClr>
          </a:solidFill>
          <a:ln>
            <a:noFill/>
          </a:ln>
          <a:effectLst/>
        </p:spPr>
        <p:txBody>
          <a:bodyPr wrap="square">
            <a:spAutoFit/>
          </a:bodyPr>
          <a:lstStyle/>
          <a:p>
            <a:pPr algn="ctr" eaLnBrk="1" fontAlgn="auto" hangingPunct="1">
              <a:spcBef>
                <a:spcPts val="0"/>
              </a:spcBef>
              <a:spcAft>
                <a:spcPts val="0"/>
              </a:spcAft>
              <a:defRPr/>
            </a:pPr>
            <a:r>
              <a:rPr lang="en-US" altLang="en-US" sz="3200" dirty="0">
                <a:latin typeface="Arial" panose="020B0604020202020204" pitchFamily="34" charset="0"/>
              </a:rPr>
              <a:t>Signals can be analog or digital. </a:t>
            </a:r>
            <a:br>
              <a:rPr lang="en-US" altLang="en-US" sz="3200" dirty="0">
                <a:latin typeface="Arial" panose="020B0604020202020204" pitchFamily="34" charset="0"/>
              </a:rPr>
            </a:br>
            <a:r>
              <a:rPr lang="en-US" altLang="en-US" sz="3200" dirty="0">
                <a:latin typeface="Arial" panose="020B0604020202020204" pitchFamily="34" charset="0"/>
              </a:rPr>
              <a:t>Analog signals can have an infinite number of values in a range; digital signals can have only a limited </a:t>
            </a:r>
            <a:br>
              <a:rPr lang="en-US" altLang="en-US" sz="3200" dirty="0">
                <a:latin typeface="Arial" panose="020B0604020202020204" pitchFamily="34" charset="0"/>
              </a:rPr>
            </a:br>
            <a:r>
              <a:rPr lang="en-US" altLang="en-US" sz="3200" dirty="0">
                <a:latin typeface="Arial" panose="020B0604020202020204" pitchFamily="34" charset="0"/>
              </a:rPr>
              <a:t>number of values.</a:t>
            </a:r>
          </a:p>
        </p:txBody>
      </p:sp>
      <p:pic>
        <p:nvPicPr>
          <p:cNvPr id="5" name="Picture 1">
            <a:extLst>
              <a:ext uri="{FF2B5EF4-FFF2-40B4-BE49-F238E27FC236}">
                <a16:creationId xmlns:a16="http://schemas.microsoft.com/office/drawing/2014/main" id="{9AFA28F4-9AC3-BA67-0B1A-63D16C6D0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289560"/>
            <a:ext cx="477996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3FADAC8-62E5-A063-4B66-A3AFD4BE87F8}"/>
              </a:ext>
            </a:extLst>
          </p:cNvPr>
          <p:cNvSpPr>
            <a:spLocks noGrp="1"/>
          </p:cNvSpPr>
          <p:nvPr>
            <p:ph type="sldNum" sz="quarter" idx="12"/>
          </p:nvPr>
        </p:nvSpPr>
        <p:spPr/>
        <p:txBody>
          <a:bodyPr/>
          <a:lstStyle/>
          <a:p>
            <a:fld id="{6D972E1D-2B91-43F8-BAFE-8C37D0BCB00C}" type="slidenum">
              <a:rPr lang="en-IN" smtClean="0"/>
              <a:t>4</a:t>
            </a:fld>
            <a:endParaRPr lang="en-IN"/>
          </a:p>
        </p:txBody>
      </p:sp>
    </p:spTree>
    <p:extLst>
      <p:ext uri="{BB962C8B-B14F-4D97-AF65-F5344CB8AC3E}">
        <p14:creationId xmlns:p14="http://schemas.microsoft.com/office/powerpoint/2010/main" val="35888197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9" name="Line 9">
            <a:extLst>
              <a:ext uri="{FF2B5EF4-FFF2-40B4-BE49-F238E27FC236}">
                <a16:creationId xmlns:a16="http://schemas.microsoft.com/office/drawing/2014/main" id="{1528CC19-AC8C-2A7B-DEEA-938D08E76329}"/>
              </a:ext>
            </a:extLst>
          </p:cNvPr>
          <p:cNvSpPr>
            <a:spLocks noChangeShapeType="1"/>
          </p:cNvSpPr>
          <p:nvPr/>
        </p:nvSpPr>
        <p:spPr bwMode="auto">
          <a:xfrm>
            <a:off x="1981200" y="25146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38250" name="Line 10">
            <a:extLst>
              <a:ext uri="{FF2B5EF4-FFF2-40B4-BE49-F238E27FC236}">
                <a16:creationId xmlns:a16="http://schemas.microsoft.com/office/drawing/2014/main" id="{C8068719-8531-4787-15EE-25264F4A91BF}"/>
              </a:ext>
            </a:extLst>
          </p:cNvPr>
          <p:cNvSpPr>
            <a:spLocks noChangeShapeType="1"/>
          </p:cNvSpPr>
          <p:nvPr/>
        </p:nvSpPr>
        <p:spPr bwMode="auto">
          <a:xfrm>
            <a:off x="2057400" y="47244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38251" name="Rectangle 11">
            <a:extLst>
              <a:ext uri="{FF2B5EF4-FFF2-40B4-BE49-F238E27FC236}">
                <a16:creationId xmlns:a16="http://schemas.microsoft.com/office/drawing/2014/main" id="{3E84D733-D9C4-14FF-D16A-CE0DB737BA88}"/>
              </a:ext>
            </a:extLst>
          </p:cNvPr>
          <p:cNvSpPr>
            <a:spLocks noChangeArrowheads="1"/>
          </p:cNvSpPr>
          <p:nvPr/>
        </p:nvSpPr>
        <p:spPr bwMode="auto">
          <a:xfrm>
            <a:off x="2019300" y="2606676"/>
            <a:ext cx="8077200" cy="2062163"/>
          </a:xfrm>
          <a:prstGeom prst="rect">
            <a:avLst/>
          </a:prstGeom>
          <a:solidFill>
            <a:schemeClr val="accent2">
              <a:lumMod val="20000"/>
              <a:lumOff val="80000"/>
            </a:schemeClr>
          </a:solidFill>
          <a:ln>
            <a:noFill/>
          </a:ln>
          <a:effectLst/>
        </p:spPr>
        <p:txBody>
          <a:bodyPr>
            <a:spAutoFit/>
          </a:bodyPr>
          <a:lstStyle/>
          <a:p>
            <a:pPr algn="ctr">
              <a:defRPr/>
            </a:pPr>
            <a:r>
              <a:rPr lang="en-US" altLang="en-US" sz="3200">
                <a:latin typeface="Arial" panose="020B0604020202020204" pitchFamily="34" charset="0"/>
              </a:rPr>
              <a:t>In baseband transmission, the required bandwidth is proportional to the bit rate;</a:t>
            </a:r>
          </a:p>
          <a:p>
            <a:pPr algn="ctr">
              <a:defRPr/>
            </a:pPr>
            <a:r>
              <a:rPr lang="en-US" altLang="en-US" sz="3200">
                <a:latin typeface="Arial" panose="020B0604020202020204" pitchFamily="34" charset="0"/>
              </a:rPr>
              <a:t>if we need to send bits faster, we need more bandwidth.</a:t>
            </a:r>
          </a:p>
        </p:txBody>
      </p:sp>
      <p:sp>
        <p:nvSpPr>
          <p:cNvPr id="138253" name="Rectangle 15">
            <a:extLst>
              <a:ext uri="{FF2B5EF4-FFF2-40B4-BE49-F238E27FC236}">
                <a16:creationId xmlns:a16="http://schemas.microsoft.com/office/drawing/2014/main" id="{E8E48E95-8333-3D97-15E7-A422011153BE}"/>
              </a:ext>
            </a:extLst>
          </p:cNvPr>
          <p:cNvSpPr>
            <a:spLocks noChangeArrowheads="1"/>
          </p:cNvSpPr>
          <p:nvPr/>
        </p:nvSpPr>
        <p:spPr bwMode="auto">
          <a:xfrm>
            <a:off x="1981200" y="2380489"/>
            <a:ext cx="8077200" cy="2955746"/>
          </a:xfrm>
          <a:prstGeom prst="rect">
            <a:avLst/>
          </a:prstGeom>
          <a:solidFill>
            <a:schemeClr val="accent2">
              <a:lumMod val="20000"/>
              <a:lumOff val="80000"/>
            </a:schemeClr>
          </a:solidFill>
          <a:ln>
            <a:noFill/>
          </a:ln>
          <a:effectLst/>
        </p:spPr>
        <p:txBody>
          <a:bodyPr>
            <a:spAutoFit/>
          </a:bodyPr>
          <a:lstStyle/>
          <a:p>
            <a:pPr algn="ctr">
              <a:lnSpc>
                <a:spcPct val="150000"/>
              </a:lnSpc>
              <a:defRPr/>
            </a:pPr>
            <a:r>
              <a:rPr lang="en-US" altLang="en-US" sz="3200" dirty="0">
                <a:latin typeface="Arial" panose="020B0604020202020204" pitchFamily="34" charset="0"/>
              </a:rPr>
              <a:t>In baseband transmission, the required bandwidth is proportional to the bit rate;</a:t>
            </a:r>
          </a:p>
          <a:p>
            <a:pPr algn="ctr">
              <a:lnSpc>
                <a:spcPct val="150000"/>
              </a:lnSpc>
              <a:defRPr/>
            </a:pPr>
            <a:r>
              <a:rPr lang="en-US" altLang="en-US" sz="3200" dirty="0">
                <a:latin typeface="Arial" panose="020B0604020202020204" pitchFamily="34" charset="0"/>
              </a:rPr>
              <a:t>if we need to send bits faster, we need more bandwidth.</a:t>
            </a:r>
          </a:p>
        </p:txBody>
      </p:sp>
      <p:sp>
        <p:nvSpPr>
          <p:cNvPr id="2" name="Slide Number Placeholder 1">
            <a:extLst>
              <a:ext uri="{FF2B5EF4-FFF2-40B4-BE49-F238E27FC236}">
                <a16:creationId xmlns:a16="http://schemas.microsoft.com/office/drawing/2014/main" id="{BC572767-3EA4-9200-8578-BF052CA2F777}"/>
              </a:ext>
            </a:extLst>
          </p:cNvPr>
          <p:cNvSpPr>
            <a:spLocks noGrp="1"/>
          </p:cNvSpPr>
          <p:nvPr>
            <p:ph type="sldNum" sz="quarter" idx="12"/>
          </p:nvPr>
        </p:nvSpPr>
        <p:spPr/>
        <p:txBody>
          <a:bodyPr/>
          <a:lstStyle/>
          <a:p>
            <a:fld id="{6D972E1D-2B91-43F8-BAFE-8C37D0BCB00C}" type="slidenum">
              <a:rPr lang="en-IN" smtClean="0"/>
              <a:t>40</a:t>
            </a:fld>
            <a:endParaRPr lang="en-IN"/>
          </a:p>
        </p:txBody>
      </p:sp>
      <p:pic>
        <p:nvPicPr>
          <p:cNvPr id="3" name="Picture 2">
            <a:extLst>
              <a:ext uri="{FF2B5EF4-FFF2-40B4-BE49-F238E27FC236}">
                <a16:creationId xmlns:a16="http://schemas.microsoft.com/office/drawing/2014/main" id="{D1DC63EF-CCB1-47DA-051C-7C5040C7E528}"/>
              </a:ext>
            </a:extLst>
          </p:cNvPr>
          <p:cNvPicPr>
            <a:picLocks noChangeAspect="1"/>
          </p:cNvPicPr>
          <p:nvPr/>
        </p:nvPicPr>
        <p:blipFill>
          <a:blip r:embed="rId3"/>
          <a:stretch>
            <a:fillRect/>
          </a:stretch>
        </p:blipFill>
        <p:spPr>
          <a:xfrm>
            <a:off x="341169" y="161462"/>
            <a:ext cx="4779678" cy="1889924"/>
          </a:xfrm>
          <a:prstGeom prst="rect">
            <a:avLst/>
          </a:prstGeom>
        </p:spPr>
      </p:pic>
    </p:spTree>
    <p:extLst>
      <p:ext uri="{BB962C8B-B14F-4D97-AF65-F5344CB8AC3E}">
        <p14:creationId xmlns:p14="http://schemas.microsoft.com/office/powerpoint/2010/main" val="12583729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5C01-50AE-2CAA-E965-85F0C1A1D121}"/>
              </a:ext>
            </a:extLst>
          </p:cNvPr>
          <p:cNvSpPr>
            <a:spLocks noGrp="1"/>
          </p:cNvSpPr>
          <p:nvPr>
            <p:ph type="title"/>
          </p:nvPr>
        </p:nvSpPr>
        <p:spPr/>
        <p:txBody>
          <a:bodyPr/>
          <a:lstStyle/>
          <a:p>
            <a:r>
              <a:rPr lang="en-IN" dirty="0"/>
              <a:t>2. Broadband Transmission</a:t>
            </a:r>
          </a:p>
        </p:txBody>
      </p:sp>
      <p:sp>
        <p:nvSpPr>
          <p:cNvPr id="3" name="Content Placeholder 2">
            <a:extLst>
              <a:ext uri="{FF2B5EF4-FFF2-40B4-BE49-F238E27FC236}">
                <a16:creationId xmlns:a16="http://schemas.microsoft.com/office/drawing/2014/main" id="{9AD52F24-6AF7-7DDF-ECF4-80549445474F}"/>
              </a:ext>
            </a:extLst>
          </p:cNvPr>
          <p:cNvSpPr>
            <a:spLocks noGrp="1"/>
          </p:cNvSpPr>
          <p:nvPr>
            <p:ph idx="1"/>
          </p:nvPr>
        </p:nvSpPr>
        <p:spPr/>
        <p:txBody>
          <a:bodyPr>
            <a:normAutofit/>
          </a:bodyPr>
          <a:lstStyle/>
          <a:p>
            <a:pPr marL="457200" indent="-457200" algn="just">
              <a:buFont typeface="+mj-lt"/>
              <a:buAutoNum type="arabicPeriod"/>
            </a:pPr>
            <a:r>
              <a:rPr lang="en-US" sz="2400" b="0" i="0" u="none" strike="noStrike" baseline="0" dirty="0">
                <a:cs typeface="Times New Roman" panose="02020603050405020304" pitchFamily="18" charset="0"/>
              </a:rPr>
              <a:t>Broadband transmission or modulation means changing the digital signal to an analog signal for transmission.</a:t>
            </a:r>
          </a:p>
          <a:p>
            <a:pPr marL="457200" indent="-457200" algn="just">
              <a:buFont typeface="+mj-lt"/>
              <a:buAutoNum type="arabicPeriod"/>
            </a:pPr>
            <a:r>
              <a:rPr lang="en-US" sz="2400" b="0" i="0" u="none" strike="noStrike" baseline="0" dirty="0">
                <a:cs typeface="Times New Roman" panose="02020603050405020304" pitchFamily="18" charset="0"/>
              </a:rPr>
              <a:t> Modulation allows us to use a bandpass channel-a channel with a bandwidth that does not start from zero. </a:t>
            </a:r>
          </a:p>
          <a:p>
            <a:pPr marL="457200" indent="-457200" algn="just">
              <a:buFont typeface="+mj-lt"/>
              <a:buAutoNum type="arabicPeriod"/>
            </a:pPr>
            <a:r>
              <a:rPr lang="en-US" sz="2400" b="0" i="0" u="none" strike="noStrike" baseline="0" dirty="0">
                <a:cs typeface="Times New Roman" panose="02020603050405020304" pitchFamily="18" charset="0"/>
              </a:rPr>
              <a:t>This type of channel is more available than a low-pass channel. </a:t>
            </a:r>
          </a:p>
          <a:p>
            <a:pPr marL="457200" indent="-457200" algn="just">
              <a:buFont typeface="+mj-lt"/>
              <a:buAutoNum type="arabicPeriod"/>
            </a:pPr>
            <a:r>
              <a:rPr lang="en-US" sz="2400" b="0" i="0" u="none" strike="noStrike" baseline="0" dirty="0">
                <a:cs typeface="Times New Roman" panose="02020603050405020304" pitchFamily="18" charset="0"/>
              </a:rPr>
              <a:t>Figure 3.23 shows a bandpass channel.</a:t>
            </a:r>
            <a:endParaRPr lang="en-IN" sz="2400" dirty="0"/>
          </a:p>
        </p:txBody>
      </p:sp>
      <p:sp>
        <p:nvSpPr>
          <p:cNvPr id="4" name="Slide Number Placeholder 3">
            <a:extLst>
              <a:ext uri="{FF2B5EF4-FFF2-40B4-BE49-F238E27FC236}">
                <a16:creationId xmlns:a16="http://schemas.microsoft.com/office/drawing/2014/main" id="{C749A1E3-C4AB-544D-D194-D26BD917065A}"/>
              </a:ext>
            </a:extLst>
          </p:cNvPr>
          <p:cNvSpPr>
            <a:spLocks noGrp="1"/>
          </p:cNvSpPr>
          <p:nvPr>
            <p:ph type="sldNum" sz="quarter" idx="12"/>
          </p:nvPr>
        </p:nvSpPr>
        <p:spPr/>
        <p:txBody>
          <a:bodyPr/>
          <a:lstStyle/>
          <a:p>
            <a:fld id="{6D972E1D-2B91-43F8-BAFE-8C37D0BCB00C}" type="slidenum">
              <a:rPr lang="en-IN" smtClean="0"/>
              <a:t>41</a:t>
            </a:fld>
            <a:endParaRPr lang="en-IN"/>
          </a:p>
        </p:txBody>
      </p:sp>
    </p:spTree>
    <p:extLst>
      <p:ext uri="{BB962C8B-B14F-4D97-AF65-F5344CB8AC3E}">
        <p14:creationId xmlns:p14="http://schemas.microsoft.com/office/powerpoint/2010/main" val="1884390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2099" name="Line 3">
            <a:extLst>
              <a:ext uri="{FF2B5EF4-FFF2-40B4-BE49-F238E27FC236}">
                <a16:creationId xmlns:a16="http://schemas.microsoft.com/office/drawing/2014/main" id="{284668F7-A0A5-7460-C68B-4DF6ACA8DF89}"/>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2100" name="Text Box 4">
            <a:extLst>
              <a:ext uri="{FF2B5EF4-FFF2-40B4-BE49-F238E27FC236}">
                <a16:creationId xmlns:a16="http://schemas.microsoft.com/office/drawing/2014/main" id="{A2D4A9B2-EDB0-A478-7FF4-FDFEA1B68D49}"/>
              </a:ext>
            </a:extLst>
          </p:cNvPr>
          <p:cNvSpPr txBox="1">
            <a:spLocks noChangeArrowheads="1"/>
          </p:cNvSpPr>
          <p:nvPr/>
        </p:nvSpPr>
        <p:spPr bwMode="auto">
          <a:xfrm>
            <a:off x="1828801" y="304800"/>
            <a:ext cx="536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3.23  </a:t>
            </a:r>
            <a:r>
              <a:rPr lang="en-US" altLang="en-US" sz="2000"/>
              <a:t>Bandwidth of a bandpass channel</a:t>
            </a:r>
          </a:p>
        </p:txBody>
      </p:sp>
      <p:pic>
        <p:nvPicPr>
          <p:cNvPr id="132102" name="Picture 6">
            <a:extLst>
              <a:ext uri="{FF2B5EF4-FFF2-40B4-BE49-F238E27FC236}">
                <a16:creationId xmlns:a16="http://schemas.microsoft.com/office/drawing/2014/main" id="{689F1FF6-5EE6-3ACD-1F1E-2E12C32585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2645" y="1885279"/>
            <a:ext cx="7897813"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F028B748-5A8E-3357-AA99-A1BB9B86B86F}"/>
              </a:ext>
            </a:extLst>
          </p:cNvPr>
          <p:cNvSpPr>
            <a:spLocks noGrp="1"/>
          </p:cNvSpPr>
          <p:nvPr>
            <p:ph type="sldNum" sz="quarter" idx="12"/>
          </p:nvPr>
        </p:nvSpPr>
        <p:spPr/>
        <p:txBody>
          <a:bodyPr/>
          <a:lstStyle/>
          <a:p>
            <a:fld id="{6D972E1D-2B91-43F8-BAFE-8C37D0BCB00C}" type="slidenum">
              <a:rPr lang="en-IN" smtClean="0"/>
              <a:t>42</a:t>
            </a:fld>
            <a:endParaRPr lang="en-IN"/>
          </a:p>
        </p:txBody>
      </p:sp>
      <p:sp>
        <p:nvSpPr>
          <p:cNvPr id="4" name="TextBox 3">
            <a:extLst>
              <a:ext uri="{FF2B5EF4-FFF2-40B4-BE49-F238E27FC236}">
                <a16:creationId xmlns:a16="http://schemas.microsoft.com/office/drawing/2014/main" id="{3673E15A-53A8-2E32-ECAA-540AC7D9C155}"/>
              </a:ext>
            </a:extLst>
          </p:cNvPr>
          <p:cNvSpPr txBox="1"/>
          <p:nvPr/>
        </p:nvSpPr>
        <p:spPr>
          <a:xfrm>
            <a:off x="1895094" y="4754374"/>
            <a:ext cx="8510778" cy="707886"/>
          </a:xfrm>
          <a:prstGeom prst="rect">
            <a:avLst/>
          </a:prstGeom>
          <a:noFill/>
        </p:spPr>
        <p:txBody>
          <a:bodyPr wrap="square">
            <a:spAutoFit/>
          </a:bodyPr>
          <a:lstStyle/>
          <a:p>
            <a:pPr algn="l"/>
            <a:r>
              <a:rPr lang="en-US" sz="2000" b="0" i="0" u="none" strike="noStrike" baseline="0" dirty="0">
                <a:latin typeface="Times New Roman" panose="02020603050405020304" pitchFamily="18" charset="0"/>
              </a:rPr>
              <a:t>Note: A low-pass channel can be considered a bandpass channel with the lower</a:t>
            </a:r>
          </a:p>
          <a:p>
            <a:pPr algn="l"/>
            <a:r>
              <a:rPr lang="en-IN" sz="2000" b="0" i="0" u="none" strike="noStrike" baseline="0" dirty="0">
                <a:latin typeface="Times New Roman" panose="02020603050405020304" pitchFamily="18" charset="0"/>
              </a:rPr>
              <a:t>	   frequency starting at zero.</a:t>
            </a:r>
            <a:endParaRPr lang="en-IN" sz="2000" dirty="0"/>
          </a:p>
        </p:txBody>
      </p:sp>
    </p:spTree>
    <p:extLst>
      <p:ext uri="{BB962C8B-B14F-4D97-AF65-F5344CB8AC3E}">
        <p14:creationId xmlns:p14="http://schemas.microsoft.com/office/powerpoint/2010/main" val="1505713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9" name="Line 9">
            <a:extLst>
              <a:ext uri="{FF2B5EF4-FFF2-40B4-BE49-F238E27FC236}">
                <a16:creationId xmlns:a16="http://schemas.microsoft.com/office/drawing/2014/main" id="{589FE718-A52F-897F-3FA6-1AD316ADEDC1}"/>
              </a:ext>
            </a:extLst>
          </p:cNvPr>
          <p:cNvSpPr>
            <a:spLocks noChangeShapeType="1"/>
          </p:cNvSpPr>
          <p:nvPr/>
        </p:nvSpPr>
        <p:spPr bwMode="auto">
          <a:xfrm>
            <a:off x="1981200" y="21336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48490" name="Line 10">
            <a:extLst>
              <a:ext uri="{FF2B5EF4-FFF2-40B4-BE49-F238E27FC236}">
                <a16:creationId xmlns:a16="http://schemas.microsoft.com/office/drawing/2014/main" id="{69EBF189-701D-41A0-572A-2D9E694980B5}"/>
              </a:ext>
            </a:extLst>
          </p:cNvPr>
          <p:cNvSpPr>
            <a:spLocks noChangeShapeType="1"/>
          </p:cNvSpPr>
          <p:nvPr/>
        </p:nvSpPr>
        <p:spPr bwMode="auto">
          <a:xfrm>
            <a:off x="1982788" y="4876800"/>
            <a:ext cx="8153400" cy="0"/>
          </a:xfrm>
          <a:prstGeom prst="line">
            <a:avLst/>
          </a:prstGeom>
          <a:solidFill>
            <a:schemeClr val="accent2">
              <a:lumMod val="20000"/>
              <a:lumOff val="80000"/>
            </a:schemeClr>
          </a:solidFill>
          <a:ln>
            <a:noFill/>
          </a:ln>
          <a:effectLst/>
        </p:spPr>
        <p:txBody>
          <a:bodyPr>
            <a:spAutoFit/>
          </a:bodyPr>
          <a:lstStyle/>
          <a:p>
            <a:pPr algn="ctr">
              <a:defRPr/>
            </a:pPr>
            <a:endParaRPr lang="en-IN" sz="3200">
              <a:latin typeface="Arial" panose="020B0604020202020204" pitchFamily="34" charset="0"/>
            </a:endParaRPr>
          </a:p>
        </p:txBody>
      </p:sp>
      <p:sp>
        <p:nvSpPr>
          <p:cNvPr id="148491" name="Rectangle 11">
            <a:extLst>
              <a:ext uri="{FF2B5EF4-FFF2-40B4-BE49-F238E27FC236}">
                <a16:creationId xmlns:a16="http://schemas.microsoft.com/office/drawing/2014/main" id="{5321CA71-6AA2-ACEA-4A22-DA38ECB31967}"/>
              </a:ext>
            </a:extLst>
          </p:cNvPr>
          <p:cNvSpPr>
            <a:spLocks noChangeArrowheads="1"/>
          </p:cNvSpPr>
          <p:nvPr/>
        </p:nvSpPr>
        <p:spPr bwMode="auto">
          <a:xfrm>
            <a:off x="2019300" y="2225675"/>
            <a:ext cx="8077200" cy="3694409"/>
          </a:xfrm>
          <a:prstGeom prst="rect">
            <a:avLst/>
          </a:prstGeom>
          <a:solidFill>
            <a:schemeClr val="accent2">
              <a:lumMod val="20000"/>
              <a:lumOff val="80000"/>
            </a:schemeClr>
          </a:solidFill>
          <a:ln>
            <a:noFill/>
          </a:ln>
          <a:effectLst/>
        </p:spPr>
        <p:txBody>
          <a:bodyPr>
            <a:spAutoFit/>
          </a:bodyPr>
          <a:lstStyle/>
          <a:p>
            <a:pPr algn="ctr">
              <a:lnSpc>
                <a:spcPct val="150000"/>
              </a:lnSpc>
              <a:defRPr/>
            </a:pPr>
            <a:r>
              <a:rPr lang="en-US" altLang="en-US" sz="3200" dirty="0">
                <a:latin typeface="Arial" panose="020B0604020202020204" pitchFamily="34" charset="0"/>
              </a:rPr>
              <a:t>If the available channel is a bandpass channel, we cannot send the digital signal directly to the channel; </a:t>
            </a:r>
            <a:br>
              <a:rPr lang="en-US" altLang="en-US" sz="3200" dirty="0">
                <a:latin typeface="Arial" panose="020B0604020202020204" pitchFamily="34" charset="0"/>
              </a:rPr>
            </a:br>
            <a:r>
              <a:rPr lang="en-US" altLang="en-US" sz="3200" dirty="0">
                <a:latin typeface="Arial" panose="020B0604020202020204" pitchFamily="34" charset="0"/>
              </a:rPr>
              <a:t>we need to convert the digital signal to an analog signal before transmission.</a:t>
            </a:r>
          </a:p>
        </p:txBody>
      </p:sp>
      <p:sp>
        <p:nvSpPr>
          <p:cNvPr id="2" name="Slide Number Placeholder 1">
            <a:extLst>
              <a:ext uri="{FF2B5EF4-FFF2-40B4-BE49-F238E27FC236}">
                <a16:creationId xmlns:a16="http://schemas.microsoft.com/office/drawing/2014/main" id="{374A409F-0068-D0B6-E345-E7DB4F108CE4}"/>
              </a:ext>
            </a:extLst>
          </p:cNvPr>
          <p:cNvSpPr>
            <a:spLocks noGrp="1"/>
          </p:cNvSpPr>
          <p:nvPr>
            <p:ph type="sldNum" sz="quarter" idx="12"/>
          </p:nvPr>
        </p:nvSpPr>
        <p:spPr/>
        <p:txBody>
          <a:bodyPr/>
          <a:lstStyle/>
          <a:p>
            <a:fld id="{6D972E1D-2B91-43F8-BAFE-8C37D0BCB00C}" type="slidenum">
              <a:rPr lang="en-IN" smtClean="0"/>
              <a:t>43</a:t>
            </a:fld>
            <a:endParaRPr lang="en-IN"/>
          </a:p>
        </p:txBody>
      </p:sp>
      <p:pic>
        <p:nvPicPr>
          <p:cNvPr id="4" name="Picture 3">
            <a:extLst>
              <a:ext uri="{FF2B5EF4-FFF2-40B4-BE49-F238E27FC236}">
                <a16:creationId xmlns:a16="http://schemas.microsoft.com/office/drawing/2014/main" id="{05DD4210-EE4D-6DB7-CED3-7EB282FABF94}"/>
              </a:ext>
            </a:extLst>
          </p:cNvPr>
          <p:cNvPicPr>
            <a:picLocks noChangeAspect="1"/>
          </p:cNvPicPr>
          <p:nvPr/>
        </p:nvPicPr>
        <p:blipFill>
          <a:blip r:embed="rId3"/>
          <a:stretch>
            <a:fillRect/>
          </a:stretch>
        </p:blipFill>
        <p:spPr>
          <a:xfrm>
            <a:off x="487473" y="408350"/>
            <a:ext cx="4779678" cy="1889924"/>
          </a:xfrm>
          <a:prstGeom prst="rect">
            <a:avLst/>
          </a:prstGeom>
        </p:spPr>
      </p:pic>
    </p:spTree>
    <p:extLst>
      <p:ext uri="{BB962C8B-B14F-4D97-AF65-F5344CB8AC3E}">
        <p14:creationId xmlns:p14="http://schemas.microsoft.com/office/powerpoint/2010/main" val="2875836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5" name="Line 3">
            <a:extLst>
              <a:ext uri="{FF2B5EF4-FFF2-40B4-BE49-F238E27FC236}">
                <a16:creationId xmlns:a16="http://schemas.microsoft.com/office/drawing/2014/main" id="{607351A4-95E6-7ACE-437B-5713C85B8D50}"/>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36196" name="Text Box 4">
            <a:extLst>
              <a:ext uri="{FF2B5EF4-FFF2-40B4-BE49-F238E27FC236}">
                <a16:creationId xmlns:a16="http://schemas.microsoft.com/office/drawing/2014/main" id="{6A902385-7A48-516E-BB3F-D93785ED98B5}"/>
              </a:ext>
            </a:extLst>
          </p:cNvPr>
          <p:cNvSpPr txBox="1">
            <a:spLocks noChangeArrowheads="1"/>
          </p:cNvSpPr>
          <p:nvPr/>
        </p:nvSpPr>
        <p:spPr bwMode="auto">
          <a:xfrm>
            <a:off x="1828801" y="152400"/>
            <a:ext cx="83153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400">
                <a:solidFill>
                  <a:schemeClr val="folHlink"/>
                </a:solidFill>
              </a:rPr>
              <a:t>Figure 3.24  </a:t>
            </a:r>
            <a:r>
              <a:rPr lang="en-US" altLang="en-US" sz="2000"/>
              <a:t>Modulation of a digital signal for transmission on a bandpass </a:t>
            </a:r>
            <a:br>
              <a:rPr lang="en-US" altLang="en-US" sz="2000"/>
            </a:br>
            <a:r>
              <a:rPr lang="en-US" altLang="en-US" sz="2000"/>
              <a:t>                          channel</a:t>
            </a:r>
          </a:p>
        </p:txBody>
      </p:sp>
      <p:pic>
        <p:nvPicPr>
          <p:cNvPr id="136198" name="Picture 6">
            <a:extLst>
              <a:ext uri="{FF2B5EF4-FFF2-40B4-BE49-F238E27FC236}">
                <a16:creationId xmlns:a16="http://schemas.microsoft.com/office/drawing/2014/main" id="{C02192E9-E178-D367-890E-DFC8F5034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5776" y="1633538"/>
            <a:ext cx="8683625" cy="431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61AF6624-1270-A2C2-2A5C-6A8D6C864DD8}"/>
              </a:ext>
            </a:extLst>
          </p:cNvPr>
          <p:cNvSpPr>
            <a:spLocks noGrp="1"/>
          </p:cNvSpPr>
          <p:nvPr>
            <p:ph type="sldNum" sz="quarter" idx="12"/>
          </p:nvPr>
        </p:nvSpPr>
        <p:spPr/>
        <p:txBody>
          <a:bodyPr/>
          <a:lstStyle/>
          <a:p>
            <a:fld id="{6D972E1D-2B91-43F8-BAFE-8C37D0BCB00C}" type="slidenum">
              <a:rPr lang="en-IN" smtClean="0"/>
              <a:t>44</a:t>
            </a:fld>
            <a:endParaRPr lang="en-IN"/>
          </a:p>
        </p:txBody>
      </p:sp>
    </p:spTree>
    <p:extLst>
      <p:ext uri="{BB962C8B-B14F-4D97-AF65-F5344CB8AC3E}">
        <p14:creationId xmlns:p14="http://schemas.microsoft.com/office/powerpoint/2010/main" val="409833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8248" name="Rectangle 10">
            <a:extLst>
              <a:ext uri="{FF2B5EF4-FFF2-40B4-BE49-F238E27FC236}">
                <a16:creationId xmlns:a16="http://schemas.microsoft.com/office/drawing/2014/main" id="{87A6FF4C-5C43-4CDF-B105-BD96E54901AE}"/>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38249" name="Rectangle 11">
            <a:extLst>
              <a:ext uri="{FF2B5EF4-FFF2-40B4-BE49-F238E27FC236}">
                <a16:creationId xmlns:a16="http://schemas.microsoft.com/office/drawing/2014/main" id="{35867F57-704F-5462-EC4C-CE4C344915F0}"/>
              </a:ext>
            </a:extLst>
          </p:cNvPr>
          <p:cNvSpPr>
            <a:spLocks noChangeArrowheads="1"/>
          </p:cNvSpPr>
          <p:nvPr/>
        </p:nvSpPr>
        <p:spPr bwMode="auto">
          <a:xfrm>
            <a:off x="1216152" y="1350265"/>
            <a:ext cx="9628632"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An example of broadband transmission using modulation is the </a:t>
            </a:r>
            <a:r>
              <a:rPr lang="en-US" altLang="en-US" sz="2400" b="1" i="1" dirty="0"/>
              <a:t>sending of computer data through a telephone subscriber line</a:t>
            </a:r>
            <a:r>
              <a:rPr lang="en-US" altLang="en-US" sz="2400" dirty="0"/>
              <a:t>, the line connecting a resident to the central telephone office. These lines are designed to carry voice with a limited bandwidth. The channel is considered a bandpass channel. We convert the digital signal from the computer to an analog signal, and send the analog signal. We can install two converters to change the digital signal to analog and vice versa at the receiving end. The converter, in this case, is called a </a:t>
            </a:r>
            <a:r>
              <a:rPr lang="en-US" altLang="en-US" sz="2400" dirty="0">
                <a:solidFill>
                  <a:schemeClr val="hlink"/>
                </a:solidFill>
              </a:rPr>
              <a:t>modem.</a:t>
            </a:r>
            <a:r>
              <a:rPr lang="en-US" altLang="en-US" sz="2400" dirty="0"/>
              <a:t> </a:t>
            </a:r>
          </a:p>
        </p:txBody>
      </p:sp>
      <p:sp>
        <p:nvSpPr>
          <p:cNvPr id="138250" name="Text Box 12">
            <a:extLst>
              <a:ext uri="{FF2B5EF4-FFF2-40B4-BE49-F238E27FC236}">
                <a16:creationId xmlns:a16="http://schemas.microsoft.com/office/drawing/2014/main" id="{2E6AE6D0-4CF2-9AB9-7AF7-9D49516F7CEA}"/>
              </a:ext>
            </a:extLst>
          </p:cNvPr>
          <p:cNvSpPr txBox="1">
            <a:spLocks noChangeArrowheads="1"/>
          </p:cNvSpPr>
          <p:nvPr/>
        </p:nvSpPr>
        <p:spPr bwMode="auto">
          <a:xfrm>
            <a:off x="1551433" y="481426"/>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3.24</a:t>
            </a:r>
          </a:p>
        </p:txBody>
      </p:sp>
      <p:sp>
        <p:nvSpPr>
          <p:cNvPr id="2" name="Slide Number Placeholder 1">
            <a:extLst>
              <a:ext uri="{FF2B5EF4-FFF2-40B4-BE49-F238E27FC236}">
                <a16:creationId xmlns:a16="http://schemas.microsoft.com/office/drawing/2014/main" id="{0D76678E-A79B-A2FC-9FEE-CFD54FFF34EF}"/>
              </a:ext>
            </a:extLst>
          </p:cNvPr>
          <p:cNvSpPr>
            <a:spLocks noGrp="1"/>
          </p:cNvSpPr>
          <p:nvPr>
            <p:ph type="sldNum" sz="quarter" idx="12"/>
          </p:nvPr>
        </p:nvSpPr>
        <p:spPr/>
        <p:txBody>
          <a:bodyPr/>
          <a:lstStyle/>
          <a:p>
            <a:fld id="{6D972E1D-2B91-43F8-BAFE-8C37D0BCB00C}" type="slidenum">
              <a:rPr lang="en-IN" smtClean="0"/>
              <a:t>45</a:t>
            </a:fld>
            <a:endParaRPr lang="en-IN"/>
          </a:p>
        </p:txBody>
      </p:sp>
      <p:sp>
        <p:nvSpPr>
          <p:cNvPr id="5" name="Line 3">
            <a:extLst>
              <a:ext uri="{FF2B5EF4-FFF2-40B4-BE49-F238E27FC236}">
                <a16:creationId xmlns:a16="http://schemas.microsoft.com/office/drawing/2014/main" id="{142A9629-FFD5-8B9E-4B94-53CC74997098}"/>
              </a:ext>
            </a:extLst>
          </p:cNvPr>
          <p:cNvSpPr>
            <a:spLocks noChangeShapeType="1"/>
          </p:cNvSpPr>
          <p:nvPr/>
        </p:nvSpPr>
        <p:spPr bwMode="auto">
          <a:xfrm>
            <a:off x="1676400" y="1109472"/>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1979150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6" name="Rectangle 10">
            <a:extLst>
              <a:ext uri="{FF2B5EF4-FFF2-40B4-BE49-F238E27FC236}">
                <a16:creationId xmlns:a16="http://schemas.microsoft.com/office/drawing/2014/main" id="{F52DD007-641C-47C9-F85C-ED1685C1E9B6}"/>
              </a:ext>
            </a:extLst>
          </p:cNvPr>
          <p:cNvSpPr>
            <a:spLocks noChangeArrowheads="1"/>
          </p:cNvSpPr>
          <p:nvPr/>
        </p:nvSpPr>
        <p:spPr bwMode="auto">
          <a:xfrm>
            <a:off x="1676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endParaRPr lang="en-IN" altLang="en-US"/>
          </a:p>
        </p:txBody>
      </p:sp>
      <p:sp>
        <p:nvSpPr>
          <p:cNvPr id="140297" name="Rectangle 11">
            <a:extLst>
              <a:ext uri="{FF2B5EF4-FFF2-40B4-BE49-F238E27FC236}">
                <a16:creationId xmlns:a16="http://schemas.microsoft.com/office/drawing/2014/main" id="{E38A8606-FCEF-FB0C-DBFB-DAC8B9F4A34C}"/>
              </a:ext>
            </a:extLst>
          </p:cNvPr>
          <p:cNvSpPr>
            <a:spLocks noChangeArrowheads="1"/>
          </p:cNvSpPr>
          <p:nvPr/>
        </p:nvSpPr>
        <p:spPr bwMode="auto">
          <a:xfrm>
            <a:off x="1097280" y="1694688"/>
            <a:ext cx="9930384" cy="391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just" eaLnBrk="1" hangingPunct="1">
              <a:lnSpc>
                <a:spcPct val="150000"/>
              </a:lnSpc>
            </a:pPr>
            <a:r>
              <a:rPr lang="en-US" altLang="en-US" sz="2400" dirty="0"/>
              <a:t>A second example is the </a:t>
            </a:r>
            <a:r>
              <a:rPr lang="en-US" altLang="en-US" sz="2400" b="1" i="1" dirty="0"/>
              <a:t>digital cellular telephone</a:t>
            </a:r>
            <a:r>
              <a:rPr lang="en-US" altLang="en-US" sz="2400" dirty="0"/>
              <a:t>. For better reception, digital cellular phones convert the analog voice signal to a digital signal. Although the bandwidth allocated to a company providing digital cellular phone service is very wide, we still cannot send the digital signal without conversion. The reason is that we only have a bandpass channel available between caller and callee. We need to convert the digitized voice to a composite analog signal before sending.</a:t>
            </a:r>
          </a:p>
        </p:txBody>
      </p:sp>
      <p:sp>
        <p:nvSpPr>
          <p:cNvPr id="140298" name="Text Box 12">
            <a:extLst>
              <a:ext uri="{FF2B5EF4-FFF2-40B4-BE49-F238E27FC236}">
                <a16:creationId xmlns:a16="http://schemas.microsoft.com/office/drawing/2014/main" id="{41F83CEB-E16F-F85B-EC10-0E86B21C3221}"/>
              </a:ext>
            </a:extLst>
          </p:cNvPr>
          <p:cNvSpPr txBox="1">
            <a:spLocks noChangeArrowheads="1"/>
          </p:cNvSpPr>
          <p:nvPr/>
        </p:nvSpPr>
        <p:spPr bwMode="auto">
          <a:xfrm>
            <a:off x="1667256" y="596933"/>
            <a:ext cx="24876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3200" dirty="0">
                <a:solidFill>
                  <a:schemeClr val="hlink"/>
                </a:solidFill>
              </a:rPr>
              <a:t>Example 3.25</a:t>
            </a:r>
          </a:p>
        </p:txBody>
      </p:sp>
      <p:sp>
        <p:nvSpPr>
          <p:cNvPr id="2" name="Slide Number Placeholder 1">
            <a:extLst>
              <a:ext uri="{FF2B5EF4-FFF2-40B4-BE49-F238E27FC236}">
                <a16:creationId xmlns:a16="http://schemas.microsoft.com/office/drawing/2014/main" id="{FC0AD744-5340-9BF5-2339-CB354E086BE1}"/>
              </a:ext>
            </a:extLst>
          </p:cNvPr>
          <p:cNvSpPr>
            <a:spLocks noGrp="1"/>
          </p:cNvSpPr>
          <p:nvPr>
            <p:ph type="sldNum" sz="quarter" idx="12"/>
          </p:nvPr>
        </p:nvSpPr>
        <p:spPr/>
        <p:txBody>
          <a:bodyPr/>
          <a:lstStyle/>
          <a:p>
            <a:fld id="{6D972E1D-2B91-43F8-BAFE-8C37D0BCB00C}" type="slidenum">
              <a:rPr lang="en-IN" smtClean="0"/>
              <a:t>46</a:t>
            </a:fld>
            <a:endParaRPr lang="en-IN"/>
          </a:p>
        </p:txBody>
      </p:sp>
      <p:sp>
        <p:nvSpPr>
          <p:cNvPr id="3" name="Line 3">
            <a:extLst>
              <a:ext uri="{FF2B5EF4-FFF2-40B4-BE49-F238E27FC236}">
                <a16:creationId xmlns:a16="http://schemas.microsoft.com/office/drawing/2014/main" id="{D5591E83-10F4-6F31-9FCB-36C68FB1BD87}"/>
              </a:ext>
            </a:extLst>
          </p:cNvPr>
          <p:cNvSpPr>
            <a:spLocks noChangeShapeType="1"/>
          </p:cNvSpPr>
          <p:nvPr/>
        </p:nvSpPr>
        <p:spPr bwMode="auto">
          <a:xfrm>
            <a:off x="1667256" y="123748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31571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xfrm>
            <a:off x="457200" y="594359"/>
            <a:ext cx="3403600" cy="1803401"/>
          </a:xfrm>
          <a:solidFill>
            <a:srgbClr val="0070C0"/>
          </a:solidFill>
          <a:effectLst>
            <a:softEdge rad="50800"/>
          </a:effectLst>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xfrm>
            <a:off x="457200" y="2489200"/>
            <a:ext cx="3403600" cy="3774441"/>
          </a:xfrm>
          <a:solidFill>
            <a:schemeClr val="accent1">
              <a:lumMod val="40000"/>
              <a:lumOff val="60000"/>
            </a:schemeClr>
          </a:solidFill>
          <a:effectLst>
            <a:softEdge rad="50800"/>
          </a:effectLst>
        </p:spPr>
        <p:txBody>
          <a:bodyPr>
            <a:normAutofit fontScale="70000" lnSpcReduction="20000"/>
          </a:bodyPr>
          <a:lstStyle/>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Analog &amp; Digital Signals</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Periodic Analog Signal</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Wavelength &amp; Period</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Non-periodic signal</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Composite Signal</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Bandwidth</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Bit Rate</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Periodic &amp; non periodic digital signal</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Baseband Transmission</a:t>
            </a:r>
          </a:p>
          <a:p>
            <a:pPr marL="457200" marR="0" lvl="0" indent="-457200" algn="l" defTabSz="914400" rtl="0" eaLnBrk="1" fontAlgn="auto" latinLnBrk="0" hangingPunct="1">
              <a:lnSpc>
                <a:spcPct val="90000"/>
              </a:lnSpc>
              <a:spcBef>
                <a:spcPts val="1200"/>
              </a:spcBef>
              <a:spcAft>
                <a:spcPts val="200"/>
              </a:spcAft>
              <a:buClr>
                <a:srgbClr val="418AB3"/>
              </a:buClr>
              <a:buSzPct val="100000"/>
              <a:buFont typeface="+mj-lt"/>
              <a:buAutoNum type="arabicPeriod"/>
              <a:tabLst/>
              <a:defRPr/>
            </a:pPr>
            <a:r>
              <a:rPr kumimoji="0" lang="en-IN" sz="2400" b="0" i="0" u="none" strike="noStrike" kern="1200" cap="none" spc="0" normalizeH="0" baseline="0" noProof="0" dirty="0">
                <a:ln>
                  <a:noFill/>
                </a:ln>
                <a:solidFill>
                  <a:srgbClr val="000000">
                    <a:lumMod val="75000"/>
                    <a:lumOff val="25000"/>
                  </a:srgbClr>
                </a:solidFill>
                <a:effectLst/>
                <a:uLnTx/>
                <a:uFillTx/>
                <a:latin typeface="Calibri" panose="020F0502020204030204"/>
                <a:ea typeface="+mn-ea"/>
                <a:cs typeface="+mn-cs"/>
              </a:rPr>
              <a:t>Broadband Transmission</a:t>
            </a:r>
          </a:p>
          <a:p>
            <a:endParaRPr lang="en-IN" dirty="0">
              <a:solidFill>
                <a:schemeClr val="tx1"/>
              </a:solidFill>
            </a:endParaRPr>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3" name="Slide Number Placeholder 2">
            <a:extLst>
              <a:ext uri="{FF2B5EF4-FFF2-40B4-BE49-F238E27FC236}">
                <a16:creationId xmlns:a16="http://schemas.microsoft.com/office/drawing/2014/main" id="{0AD8B744-AC2C-FC5C-27E3-C0D09C117373}"/>
              </a:ext>
            </a:extLst>
          </p:cNvPr>
          <p:cNvSpPr>
            <a:spLocks noGrp="1"/>
          </p:cNvSpPr>
          <p:nvPr>
            <p:ph type="sldNum" sz="quarter" idx="12"/>
          </p:nvPr>
        </p:nvSpPr>
        <p:spPr/>
        <p:txBody>
          <a:bodyPr/>
          <a:lstStyle/>
          <a:p>
            <a:fld id="{6D972E1D-2B91-43F8-BAFE-8C37D0BCB00C}" type="slidenum">
              <a:rPr lang="en-IN" smtClean="0"/>
              <a:t>47</a:t>
            </a:fld>
            <a:endParaRPr lang="en-IN"/>
          </a:p>
        </p:txBody>
      </p:sp>
    </p:spTree>
    <p:extLst>
      <p:ext uri="{BB962C8B-B14F-4D97-AF65-F5344CB8AC3E}">
        <p14:creationId xmlns:p14="http://schemas.microsoft.com/office/powerpoint/2010/main" val="208302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9AC86-0DB9-5DA4-A0D9-30E3AA2E0B74}"/>
              </a:ext>
            </a:extLst>
          </p:cNvPr>
          <p:cNvSpPr>
            <a:spLocks noGrp="1"/>
          </p:cNvSpPr>
          <p:nvPr>
            <p:ph type="title"/>
          </p:nvPr>
        </p:nvSpPr>
        <p:spPr>
          <a:xfrm>
            <a:off x="1097280" y="978408"/>
            <a:ext cx="10058400" cy="640080"/>
          </a:xfrm>
        </p:spPr>
        <p:txBody>
          <a:bodyPr>
            <a:noAutofit/>
          </a:bodyPr>
          <a:lstStyle/>
          <a:p>
            <a:pPr algn="ctr"/>
            <a:r>
              <a:rPr lang="en-US" altLang="en-US" sz="3200" b="1" dirty="0"/>
              <a:t>Comparison of analog and digital signals</a:t>
            </a:r>
            <a:endParaRPr lang="en-IN" sz="3200" b="1" dirty="0"/>
          </a:p>
        </p:txBody>
      </p:sp>
      <p:pic>
        <p:nvPicPr>
          <p:cNvPr id="7" name="Picture 6">
            <a:extLst>
              <a:ext uri="{FF2B5EF4-FFF2-40B4-BE49-F238E27FC236}">
                <a16:creationId xmlns:a16="http://schemas.microsoft.com/office/drawing/2014/main" id="{62F0DD21-32AF-5AC5-46E9-2D931EF5A1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288" y="2389188"/>
            <a:ext cx="9994392" cy="2868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Line 3">
            <a:extLst>
              <a:ext uri="{FF2B5EF4-FFF2-40B4-BE49-F238E27FC236}">
                <a16:creationId xmlns:a16="http://schemas.microsoft.com/office/drawing/2014/main" id="{89A154AD-F96E-8D43-4BCD-BA0D7BC6AF04}"/>
              </a:ext>
            </a:extLst>
          </p:cNvPr>
          <p:cNvSpPr>
            <a:spLocks noChangeShapeType="1"/>
          </p:cNvSpPr>
          <p:nvPr/>
        </p:nvSpPr>
        <p:spPr bwMode="auto">
          <a:xfrm>
            <a:off x="1712976" y="160934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018ADAC0-6A6C-EB36-4381-52012BB2C519}"/>
              </a:ext>
            </a:extLst>
          </p:cNvPr>
          <p:cNvSpPr>
            <a:spLocks noGrp="1"/>
          </p:cNvSpPr>
          <p:nvPr>
            <p:ph type="sldNum" sz="quarter" idx="12"/>
          </p:nvPr>
        </p:nvSpPr>
        <p:spPr/>
        <p:txBody>
          <a:bodyPr/>
          <a:lstStyle/>
          <a:p>
            <a:fld id="{6D972E1D-2B91-43F8-BAFE-8C37D0BCB00C}" type="slidenum">
              <a:rPr lang="en-IN" smtClean="0"/>
              <a:t>5</a:t>
            </a:fld>
            <a:endParaRPr lang="en-IN"/>
          </a:p>
        </p:txBody>
      </p:sp>
    </p:spTree>
    <p:extLst>
      <p:ext uri="{BB962C8B-B14F-4D97-AF65-F5344CB8AC3E}">
        <p14:creationId xmlns:p14="http://schemas.microsoft.com/office/powerpoint/2010/main" val="48365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1">
            <a:extLst>
              <a:ext uri="{FF2B5EF4-FFF2-40B4-BE49-F238E27FC236}">
                <a16:creationId xmlns:a16="http://schemas.microsoft.com/office/drawing/2014/main" id="{9AFA28F4-9AC3-BA67-0B1A-63D16C6D0B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 y="289560"/>
            <a:ext cx="4779963" cy="189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1">
            <a:extLst>
              <a:ext uri="{FF2B5EF4-FFF2-40B4-BE49-F238E27FC236}">
                <a16:creationId xmlns:a16="http://schemas.microsoft.com/office/drawing/2014/main" id="{6050712D-F690-F0DE-A4A0-96436A758AE6}"/>
              </a:ext>
            </a:extLst>
          </p:cNvPr>
          <p:cNvSpPr>
            <a:spLocks noChangeArrowheads="1"/>
          </p:cNvSpPr>
          <p:nvPr/>
        </p:nvSpPr>
        <p:spPr bwMode="auto">
          <a:xfrm>
            <a:off x="1491996" y="2146427"/>
            <a:ext cx="9252204" cy="2748253"/>
          </a:xfrm>
          <a:prstGeom prst="rect">
            <a:avLst/>
          </a:prstGeom>
          <a:solidFill>
            <a:schemeClr val="accent2">
              <a:lumMod val="20000"/>
              <a:lumOff val="80000"/>
            </a:schemeClr>
          </a:solidFill>
          <a:ln>
            <a:noFill/>
          </a:ln>
          <a:effectLst/>
        </p:spPr>
        <p:txBody>
          <a:bodyPr wrap="square">
            <a:spAutoFit/>
          </a:bodyPr>
          <a:lstStyle/>
          <a:p>
            <a:pPr algn="ctr" eaLnBrk="1" fontAlgn="auto" hangingPunct="1">
              <a:lnSpc>
                <a:spcPct val="150000"/>
              </a:lnSpc>
              <a:spcBef>
                <a:spcPts val="0"/>
              </a:spcBef>
              <a:spcAft>
                <a:spcPts val="0"/>
              </a:spcAft>
              <a:defRPr/>
            </a:pPr>
            <a:r>
              <a:rPr lang="en-US" altLang="en-US" sz="4000" dirty="0">
                <a:latin typeface="Arial" panose="020B0604020202020204" pitchFamily="34" charset="0"/>
              </a:rPr>
              <a:t>In data communications, we commonly use periodic analog signals and nonperiodic digital signals.</a:t>
            </a:r>
          </a:p>
        </p:txBody>
      </p:sp>
      <p:sp>
        <p:nvSpPr>
          <p:cNvPr id="3" name="Slide Number Placeholder 2">
            <a:extLst>
              <a:ext uri="{FF2B5EF4-FFF2-40B4-BE49-F238E27FC236}">
                <a16:creationId xmlns:a16="http://schemas.microsoft.com/office/drawing/2014/main" id="{ED5180EE-2129-ED78-F4AC-B14D0A7ADA9E}"/>
              </a:ext>
            </a:extLst>
          </p:cNvPr>
          <p:cNvSpPr>
            <a:spLocks noGrp="1"/>
          </p:cNvSpPr>
          <p:nvPr>
            <p:ph type="sldNum" sz="quarter" idx="12"/>
          </p:nvPr>
        </p:nvSpPr>
        <p:spPr/>
        <p:txBody>
          <a:bodyPr/>
          <a:lstStyle/>
          <a:p>
            <a:fld id="{6D972E1D-2B91-43F8-BAFE-8C37D0BCB00C}" type="slidenum">
              <a:rPr lang="en-IN" smtClean="0"/>
              <a:t>6</a:t>
            </a:fld>
            <a:endParaRPr lang="en-IN"/>
          </a:p>
        </p:txBody>
      </p:sp>
    </p:spTree>
    <p:extLst>
      <p:ext uri="{BB962C8B-B14F-4D97-AF65-F5344CB8AC3E}">
        <p14:creationId xmlns:p14="http://schemas.microsoft.com/office/powerpoint/2010/main" val="188476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C51AF-D0CA-250E-F4FD-44B53C161E90}"/>
              </a:ext>
            </a:extLst>
          </p:cNvPr>
          <p:cNvSpPr>
            <a:spLocks noGrp="1"/>
          </p:cNvSpPr>
          <p:nvPr>
            <p:ph type="title"/>
          </p:nvPr>
        </p:nvSpPr>
        <p:spPr>
          <a:xfrm>
            <a:off x="1097280" y="758952"/>
            <a:ext cx="10058400" cy="2926080"/>
          </a:xfrm>
        </p:spPr>
        <p:txBody>
          <a:bodyPr/>
          <a:lstStyle/>
          <a:p>
            <a:pPr algn="ctr"/>
            <a:r>
              <a:rPr lang="en-IN" dirty="0"/>
              <a:t>Analog Signals</a:t>
            </a:r>
          </a:p>
        </p:txBody>
      </p:sp>
      <p:sp>
        <p:nvSpPr>
          <p:cNvPr id="5" name="Slide Number Placeholder 4">
            <a:extLst>
              <a:ext uri="{FF2B5EF4-FFF2-40B4-BE49-F238E27FC236}">
                <a16:creationId xmlns:a16="http://schemas.microsoft.com/office/drawing/2014/main" id="{AD5114B1-0BB7-49BC-A24D-45CD78656C7C}"/>
              </a:ext>
            </a:extLst>
          </p:cNvPr>
          <p:cNvSpPr>
            <a:spLocks noGrp="1"/>
          </p:cNvSpPr>
          <p:nvPr>
            <p:ph type="sldNum" sz="quarter" idx="12"/>
          </p:nvPr>
        </p:nvSpPr>
        <p:spPr/>
        <p:txBody>
          <a:bodyPr/>
          <a:lstStyle/>
          <a:p>
            <a:fld id="{6D972E1D-2B91-43F8-BAFE-8C37D0BCB00C}" type="slidenum">
              <a:rPr lang="en-IN" smtClean="0"/>
              <a:t>7</a:t>
            </a:fld>
            <a:endParaRPr lang="en-IN"/>
          </a:p>
        </p:txBody>
      </p:sp>
      <p:sp>
        <p:nvSpPr>
          <p:cNvPr id="4" name="Line 3">
            <a:extLst>
              <a:ext uri="{FF2B5EF4-FFF2-40B4-BE49-F238E27FC236}">
                <a16:creationId xmlns:a16="http://schemas.microsoft.com/office/drawing/2014/main" id="{AE41BAC4-CD2A-4EFB-69EA-E89E7AF73B89}"/>
              </a:ext>
            </a:extLst>
          </p:cNvPr>
          <p:cNvSpPr>
            <a:spLocks noChangeShapeType="1"/>
          </p:cNvSpPr>
          <p:nvPr/>
        </p:nvSpPr>
        <p:spPr bwMode="auto">
          <a:xfrm>
            <a:off x="1694688" y="401421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9783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3213-8E04-FF1E-BB1C-E64D4945288B}"/>
              </a:ext>
            </a:extLst>
          </p:cNvPr>
          <p:cNvSpPr>
            <a:spLocks noGrp="1"/>
          </p:cNvSpPr>
          <p:nvPr>
            <p:ph type="title"/>
          </p:nvPr>
        </p:nvSpPr>
        <p:spPr>
          <a:xfrm>
            <a:off x="1819656" y="286603"/>
            <a:ext cx="8513064" cy="1450757"/>
          </a:xfrm>
        </p:spPr>
        <p:txBody>
          <a:bodyPr/>
          <a:lstStyle/>
          <a:p>
            <a:r>
              <a:rPr lang="en-US" altLang="en-US" sz="4800" dirty="0">
                <a:effectLst>
                  <a:outerShdw blurRad="38100" dist="38100" dir="2700000" algn="tl">
                    <a:srgbClr val="C0C0C0"/>
                  </a:outerShdw>
                </a:effectLst>
                <a:latin typeface="Times" panose="02020603050405020304" pitchFamily="18" charset="0"/>
              </a:rPr>
              <a:t>PERIODIC ANALOG SIGNALS</a:t>
            </a:r>
            <a:endParaRPr lang="en-IN" dirty="0"/>
          </a:p>
        </p:txBody>
      </p:sp>
      <p:sp>
        <p:nvSpPr>
          <p:cNvPr id="6" name="Rectangle 5">
            <a:extLst>
              <a:ext uri="{FF2B5EF4-FFF2-40B4-BE49-F238E27FC236}">
                <a16:creationId xmlns:a16="http://schemas.microsoft.com/office/drawing/2014/main" id="{1395035E-594F-569A-9556-4B180AFEB105}"/>
              </a:ext>
            </a:extLst>
          </p:cNvPr>
          <p:cNvSpPr>
            <a:spLocks noChangeArrowheads="1"/>
          </p:cNvSpPr>
          <p:nvPr/>
        </p:nvSpPr>
        <p:spPr bwMode="auto">
          <a:xfrm>
            <a:off x="1252727" y="2027923"/>
            <a:ext cx="995975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457200" indent="-4572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buFont typeface="Calibri Light" panose="020F0302020204030204" pitchFamily="34" charset="0"/>
              <a:buAutoNum type="arabicPeriod"/>
            </a:pPr>
            <a:r>
              <a:rPr lang="en-US" altLang="en-US" sz="2800" dirty="0"/>
              <a:t>Periodic analog signals can be classified as </a:t>
            </a:r>
            <a:r>
              <a:rPr lang="en-US" altLang="en-US" sz="2800" dirty="0">
                <a:solidFill>
                  <a:schemeClr val="hlink"/>
                </a:solidFill>
              </a:rPr>
              <a:t>simple</a:t>
            </a:r>
            <a:r>
              <a:rPr lang="en-US" altLang="en-US" sz="2800" dirty="0"/>
              <a:t> or </a:t>
            </a:r>
            <a:r>
              <a:rPr lang="en-US" altLang="en-US" sz="2800" dirty="0">
                <a:solidFill>
                  <a:schemeClr val="hlink"/>
                </a:solidFill>
              </a:rPr>
              <a:t>composite</a:t>
            </a:r>
            <a:r>
              <a:rPr lang="en-US" altLang="en-US" sz="2800" dirty="0"/>
              <a:t>. </a:t>
            </a:r>
          </a:p>
          <a:p>
            <a:pPr algn="just" eaLnBrk="1" hangingPunct="1">
              <a:buFont typeface="Calibri Light" panose="020F0302020204030204" pitchFamily="34" charset="0"/>
              <a:buAutoNum type="arabicPeriod"/>
            </a:pPr>
            <a:endParaRPr lang="en-US" altLang="en-US" sz="2800" dirty="0"/>
          </a:p>
          <a:p>
            <a:pPr algn="just" eaLnBrk="1" hangingPunct="1">
              <a:buFont typeface="Calibri Light" panose="020F0302020204030204" pitchFamily="34" charset="0"/>
              <a:buAutoNum type="arabicPeriod"/>
            </a:pPr>
            <a:r>
              <a:rPr lang="en-US" altLang="en-US" sz="2800" dirty="0"/>
              <a:t>A simple periodic analog signal, a </a:t>
            </a:r>
            <a:r>
              <a:rPr lang="en-US" altLang="en-US" sz="2800" dirty="0">
                <a:solidFill>
                  <a:schemeClr val="hlink"/>
                </a:solidFill>
              </a:rPr>
              <a:t>sine wave</a:t>
            </a:r>
            <a:r>
              <a:rPr lang="en-US" altLang="en-US" sz="2800" dirty="0"/>
              <a:t>, cannot be decomposed into simpler signals. </a:t>
            </a:r>
          </a:p>
          <a:p>
            <a:pPr algn="just" eaLnBrk="1" hangingPunct="1">
              <a:buFont typeface="Calibri Light" panose="020F0302020204030204" pitchFamily="34" charset="0"/>
              <a:buAutoNum type="arabicPeriod"/>
            </a:pPr>
            <a:endParaRPr lang="en-US" altLang="en-US" sz="2800" dirty="0"/>
          </a:p>
          <a:p>
            <a:pPr algn="just" eaLnBrk="1" hangingPunct="1">
              <a:buFont typeface="Calibri Light" panose="020F0302020204030204" pitchFamily="34" charset="0"/>
              <a:buAutoNum type="arabicPeriod"/>
            </a:pPr>
            <a:r>
              <a:rPr lang="en-US" altLang="en-US" sz="2800" dirty="0"/>
              <a:t>A composite periodic analog signal is composed of multiple sine waves.</a:t>
            </a:r>
          </a:p>
        </p:txBody>
      </p:sp>
      <p:sp>
        <p:nvSpPr>
          <p:cNvPr id="3" name="Line 3">
            <a:extLst>
              <a:ext uri="{FF2B5EF4-FFF2-40B4-BE49-F238E27FC236}">
                <a16:creationId xmlns:a16="http://schemas.microsoft.com/office/drawing/2014/main" id="{85975437-FB21-9D4B-21F5-F3C1BACF89E5}"/>
              </a:ext>
            </a:extLst>
          </p:cNvPr>
          <p:cNvSpPr>
            <a:spLocks noChangeShapeType="1"/>
          </p:cNvSpPr>
          <p:nvPr/>
        </p:nvSpPr>
        <p:spPr bwMode="auto">
          <a:xfrm>
            <a:off x="1712976" y="170078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5" name="Slide Number Placeholder 4">
            <a:extLst>
              <a:ext uri="{FF2B5EF4-FFF2-40B4-BE49-F238E27FC236}">
                <a16:creationId xmlns:a16="http://schemas.microsoft.com/office/drawing/2014/main" id="{6A91D642-8CFD-D7D8-DEE9-87AB407BE102}"/>
              </a:ext>
            </a:extLst>
          </p:cNvPr>
          <p:cNvSpPr>
            <a:spLocks noGrp="1"/>
          </p:cNvSpPr>
          <p:nvPr>
            <p:ph type="sldNum" sz="quarter" idx="12"/>
          </p:nvPr>
        </p:nvSpPr>
        <p:spPr/>
        <p:txBody>
          <a:bodyPr/>
          <a:lstStyle/>
          <a:p>
            <a:fld id="{6D972E1D-2B91-43F8-BAFE-8C37D0BCB00C}" type="slidenum">
              <a:rPr lang="en-IN" smtClean="0"/>
              <a:t>8</a:t>
            </a:fld>
            <a:endParaRPr lang="en-IN"/>
          </a:p>
        </p:txBody>
      </p:sp>
    </p:spTree>
    <p:extLst>
      <p:ext uri="{BB962C8B-B14F-4D97-AF65-F5344CB8AC3E}">
        <p14:creationId xmlns:p14="http://schemas.microsoft.com/office/powerpoint/2010/main" val="1959847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065E79-F9A4-3F98-C565-08FE5834F55C}"/>
              </a:ext>
            </a:extLst>
          </p:cNvPr>
          <p:cNvPicPr>
            <a:picLocks noChangeAspect="1"/>
          </p:cNvPicPr>
          <p:nvPr/>
        </p:nvPicPr>
        <p:blipFill>
          <a:blip r:embed="rId2"/>
          <a:stretch>
            <a:fillRect/>
          </a:stretch>
        </p:blipFill>
        <p:spPr>
          <a:xfrm>
            <a:off x="1901952" y="548436"/>
            <a:ext cx="8046720" cy="4700423"/>
          </a:xfrm>
          <a:prstGeom prst="rect">
            <a:avLst/>
          </a:prstGeom>
        </p:spPr>
      </p:pic>
      <p:sp>
        <p:nvSpPr>
          <p:cNvPr id="6" name="TextBox 5">
            <a:extLst>
              <a:ext uri="{FF2B5EF4-FFF2-40B4-BE49-F238E27FC236}">
                <a16:creationId xmlns:a16="http://schemas.microsoft.com/office/drawing/2014/main" id="{6900C0BC-B122-F668-AFC7-4A0979C421E1}"/>
              </a:ext>
            </a:extLst>
          </p:cNvPr>
          <p:cNvSpPr txBox="1"/>
          <p:nvPr/>
        </p:nvSpPr>
        <p:spPr>
          <a:xfrm>
            <a:off x="2240280" y="5602147"/>
            <a:ext cx="7550658" cy="369332"/>
          </a:xfrm>
          <a:prstGeom prst="rect">
            <a:avLst/>
          </a:prstGeom>
          <a:noFill/>
        </p:spPr>
        <p:txBody>
          <a:bodyPr wrap="square">
            <a:spAutoFit/>
          </a:bodyPr>
          <a:lstStyle/>
          <a:p>
            <a:r>
              <a:rPr lang="en-US" b="1" dirty="0"/>
              <a:t>Two signals with the same phase and frequency, but different amplitudes</a:t>
            </a:r>
            <a:endParaRPr lang="en-IN" b="1" dirty="0"/>
          </a:p>
        </p:txBody>
      </p:sp>
      <p:sp>
        <p:nvSpPr>
          <p:cNvPr id="3" name="Slide Number Placeholder 2">
            <a:extLst>
              <a:ext uri="{FF2B5EF4-FFF2-40B4-BE49-F238E27FC236}">
                <a16:creationId xmlns:a16="http://schemas.microsoft.com/office/drawing/2014/main" id="{FEF7B608-6D79-A2CE-E578-F491023D55C0}"/>
              </a:ext>
            </a:extLst>
          </p:cNvPr>
          <p:cNvSpPr>
            <a:spLocks noGrp="1"/>
          </p:cNvSpPr>
          <p:nvPr>
            <p:ph type="sldNum" sz="quarter" idx="12"/>
          </p:nvPr>
        </p:nvSpPr>
        <p:spPr/>
        <p:txBody>
          <a:bodyPr/>
          <a:lstStyle/>
          <a:p>
            <a:fld id="{6D972E1D-2B91-43F8-BAFE-8C37D0BCB00C}" type="slidenum">
              <a:rPr lang="en-IN" smtClean="0"/>
              <a:t>9</a:t>
            </a:fld>
            <a:endParaRPr lang="en-IN"/>
          </a:p>
        </p:txBody>
      </p:sp>
    </p:spTree>
    <p:extLst>
      <p:ext uri="{BB962C8B-B14F-4D97-AF65-F5344CB8AC3E}">
        <p14:creationId xmlns:p14="http://schemas.microsoft.com/office/powerpoint/2010/main" val="318913723"/>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1198</TotalTime>
  <Words>1839</Words>
  <Application>Microsoft Office PowerPoint</Application>
  <PresentationFormat>Widescreen</PresentationFormat>
  <Paragraphs>212</Paragraphs>
  <Slides>47</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Baskerville Old Face</vt:lpstr>
      <vt:lpstr>Calibri</vt:lpstr>
      <vt:lpstr>Calibri Light</vt:lpstr>
      <vt:lpstr>Times</vt:lpstr>
      <vt:lpstr>Times New Roman</vt:lpstr>
      <vt:lpstr>Retrospect</vt:lpstr>
      <vt:lpstr>PowerPoint Presentation</vt:lpstr>
      <vt:lpstr>Topics to be discussed</vt:lpstr>
      <vt:lpstr>ANALOG AND DIGITAL</vt:lpstr>
      <vt:lpstr>PowerPoint Presentation</vt:lpstr>
      <vt:lpstr>Comparison of analog and digital signals</vt:lpstr>
      <vt:lpstr>PowerPoint Presentation</vt:lpstr>
      <vt:lpstr>Analog Signals</vt:lpstr>
      <vt:lpstr>PERIODIC ANALOG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Wavelength and period</vt:lpstr>
      <vt:lpstr>PowerPoint Presentation</vt:lpstr>
      <vt:lpstr>PowerPoint Presentation</vt:lpstr>
      <vt:lpstr>Composite Signals and Periodicity</vt:lpstr>
      <vt:lpstr>PowerPoint Presentation</vt:lpstr>
      <vt:lpstr>PowerPoint Presentation</vt:lpstr>
      <vt:lpstr>PowerPoint Presentation</vt:lpstr>
      <vt:lpstr>Band width</vt:lpstr>
      <vt:lpstr>PowerPoint Presentation</vt:lpstr>
      <vt:lpstr>PowerPoint Presentation</vt:lpstr>
      <vt:lpstr>PowerPoint Presentation</vt:lpstr>
      <vt:lpstr>Bit Rate</vt:lpstr>
      <vt:lpstr>PowerPoint Presentation</vt:lpstr>
      <vt:lpstr>PowerPoint Presentation</vt:lpstr>
      <vt:lpstr>PowerPoint Presentation</vt:lpstr>
      <vt:lpstr>PowerPoint Presentation</vt:lpstr>
      <vt:lpstr>PowerPoint Presentation</vt:lpstr>
      <vt:lpstr>Digital Transmission</vt:lpstr>
      <vt:lpstr>1. Baseband Transmission</vt:lpstr>
      <vt:lpstr>PowerPoint Presentation</vt:lpstr>
      <vt:lpstr>PowerPoint Presentation</vt:lpstr>
      <vt:lpstr>PowerPoint Presentation</vt:lpstr>
      <vt:lpstr>PowerPoint Presentation</vt:lpstr>
      <vt:lpstr>PowerPoint Presentation</vt:lpstr>
      <vt:lpstr>PowerPoint Presentation</vt:lpstr>
      <vt:lpstr>2. Broadband Transmission</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Rajesh Ojha</dc:creator>
  <cp:lastModifiedBy>Rajesh Ojha</cp:lastModifiedBy>
  <cp:revision>59</cp:revision>
  <dcterms:created xsi:type="dcterms:W3CDTF">2024-07-20T06:38:06Z</dcterms:created>
  <dcterms:modified xsi:type="dcterms:W3CDTF">2024-09-03T06:04:26Z</dcterms:modified>
</cp:coreProperties>
</file>