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9"/>
  </p:notesMasterIdLst>
  <p:sldIdLst>
    <p:sldId id="256" r:id="rId2"/>
    <p:sldId id="274" r:id="rId3"/>
    <p:sldId id="739" r:id="rId4"/>
    <p:sldId id="648" r:id="rId5"/>
    <p:sldId id="649" r:id="rId6"/>
    <p:sldId id="803" r:id="rId7"/>
    <p:sldId id="766" r:id="rId8"/>
    <p:sldId id="767" r:id="rId9"/>
    <p:sldId id="768" r:id="rId10"/>
    <p:sldId id="769" r:id="rId11"/>
    <p:sldId id="798" r:id="rId12"/>
    <p:sldId id="804" r:id="rId13"/>
    <p:sldId id="651" r:id="rId14"/>
    <p:sldId id="805" r:id="rId15"/>
    <p:sldId id="652" r:id="rId16"/>
    <p:sldId id="806" r:id="rId17"/>
    <p:sldId id="771" r:id="rId18"/>
    <p:sldId id="772" r:id="rId19"/>
    <p:sldId id="740" r:id="rId20"/>
    <p:sldId id="680" r:id="rId21"/>
    <p:sldId id="773" r:id="rId22"/>
    <p:sldId id="774" r:id="rId23"/>
    <p:sldId id="775" r:id="rId24"/>
    <p:sldId id="776" r:id="rId25"/>
    <p:sldId id="807" r:id="rId26"/>
    <p:sldId id="777" r:id="rId27"/>
    <p:sldId id="778" r:id="rId28"/>
    <p:sldId id="779" r:id="rId29"/>
    <p:sldId id="780" r:id="rId30"/>
    <p:sldId id="781" r:id="rId31"/>
    <p:sldId id="682" r:id="rId32"/>
    <p:sldId id="741" r:id="rId33"/>
    <p:sldId id="791" r:id="rId34"/>
    <p:sldId id="782" r:id="rId35"/>
    <p:sldId id="808" r:id="rId36"/>
    <p:sldId id="784" r:id="rId37"/>
    <p:sldId id="809" r:id="rId38"/>
    <p:sldId id="785" r:id="rId39"/>
    <p:sldId id="810" r:id="rId40"/>
    <p:sldId id="786" r:id="rId41"/>
    <p:sldId id="787" r:id="rId42"/>
    <p:sldId id="654" r:id="rId43"/>
    <p:sldId id="789" r:id="rId44"/>
    <p:sldId id="655" r:id="rId45"/>
    <p:sldId id="792" r:id="rId46"/>
    <p:sldId id="656" r:id="rId47"/>
    <p:sldId id="27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739"/>
            <p14:sldId id="648"/>
            <p14:sldId id="649"/>
            <p14:sldId id="803"/>
            <p14:sldId id="766"/>
            <p14:sldId id="767"/>
            <p14:sldId id="768"/>
            <p14:sldId id="769"/>
            <p14:sldId id="798"/>
            <p14:sldId id="804"/>
            <p14:sldId id="651"/>
            <p14:sldId id="805"/>
            <p14:sldId id="652"/>
            <p14:sldId id="806"/>
            <p14:sldId id="771"/>
            <p14:sldId id="772"/>
            <p14:sldId id="740"/>
            <p14:sldId id="680"/>
            <p14:sldId id="773"/>
            <p14:sldId id="774"/>
            <p14:sldId id="775"/>
            <p14:sldId id="776"/>
            <p14:sldId id="807"/>
            <p14:sldId id="777"/>
            <p14:sldId id="778"/>
            <p14:sldId id="779"/>
            <p14:sldId id="780"/>
            <p14:sldId id="781"/>
            <p14:sldId id="682"/>
            <p14:sldId id="741"/>
            <p14:sldId id="791"/>
            <p14:sldId id="782"/>
            <p14:sldId id="808"/>
            <p14:sldId id="784"/>
            <p14:sldId id="809"/>
            <p14:sldId id="785"/>
            <p14:sldId id="810"/>
            <p14:sldId id="786"/>
            <p14:sldId id="787"/>
            <p14:sldId id="654"/>
            <p14:sldId id="789"/>
            <p14:sldId id="655"/>
            <p14:sldId id="792"/>
            <p14:sldId id="65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79" autoAdjust="0"/>
    <p:restoredTop sz="94660"/>
  </p:normalViewPr>
  <p:slideViewPr>
    <p:cSldViewPr snapToGrid="0">
      <p:cViewPr varScale="1">
        <p:scale>
          <a:sx n="65" d="100"/>
          <a:sy n="65"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6B6DE3CA-8EEC-6760-5DB0-2F8F0D8DA1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A6AE6A2-E558-4E06-BB48-10CF143E65BF}" type="slidenum">
              <a:rPr lang="en-US" altLang="en-US" smtClean="0"/>
              <a:pPr fontAlgn="base">
                <a:spcBef>
                  <a:spcPct val="0"/>
                </a:spcBef>
                <a:spcAft>
                  <a:spcPct val="0"/>
                </a:spcAft>
              </a:pPr>
              <a:t>3</a:t>
            </a:fld>
            <a:endParaRPr lang="en-US" altLang="en-US"/>
          </a:p>
        </p:txBody>
      </p:sp>
      <p:sp>
        <p:nvSpPr>
          <p:cNvPr id="143363" name="Rectangle 2">
            <a:extLst>
              <a:ext uri="{FF2B5EF4-FFF2-40B4-BE49-F238E27FC236}">
                <a16:creationId xmlns:a16="http://schemas.microsoft.com/office/drawing/2014/main" id="{D6DAE00D-2CCF-1484-B54D-2D6AFF1DC9B9}"/>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3B7A38F2-D562-AF39-B9E4-2AC7E164768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352547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C648598E-52C8-3FA6-53B6-188861DFAF9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D765218-8DDF-4189-A8E8-6A384017E3CE}" type="slidenum">
              <a:rPr lang="en-US" altLang="en-US" smtClean="0"/>
              <a:pPr fontAlgn="base">
                <a:spcBef>
                  <a:spcPct val="0"/>
                </a:spcBef>
                <a:spcAft>
                  <a:spcPct val="0"/>
                </a:spcAft>
              </a:pPr>
              <a:t>15</a:t>
            </a:fld>
            <a:endParaRPr lang="en-US" altLang="en-US"/>
          </a:p>
        </p:txBody>
      </p:sp>
      <p:sp>
        <p:nvSpPr>
          <p:cNvPr id="163843" name="Rectangle 2">
            <a:extLst>
              <a:ext uri="{FF2B5EF4-FFF2-40B4-BE49-F238E27FC236}">
                <a16:creationId xmlns:a16="http://schemas.microsoft.com/office/drawing/2014/main" id="{D17CF08B-8389-8495-69BF-A26F6225C31D}"/>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760536E3-ECDB-95A3-6DF9-0166B06379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5512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86F2D28-3056-E77F-C5A3-1E3E7118C2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3AA4585-C237-4337-9263-76F69972FCF7}" type="slidenum">
              <a:rPr lang="en-US" altLang="en-US" smtClean="0"/>
              <a:pPr fontAlgn="base">
                <a:spcBef>
                  <a:spcPct val="0"/>
                </a:spcBef>
                <a:spcAft>
                  <a:spcPct val="0"/>
                </a:spcAft>
              </a:pPr>
              <a:t>17</a:t>
            </a:fld>
            <a:endParaRPr lang="en-US" altLang="en-US"/>
          </a:p>
        </p:txBody>
      </p:sp>
      <p:sp>
        <p:nvSpPr>
          <p:cNvPr id="165891" name="Rectangle 2">
            <a:extLst>
              <a:ext uri="{FF2B5EF4-FFF2-40B4-BE49-F238E27FC236}">
                <a16:creationId xmlns:a16="http://schemas.microsoft.com/office/drawing/2014/main" id="{83451F71-D7C4-23B8-D153-DF842926382F}"/>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52829EAC-EB12-04AC-D96A-10460D478E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8185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71446A44-E76F-5CB8-86A4-871C369E6D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0EDF452-FCA8-4DD6-AF84-EBA1879862E2}" type="slidenum">
              <a:rPr lang="en-US" altLang="en-US" smtClean="0"/>
              <a:pPr fontAlgn="base">
                <a:spcBef>
                  <a:spcPct val="0"/>
                </a:spcBef>
                <a:spcAft>
                  <a:spcPct val="0"/>
                </a:spcAft>
              </a:pPr>
              <a:t>18</a:t>
            </a:fld>
            <a:endParaRPr lang="en-US" altLang="en-US"/>
          </a:p>
        </p:txBody>
      </p:sp>
      <p:sp>
        <p:nvSpPr>
          <p:cNvPr id="167939" name="Rectangle 2">
            <a:extLst>
              <a:ext uri="{FF2B5EF4-FFF2-40B4-BE49-F238E27FC236}">
                <a16:creationId xmlns:a16="http://schemas.microsoft.com/office/drawing/2014/main" id="{E90B3B50-6574-F6C5-8CE8-2C215D62E201}"/>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DE9C5759-E9E5-EE2C-4D2A-235D75C737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1994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27D78EF5-5600-04EE-803A-1208752CFA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28C0DAE-AB61-4FC8-9F95-A8DD1B7D8E29}" type="slidenum">
              <a:rPr lang="en-US" altLang="en-US" smtClean="0"/>
              <a:pPr fontAlgn="base">
                <a:spcBef>
                  <a:spcPct val="0"/>
                </a:spcBef>
                <a:spcAft>
                  <a:spcPct val="0"/>
                </a:spcAft>
              </a:pPr>
              <a:t>19</a:t>
            </a:fld>
            <a:endParaRPr lang="en-US" altLang="en-US"/>
          </a:p>
        </p:txBody>
      </p:sp>
      <p:sp>
        <p:nvSpPr>
          <p:cNvPr id="172035" name="Rectangle 2">
            <a:extLst>
              <a:ext uri="{FF2B5EF4-FFF2-40B4-BE49-F238E27FC236}">
                <a16:creationId xmlns:a16="http://schemas.microsoft.com/office/drawing/2014/main" id="{096135AF-D127-0A02-67B4-7701BA48CEF6}"/>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8AC30071-41F7-BFC2-2688-258FDBF540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939114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AA48EF8B-E84B-297F-E901-D184C11AF1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7E5F93E-B958-48EC-9242-3861D7A4B4BA}" type="slidenum">
              <a:rPr lang="en-US" altLang="en-US" smtClean="0"/>
              <a:pPr fontAlgn="base">
                <a:spcBef>
                  <a:spcPct val="0"/>
                </a:spcBef>
                <a:spcAft>
                  <a:spcPct val="0"/>
                </a:spcAft>
              </a:pPr>
              <a:t>20</a:t>
            </a:fld>
            <a:endParaRPr lang="en-US" altLang="en-US"/>
          </a:p>
        </p:txBody>
      </p:sp>
      <p:sp>
        <p:nvSpPr>
          <p:cNvPr id="174083" name="Rectangle 2">
            <a:extLst>
              <a:ext uri="{FF2B5EF4-FFF2-40B4-BE49-F238E27FC236}">
                <a16:creationId xmlns:a16="http://schemas.microsoft.com/office/drawing/2014/main" id="{7473BA29-7162-7E8D-C0CE-76027EB238C2}"/>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8BE43BEA-CA44-7B15-62FD-2188CCBD15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53757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7C25EC95-5311-85BB-DDFD-9214D30B92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1958816-23C2-4044-BA26-DF6AB357BA07}" type="slidenum">
              <a:rPr lang="en-US" altLang="en-US" smtClean="0"/>
              <a:pPr fontAlgn="base">
                <a:spcBef>
                  <a:spcPct val="0"/>
                </a:spcBef>
                <a:spcAft>
                  <a:spcPct val="0"/>
                </a:spcAft>
              </a:pPr>
              <a:t>21</a:t>
            </a:fld>
            <a:endParaRPr lang="en-US" altLang="en-US"/>
          </a:p>
        </p:txBody>
      </p:sp>
      <p:sp>
        <p:nvSpPr>
          <p:cNvPr id="176131" name="Rectangle 2">
            <a:extLst>
              <a:ext uri="{FF2B5EF4-FFF2-40B4-BE49-F238E27FC236}">
                <a16:creationId xmlns:a16="http://schemas.microsoft.com/office/drawing/2014/main" id="{372000F5-0834-3AE4-74FD-3A3210FA9BA1}"/>
              </a:ext>
            </a:extLst>
          </p:cNvPr>
          <p:cNvSpPr>
            <a:spLocks noGrp="1" noRot="1" noChangeAspect="1" noChangeArrowheads="1" noTextEdit="1"/>
          </p:cNvSpPr>
          <p:nvPr>
            <p:ph type="sldImg"/>
          </p:nvPr>
        </p:nvSpPr>
        <p:spPr>
          <a:ln/>
        </p:spPr>
      </p:sp>
      <p:sp>
        <p:nvSpPr>
          <p:cNvPr id="176132" name="Rectangle 3">
            <a:extLst>
              <a:ext uri="{FF2B5EF4-FFF2-40B4-BE49-F238E27FC236}">
                <a16:creationId xmlns:a16="http://schemas.microsoft.com/office/drawing/2014/main" id="{10E522EF-BDBF-900D-07DF-CD28ACD15A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060847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FDE11706-93D5-2CDA-CAEB-A5121B5890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3B5EEFD-554F-408B-9F36-9989BF821F5D}" type="slidenum">
              <a:rPr lang="en-US" altLang="en-US" smtClean="0"/>
              <a:pPr fontAlgn="base">
                <a:spcBef>
                  <a:spcPct val="0"/>
                </a:spcBef>
                <a:spcAft>
                  <a:spcPct val="0"/>
                </a:spcAft>
              </a:pPr>
              <a:t>22</a:t>
            </a:fld>
            <a:endParaRPr lang="en-US" altLang="en-US"/>
          </a:p>
        </p:txBody>
      </p:sp>
      <p:sp>
        <p:nvSpPr>
          <p:cNvPr id="178179" name="Rectangle 2">
            <a:extLst>
              <a:ext uri="{FF2B5EF4-FFF2-40B4-BE49-F238E27FC236}">
                <a16:creationId xmlns:a16="http://schemas.microsoft.com/office/drawing/2014/main" id="{2E244A6F-4024-7CC0-0DBA-6E86E0295673}"/>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8C94B63C-D913-50E5-4060-B2A286CE094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777866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59FF778C-4424-D676-306F-9F454736CB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25759C4-C83A-436D-8A4A-ADB2B7E2B9ED}" type="slidenum">
              <a:rPr lang="en-US" altLang="en-US" smtClean="0"/>
              <a:pPr fontAlgn="base">
                <a:spcBef>
                  <a:spcPct val="0"/>
                </a:spcBef>
                <a:spcAft>
                  <a:spcPct val="0"/>
                </a:spcAft>
              </a:pPr>
              <a:t>23</a:t>
            </a:fld>
            <a:endParaRPr lang="en-US" altLang="en-US"/>
          </a:p>
        </p:txBody>
      </p:sp>
      <p:sp>
        <p:nvSpPr>
          <p:cNvPr id="180227" name="Rectangle 2">
            <a:extLst>
              <a:ext uri="{FF2B5EF4-FFF2-40B4-BE49-F238E27FC236}">
                <a16:creationId xmlns:a16="http://schemas.microsoft.com/office/drawing/2014/main" id="{7C05D7F1-7E36-FB3C-CEDA-EBA469DBFDCB}"/>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8D00EF5E-EC5D-C4B4-D399-D03B5C1362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307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7B4C51E8-564A-8A2D-E511-3CCFA13AD59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267A9B8-4A3F-4AD6-9602-A9A2E544CB8F}" type="slidenum">
              <a:rPr lang="en-US" altLang="en-US" smtClean="0"/>
              <a:pPr fontAlgn="base">
                <a:spcBef>
                  <a:spcPct val="0"/>
                </a:spcBef>
                <a:spcAft>
                  <a:spcPct val="0"/>
                </a:spcAft>
              </a:pPr>
              <a:t>24</a:t>
            </a:fld>
            <a:endParaRPr lang="en-US" altLang="en-US"/>
          </a:p>
        </p:txBody>
      </p:sp>
      <p:sp>
        <p:nvSpPr>
          <p:cNvPr id="182275" name="Rectangle 2">
            <a:extLst>
              <a:ext uri="{FF2B5EF4-FFF2-40B4-BE49-F238E27FC236}">
                <a16:creationId xmlns:a16="http://schemas.microsoft.com/office/drawing/2014/main" id="{3D10F1FA-5F65-4BE0-C85C-6E8F57B50BC3}"/>
              </a:ext>
            </a:extLst>
          </p:cNvPr>
          <p:cNvSpPr>
            <a:spLocks noGrp="1" noRot="1" noChangeAspect="1" noChangeArrowheads="1" noTextEdit="1"/>
          </p:cNvSpPr>
          <p:nvPr>
            <p:ph type="sldImg"/>
          </p:nvPr>
        </p:nvSpPr>
        <p:spPr>
          <a:ln/>
        </p:spPr>
      </p:sp>
      <p:sp>
        <p:nvSpPr>
          <p:cNvPr id="182276" name="Rectangle 3">
            <a:extLst>
              <a:ext uri="{FF2B5EF4-FFF2-40B4-BE49-F238E27FC236}">
                <a16:creationId xmlns:a16="http://schemas.microsoft.com/office/drawing/2014/main" id="{380B3130-9410-0D87-9B08-E67900338C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85613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AA48EF8B-E84B-297F-E901-D184C11AF1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7E5F93E-B958-48EC-9242-3861D7A4B4BA}" type="slidenum">
              <a:rPr lang="en-US" altLang="en-US" smtClean="0"/>
              <a:pPr fontAlgn="base">
                <a:spcBef>
                  <a:spcPct val="0"/>
                </a:spcBef>
                <a:spcAft>
                  <a:spcPct val="0"/>
                </a:spcAft>
              </a:pPr>
              <a:t>25</a:t>
            </a:fld>
            <a:endParaRPr lang="en-US" altLang="en-US"/>
          </a:p>
        </p:txBody>
      </p:sp>
      <p:sp>
        <p:nvSpPr>
          <p:cNvPr id="174083" name="Rectangle 2">
            <a:extLst>
              <a:ext uri="{FF2B5EF4-FFF2-40B4-BE49-F238E27FC236}">
                <a16:creationId xmlns:a16="http://schemas.microsoft.com/office/drawing/2014/main" id="{7473BA29-7162-7E8D-C0CE-76027EB238C2}"/>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8BE43BEA-CA44-7B15-62FD-2188CCBD15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912354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72F309CF-A851-C49F-5939-4170D4C8563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7C51A49-4814-40FF-A606-B426EAE9AE86}" type="slidenum">
              <a:rPr lang="en-US" altLang="en-US" smtClean="0"/>
              <a:pPr fontAlgn="base">
                <a:spcBef>
                  <a:spcPct val="0"/>
                </a:spcBef>
                <a:spcAft>
                  <a:spcPct val="0"/>
                </a:spcAft>
              </a:pPr>
              <a:t>4</a:t>
            </a:fld>
            <a:endParaRPr lang="en-US" altLang="en-US"/>
          </a:p>
        </p:txBody>
      </p:sp>
      <p:sp>
        <p:nvSpPr>
          <p:cNvPr id="145411" name="Rectangle 2">
            <a:extLst>
              <a:ext uri="{FF2B5EF4-FFF2-40B4-BE49-F238E27FC236}">
                <a16:creationId xmlns:a16="http://schemas.microsoft.com/office/drawing/2014/main" id="{B5503CCB-B203-C7AE-9BE9-89A156BCCD7E}"/>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1295497B-6781-52C7-52C3-58935536023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336644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AB3E0EC7-28A8-45FE-FD45-E4B0EA0521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359EC66-B257-4E18-A70F-B1411980C588}" type="slidenum">
              <a:rPr lang="en-US" altLang="en-US" smtClean="0"/>
              <a:pPr fontAlgn="base">
                <a:spcBef>
                  <a:spcPct val="0"/>
                </a:spcBef>
                <a:spcAft>
                  <a:spcPct val="0"/>
                </a:spcAft>
              </a:pPr>
              <a:t>26</a:t>
            </a:fld>
            <a:endParaRPr lang="en-US" altLang="en-US"/>
          </a:p>
        </p:txBody>
      </p:sp>
      <p:sp>
        <p:nvSpPr>
          <p:cNvPr id="184323" name="Rectangle 2">
            <a:extLst>
              <a:ext uri="{FF2B5EF4-FFF2-40B4-BE49-F238E27FC236}">
                <a16:creationId xmlns:a16="http://schemas.microsoft.com/office/drawing/2014/main" id="{9A8DF704-CE48-57BF-B2F5-CC105B66D44F}"/>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D6630D7F-1DA7-814B-3815-0B61950570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991093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DC42B3D4-91DD-D621-92BA-E451B7FDEC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8CEB8B2-319B-4D83-B737-2B8B6E743F4A}" type="slidenum">
              <a:rPr lang="en-US" altLang="en-US" smtClean="0"/>
              <a:pPr fontAlgn="base">
                <a:spcBef>
                  <a:spcPct val="0"/>
                </a:spcBef>
                <a:spcAft>
                  <a:spcPct val="0"/>
                </a:spcAft>
              </a:pPr>
              <a:t>27</a:t>
            </a:fld>
            <a:endParaRPr lang="en-US" altLang="en-US"/>
          </a:p>
        </p:txBody>
      </p:sp>
      <p:sp>
        <p:nvSpPr>
          <p:cNvPr id="186371" name="Rectangle 2">
            <a:extLst>
              <a:ext uri="{FF2B5EF4-FFF2-40B4-BE49-F238E27FC236}">
                <a16:creationId xmlns:a16="http://schemas.microsoft.com/office/drawing/2014/main" id="{9988E510-B4CA-AA4B-B7DF-21EEB2EBE91E}"/>
              </a:ext>
            </a:extLst>
          </p:cNvPr>
          <p:cNvSpPr>
            <a:spLocks noGrp="1" noRot="1" noChangeAspect="1" noChangeArrowheads="1" noTextEdit="1"/>
          </p:cNvSpPr>
          <p:nvPr>
            <p:ph type="sldImg"/>
          </p:nvPr>
        </p:nvSpPr>
        <p:spPr>
          <a:ln/>
        </p:spPr>
      </p:sp>
      <p:sp>
        <p:nvSpPr>
          <p:cNvPr id="186372" name="Rectangle 3">
            <a:extLst>
              <a:ext uri="{FF2B5EF4-FFF2-40B4-BE49-F238E27FC236}">
                <a16:creationId xmlns:a16="http://schemas.microsoft.com/office/drawing/2014/main" id="{1D2C47F2-5BB6-83C4-BCB5-82E0C6A573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81553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AEDE9B11-89CD-B738-A283-0F447C59CD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D746CDB-DFC5-43DF-B635-2EFA04D98277}" type="slidenum">
              <a:rPr lang="en-US" altLang="en-US" smtClean="0"/>
              <a:pPr fontAlgn="base">
                <a:spcBef>
                  <a:spcPct val="0"/>
                </a:spcBef>
                <a:spcAft>
                  <a:spcPct val="0"/>
                </a:spcAft>
              </a:pPr>
              <a:t>28</a:t>
            </a:fld>
            <a:endParaRPr lang="en-US" altLang="en-US"/>
          </a:p>
        </p:txBody>
      </p:sp>
      <p:sp>
        <p:nvSpPr>
          <p:cNvPr id="188419" name="Rectangle 2">
            <a:extLst>
              <a:ext uri="{FF2B5EF4-FFF2-40B4-BE49-F238E27FC236}">
                <a16:creationId xmlns:a16="http://schemas.microsoft.com/office/drawing/2014/main" id="{29C2D783-93E1-86C4-0DEE-DF4F2362AED3}"/>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D62E327A-F3B9-FDF7-E371-B248E529319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43793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46F7C892-CA53-89E0-EA62-A8338560DF3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9FA267A-4445-4088-9A84-3065C572ACC1}" type="slidenum">
              <a:rPr lang="en-US" altLang="en-US" smtClean="0"/>
              <a:pPr fontAlgn="base">
                <a:spcBef>
                  <a:spcPct val="0"/>
                </a:spcBef>
                <a:spcAft>
                  <a:spcPct val="0"/>
                </a:spcAft>
              </a:pPr>
              <a:t>29</a:t>
            </a:fld>
            <a:endParaRPr lang="en-US" altLang="en-US"/>
          </a:p>
        </p:txBody>
      </p:sp>
      <p:sp>
        <p:nvSpPr>
          <p:cNvPr id="190467" name="Rectangle 2">
            <a:extLst>
              <a:ext uri="{FF2B5EF4-FFF2-40B4-BE49-F238E27FC236}">
                <a16:creationId xmlns:a16="http://schemas.microsoft.com/office/drawing/2014/main" id="{14907F6B-8B25-17B6-7EA9-744D68579CD6}"/>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0A8093B2-7593-6838-C5F1-E3C73F47EF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75704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26B3F98F-3A58-56DC-FACA-69467EAA3F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C1FAA02-7A20-4C58-BD6B-4C38BDAEA1FF}" type="slidenum">
              <a:rPr lang="en-US" altLang="en-US" smtClean="0"/>
              <a:pPr fontAlgn="base">
                <a:spcBef>
                  <a:spcPct val="0"/>
                </a:spcBef>
                <a:spcAft>
                  <a:spcPct val="0"/>
                </a:spcAft>
              </a:pPr>
              <a:t>30</a:t>
            </a:fld>
            <a:endParaRPr lang="en-US" altLang="en-US"/>
          </a:p>
        </p:txBody>
      </p:sp>
      <p:sp>
        <p:nvSpPr>
          <p:cNvPr id="192515" name="Rectangle 2">
            <a:extLst>
              <a:ext uri="{FF2B5EF4-FFF2-40B4-BE49-F238E27FC236}">
                <a16:creationId xmlns:a16="http://schemas.microsoft.com/office/drawing/2014/main" id="{0DB7BA8B-1571-C72A-87C8-3F384D4FCB18}"/>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C6C0A4D8-0A4E-0EE4-DC46-2906AE580A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256260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0E7992CB-572F-9803-ABB0-F6BC03E41C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C83C773-2017-4856-9133-553D547CA7F3}" type="slidenum">
              <a:rPr lang="en-US" altLang="en-US" smtClean="0"/>
              <a:pPr fontAlgn="base">
                <a:spcBef>
                  <a:spcPct val="0"/>
                </a:spcBef>
                <a:spcAft>
                  <a:spcPct val="0"/>
                </a:spcAft>
              </a:pPr>
              <a:t>31</a:t>
            </a:fld>
            <a:endParaRPr lang="en-US" altLang="en-US"/>
          </a:p>
        </p:txBody>
      </p:sp>
      <p:sp>
        <p:nvSpPr>
          <p:cNvPr id="196611" name="Rectangle 2">
            <a:extLst>
              <a:ext uri="{FF2B5EF4-FFF2-40B4-BE49-F238E27FC236}">
                <a16:creationId xmlns:a16="http://schemas.microsoft.com/office/drawing/2014/main" id="{67E2CAAF-E8BA-C2F8-1DED-D55C7E76F89A}"/>
              </a:ext>
            </a:extLst>
          </p:cNvPr>
          <p:cNvSpPr>
            <a:spLocks noGrp="1" noRot="1" noChangeAspect="1" noChangeArrowheads="1" noTextEdit="1"/>
          </p:cNvSpPr>
          <p:nvPr>
            <p:ph type="sldImg"/>
          </p:nvPr>
        </p:nvSpPr>
        <p:spPr>
          <a:ln/>
        </p:spPr>
      </p:sp>
      <p:sp>
        <p:nvSpPr>
          <p:cNvPr id="196612" name="Rectangle 3">
            <a:extLst>
              <a:ext uri="{FF2B5EF4-FFF2-40B4-BE49-F238E27FC236}">
                <a16:creationId xmlns:a16="http://schemas.microsoft.com/office/drawing/2014/main" id="{50B96850-1757-C495-5EC9-AC0BB14DDB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999447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632E7050-3402-420F-6009-E3A964375E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50B9480-85DD-4106-BEF4-8061DD5BE9D1}" type="slidenum">
              <a:rPr lang="en-US" altLang="en-US" smtClean="0"/>
              <a:pPr fontAlgn="base">
                <a:spcBef>
                  <a:spcPct val="0"/>
                </a:spcBef>
                <a:spcAft>
                  <a:spcPct val="0"/>
                </a:spcAft>
              </a:pPr>
              <a:t>32</a:t>
            </a:fld>
            <a:endParaRPr lang="en-US" altLang="en-US"/>
          </a:p>
        </p:txBody>
      </p:sp>
      <p:sp>
        <p:nvSpPr>
          <p:cNvPr id="198659" name="Rectangle 2">
            <a:extLst>
              <a:ext uri="{FF2B5EF4-FFF2-40B4-BE49-F238E27FC236}">
                <a16:creationId xmlns:a16="http://schemas.microsoft.com/office/drawing/2014/main" id="{0A0A1352-7D9A-6F04-052B-20D7091AD255}"/>
              </a:ext>
            </a:extLst>
          </p:cNvPr>
          <p:cNvSpPr>
            <a:spLocks noGrp="1" noRot="1" noChangeAspect="1" noChangeArrowheads="1" noTextEdit="1"/>
          </p:cNvSpPr>
          <p:nvPr>
            <p:ph type="sldImg"/>
          </p:nvPr>
        </p:nvSpPr>
        <p:spPr>
          <a:ln/>
        </p:spPr>
      </p:sp>
      <p:sp>
        <p:nvSpPr>
          <p:cNvPr id="198660" name="Rectangle 3">
            <a:extLst>
              <a:ext uri="{FF2B5EF4-FFF2-40B4-BE49-F238E27FC236}">
                <a16:creationId xmlns:a16="http://schemas.microsoft.com/office/drawing/2014/main" id="{61D5CD85-A94E-97B4-DBC2-67B1F7960E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54723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FAB485BE-1EC5-EA04-94A4-366189BC04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B12715F-EB1A-4F0F-A75E-A310A927F7BE}" type="slidenum">
              <a:rPr lang="en-US" altLang="en-US" smtClean="0"/>
              <a:pPr fontAlgn="base">
                <a:spcBef>
                  <a:spcPct val="0"/>
                </a:spcBef>
                <a:spcAft>
                  <a:spcPct val="0"/>
                </a:spcAft>
              </a:pPr>
              <a:t>33</a:t>
            </a:fld>
            <a:endParaRPr lang="en-US" altLang="en-US"/>
          </a:p>
        </p:txBody>
      </p:sp>
      <p:sp>
        <p:nvSpPr>
          <p:cNvPr id="200707" name="Rectangle 2">
            <a:extLst>
              <a:ext uri="{FF2B5EF4-FFF2-40B4-BE49-F238E27FC236}">
                <a16:creationId xmlns:a16="http://schemas.microsoft.com/office/drawing/2014/main" id="{58FCC10D-8977-7B6C-1D3C-BBCC5B12BE30}"/>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id="{6D9B0356-33CC-2300-9D01-837BA5598AD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00828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0E90D060-9E0A-D7B9-1789-ED58F2F227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6925EFF-7293-49E3-8511-BC998F313ACE}" type="slidenum">
              <a:rPr lang="en-US" altLang="en-US" smtClean="0"/>
              <a:pPr fontAlgn="base">
                <a:spcBef>
                  <a:spcPct val="0"/>
                </a:spcBef>
                <a:spcAft>
                  <a:spcPct val="0"/>
                </a:spcAft>
              </a:pPr>
              <a:t>34</a:t>
            </a:fld>
            <a:endParaRPr lang="en-US" altLang="en-US"/>
          </a:p>
        </p:txBody>
      </p:sp>
      <p:sp>
        <p:nvSpPr>
          <p:cNvPr id="202755" name="Rectangle 2">
            <a:extLst>
              <a:ext uri="{FF2B5EF4-FFF2-40B4-BE49-F238E27FC236}">
                <a16:creationId xmlns:a16="http://schemas.microsoft.com/office/drawing/2014/main" id="{C048C191-5CF9-04A5-CE25-8122D9FA4057}"/>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id="{52D59A2A-03F3-E74D-0F3D-BFFA739225D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55418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B56556CF-2775-60F5-040B-E4CFD2ADD4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293DF7E-2A15-42CD-BF3D-659F7B967A33}" type="slidenum">
              <a:rPr lang="en-US" altLang="en-US" smtClean="0"/>
              <a:pPr fontAlgn="base">
                <a:spcBef>
                  <a:spcPct val="0"/>
                </a:spcBef>
                <a:spcAft>
                  <a:spcPct val="0"/>
                </a:spcAft>
              </a:pPr>
              <a:t>36</a:t>
            </a:fld>
            <a:endParaRPr lang="en-US" altLang="en-US"/>
          </a:p>
        </p:txBody>
      </p:sp>
      <p:sp>
        <p:nvSpPr>
          <p:cNvPr id="206851" name="Rectangle 2">
            <a:extLst>
              <a:ext uri="{FF2B5EF4-FFF2-40B4-BE49-F238E27FC236}">
                <a16:creationId xmlns:a16="http://schemas.microsoft.com/office/drawing/2014/main" id="{94E0A4BE-51DD-7B0C-6269-43BE93A9A077}"/>
              </a:ext>
            </a:extLst>
          </p:cNvPr>
          <p:cNvSpPr>
            <a:spLocks noGrp="1" noRot="1" noChangeAspect="1" noChangeArrowheads="1" noTextEdit="1"/>
          </p:cNvSpPr>
          <p:nvPr>
            <p:ph type="sldImg"/>
          </p:nvPr>
        </p:nvSpPr>
        <p:spPr>
          <a:ln/>
        </p:spPr>
      </p:sp>
      <p:sp>
        <p:nvSpPr>
          <p:cNvPr id="206852" name="Rectangle 3">
            <a:extLst>
              <a:ext uri="{FF2B5EF4-FFF2-40B4-BE49-F238E27FC236}">
                <a16:creationId xmlns:a16="http://schemas.microsoft.com/office/drawing/2014/main" id="{B9FCC05F-D78A-270D-1CD8-EE43A50C77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59673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F380EDB0-A7C5-F8C8-0B2F-AECCC00C3A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E35A1D2-8973-40DF-A44A-E95508CF0523}" type="slidenum">
              <a:rPr lang="en-US" altLang="en-US" smtClean="0"/>
              <a:pPr fontAlgn="base">
                <a:spcBef>
                  <a:spcPct val="0"/>
                </a:spcBef>
                <a:spcAft>
                  <a:spcPct val="0"/>
                </a:spcAft>
              </a:pPr>
              <a:t>5</a:t>
            </a:fld>
            <a:endParaRPr lang="en-US" altLang="en-US"/>
          </a:p>
        </p:txBody>
      </p:sp>
      <p:sp>
        <p:nvSpPr>
          <p:cNvPr id="147459" name="Rectangle 2">
            <a:extLst>
              <a:ext uri="{FF2B5EF4-FFF2-40B4-BE49-F238E27FC236}">
                <a16:creationId xmlns:a16="http://schemas.microsoft.com/office/drawing/2014/main" id="{420E2A8B-0A92-B2A4-F7FA-5714DD605CE6}"/>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056EFBBA-DCDF-2CCA-9EB6-EFADF588FF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1855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574EC5CA-20EA-AF0F-468C-9DF32519AE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47DFF25-4C32-42F5-B911-51A31D132A5E}" type="slidenum">
              <a:rPr lang="en-US" altLang="en-US" smtClean="0"/>
              <a:pPr fontAlgn="base">
                <a:spcBef>
                  <a:spcPct val="0"/>
                </a:spcBef>
                <a:spcAft>
                  <a:spcPct val="0"/>
                </a:spcAft>
              </a:pPr>
              <a:t>38</a:t>
            </a:fld>
            <a:endParaRPr lang="en-US" altLang="en-US"/>
          </a:p>
        </p:txBody>
      </p:sp>
      <p:sp>
        <p:nvSpPr>
          <p:cNvPr id="208899" name="Rectangle 2">
            <a:extLst>
              <a:ext uri="{FF2B5EF4-FFF2-40B4-BE49-F238E27FC236}">
                <a16:creationId xmlns:a16="http://schemas.microsoft.com/office/drawing/2014/main" id="{D3D6EB99-ED2B-268C-5531-3BDB080FD3A3}"/>
              </a:ext>
            </a:extLst>
          </p:cNvPr>
          <p:cNvSpPr>
            <a:spLocks noGrp="1" noRot="1" noChangeAspect="1" noChangeArrowheads="1" noTextEdit="1"/>
          </p:cNvSpPr>
          <p:nvPr>
            <p:ph type="sldImg"/>
          </p:nvPr>
        </p:nvSpPr>
        <p:spPr>
          <a:ln/>
        </p:spPr>
      </p:sp>
      <p:sp>
        <p:nvSpPr>
          <p:cNvPr id="208900" name="Rectangle 3">
            <a:extLst>
              <a:ext uri="{FF2B5EF4-FFF2-40B4-BE49-F238E27FC236}">
                <a16:creationId xmlns:a16="http://schemas.microsoft.com/office/drawing/2014/main" id="{4094B498-E0A5-C343-87CE-07859498FD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37368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B3640662-F701-B019-B498-79D3B03280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C6FE1E6-9ECA-4051-AA29-A1C4FFF67F9B}" type="slidenum">
              <a:rPr lang="en-US" altLang="en-US" smtClean="0"/>
              <a:pPr fontAlgn="base">
                <a:spcBef>
                  <a:spcPct val="0"/>
                </a:spcBef>
                <a:spcAft>
                  <a:spcPct val="0"/>
                </a:spcAft>
              </a:pPr>
              <a:t>40</a:t>
            </a:fld>
            <a:endParaRPr lang="en-US" altLang="en-US"/>
          </a:p>
        </p:txBody>
      </p:sp>
      <p:sp>
        <p:nvSpPr>
          <p:cNvPr id="210947" name="Rectangle 2">
            <a:extLst>
              <a:ext uri="{FF2B5EF4-FFF2-40B4-BE49-F238E27FC236}">
                <a16:creationId xmlns:a16="http://schemas.microsoft.com/office/drawing/2014/main" id="{6FC6A469-9E08-D58C-8218-23B230077F60}"/>
              </a:ext>
            </a:extLst>
          </p:cNvPr>
          <p:cNvSpPr>
            <a:spLocks noGrp="1" noRot="1" noChangeAspect="1" noChangeArrowheads="1" noTextEdit="1"/>
          </p:cNvSpPr>
          <p:nvPr>
            <p:ph type="sldImg"/>
          </p:nvPr>
        </p:nvSpPr>
        <p:spPr>
          <a:ln/>
        </p:spPr>
      </p:sp>
      <p:sp>
        <p:nvSpPr>
          <p:cNvPr id="210948" name="Rectangle 3">
            <a:extLst>
              <a:ext uri="{FF2B5EF4-FFF2-40B4-BE49-F238E27FC236}">
                <a16:creationId xmlns:a16="http://schemas.microsoft.com/office/drawing/2014/main" id="{83FD8E50-8347-2F81-2076-463279EDA2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40331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294F6AE5-DEBF-6948-B4F7-ABE189DB31F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337C8BC-FC55-42AD-A1D7-D84F001B7A37}" type="slidenum">
              <a:rPr lang="en-US" altLang="en-US" smtClean="0"/>
              <a:pPr fontAlgn="base">
                <a:spcBef>
                  <a:spcPct val="0"/>
                </a:spcBef>
                <a:spcAft>
                  <a:spcPct val="0"/>
                </a:spcAft>
              </a:pPr>
              <a:t>41</a:t>
            </a:fld>
            <a:endParaRPr lang="en-US" altLang="en-US"/>
          </a:p>
        </p:txBody>
      </p:sp>
      <p:sp>
        <p:nvSpPr>
          <p:cNvPr id="215043" name="Rectangle 2">
            <a:extLst>
              <a:ext uri="{FF2B5EF4-FFF2-40B4-BE49-F238E27FC236}">
                <a16:creationId xmlns:a16="http://schemas.microsoft.com/office/drawing/2014/main" id="{5348F11B-E82E-ABC5-6B37-C6680F15F5E5}"/>
              </a:ext>
            </a:extLst>
          </p:cNvPr>
          <p:cNvSpPr>
            <a:spLocks noGrp="1" noRot="1" noChangeAspect="1" noChangeArrowheads="1" noTextEdit="1"/>
          </p:cNvSpPr>
          <p:nvPr>
            <p:ph type="sldImg"/>
          </p:nvPr>
        </p:nvSpPr>
        <p:spPr>
          <a:ln/>
        </p:spPr>
      </p:sp>
      <p:sp>
        <p:nvSpPr>
          <p:cNvPr id="215044" name="Rectangle 3">
            <a:extLst>
              <a:ext uri="{FF2B5EF4-FFF2-40B4-BE49-F238E27FC236}">
                <a16:creationId xmlns:a16="http://schemas.microsoft.com/office/drawing/2014/main" id="{01A0FF4E-0E3B-3B4E-5DE2-774A5EDA1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33865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E88B9D25-CD39-6BE0-DB2C-44D4B1589EF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8E25207-6C18-453C-A63B-6C093A423E98}" type="slidenum">
              <a:rPr lang="en-US" altLang="en-US" smtClean="0"/>
              <a:pPr fontAlgn="base">
                <a:spcBef>
                  <a:spcPct val="0"/>
                </a:spcBef>
                <a:spcAft>
                  <a:spcPct val="0"/>
                </a:spcAft>
              </a:pPr>
              <a:t>42</a:t>
            </a:fld>
            <a:endParaRPr lang="en-US" altLang="en-US"/>
          </a:p>
        </p:txBody>
      </p:sp>
      <p:sp>
        <p:nvSpPr>
          <p:cNvPr id="219139" name="Rectangle 2">
            <a:extLst>
              <a:ext uri="{FF2B5EF4-FFF2-40B4-BE49-F238E27FC236}">
                <a16:creationId xmlns:a16="http://schemas.microsoft.com/office/drawing/2014/main" id="{387EC1F2-3DD4-347A-035C-AE0DFCA7FE7B}"/>
              </a:ext>
            </a:extLst>
          </p:cNvPr>
          <p:cNvSpPr>
            <a:spLocks noGrp="1" noRot="1" noChangeAspect="1" noChangeArrowheads="1" noTextEdit="1"/>
          </p:cNvSpPr>
          <p:nvPr>
            <p:ph type="sldImg"/>
          </p:nvPr>
        </p:nvSpPr>
        <p:spPr>
          <a:ln/>
        </p:spPr>
      </p:sp>
      <p:sp>
        <p:nvSpPr>
          <p:cNvPr id="219140" name="Rectangle 3">
            <a:extLst>
              <a:ext uri="{FF2B5EF4-FFF2-40B4-BE49-F238E27FC236}">
                <a16:creationId xmlns:a16="http://schemas.microsoft.com/office/drawing/2014/main" id="{BC4E8DFD-B783-C100-D84F-86C3040D6C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607157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45A57F09-382C-BC5B-3C92-C46DB2EE49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3005014-FEE8-40D4-92F2-711C594DD71E}" type="slidenum">
              <a:rPr lang="en-US" altLang="en-US" smtClean="0"/>
              <a:pPr fontAlgn="base">
                <a:spcBef>
                  <a:spcPct val="0"/>
                </a:spcBef>
                <a:spcAft>
                  <a:spcPct val="0"/>
                </a:spcAft>
              </a:pPr>
              <a:t>43</a:t>
            </a:fld>
            <a:endParaRPr lang="en-US" altLang="en-US"/>
          </a:p>
        </p:txBody>
      </p:sp>
      <p:sp>
        <p:nvSpPr>
          <p:cNvPr id="221187" name="Rectangle 2">
            <a:extLst>
              <a:ext uri="{FF2B5EF4-FFF2-40B4-BE49-F238E27FC236}">
                <a16:creationId xmlns:a16="http://schemas.microsoft.com/office/drawing/2014/main" id="{6480D2E3-CA23-5E9B-A366-ADAAB1649B02}"/>
              </a:ext>
            </a:extLst>
          </p:cNvPr>
          <p:cNvSpPr>
            <a:spLocks noGrp="1" noRot="1" noChangeAspect="1" noChangeArrowheads="1" noTextEdit="1"/>
          </p:cNvSpPr>
          <p:nvPr>
            <p:ph type="sldImg"/>
          </p:nvPr>
        </p:nvSpPr>
        <p:spPr>
          <a:ln/>
        </p:spPr>
      </p:sp>
      <p:sp>
        <p:nvSpPr>
          <p:cNvPr id="221188" name="Rectangle 3">
            <a:extLst>
              <a:ext uri="{FF2B5EF4-FFF2-40B4-BE49-F238E27FC236}">
                <a16:creationId xmlns:a16="http://schemas.microsoft.com/office/drawing/2014/main" id="{FDEA1F8C-FD6B-CDDF-A6B1-16204F63C7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7105575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A72E3EB2-E063-D242-462E-D591F9BC20E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9345407-1E85-4F6C-B31B-5DB5089E4243}" type="slidenum">
              <a:rPr lang="en-US" altLang="en-US" smtClean="0"/>
              <a:pPr fontAlgn="base">
                <a:spcBef>
                  <a:spcPct val="0"/>
                </a:spcBef>
                <a:spcAft>
                  <a:spcPct val="0"/>
                </a:spcAft>
              </a:pPr>
              <a:t>44</a:t>
            </a:fld>
            <a:endParaRPr lang="en-US" altLang="en-US"/>
          </a:p>
        </p:txBody>
      </p:sp>
      <p:sp>
        <p:nvSpPr>
          <p:cNvPr id="223235" name="Rectangle 2">
            <a:extLst>
              <a:ext uri="{FF2B5EF4-FFF2-40B4-BE49-F238E27FC236}">
                <a16:creationId xmlns:a16="http://schemas.microsoft.com/office/drawing/2014/main" id="{92B8EAB8-5F6B-58D3-93C5-2E68E5866556}"/>
              </a:ext>
            </a:extLst>
          </p:cNvPr>
          <p:cNvSpPr>
            <a:spLocks noGrp="1" noRot="1" noChangeAspect="1" noChangeArrowheads="1" noTextEdit="1"/>
          </p:cNvSpPr>
          <p:nvPr>
            <p:ph type="sldImg"/>
          </p:nvPr>
        </p:nvSpPr>
        <p:spPr>
          <a:ln/>
        </p:spPr>
      </p:sp>
      <p:sp>
        <p:nvSpPr>
          <p:cNvPr id="223236" name="Rectangle 3">
            <a:extLst>
              <a:ext uri="{FF2B5EF4-FFF2-40B4-BE49-F238E27FC236}">
                <a16:creationId xmlns:a16="http://schemas.microsoft.com/office/drawing/2014/main" id="{E1137520-60D5-CA49-C327-6EFFB4B9AA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298202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9905C1BF-F8B8-1F34-B3E6-983F1B4ED0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209ADD7-14D2-4E82-BE93-0B4411CF592C}" type="slidenum">
              <a:rPr lang="en-US" altLang="en-US" smtClean="0"/>
              <a:pPr fontAlgn="base">
                <a:spcBef>
                  <a:spcPct val="0"/>
                </a:spcBef>
                <a:spcAft>
                  <a:spcPct val="0"/>
                </a:spcAft>
              </a:pPr>
              <a:t>45</a:t>
            </a:fld>
            <a:endParaRPr lang="en-US" altLang="en-US"/>
          </a:p>
        </p:txBody>
      </p:sp>
      <p:sp>
        <p:nvSpPr>
          <p:cNvPr id="225283" name="Rectangle 2">
            <a:extLst>
              <a:ext uri="{FF2B5EF4-FFF2-40B4-BE49-F238E27FC236}">
                <a16:creationId xmlns:a16="http://schemas.microsoft.com/office/drawing/2014/main" id="{8E6C59FD-77EC-32C3-B122-F4E558C54F7E}"/>
              </a:ext>
            </a:extLst>
          </p:cNvPr>
          <p:cNvSpPr>
            <a:spLocks noGrp="1" noRot="1" noChangeAspect="1" noChangeArrowheads="1" noTextEdit="1"/>
          </p:cNvSpPr>
          <p:nvPr>
            <p:ph type="sldImg"/>
          </p:nvPr>
        </p:nvSpPr>
        <p:spPr>
          <a:ln/>
        </p:spPr>
      </p:sp>
      <p:sp>
        <p:nvSpPr>
          <p:cNvPr id="225284" name="Rectangle 3">
            <a:extLst>
              <a:ext uri="{FF2B5EF4-FFF2-40B4-BE49-F238E27FC236}">
                <a16:creationId xmlns:a16="http://schemas.microsoft.com/office/drawing/2014/main" id="{D6B92A2A-A3EB-3DC1-55AE-07D7460A69F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854823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9D63D9BE-60B9-8BBB-954B-0953D76E6E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EF64475-8A6F-48EF-830D-E12EE55FD5A7}" type="slidenum">
              <a:rPr lang="en-US" altLang="en-US" smtClean="0"/>
              <a:pPr fontAlgn="base">
                <a:spcBef>
                  <a:spcPct val="0"/>
                </a:spcBef>
                <a:spcAft>
                  <a:spcPct val="0"/>
                </a:spcAft>
              </a:pPr>
              <a:t>46</a:t>
            </a:fld>
            <a:endParaRPr lang="en-US" altLang="en-US"/>
          </a:p>
        </p:txBody>
      </p:sp>
      <p:sp>
        <p:nvSpPr>
          <p:cNvPr id="227331" name="Rectangle 2">
            <a:extLst>
              <a:ext uri="{FF2B5EF4-FFF2-40B4-BE49-F238E27FC236}">
                <a16:creationId xmlns:a16="http://schemas.microsoft.com/office/drawing/2014/main" id="{C8F644A2-AAED-2074-92C5-2CB09EFE8146}"/>
              </a:ext>
            </a:extLst>
          </p:cNvPr>
          <p:cNvSpPr>
            <a:spLocks noGrp="1" noRot="1" noChangeAspect="1" noChangeArrowheads="1" noTextEdit="1"/>
          </p:cNvSpPr>
          <p:nvPr>
            <p:ph type="sldImg"/>
          </p:nvPr>
        </p:nvSpPr>
        <p:spPr>
          <a:ln/>
        </p:spPr>
      </p:sp>
      <p:sp>
        <p:nvSpPr>
          <p:cNvPr id="227332" name="Rectangle 3">
            <a:extLst>
              <a:ext uri="{FF2B5EF4-FFF2-40B4-BE49-F238E27FC236}">
                <a16:creationId xmlns:a16="http://schemas.microsoft.com/office/drawing/2014/main" id="{B439AC23-BB2C-3FEE-EB36-01A4896F6A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48377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D8E5024E-9176-3B0C-0947-E6697E1098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5D7925-E2E4-4AAC-97FC-D46BC536DEEC}" type="slidenum">
              <a:rPr lang="en-US" altLang="en-US" smtClean="0"/>
              <a:pPr fontAlgn="base">
                <a:spcBef>
                  <a:spcPct val="0"/>
                </a:spcBef>
                <a:spcAft>
                  <a:spcPct val="0"/>
                </a:spcAft>
              </a:pPr>
              <a:t>7</a:t>
            </a:fld>
            <a:endParaRPr lang="en-US" altLang="en-US"/>
          </a:p>
        </p:txBody>
      </p:sp>
      <p:sp>
        <p:nvSpPr>
          <p:cNvPr id="149507" name="Rectangle 2">
            <a:extLst>
              <a:ext uri="{FF2B5EF4-FFF2-40B4-BE49-F238E27FC236}">
                <a16:creationId xmlns:a16="http://schemas.microsoft.com/office/drawing/2014/main" id="{D567781E-1FB9-6973-B99D-CCA53FD4AA34}"/>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BC44E9EB-E376-3913-A4BF-68C47A2125B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82075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1DA306AD-D236-F16F-6A65-F495825AA1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967AF63-F107-4C06-94FC-5A7AF6C14A7F}" type="slidenum">
              <a:rPr lang="en-US" altLang="en-US" smtClean="0"/>
              <a:pPr fontAlgn="base">
                <a:spcBef>
                  <a:spcPct val="0"/>
                </a:spcBef>
                <a:spcAft>
                  <a:spcPct val="0"/>
                </a:spcAft>
              </a:pPr>
              <a:t>8</a:t>
            </a:fld>
            <a:endParaRPr lang="en-US" altLang="en-US"/>
          </a:p>
        </p:txBody>
      </p:sp>
      <p:sp>
        <p:nvSpPr>
          <p:cNvPr id="151555" name="Rectangle 2">
            <a:extLst>
              <a:ext uri="{FF2B5EF4-FFF2-40B4-BE49-F238E27FC236}">
                <a16:creationId xmlns:a16="http://schemas.microsoft.com/office/drawing/2014/main" id="{A4813F74-92FE-C0FB-41D2-411DDA21693E}"/>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72BF4A95-F067-A4FD-BA79-CB045E667B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09511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DF1FE241-72B9-5179-3522-E99FDCDE60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55C361B-8737-44CB-9C8A-0F925C71370A}" type="slidenum">
              <a:rPr lang="en-US" altLang="en-US" smtClean="0"/>
              <a:pPr fontAlgn="base">
                <a:spcBef>
                  <a:spcPct val="0"/>
                </a:spcBef>
                <a:spcAft>
                  <a:spcPct val="0"/>
                </a:spcAft>
              </a:pPr>
              <a:t>9</a:t>
            </a:fld>
            <a:endParaRPr lang="en-US" altLang="en-US"/>
          </a:p>
        </p:txBody>
      </p:sp>
      <p:sp>
        <p:nvSpPr>
          <p:cNvPr id="153603" name="Rectangle 2">
            <a:extLst>
              <a:ext uri="{FF2B5EF4-FFF2-40B4-BE49-F238E27FC236}">
                <a16:creationId xmlns:a16="http://schemas.microsoft.com/office/drawing/2014/main" id="{38B914CF-E545-A536-73D1-3F8F53C8D5C7}"/>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008A30A0-BECF-77BE-2BA0-69983FD6DF8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04549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F1DABD14-CCF7-0696-EA2D-8F45EF3FB6B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8A042A9-A54C-446F-8E90-48FE3AAA1A86}" type="slidenum">
              <a:rPr lang="en-US" altLang="en-US" smtClean="0"/>
              <a:pPr fontAlgn="base">
                <a:spcBef>
                  <a:spcPct val="0"/>
                </a:spcBef>
                <a:spcAft>
                  <a:spcPct val="0"/>
                </a:spcAft>
              </a:pPr>
              <a:t>10</a:t>
            </a:fld>
            <a:endParaRPr lang="en-US" altLang="en-US"/>
          </a:p>
        </p:txBody>
      </p:sp>
      <p:sp>
        <p:nvSpPr>
          <p:cNvPr id="157699" name="Rectangle 2">
            <a:extLst>
              <a:ext uri="{FF2B5EF4-FFF2-40B4-BE49-F238E27FC236}">
                <a16:creationId xmlns:a16="http://schemas.microsoft.com/office/drawing/2014/main" id="{05E4EADF-D5D7-5841-5BC4-90021169B782}"/>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FD157C00-DCD0-839D-7128-56520E171D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205674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98EFA9F7-310D-7E0B-1117-CFB9B2A5A0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CEE6CDD-20F2-42AB-8C6B-79D28FE78DBB}" type="slidenum">
              <a:rPr lang="en-US" altLang="en-US" smtClean="0"/>
              <a:pPr fontAlgn="base">
                <a:spcBef>
                  <a:spcPct val="0"/>
                </a:spcBef>
                <a:spcAft>
                  <a:spcPct val="0"/>
                </a:spcAft>
              </a:pPr>
              <a:t>11</a:t>
            </a:fld>
            <a:endParaRPr lang="en-US" altLang="en-US"/>
          </a:p>
        </p:txBody>
      </p:sp>
      <p:sp>
        <p:nvSpPr>
          <p:cNvPr id="159747" name="Rectangle 2">
            <a:extLst>
              <a:ext uri="{FF2B5EF4-FFF2-40B4-BE49-F238E27FC236}">
                <a16:creationId xmlns:a16="http://schemas.microsoft.com/office/drawing/2014/main" id="{3A8EC54D-E18C-4DDC-E2FE-A60F8F9111EE}"/>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8B5C1EAA-5FD8-3FF6-9985-6A2FD3F845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21652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726A4312-34C8-59B2-F2CE-8F04074135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6A75A9-C8C1-4E65-865D-4F4A3AFE09F5}" type="slidenum">
              <a:rPr lang="en-US" altLang="en-US" smtClean="0"/>
              <a:pPr fontAlgn="base">
                <a:spcBef>
                  <a:spcPct val="0"/>
                </a:spcBef>
                <a:spcAft>
                  <a:spcPct val="0"/>
                </a:spcAft>
              </a:pPr>
              <a:t>13</a:t>
            </a:fld>
            <a:endParaRPr lang="en-US" altLang="en-US"/>
          </a:p>
        </p:txBody>
      </p:sp>
      <p:sp>
        <p:nvSpPr>
          <p:cNvPr id="161795" name="Rectangle 2">
            <a:extLst>
              <a:ext uri="{FF2B5EF4-FFF2-40B4-BE49-F238E27FC236}">
                <a16:creationId xmlns:a16="http://schemas.microsoft.com/office/drawing/2014/main" id="{881AAC5A-7334-FE8D-B82F-7669CF2F1040}"/>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3F5669A9-1DE5-8DC8-3393-9E2DA1E9D6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01020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F9520-5BDB-479F-A5D1-1861CF732ACC}" type="datetime1">
              <a:rPr lang="en-IN" smtClean="0"/>
              <a:t>09-09-2024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E4E3B-F0A5-450A-9C37-6F959E19B841}" type="datetime1">
              <a:rPr lang="en-IN" smtClean="0"/>
              <a:t>09-09-2024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D87EC-09BF-460E-A8BD-A8F30213B721}" type="datetime1">
              <a:rPr lang="en-IN" smtClean="0"/>
              <a:t>09-09-2024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2EE95E-5556-4896-AA40-82EC0974CC6C}" type="datetime1">
              <a:rPr lang="en-IN" smtClean="0"/>
              <a:t>09-09-2024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4FC50-6730-428A-8D0A-143585E70254}" type="datetime1">
              <a:rPr lang="en-IN" smtClean="0"/>
              <a:t>09-09-2024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10A2F-DE5C-4174-A61D-4819A6C8368B}" type="datetime1">
              <a:rPr lang="en-IN" smtClean="0"/>
              <a:t>09-09-2024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D00E7-4EDC-4298-81BB-B2C66438B144}" type="datetime1">
              <a:rPr lang="en-IN" smtClean="0"/>
              <a:t>09-09-2024</a:t>
            </a:fld>
            <a:endParaRPr lang="en-IN"/>
          </a:p>
        </p:txBody>
      </p:sp>
      <p:sp>
        <p:nvSpPr>
          <p:cNvPr id="8" name="Footer Placeholder 7"/>
          <p:cNvSpPr>
            <a:spLocks noGrp="1"/>
          </p:cNvSpPr>
          <p:nvPr>
            <p:ph type="ftr" sz="quarter" idx="11"/>
          </p:nvPr>
        </p:nvSpPr>
        <p:spPr/>
        <p:txBody>
          <a:body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7C55E-5262-44E8-81DE-95416CE0FE1E}" type="datetime1">
              <a:rPr lang="en-IN" smtClean="0"/>
              <a:t>09-09-2024</a:t>
            </a:fld>
            <a:endParaRPr lang="en-IN"/>
          </a:p>
        </p:txBody>
      </p:sp>
      <p:sp>
        <p:nvSpPr>
          <p:cNvPr id="4" name="Footer Placeholder 3"/>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8A03DC-0A5F-476E-AD89-DC02A87F9F5F}" type="datetime1">
              <a:rPr lang="en-IN" smtClean="0"/>
              <a:t>09-09-2024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3B2C87-18D6-43B5-B8E9-8384D078E124}" type="datetime1">
              <a:rPr lang="en-IN" smtClean="0"/>
              <a:t>09-09-2024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1B945-6016-471D-B85B-97D85BC4D686}" type="datetime1">
              <a:rPr lang="en-IN" smtClean="0"/>
              <a:t>09-09-2024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F2DF90-34AE-437D-98FE-0037FE8123E1}" type="datetime1">
              <a:rPr lang="en-IN" smtClean="0"/>
              <a:t>09-09-2024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Silicon University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p:txBody>
          <a:bodyPr/>
          <a:lstStyle/>
          <a:p>
            <a:r>
              <a:rPr lang="en-IN" dirty="0"/>
              <a:t>By </a:t>
            </a:r>
            <a:r>
              <a:rPr lang="en-IN" dirty="0" err="1"/>
              <a:t>dr.</a:t>
            </a:r>
            <a:r>
              <a:rPr lang="en-IN"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4593011" y="5006447"/>
            <a:ext cx="2877967"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a:ln w="22225">
                  <a:solidFill>
                    <a:schemeClr val="accent2"/>
                  </a:solidFill>
                  <a:prstDash val="solid"/>
                </a:ln>
                <a:solidFill>
                  <a:schemeClr val="accent2">
                    <a:lumMod val="40000"/>
                    <a:lumOff val="60000"/>
                  </a:schemeClr>
                </a:solidFill>
              </a:rPr>
              <a:t>Lecture-5</a:t>
            </a:r>
          </a:p>
          <a:p>
            <a:pPr algn="ctr"/>
            <a:endParaRPr lang="en-US" sz="5400" b="1" dirty="0">
              <a:ln w="22225">
                <a:solidFill>
                  <a:schemeClr val="accent2"/>
                </a:solidFill>
                <a:prstDash val="solid"/>
              </a:ln>
              <a:solidFill>
                <a:schemeClr val="accent2">
                  <a:lumMod val="40000"/>
                  <a:lumOff val="60000"/>
                </a:schemeClr>
              </a:solidFill>
            </a:endParaRP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1575539" y="1203960"/>
            <a:ext cx="904064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4800" dirty="0">
              <a:solidFill>
                <a:schemeClr val="tx2"/>
              </a:solidFill>
              <a:latin typeface="Arial" panose="020B0604020202020204" pitchFamily="34" charset="0"/>
            </a:endParaRPr>
          </a:p>
          <a:p>
            <a:pPr algn="ctr" eaLnBrk="1" hangingPunct="1"/>
            <a:r>
              <a:rPr lang="en-US" altLang="en-US" sz="6600" dirty="0">
                <a:effectLst>
                  <a:outerShdw blurRad="38100" dist="38100" dir="2700000" algn="tl">
                    <a:srgbClr val="C0C0C0"/>
                  </a:outerShdw>
                </a:effectLst>
                <a:latin typeface="Times" panose="02020603050405020304" pitchFamily="18" charset="0"/>
              </a:rPr>
              <a:t>Transmission Impairment</a:t>
            </a:r>
            <a:endParaRPr lang="en-US" altLang="en-US" sz="6600" dirty="0">
              <a:latin typeface="Arial" panose="020B0604020202020204" pitchFamily="34" charset="0"/>
            </a:endParaRP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3 )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80" name="Rectangle 10">
            <a:extLst>
              <a:ext uri="{FF2B5EF4-FFF2-40B4-BE49-F238E27FC236}">
                <a16:creationId xmlns:a16="http://schemas.microsoft.com/office/drawing/2014/main" id="{380BAF66-408E-895E-9751-F3CE1D2A0586}"/>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56681" name="Rectangle 11">
            <a:extLst>
              <a:ext uri="{FF2B5EF4-FFF2-40B4-BE49-F238E27FC236}">
                <a16:creationId xmlns:a16="http://schemas.microsoft.com/office/drawing/2014/main" id="{2D5C4CA4-F292-7733-F690-91A0FDF451FB}"/>
              </a:ext>
            </a:extLst>
          </p:cNvPr>
          <p:cNvSpPr>
            <a:spLocks noChangeArrowheads="1"/>
          </p:cNvSpPr>
          <p:nvPr/>
        </p:nvSpPr>
        <p:spPr bwMode="auto">
          <a:xfrm>
            <a:off x="1499424" y="1429512"/>
            <a:ext cx="89817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Sometimes the decibel is used to measure signal power in milliwatts. In this case, it is referred to as </a:t>
            </a:r>
            <a:r>
              <a:rPr lang="en-US" altLang="en-US" sz="2400" dirty="0">
                <a:solidFill>
                  <a:schemeClr val="hlink"/>
                </a:solidFill>
              </a:rPr>
              <a:t>dB</a:t>
            </a:r>
            <a:r>
              <a:rPr lang="en-US" altLang="en-US" sz="2400" baseline="-25000" dirty="0">
                <a:solidFill>
                  <a:schemeClr val="hlink"/>
                </a:solidFill>
              </a:rPr>
              <a:t>m</a:t>
            </a:r>
            <a:r>
              <a:rPr lang="en-US" altLang="en-US" sz="2400" dirty="0"/>
              <a:t> and is calculated as dB</a:t>
            </a:r>
            <a:r>
              <a:rPr lang="en-US" altLang="en-US" sz="2400" baseline="-25000" dirty="0"/>
              <a:t>m</a:t>
            </a:r>
            <a:r>
              <a:rPr lang="en-US" altLang="en-US" sz="2400" dirty="0"/>
              <a:t> = 10 log</a:t>
            </a:r>
            <a:r>
              <a:rPr lang="en-US" altLang="en-US" sz="2400" baseline="-25000" dirty="0"/>
              <a:t>10</a:t>
            </a:r>
            <a:r>
              <a:rPr lang="en-US" altLang="en-US" sz="2400" dirty="0"/>
              <a:t> P</a:t>
            </a:r>
            <a:r>
              <a:rPr lang="en-US" altLang="en-US" sz="2400" baseline="-25000" dirty="0"/>
              <a:t>m </a:t>
            </a:r>
            <a:r>
              <a:rPr lang="en-US" altLang="en-US" sz="2400" dirty="0"/>
              <a:t>, where P</a:t>
            </a:r>
            <a:r>
              <a:rPr lang="en-US" altLang="en-US" sz="2400" baseline="-25000" dirty="0"/>
              <a:t>m</a:t>
            </a:r>
            <a:r>
              <a:rPr lang="en-US" altLang="en-US" sz="2400" dirty="0"/>
              <a:t> is the power in milliwatts. </a:t>
            </a:r>
          </a:p>
          <a:p>
            <a:pPr algn="just" eaLnBrk="1" hangingPunct="1"/>
            <a:endParaRPr lang="en-US" altLang="en-US" sz="2400" dirty="0"/>
          </a:p>
          <a:p>
            <a:pPr algn="just" eaLnBrk="1" hangingPunct="1"/>
            <a:r>
              <a:rPr lang="en-US" altLang="en-US" sz="2400" dirty="0"/>
              <a:t>Calculate the power of a signal with dB</a:t>
            </a:r>
            <a:r>
              <a:rPr lang="en-US" altLang="en-US" sz="2400" baseline="-25000" dirty="0"/>
              <a:t>m</a:t>
            </a:r>
            <a:r>
              <a:rPr lang="en-US" altLang="en-US" sz="2400" dirty="0"/>
              <a:t> = −30.</a:t>
            </a:r>
          </a:p>
          <a:p>
            <a:pPr algn="just" eaLnBrk="1" hangingPunct="1"/>
            <a:endParaRPr lang="en-US" altLang="en-US" sz="2400" dirty="0"/>
          </a:p>
          <a:p>
            <a:pPr algn="just" eaLnBrk="1" hangingPunct="1"/>
            <a:r>
              <a:rPr lang="en-US" altLang="en-US" sz="2400" dirty="0">
                <a:solidFill>
                  <a:schemeClr val="hlink"/>
                </a:solidFill>
              </a:rPr>
              <a:t>Solution</a:t>
            </a:r>
          </a:p>
          <a:p>
            <a:pPr algn="just" eaLnBrk="1" hangingPunct="1"/>
            <a:r>
              <a:rPr lang="en-US" altLang="en-US" sz="2400" dirty="0"/>
              <a:t>We can calculate the power in the signal as</a:t>
            </a:r>
          </a:p>
        </p:txBody>
      </p:sp>
      <p:sp>
        <p:nvSpPr>
          <p:cNvPr id="156682" name="Text Box 12">
            <a:extLst>
              <a:ext uri="{FF2B5EF4-FFF2-40B4-BE49-F238E27FC236}">
                <a16:creationId xmlns:a16="http://schemas.microsoft.com/office/drawing/2014/main" id="{0848F87C-F386-5B0A-7DC5-B2E4D11B9FBA}"/>
              </a:ext>
            </a:extLst>
          </p:cNvPr>
          <p:cNvSpPr txBox="1">
            <a:spLocks noChangeArrowheads="1"/>
          </p:cNvSpPr>
          <p:nvPr/>
        </p:nvSpPr>
        <p:spPr bwMode="auto">
          <a:xfrm>
            <a:off x="1533145" y="4111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3.29</a:t>
            </a:r>
          </a:p>
        </p:txBody>
      </p:sp>
      <p:pic>
        <p:nvPicPr>
          <p:cNvPr id="156683" name="Picture 14">
            <a:extLst>
              <a:ext uri="{FF2B5EF4-FFF2-40B4-BE49-F238E27FC236}">
                <a16:creationId xmlns:a16="http://schemas.microsoft.com/office/drawing/2014/main" id="{E29C5FAF-10CF-0C7B-5327-A653B0120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290" y="4817618"/>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A81E745E-0A63-BB94-196A-E9CB4486C815}"/>
              </a:ext>
            </a:extLst>
          </p:cNvPr>
          <p:cNvSpPr>
            <a:spLocks noGrp="1"/>
          </p:cNvSpPr>
          <p:nvPr>
            <p:ph type="sldNum" sz="quarter" idx="12"/>
          </p:nvPr>
        </p:nvSpPr>
        <p:spPr/>
        <p:txBody>
          <a:bodyPr/>
          <a:lstStyle/>
          <a:p>
            <a:fld id="{6D972E1D-2B91-43F8-BAFE-8C37D0BCB00C}" type="slidenum">
              <a:rPr lang="en-IN" smtClean="0"/>
              <a:t>10</a:t>
            </a:fld>
            <a:endParaRPr lang="en-IN"/>
          </a:p>
        </p:txBody>
      </p:sp>
      <p:sp>
        <p:nvSpPr>
          <p:cNvPr id="3" name="Line 3">
            <a:extLst>
              <a:ext uri="{FF2B5EF4-FFF2-40B4-BE49-F238E27FC236}">
                <a16:creationId xmlns:a16="http://schemas.microsoft.com/office/drawing/2014/main" id="{6F9579A3-498F-5CAE-6F29-04661DB2A85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25223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8" name="Rectangle 10">
            <a:extLst>
              <a:ext uri="{FF2B5EF4-FFF2-40B4-BE49-F238E27FC236}">
                <a16:creationId xmlns:a16="http://schemas.microsoft.com/office/drawing/2014/main" id="{19BDE5A9-680C-D72A-BD46-937A369E76FD}"/>
              </a:ext>
            </a:extLst>
          </p:cNvPr>
          <p:cNvSpPr>
            <a:spLocks noChangeArrowheads="1"/>
          </p:cNvSpPr>
          <p:nvPr/>
        </p:nvSpPr>
        <p:spPr bwMode="auto">
          <a:xfrm>
            <a:off x="1676400" y="1389888"/>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58729" name="Rectangle 11">
            <a:extLst>
              <a:ext uri="{FF2B5EF4-FFF2-40B4-BE49-F238E27FC236}">
                <a16:creationId xmlns:a16="http://schemas.microsoft.com/office/drawing/2014/main" id="{9F4CB8F9-17B5-B643-7F40-FD677A4780A3}"/>
              </a:ext>
            </a:extLst>
          </p:cNvPr>
          <p:cNvSpPr>
            <a:spLocks noChangeArrowheads="1"/>
          </p:cNvSpPr>
          <p:nvPr/>
        </p:nvSpPr>
        <p:spPr bwMode="auto">
          <a:xfrm>
            <a:off x="1447800" y="1389888"/>
            <a:ext cx="9067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loss in a cable is usually defined in decibels per kilometer (dB/km). If the signal at the beginning of a cable with −0.3 dB/km has a power of 2 </a:t>
            </a:r>
            <a:r>
              <a:rPr lang="en-US" altLang="en-US" sz="2400" dirty="0" err="1"/>
              <a:t>mW</a:t>
            </a:r>
            <a:r>
              <a:rPr lang="en-US" altLang="en-US" sz="2400" dirty="0"/>
              <a:t>, what is the power of the signal at 5 km?</a:t>
            </a:r>
          </a:p>
          <a:p>
            <a:pPr algn="just" eaLnBrk="1" hangingPunct="1"/>
            <a:endParaRPr lang="en-US" altLang="en-US" sz="2400" dirty="0">
              <a:solidFill>
                <a:schemeClr val="hlink"/>
              </a:solidFill>
            </a:endParaRPr>
          </a:p>
          <a:p>
            <a:pPr algn="just" eaLnBrk="1" hangingPunct="1"/>
            <a:r>
              <a:rPr lang="en-US" altLang="en-US" sz="2400" dirty="0">
                <a:solidFill>
                  <a:schemeClr val="hlink"/>
                </a:solidFill>
              </a:rPr>
              <a:t>Solution</a:t>
            </a:r>
          </a:p>
          <a:p>
            <a:pPr algn="just" eaLnBrk="1" hangingPunct="1"/>
            <a:r>
              <a:rPr lang="en-US" altLang="en-US" sz="2400" dirty="0"/>
              <a:t>The loss in the cable in decibels is 5 × (−0.3) = −1.5 </a:t>
            </a:r>
            <a:r>
              <a:rPr lang="en-US" altLang="en-US" sz="2400" dirty="0" err="1"/>
              <a:t>dB.</a:t>
            </a:r>
            <a:r>
              <a:rPr lang="en-US" altLang="en-US" sz="2400" dirty="0"/>
              <a:t> We can calculate the power as</a:t>
            </a:r>
          </a:p>
        </p:txBody>
      </p:sp>
      <p:sp>
        <p:nvSpPr>
          <p:cNvPr id="158730" name="Text Box 12">
            <a:extLst>
              <a:ext uri="{FF2B5EF4-FFF2-40B4-BE49-F238E27FC236}">
                <a16:creationId xmlns:a16="http://schemas.microsoft.com/office/drawing/2014/main" id="{A0EB606F-075B-963B-5187-124274554097}"/>
              </a:ext>
            </a:extLst>
          </p:cNvPr>
          <p:cNvSpPr txBox="1">
            <a:spLocks noChangeArrowheads="1"/>
          </p:cNvSpPr>
          <p:nvPr/>
        </p:nvSpPr>
        <p:spPr bwMode="auto">
          <a:xfrm>
            <a:off x="1578738" y="4111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3.30</a:t>
            </a:r>
          </a:p>
        </p:txBody>
      </p:sp>
      <p:pic>
        <p:nvPicPr>
          <p:cNvPr id="158731" name="Picture 14">
            <a:extLst>
              <a:ext uri="{FF2B5EF4-FFF2-40B4-BE49-F238E27FC236}">
                <a16:creationId xmlns:a16="http://schemas.microsoft.com/office/drawing/2014/main" id="{9F2772A9-B5A5-E496-BC78-9CC7E7D44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568" y="4079211"/>
            <a:ext cx="5084063" cy="2144551"/>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A306E15-EA11-6DA1-4E9C-0E7C66E74601}"/>
              </a:ext>
            </a:extLst>
          </p:cNvPr>
          <p:cNvSpPr>
            <a:spLocks noGrp="1"/>
          </p:cNvSpPr>
          <p:nvPr>
            <p:ph type="sldNum" sz="quarter" idx="12"/>
          </p:nvPr>
        </p:nvSpPr>
        <p:spPr/>
        <p:txBody>
          <a:bodyPr/>
          <a:lstStyle/>
          <a:p>
            <a:fld id="{6D972E1D-2B91-43F8-BAFE-8C37D0BCB00C}" type="slidenum">
              <a:rPr lang="en-IN" smtClean="0"/>
              <a:t>11</a:t>
            </a:fld>
            <a:endParaRPr lang="en-IN"/>
          </a:p>
        </p:txBody>
      </p:sp>
      <p:sp>
        <p:nvSpPr>
          <p:cNvPr id="3" name="Line 3">
            <a:extLst>
              <a:ext uri="{FF2B5EF4-FFF2-40B4-BE49-F238E27FC236}">
                <a16:creationId xmlns:a16="http://schemas.microsoft.com/office/drawing/2014/main" id="{53C52D0D-4D90-EE67-BFB4-5198FC48A0D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29505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CBFC-87AA-1308-858F-DCB243BD6B82}"/>
              </a:ext>
            </a:extLst>
          </p:cNvPr>
          <p:cNvSpPr>
            <a:spLocks noGrp="1"/>
          </p:cNvSpPr>
          <p:nvPr>
            <p:ph type="title"/>
          </p:nvPr>
        </p:nvSpPr>
        <p:spPr/>
        <p:txBody>
          <a:bodyPr/>
          <a:lstStyle/>
          <a:p>
            <a:r>
              <a:rPr lang="en-US" altLang="en-US" sz="4800" dirty="0"/>
              <a:t>Distortion</a:t>
            </a:r>
            <a:endParaRPr lang="en-IN" dirty="0"/>
          </a:p>
        </p:txBody>
      </p:sp>
      <p:sp>
        <p:nvSpPr>
          <p:cNvPr id="3" name="Content Placeholder 2">
            <a:extLst>
              <a:ext uri="{FF2B5EF4-FFF2-40B4-BE49-F238E27FC236}">
                <a16:creationId xmlns:a16="http://schemas.microsoft.com/office/drawing/2014/main" id="{20297235-9DCB-883A-4F09-1EC6F9B34803}"/>
              </a:ext>
            </a:extLst>
          </p:cNvPr>
          <p:cNvSpPr>
            <a:spLocks noGrp="1"/>
          </p:cNvSpPr>
          <p:nvPr>
            <p:ph idx="1"/>
          </p:nvPr>
        </p:nvSpPr>
        <p:spPr/>
        <p:txBody>
          <a:bodyPr>
            <a:normAutofit/>
          </a:bodyPr>
          <a:lstStyle/>
          <a:p>
            <a:pPr marL="457200" indent="-457200" algn="just">
              <a:buFont typeface="+mj-lt"/>
              <a:buAutoNum type="arabicPeriod"/>
            </a:pPr>
            <a:r>
              <a:rPr lang="en-US" sz="2400" dirty="0"/>
              <a:t>Distortion means that the signal changes its form or shape. </a:t>
            </a:r>
          </a:p>
          <a:p>
            <a:pPr marL="457200" indent="-457200" algn="just">
              <a:buFont typeface="+mj-lt"/>
              <a:buAutoNum type="arabicPeriod"/>
            </a:pPr>
            <a:r>
              <a:rPr lang="en-US" sz="2400" dirty="0"/>
              <a:t>Distortion can occur in a composite signal made of different frequencies. </a:t>
            </a:r>
          </a:p>
          <a:p>
            <a:pPr marL="457200" indent="-457200" algn="just">
              <a:buFont typeface="+mj-lt"/>
              <a:buAutoNum type="arabicPeriod"/>
            </a:pPr>
            <a:r>
              <a:rPr lang="en-US" sz="2400" dirty="0"/>
              <a:t>Each signal component has its own propagation speed (see the next section) through a medium and, therefore, its own delay in arriving at the final destination. </a:t>
            </a:r>
          </a:p>
          <a:p>
            <a:pPr marL="457200" indent="-457200" algn="just">
              <a:buFont typeface="+mj-lt"/>
              <a:buAutoNum type="arabicPeriod"/>
            </a:pPr>
            <a:r>
              <a:rPr lang="en-US" sz="2400" dirty="0"/>
              <a:t>Differences in delay may create a difference in phase, if the delay is not exactly the same as the period duration. </a:t>
            </a:r>
          </a:p>
          <a:p>
            <a:pPr marL="457200" indent="-457200" algn="just">
              <a:buFont typeface="+mj-lt"/>
              <a:buAutoNum type="arabicPeriod"/>
            </a:pPr>
            <a:r>
              <a:rPr lang="en-US" sz="2400" dirty="0"/>
              <a:t>In other words, signal components at the receiver have phases different from what they had at the sender.</a:t>
            </a:r>
            <a:endParaRPr lang="en-IN" sz="2400" dirty="0"/>
          </a:p>
        </p:txBody>
      </p:sp>
      <p:sp>
        <p:nvSpPr>
          <p:cNvPr id="4" name="Slide Number Placeholder 3">
            <a:extLst>
              <a:ext uri="{FF2B5EF4-FFF2-40B4-BE49-F238E27FC236}">
                <a16:creationId xmlns:a16="http://schemas.microsoft.com/office/drawing/2014/main" id="{72DB4869-B940-9E7C-CCC1-895303284AAD}"/>
              </a:ext>
            </a:extLst>
          </p:cNvPr>
          <p:cNvSpPr>
            <a:spLocks noGrp="1"/>
          </p:cNvSpPr>
          <p:nvPr>
            <p:ph type="sldNum" sz="quarter" idx="12"/>
          </p:nvPr>
        </p:nvSpPr>
        <p:spPr/>
        <p:txBody>
          <a:bodyPr/>
          <a:lstStyle/>
          <a:p>
            <a:fld id="{6D972E1D-2B91-43F8-BAFE-8C37D0BCB00C}" type="slidenum">
              <a:rPr lang="en-IN" smtClean="0"/>
              <a:t>12</a:t>
            </a:fld>
            <a:endParaRPr lang="en-IN"/>
          </a:p>
        </p:txBody>
      </p:sp>
      <p:sp>
        <p:nvSpPr>
          <p:cNvPr id="5" name="Line 3">
            <a:extLst>
              <a:ext uri="{FF2B5EF4-FFF2-40B4-BE49-F238E27FC236}">
                <a16:creationId xmlns:a16="http://schemas.microsoft.com/office/drawing/2014/main" id="{23DBD55B-A7A3-08C1-E912-16D65BFC9468}"/>
              </a:ext>
            </a:extLst>
          </p:cNvPr>
          <p:cNvSpPr>
            <a:spLocks noChangeShapeType="1"/>
          </p:cNvSpPr>
          <p:nvPr/>
        </p:nvSpPr>
        <p:spPr bwMode="auto">
          <a:xfrm>
            <a:off x="1255776" y="1676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8756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2" name="Text Box 4">
            <a:extLst>
              <a:ext uri="{FF2B5EF4-FFF2-40B4-BE49-F238E27FC236}">
                <a16:creationId xmlns:a16="http://schemas.microsoft.com/office/drawing/2014/main" id="{2DB68C01-C08C-2B0C-B29D-CA6C265525E5}"/>
              </a:ext>
            </a:extLst>
          </p:cNvPr>
          <p:cNvSpPr txBox="1">
            <a:spLocks noChangeArrowheads="1"/>
          </p:cNvSpPr>
          <p:nvPr/>
        </p:nvSpPr>
        <p:spPr bwMode="auto">
          <a:xfrm>
            <a:off x="4553712" y="5688922"/>
            <a:ext cx="2748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solidFill>
                  <a:schemeClr val="folHlink"/>
                </a:solidFill>
              </a:rPr>
              <a:t>Figure 3.28  </a:t>
            </a:r>
            <a:r>
              <a:rPr lang="en-US" altLang="en-US" sz="2000" dirty="0"/>
              <a:t>Distortion</a:t>
            </a:r>
          </a:p>
        </p:txBody>
      </p:sp>
      <p:sp>
        <p:nvSpPr>
          <p:cNvPr id="2" name="Slide Number Placeholder 1">
            <a:extLst>
              <a:ext uri="{FF2B5EF4-FFF2-40B4-BE49-F238E27FC236}">
                <a16:creationId xmlns:a16="http://schemas.microsoft.com/office/drawing/2014/main" id="{7F1900A8-84E3-E571-9AA0-6D18D8CD64E7}"/>
              </a:ext>
            </a:extLst>
          </p:cNvPr>
          <p:cNvSpPr>
            <a:spLocks noGrp="1"/>
          </p:cNvSpPr>
          <p:nvPr>
            <p:ph type="sldNum" sz="quarter" idx="12"/>
          </p:nvPr>
        </p:nvSpPr>
        <p:spPr/>
        <p:txBody>
          <a:bodyPr/>
          <a:lstStyle/>
          <a:p>
            <a:fld id="{6D972E1D-2B91-43F8-BAFE-8C37D0BCB00C}" type="slidenum">
              <a:rPr lang="en-IN" smtClean="0"/>
              <a:t>13</a:t>
            </a:fld>
            <a:endParaRPr lang="en-IN"/>
          </a:p>
        </p:txBody>
      </p:sp>
      <p:grpSp>
        <p:nvGrpSpPr>
          <p:cNvPr id="9" name="Group 8">
            <a:extLst>
              <a:ext uri="{FF2B5EF4-FFF2-40B4-BE49-F238E27FC236}">
                <a16:creationId xmlns:a16="http://schemas.microsoft.com/office/drawing/2014/main" id="{F2D6B4C5-3A26-8F2A-39C1-525E34739D9D}"/>
              </a:ext>
            </a:extLst>
          </p:cNvPr>
          <p:cNvGrpSpPr/>
          <p:nvPr/>
        </p:nvGrpSpPr>
        <p:grpSpPr>
          <a:xfrm>
            <a:off x="960120" y="1289304"/>
            <a:ext cx="10122408" cy="4206240"/>
            <a:chOff x="1289304" y="1887538"/>
            <a:chExt cx="9601200" cy="3217862"/>
          </a:xfrm>
        </p:grpSpPr>
        <p:pic>
          <p:nvPicPr>
            <p:cNvPr id="160774" name="Picture 6">
              <a:extLst>
                <a:ext uri="{FF2B5EF4-FFF2-40B4-BE49-F238E27FC236}">
                  <a16:creationId xmlns:a16="http://schemas.microsoft.com/office/drawing/2014/main" id="{4B81FE3F-5240-6C94-D4FF-6F1B79903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304" y="1887538"/>
              <a:ext cx="9601200"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lowchart: Connector 2">
              <a:extLst>
                <a:ext uri="{FF2B5EF4-FFF2-40B4-BE49-F238E27FC236}">
                  <a16:creationId xmlns:a16="http://schemas.microsoft.com/office/drawing/2014/main" id="{514CF304-7655-81F2-6437-9130988B36D4}"/>
                </a:ext>
              </a:extLst>
            </p:cNvPr>
            <p:cNvSpPr/>
            <p:nvPr/>
          </p:nvSpPr>
          <p:spPr>
            <a:xfrm>
              <a:off x="5413248" y="2267712"/>
              <a:ext cx="320040" cy="3291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 name="Flowchart: Connector 3">
              <a:extLst>
                <a:ext uri="{FF2B5EF4-FFF2-40B4-BE49-F238E27FC236}">
                  <a16:creationId xmlns:a16="http://schemas.microsoft.com/office/drawing/2014/main" id="{FB8CEE9D-E657-F33F-DF22-79C8A673D40C}"/>
                </a:ext>
              </a:extLst>
            </p:cNvPr>
            <p:cNvSpPr/>
            <p:nvPr/>
          </p:nvSpPr>
          <p:spPr>
            <a:xfrm>
              <a:off x="5401056" y="3060192"/>
              <a:ext cx="320040" cy="3291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 name="Flowchart: Connector 4">
              <a:extLst>
                <a:ext uri="{FF2B5EF4-FFF2-40B4-BE49-F238E27FC236}">
                  <a16:creationId xmlns:a16="http://schemas.microsoft.com/office/drawing/2014/main" id="{D83A5484-302A-0335-54C2-E813F78734A9}"/>
                </a:ext>
              </a:extLst>
            </p:cNvPr>
            <p:cNvSpPr/>
            <p:nvPr/>
          </p:nvSpPr>
          <p:spPr>
            <a:xfrm>
              <a:off x="5407152" y="3724656"/>
              <a:ext cx="320040" cy="3291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6" name="Flowchart: Connector 5">
              <a:extLst>
                <a:ext uri="{FF2B5EF4-FFF2-40B4-BE49-F238E27FC236}">
                  <a16:creationId xmlns:a16="http://schemas.microsoft.com/office/drawing/2014/main" id="{92E6A9D3-BBD3-127F-4090-31B64990BF76}"/>
                </a:ext>
              </a:extLst>
            </p:cNvPr>
            <p:cNvSpPr/>
            <p:nvPr/>
          </p:nvSpPr>
          <p:spPr>
            <a:xfrm>
              <a:off x="8153400" y="2264664"/>
              <a:ext cx="320040" cy="3291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 name="Flowchart: Connector 6">
              <a:extLst>
                <a:ext uri="{FF2B5EF4-FFF2-40B4-BE49-F238E27FC236}">
                  <a16:creationId xmlns:a16="http://schemas.microsoft.com/office/drawing/2014/main" id="{7E7D3920-767A-AA7D-73A6-2D58F7EEE871}"/>
                </a:ext>
              </a:extLst>
            </p:cNvPr>
            <p:cNvSpPr/>
            <p:nvPr/>
          </p:nvSpPr>
          <p:spPr>
            <a:xfrm>
              <a:off x="8147304" y="3721608"/>
              <a:ext cx="320040" cy="3291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Flowchart: Connector 7">
              <a:extLst>
                <a:ext uri="{FF2B5EF4-FFF2-40B4-BE49-F238E27FC236}">
                  <a16:creationId xmlns:a16="http://schemas.microsoft.com/office/drawing/2014/main" id="{F22C1092-56E9-A795-294D-C339E4CFB3C1}"/>
                </a:ext>
              </a:extLst>
            </p:cNvPr>
            <p:cNvSpPr/>
            <p:nvPr/>
          </p:nvSpPr>
          <p:spPr>
            <a:xfrm>
              <a:off x="8150352" y="3066288"/>
              <a:ext cx="320040" cy="32918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spTree>
    <p:extLst>
      <p:ext uri="{BB962C8B-B14F-4D97-AF65-F5344CB8AC3E}">
        <p14:creationId xmlns:p14="http://schemas.microsoft.com/office/powerpoint/2010/main" val="187799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CBFC-87AA-1308-858F-DCB243BD6B82}"/>
              </a:ext>
            </a:extLst>
          </p:cNvPr>
          <p:cNvSpPr>
            <a:spLocks noGrp="1"/>
          </p:cNvSpPr>
          <p:nvPr>
            <p:ph type="title"/>
          </p:nvPr>
        </p:nvSpPr>
        <p:spPr/>
        <p:txBody>
          <a:bodyPr/>
          <a:lstStyle/>
          <a:p>
            <a:r>
              <a:rPr lang="en-US" altLang="en-US" sz="4800" dirty="0"/>
              <a:t>Noise</a:t>
            </a:r>
            <a:endParaRPr lang="en-IN" dirty="0"/>
          </a:p>
        </p:txBody>
      </p:sp>
      <p:sp>
        <p:nvSpPr>
          <p:cNvPr id="3" name="Content Placeholder 2">
            <a:extLst>
              <a:ext uri="{FF2B5EF4-FFF2-40B4-BE49-F238E27FC236}">
                <a16:creationId xmlns:a16="http://schemas.microsoft.com/office/drawing/2014/main" id="{20297235-9DCB-883A-4F09-1EC6F9B34803}"/>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sz="2400" dirty="0"/>
              <a:t>Noise is another cause of impairment. </a:t>
            </a:r>
          </a:p>
          <a:p>
            <a:pPr marL="457200" indent="-457200" algn="just">
              <a:buFont typeface="+mj-lt"/>
              <a:buAutoNum type="arabicPeriod"/>
            </a:pPr>
            <a:r>
              <a:rPr lang="en-US" sz="2400" dirty="0"/>
              <a:t>Several types of noise, such as thermal noise, induced noise, crosstalk, and impulse noise, may corrupt the signal. </a:t>
            </a:r>
          </a:p>
          <a:p>
            <a:pPr marL="457200" indent="-457200" algn="just">
              <a:buFont typeface="+mj-lt"/>
              <a:buAutoNum type="arabicPeriod"/>
            </a:pPr>
            <a:r>
              <a:rPr lang="en-US" sz="2400" dirty="0"/>
              <a:t>Thermal noise is the random motion of electrons in a wire which creates an extra signal not originally sent by the transmitter. </a:t>
            </a:r>
          </a:p>
          <a:p>
            <a:pPr marL="457200" indent="-457200" algn="just">
              <a:buFont typeface="+mj-lt"/>
              <a:buAutoNum type="arabicPeriod"/>
            </a:pPr>
            <a:r>
              <a:rPr lang="en-US" sz="2400" dirty="0"/>
              <a:t>Induced noise comes from sources such as motors and appliances. These devices act as a sending antenna, and the transmission medium acts as the receiving antenna. </a:t>
            </a:r>
          </a:p>
          <a:p>
            <a:pPr marL="457200" indent="-457200" algn="just">
              <a:buFont typeface="+mj-lt"/>
              <a:buAutoNum type="arabicPeriod"/>
            </a:pPr>
            <a:r>
              <a:rPr lang="en-US" sz="2400" dirty="0"/>
              <a:t>Crosstalk is the effect of one wire on the other. One wire acts as a sending antenna and the other as the receiving antenna. </a:t>
            </a:r>
          </a:p>
          <a:p>
            <a:pPr marL="457200" indent="-457200" algn="just">
              <a:buFont typeface="+mj-lt"/>
              <a:buAutoNum type="arabicPeriod"/>
            </a:pPr>
            <a:r>
              <a:rPr lang="en-US" sz="2400" dirty="0"/>
              <a:t>Impulse noise is a spike (a signal with high energy in a very short time) that comes from power lines, lightning, and so on.</a:t>
            </a:r>
            <a:endParaRPr lang="en-IN" sz="2400" dirty="0"/>
          </a:p>
        </p:txBody>
      </p:sp>
      <p:sp>
        <p:nvSpPr>
          <p:cNvPr id="4" name="Slide Number Placeholder 3">
            <a:extLst>
              <a:ext uri="{FF2B5EF4-FFF2-40B4-BE49-F238E27FC236}">
                <a16:creationId xmlns:a16="http://schemas.microsoft.com/office/drawing/2014/main" id="{72DB4869-B940-9E7C-CCC1-895303284AAD}"/>
              </a:ext>
            </a:extLst>
          </p:cNvPr>
          <p:cNvSpPr>
            <a:spLocks noGrp="1"/>
          </p:cNvSpPr>
          <p:nvPr>
            <p:ph type="sldNum" sz="quarter" idx="12"/>
          </p:nvPr>
        </p:nvSpPr>
        <p:spPr/>
        <p:txBody>
          <a:bodyPr/>
          <a:lstStyle/>
          <a:p>
            <a:fld id="{6D972E1D-2B91-43F8-BAFE-8C37D0BCB00C}" type="slidenum">
              <a:rPr lang="en-IN" smtClean="0"/>
              <a:t>14</a:t>
            </a:fld>
            <a:endParaRPr lang="en-IN"/>
          </a:p>
        </p:txBody>
      </p:sp>
      <p:sp>
        <p:nvSpPr>
          <p:cNvPr id="5" name="Line 3">
            <a:extLst>
              <a:ext uri="{FF2B5EF4-FFF2-40B4-BE49-F238E27FC236}">
                <a16:creationId xmlns:a16="http://schemas.microsoft.com/office/drawing/2014/main" id="{23DBD55B-A7A3-08C1-E912-16D65BFC9468}"/>
              </a:ext>
            </a:extLst>
          </p:cNvPr>
          <p:cNvSpPr>
            <a:spLocks noChangeShapeType="1"/>
          </p:cNvSpPr>
          <p:nvPr/>
        </p:nvSpPr>
        <p:spPr bwMode="auto">
          <a:xfrm>
            <a:off x="1200912" y="1676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53473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20" name="Text Box 4">
            <a:extLst>
              <a:ext uri="{FF2B5EF4-FFF2-40B4-BE49-F238E27FC236}">
                <a16:creationId xmlns:a16="http://schemas.microsoft.com/office/drawing/2014/main" id="{72461582-AD1A-3542-37AF-70E1B334C253}"/>
              </a:ext>
            </a:extLst>
          </p:cNvPr>
          <p:cNvSpPr txBox="1">
            <a:spLocks noChangeArrowheads="1"/>
          </p:cNvSpPr>
          <p:nvPr/>
        </p:nvSpPr>
        <p:spPr bwMode="auto">
          <a:xfrm>
            <a:off x="4919473" y="5286863"/>
            <a:ext cx="22981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solidFill>
                  <a:schemeClr val="folHlink"/>
                </a:solidFill>
              </a:rPr>
              <a:t>Figure 3.29  </a:t>
            </a:r>
            <a:r>
              <a:rPr lang="en-US" altLang="en-US" sz="2000" dirty="0"/>
              <a:t>Noise</a:t>
            </a:r>
          </a:p>
        </p:txBody>
      </p:sp>
      <p:pic>
        <p:nvPicPr>
          <p:cNvPr id="162822" name="Picture 7">
            <a:extLst>
              <a:ext uri="{FF2B5EF4-FFF2-40B4-BE49-F238E27FC236}">
                <a16:creationId xmlns:a16="http://schemas.microsoft.com/office/drawing/2014/main" id="{A8A67949-1C8C-ECB0-F305-9DB9961AC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24" y="1426464"/>
            <a:ext cx="9043416" cy="347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18E9C28-E8E1-41A9-B09D-0A45A0EA9299}"/>
              </a:ext>
            </a:extLst>
          </p:cNvPr>
          <p:cNvSpPr>
            <a:spLocks noGrp="1"/>
          </p:cNvSpPr>
          <p:nvPr>
            <p:ph type="sldNum" sz="quarter" idx="12"/>
          </p:nvPr>
        </p:nvSpPr>
        <p:spPr/>
        <p:txBody>
          <a:bodyPr/>
          <a:lstStyle/>
          <a:p>
            <a:fld id="{6D972E1D-2B91-43F8-BAFE-8C37D0BCB00C}" type="slidenum">
              <a:rPr lang="en-IN" smtClean="0"/>
              <a:t>15</a:t>
            </a:fld>
            <a:endParaRPr lang="en-IN"/>
          </a:p>
        </p:txBody>
      </p:sp>
    </p:spTree>
    <p:extLst>
      <p:ext uri="{BB962C8B-B14F-4D97-AF65-F5344CB8AC3E}">
        <p14:creationId xmlns:p14="http://schemas.microsoft.com/office/powerpoint/2010/main" val="173787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2CDE-A57F-7653-1BC8-22B51A7188C9}"/>
              </a:ext>
            </a:extLst>
          </p:cNvPr>
          <p:cNvSpPr>
            <a:spLocks noGrp="1"/>
          </p:cNvSpPr>
          <p:nvPr>
            <p:ph type="title"/>
          </p:nvPr>
        </p:nvSpPr>
        <p:spPr>
          <a:xfrm>
            <a:off x="1097280" y="240883"/>
            <a:ext cx="10058400" cy="1450757"/>
          </a:xfrm>
        </p:spPr>
        <p:txBody>
          <a:bodyPr/>
          <a:lstStyle/>
          <a:p>
            <a:r>
              <a:rPr lang="en-IN" dirty="0"/>
              <a:t>Signal-to-Noise Ratio (SNR)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5B682A-1124-CA2F-3D1D-F6DCC4C931EC}"/>
                  </a:ext>
                </a:extLst>
              </p:cNvPr>
              <p:cNvSpPr>
                <a:spLocks noGrp="1"/>
              </p:cNvSpPr>
              <p:nvPr>
                <p:ph idx="1"/>
              </p:nvPr>
            </p:nvSpPr>
            <p:spPr>
              <a:xfrm>
                <a:off x="1060704" y="1845734"/>
                <a:ext cx="10058400" cy="4023360"/>
              </a:xfrm>
            </p:spPr>
            <p:txBody>
              <a:bodyPr>
                <a:normAutofit/>
              </a:bodyPr>
              <a:lstStyle/>
              <a:p>
                <a:pPr marL="457200" indent="-457200" algn="just">
                  <a:buFont typeface="+mj-lt"/>
                  <a:buAutoNum type="arabicPeriod"/>
                </a:pPr>
                <a:r>
                  <a:rPr lang="en-IN" sz="2400" dirty="0"/>
                  <a:t>Signal-to-Noise Ratio (SNR) is </a:t>
                </a:r>
                <a:r>
                  <a:rPr lang="en-US" sz="2400" dirty="0"/>
                  <a:t>the ratio of the signal power to the noise power. </a:t>
                </a:r>
              </a:p>
              <a:p>
                <a:pPr marL="457200" indent="-457200" algn="just">
                  <a:buFont typeface="+mj-lt"/>
                  <a:buAutoNum type="arabicPeriod"/>
                </a:pPr>
                <a:r>
                  <a:rPr lang="en-US" sz="2400" dirty="0"/>
                  <a:t>The signal-to-noise ratio is defined as:   </a:t>
                </a:r>
                <a14:m>
                  <m:oMath xmlns:m="http://schemas.openxmlformats.org/officeDocument/2006/math">
                    <m:r>
                      <m:rPr>
                        <m:sty m:val="p"/>
                      </m:rPr>
                      <a:rPr lang="en-IN" sz="2400" b="0" i="0" smtClean="0">
                        <a:highlight>
                          <a:srgbClr val="00FF00"/>
                        </a:highlight>
                        <a:latin typeface="Cambria Math" panose="02040503050406030204" pitchFamily="18" charset="0"/>
                      </a:rPr>
                      <m:t>SNR</m:t>
                    </m:r>
                    <m:r>
                      <a:rPr lang="en-IN" sz="2400" b="0" i="0" smtClean="0">
                        <a:highlight>
                          <a:srgbClr val="00FF00"/>
                        </a:highlight>
                        <a:latin typeface="Cambria Math" panose="02040503050406030204" pitchFamily="18" charset="0"/>
                      </a:rPr>
                      <m:t>=</m:t>
                    </m:r>
                    <m:f>
                      <m:fPr>
                        <m:ctrlPr>
                          <a:rPr lang="en-US" sz="2400" i="1" smtClean="0">
                            <a:highlight>
                              <a:srgbClr val="00FF00"/>
                            </a:highlight>
                            <a:latin typeface="Cambria Math" panose="02040503050406030204" pitchFamily="18" charset="0"/>
                          </a:rPr>
                        </m:ctrlPr>
                      </m:fPr>
                      <m:num>
                        <m:r>
                          <a:rPr lang="en-IN" sz="2400" b="0" i="1" smtClean="0">
                            <a:highlight>
                              <a:srgbClr val="00FF00"/>
                            </a:highlight>
                            <a:latin typeface="Cambria Math" panose="02040503050406030204" pitchFamily="18" charset="0"/>
                          </a:rPr>
                          <m:t>𝐴𝑣𝑒𝑟𝑎𝑔𝑒</m:t>
                        </m:r>
                        <m:r>
                          <a:rPr lang="en-IN" sz="2400" b="0" i="1" smtClean="0">
                            <a:highlight>
                              <a:srgbClr val="00FF00"/>
                            </a:highlight>
                            <a:latin typeface="Cambria Math" panose="02040503050406030204" pitchFamily="18" charset="0"/>
                          </a:rPr>
                          <m:t> </m:t>
                        </m:r>
                        <m:r>
                          <a:rPr lang="en-IN" sz="2400" b="0" i="1" smtClean="0">
                            <a:highlight>
                              <a:srgbClr val="00FF00"/>
                            </a:highlight>
                            <a:latin typeface="Cambria Math" panose="02040503050406030204" pitchFamily="18" charset="0"/>
                          </a:rPr>
                          <m:t>𝑠𝑖𝑔𝑛𝑎𝑙</m:t>
                        </m:r>
                        <m:r>
                          <a:rPr lang="en-IN" sz="2400" b="0" i="1" smtClean="0">
                            <a:highlight>
                              <a:srgbClr val="00FF00"/>
                            </a:highlight>
                            <a:latin typeface="Cambria Math" panose="02040503050406030204" pitchFamily="18" charset="0"/>
                          </a:rPr>
                          <m:t> </m:t>
                        </m:r>
                        <m:r>
                          <a:rPr lang="en-IN" sz="2400" b="0" i="1" smtClean="0">
                            <a:highlight>
                              <a:srgbClr val="00FF00"/>
                            </a:highlight>
                            <a:latin typeface="Cambria Math" panose="02040503050406030204" pitchFamily="18" charset="0"/>
                          </a:rPr>
                          <m:t>𝑝𝑜𝑤𝑒𝑟</m:t>
                        </m:r>
                      </m:num>
                      <m:den>
                        <m:r>
                          <a:rPr lang="en-IN" sz="2400" b="0" i="1" smtClean="0">
                            <a:highlight>
                              <a:srgbClr val="00FF00"/>
                            </a:highlight>
                            <a:latin typeface="Cambria Math" panose="02040503050406030204" pitchFamily="18" charset="0"/>
                          </a:rPr>
                          <m:t>𝐴𝑣𝑒𝑟𝑎𝑔𝑒</m:t>
                        </m:r>
                        <m:r>
                          <a:rPr lang="en-IN" sz="2400" b="0" i="1" smtClean="0">
                            <a:highlight>
                              <a:srgbClr val="00FF00"/>
                            </a:highlight>
                            <a:latin typeface="Cambria Math" panose="02040503050406030204" pitchFamily="18" charset="0"/>
                          </a:rPr>
                          <m:t> </m:t>
                        </m:r>
                        <m:r>
                          <a:rPr lang="en-IN" sz="2400" b="0" i="1" smtClean="0">
                            <a:highlight>
                              <a:srgbClr val="00FF00"/>
                            </a:highlight>
                            <a:latin typeface="Cambria Math" panose="02040503050406030204" pitchFamily="18" charset="0"/>
                          </a:rPr>
                          <m:t>𝑛𝑜𝑖𝑠𝑒</m:t>
                        </m:r>
                        <m:r>
                          <a:rPr lang="en-IN" sz="2400" b="0" i="1" smtClean="0">
                            <a:highlight>
                              <a:srgbClr val="00FF00"/>
                            </a:highlight>
                            <a:latin typeface="Cambria Math" panose="02040503050406030204" pitchFamily="18" charset="0"/>
                          </a:rPr>
                          <m:t> </m:t>
                        </m:r>
                        <m:r>
                          <a:rPr lang="en-IN" sz="2400" b="0" i="1" smtClean="0">
                            <a:highlight>
                              <a:srgbClr val="00FF00"/>
                            </a:highlight>
                            <a:latin typeface="Cambria Math" panose="02040503050406030204" pitchFamily="18" charset="0"/>
                          </a:rPr>
                          <m:t>𝑝𝑜𝑤𝑒𝑟</m:t>
                        </m:r>
                      </m:den>
                    </m:f>
                  </m:oMath>
                </a14:m>
                <a:endParaRPr lang="en-US" sz="2400" dirty="0">
                  <a:highlight>
                    <a:srgbClr val="00FF00"/>
                  </a:highlight>
                </a:endParaRPr>
              </a:p>
              <a:p>
                <a:pPr marL="457200" indent="-457200" algn="just">
                  <a:buFont typeface="+mj-lt"/>
                  <a:buAutoNum type="arabicPeriod"/>
                </a:pPr>
                <a:r>
                  <a:rPr lang="en-US" sz="2400" dirty="0"/>
                  <a:t>SNR is actually the ratio of what is wanted (signal) to what is not wanted (noise).</a:t>
                </a:r>
              </a:p>
              <a:p>
                <a:pPr marL="457200" indent="-457200" algn="just">
                  <a:buFont typeface="+mj-lt"/>
                  <a:buAutoNum type="arabicPeriod"/>
                </a:pPr>
                <a:r>
                  <a:rPr lang="en-US" sz="2400" dirty="0"/>
                  <a:t>A high SNR means the signal is less corrupted by noise; a low SNR means the signal is more corrupted by noise.</a:t>
                </a:r>
              </a:p>
              <a:p>
                <a:pPr marL="457200" indent="-457200" algn="just">
                  <a:buFont typeface="+mj-lt"/>
                  <a:buAutoNum type="arabicPeriod"/>
                </a:pPr>
                <a:r>
                  <a:rPr lang="en-US" sz="2400" dirty="0"/>
                  <a:t>Because SNR is the ratio of two powers, it is often described in decibel units, </a:t>
                </a:r>
                <a:r>
                  <a:rPr lang="en-US" sz="2400" dirty="0" err="1"/>
                  <a:t>SNRdB</a:t>
                </a:r>
                <a:r>
                  <a:rPr lang="en-US" sz="2400" dirty="0"/>
                  <a:t>, defined as:    </a:t>
                </a:r>
                <a14:m>
                  <m:oMath xmlns:m="http://schemas.openxmlformats.org/officeDocument/2006/math">
                    <m:sSub>
                      <m:sSubPr>
                        <m:ctrlPr>
                          <a:rPr lang="en-US" sz="2400" i="1" smtClean="0">
                            <a:highlight>
                              <a:srgbClr val="00FF00"/>
                            </a:highlight>
                            <a:latin typeface="Cambria Math" panose="02040503050406030204" pitchFamily="18" charset="0"/>
                          </a:rPr>
                        </m:ctrlPr>
                      </m:sSubPr>
                      <m:e>
                        <m:r>
                          <a:rPr lang="en-IN" sz="2400" b="0" i="1" smtClean="0">
                            <a:highlight>
                              <a:srgbClr val="00FF00"/>
                            </a:highlight>
                            <a:latin typeface="Cambria Math" panose="02040503050406030204" pitchFamily="18" charset="0"/>
                          </a:rPr>
                          <m:t>𝑆𝑁𝑅</m:t>
                        </m:r>
                      </m:e>
                      <m:sub>
                        <m:r>
                          <a:rPr lang="en-IN" sz="2400" b="0" i="1" smtClean="0">
                            <a:highlight>
                              <a:srgbClr val="00FF00"/>
                            </a:highlight>
                            <a:latin typeface="Cambria Math" panose="02040503050406030204" pitchFamily="18" charset="0"/>
                          </a:rPr>
                          <m:t>𝑑𝐵</m:t>
                        </m:r>
                      </m:sub>
                    </m:sSub>
                    <m:r>
                      <a:rPr lang="en-IN" sz="2400" b="0" i="1" smtClean="0">
                        <a:highlight>
                          <a:srgbClr val="00FF00"/>
                        </a:highlight>
                        <a:latin typeface="Cambria Math" panose="02040503050406030204" pitchFamily="18" charset="0"/>
                      </a:rPr>
                      <m:t>=10 </m:t>
                    </m:r>
                    <m:sSub>
                      <m:sSubPr>
                        <m:ctrlPr>
                          <a:rPr lang="en-IN" sz="2400" b="0" i="1" smtClean="0">
                            <a:highlight>
                              <a:srgbClr val="00FF00"/>
                            </a:highlight>
                            <a:latin typeface="Cambria Math" panose="02040503050406030204" pitchFamily="18" charset="0"/>
                          </a:rPr>
                        </m:ctrlPr>
                      </m:sSubPr>
                      <m:e>
                        <m:r>
                          <a:rPr lang="en-IN" sz="2400" b="0" i="1" smtClean="0">
                            <a:highlight>
                              <a:srgbClr val="00FF00"/>
                            </a:highlight>
                            <a:latin typeface="Cambria Math" panose="02040503050406030204" pitchFamily="18" charset="0"/>
                          </a:rPr>
                          <m:t>𝑙𝑜𝑔</m:t>
                        </m:r>
                      </m:e>
                      <m:sub>
                        <m:r>
                          <a:rPr lang="en-IN" sz="2400" b="0" i="1" smtClean="0">
                            <a:highlight>
                              <a:srgbClr val="00FF00"/>
                            </a:highlight>
                            <a:latin typeface="Cambria Math" panose="02040503050406030204" pitchFamily="18" charset="0"/>
                          </a:rPr>
                          <m:t>10</m:t>
                        </m:r>
                      </m:sub>
                    </m:sSub>
                    <m:r>
                      <a:rPr lang="en-IN" sz="2400" b="0" i="1" smtClean="0">
                        <a:highlight>
                          <a:srgbClr val="00FF00"/>
                        </a:highlight>
                        <a:latin typeface="Cambria Math" panose="02040503050406030204" pitchFamily="18" charset="0"/>
                      </a:rPr>
                      <m:t>𝑆𝑁𝑅</m:t>
                    </m:r>
                  </m:oMath>
                </a14:m>
                <a:endParaRPr lang="en-IN" sz="2400" dirty="0">
                  <a:highlight>
                    <a:srgbClr val="00FF00"/>
                  </a:highlight>
                </a:endParaRPr>
              </a:p>
            </p:txBody>
          </p:sp>
        </mc:Choice>
        <mc:Fallback xmlns="">
          <p:sp>
            <p:nvSpPr>
              <p:cNvPr id="3" name="Content Placeholder 2">
                <a:extLst>
                  <a:ext uri="{FF2B5EF4-FFF2-40B4-BE49-F238E27FC236}">
                    <a16:creationId xmlns:a16="http://schemas.microsoft.com/office/drawing/2014/main" id="{4A5B682A-1124-CA2F-3D1D-F6DCC4C931EC}"/>
                  </a:ext>
                </a:extLst>
              </p:cNvPr>
              <p:cNvSpPr>
                <a:spLocks noGrp="1" noRot="1" noChangeAspect="1" noMove="1" noResize="1" noEditPoints="1" noAdjustHandles="1" noChangeArrowheads="1" noChangeShapeType="1" noTextEdit="1"/>
              </p:cNvSpPr>
              <p:nvPr>
                <p:ph idx="1"/>
              </p:nvPr>
            </p:nvSpPr>
            <p:spPr>
              <a:xfrm>
                <a:off x="1060704" y="1845734"/>
                <a:ext cx="10058400" cy="4023360"/>
              </a:xfrm>
              <a:blipFill>
                <a:blip r:embed="rId2"/>
                <a:stretch>
                  <a:fillRect l="-1879" t="-2273" r="-1818" b="-166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BBC62D3D-76AA-1352-4EF0-CBF06192DAE1}"/>
              </a:ext>
            </a:extLst>
          </p:cNvPr>
          <p:cNvSpPr>
            <a:spLocks noGrp="1"/>
          </p:cNvSpPr>
          <p:nvPr>
            <p:ph type="sldNum" sz="quarter" idx="12"/>
          </p:nvPr>
        </p:nvSpPr>
        <p:spPr/>
        <p:txBody>
          <a:bodyPr/>
          <a:lstStyle/>
          <a:p>
            <a:fld id="{6D972E1D-2B91-43F8-BAFE-8C37D0BCB00C}" type="slidenum">
              <a:rPr lang="en-IN" smtClean="0"/>
              <a:t>16</a:t>
            </a:fld>
            <a:endParaRPr lang="en-IN"/>
          </a:p>
        </p:txBody>
      </p:sp>
      <p:sp>
        <p:nvSpPr>
          <p:cNvPr id="5" name="Line 3">
            <a:extLst>
              <a:ext uri="{FF2B5EF4-FFF2-40B4-BE49-F238E27FC236}">
                <a16:creationId xmlns:a16="http://schemas.microsoft.com/office/drawing/2014/main" id="{48656F05-229D-E508-C008-D2AE58BBD594}"/>
              </a:ext>
            </a:extLst>
          </p:cNvPr>
          <p:cNvSpPr>
            <a:spLocks noChangeShapeType="1"/>
          </p:cNvSpPr>
          <p:nvPr/>
        </p:nvSpPr>
        <p:spPr bwMode="auto">
          <a:xfrm>
            <a:off x="1200912" y="172212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96835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72" name="Rectangle 10">
            <a:extLst>
              <a:ext uri="{FF2B5EF4-FFF2-40B4-BE49-F238E27FC236}">
                <a16:creationId xmlns:a16="http://schemas.microsoft.com/office/drawing/2014/main" id="{216D0D06-04D6-0CA1-0F0B-668057F194CC}"/>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64873" name="Rectangle 11">
            <a:extLst>
              <a:ext uri="{FF2B5EF4-FFF2-40B4-BE49-F238E27FC236}">
                <a16:creationId xmlns:a16="http://schemas.microsoft.com/office/drawing/2014/main" id="{8ED9FCCA-E31C-9EF4-1E24-65E5E11DF244}"/>
              </a:ext>
            </a:extLst>
          </p:cNvPr>
          <p:cNvSpPr>
            <a:spLocks noChangeArrowheads="1"/>
          </p:cNvSpPr>
          <p:nvPr/>
        </p:nvSpPr>
        <p:spPr bwMode="auto">
          <a:xfrm>
            <a:off x="1676400" y="1447800"/>
            <a:ext cx="87447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power of a signal is 10 </a:t>
            </a:r>
            <a:r>
              <a:rPr lang="en-US" altLang="en-US" sz="2400" dirty="0" err="1"/>
              <a:t>mW</a:t>
            </a:r>
            <a:r>
              <a:rPr lang="en-US" altLang="en-US" sz="2400" dirty="0"/>
              <a:t> and the power of the noise is 1 </a:t>
            </a:r>
            <a:r>
              <a:rPr lang="en-US" altLang="en-US" sz="2400" dirty="0" err="1"/>
              <a:t>μW</a:t>
            </a:r>
            <a:r>
              <a:rPr lang="en-US" altLang="en-US" sz="2400" dirty="0"/>
              <a:t>; what are the values of SNR and </a:t>
            </a:r>
            <a:r>
              <a:rPr lang="en-US" altLang="en-US" sz="2400" dirty="0" err="1"/>
              <a:t>SNR</a:t>
            </a:r>
            <a:r>
              <a:rPr lang="en-US" altLang="en-US" sz="2400" baseline="-25000" dirty="0" err="1"/>
              <a:t>dB</a:t>
            </a:r>
            <a:r>
              <a:rPr lang="en-US" altLang="en-US" sz="2400" baseline="-25000" dirty="0"/>
              <a:t> </a:t>
            </a:r>
            <a:r>
              <a:rPr lang="en-US" altLang="en-US" sz="2400" dirty="0"/>
              <a:t>?</a:t>
            </a:r>
          </a:p>
          <a:p>
            <a:pPr algn="just" eaLnBrk="1" hangingPunct="1"/>
            <a:endParaRPr lang="en-US" altLang="en-US" sz="2400" dirty="0"/>
          </a:p>
          <a:p>
            <a:pPr algn="just" eaLnBrk="1" hangingPunct="1"/>
            <a:r>
              <a:rPr lang="en-US" altLang="en-US" sz="2400" dirty="0"/>
              <a:t>Solution</a:t>
            </a:r>
          </a:p>
          <a:p>
            <a:pPr algn="just" eaLnBrk="1" hangingPunct="1"/>
            <a:r>
              <a:rPr lang="en-US" altLang="en-US" sz="2400" dirty="0"/>
              <a:t>The values of SNR and </a:t>
            </a:r>
            <a:r>
              <a:rPr lang="en-US" altLang="en-US" sz="2400" dirty="0" err="1"/>
              <a:t>SNRdB</a:t>
            </a:r>
            <a:r>
              <a:rPr lang="en-US" altLang="en-US" sz="2400" dirty="0"/>
              <a:t> can be calculated as follows:</a:t>
            </a:r>
          </a:p>
        </p:txBody>
      </p:sp>
      <p:sp>
        <p:nvSpPr>
          <p:cNvPr id="164874" name="Text Box 12">
            <a:extLst>
              <a:ext uri="{FF2B5EF4-FFF2-40B4-BE49-F238E27FC236}">
                <a16:creationId xmlns:a16="http://schemas.microsoft.com/office/drawing/2014/main" id="{E4DA9686-6545-64FC-7A2E-964D80A084E2}"/>
              </a:ext>
            </a:extLst>
          </p:cNvPr>
          <p:cNvSpPr txBox="1">
            <a:spLocks noChangeArrowheads="1"/>
          </p:cNvSpPr>
          <p:nvPr/>
        </p:nvSpPr>
        <p:spPr bwMode="auto">
          <a:xfrm>
            <a:off x="1551432" y="441802"/>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3.31</a:t>
            </a:r>
          </a:p>
        </p:txBody>
      </p:sp>
      <p:pic>
        <p:nvPicPr>
          <p:cNvPr id="164875" name="Picture 17">
            <a:extLst>
              <a:ext uri="{FF2B5EF4-FFF2-40B4-BE49-F238E27FC236}">
                <a16:creationId xmlns:a16="http://schemas.microsoft.com/office/drawing/2014/main" id="{D7AAE130-275E-72AF-DE1B-BAC7D47DA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084" y="4224528"/>
            <a:ext cx="6073219" cy="118567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18023720-F1CB-9D07-0543-CE2CA42EDBE5}"/>
              </a:ext>
            </a:extLst>
          </p:cNvPr>
          <p:cNvSpPr>
            <a:spLocks noGrp="1"/>
          </p:cNvSpPr>
          <p:nvPr>
            <p:ph type="sldNum" sz="quarter" idx="12"/>
          </p:nvPr>
        </p:nvSpPr>
        <p:spPr/>
        <p:txBody>
          <a:bodyPr/>
          <a:lstStyle/>
          <a:p>
            <a:fld id="{6D972E1D-2B91-43F8-BAFE-8C37D0BCB00C}" type="slidenum">
              <a:rPr lang="en-IN" smtClean="0"/>
              <a:t>17</a:t>
            </a:fld>
            <a:endParaRPr lang="en-IN"/>
          </a:p>
        </p:txBody>
      </p:sp>
      <p:sp>
        <p:nvSpPr>
          <p:cNvPr id="3" name="Line 3">
            <a:extLst>
              <a:ext uri="{FF2B5EF4-FFF2-40B4-BE49-F238E27FC236}">
                <a16:creationId xmlns:a16="http://schemas.microsoft.com/office/drawing/2014/main" id="{92211B56-31FE-C129-8021-50424382A4C9}"/>
              </a:ext>
            </a:extLst>
          </p:cNvPr>
          <p:cNvSpPr>
            <a:spLocks noChangeShapeType="1"/>
          </p:cNvSpPr>
          <p:nvPr/>
        </p:nvSpPr>
        <p:spPr bwMode="auto">
          <a:xfrm>
            <a:off x="1658112" y="114604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380276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20" name="Rectangle 10">
            <a:extLst>
              <a:ext uri="{FF2B5EF4-FFF2-40B4-BE49-F238E27FC236}">
                <a16:creationId xmlns:a16="http://schemas.microsoft.com/office/drawing/2014/main" id="{164FD013-17EE-3A23-CF33-4B3B83206995}"/>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66921" name="Rectangle 11">
            <a:extLst>
              <a:ext uri="{FF2B5EF4-FFF2-40B4-BE49-F238E27FC236}">
                <a16:creationId xmlns:a16="http://schemas.microsoft.com/office/drawing/2014/main" id="{6BF6BEDB-7FDE-015A-BCCB-0A2CFEEC90DF}"/>
              </a:ext>
            </a:extLst>
          </p:cNvPr>
          <p:cNvSpPr>
            <a:spLocks noChangeArrowheads="1"/>
          </p:cNvSpPr>
          <p:nvPr/>
        </p:nvSpPr>
        <p:spPr bwMode="auto">
          <a:xfrm>
            <a:off x="1752600" y="14478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values of SNR and </a:t>
            </a:r>
            <a:r>
              <a:rPr lang="en-US" altLang="en-US" sz="2400" dirty="0" err="1"/>
              <a:t>SNR</a:t>
            </a:r>
            <a:r>
              <a:rPr lang="en-US" altLang="en-US" sz="2400" baseline="-10000" dirty="0" err="1"/>
              <a:t>dB</a:t>
            </a:r>
            <a:r>
              <a:rPr lang="en-US" altLang="en-US" sz="2400" dirty="0"/>
              <a:t> for a </a:t>
            </a:r>
            <a:r>
              <a:rPr lang="en-US" altLang="en-US" sz="2400" b="1" i="1" dirty="0">
                <a:solidFill>
                  <a:srgbClr val="FF0000"/>
                </a:solidFill>
              </a:rPr>
              <a:t>noiseless</a:t>
            </a:r>
            <a:r>
              <a:rPr lang="en-US" altLang="en-US" sz="2400" dirty="0"/>
              <a:t> channel are</a:t>
            </a:r>
          </a:p>
        </p:txBody>
      </p:sp>
      <p:sp>
        <p:nvSpPr>
          <p:cNvPr id="166922" name="Text Box 12">
            <a:extLst>
              <a:ext uri="{FF2B5EF4-FFF2-40B4-BE49-F238E27FC236}">
                <a16:creationId xmlns:a16="http://schemas.microsoft.com/office/drawing/2014/main" id="{FA526E7A-D4C4-0145-B75A-FE72D5265967}"/>
              </a:ext>
            </a:extLst>
          </p:cNvPr>
          <p:cNvSpPr txBox="1">
            <a:spLocks noChangeArrowheads="1"/>
          </p:cNvSpPr>
          <p:nvPr/>
        </p:nvSpPr>
        <p:spPr bwMode="auto">
          <a:xfrm>
            <a:off x="1676400" y="63660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3.32</a:t>
            </a:r>
          </a:p>
        </p:txBody>
      </p:sp>
      <p:pic>
        <p:nvPicPr>
          <p:cNvPr id="166923" name="Picture 14">
            <a:extLst>
              <a:ext uri="{FF2B5EF4-FFF2-40B4-BE49-F238E27FC236}">
                <a16:creationId xmlns:a16="http://schemas.microsoft.com/office/drawing/2014/main" id="{8440166E-70B7-7F58-AB0E-5267588E9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023" y="2386584"/>
            <a:ext cx="4503341" cy="142341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24" name="Rectangle 15">
            <a:extLst>
              <a:ext uri="{FF2B5EF4-FFF2-40B4-BE49-F238E27FC236}">
                <a16:creationId xmlns:a16="http://schemas.microsoft.com/office/drawing/2014/main" id="{8E9C02F4-C406-6A6A-467D-CA11AFB83A80}"/>
              </a:ext>
            </a:extLst>
          </p:cNvPr>
          <p:cNvSpPr>
            <a:spLocks noChangeArrowheads="1"/>
          </p:cNvSpPr>
          <p:nvPr/>
        </p:nvSpPr>
        <p:spPr bwMode="auto">
          <a:xfrm>
            <a:off x="1752600" y="4205288"/>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We can never achieve this ratio in real life; it is an ideal.</a:t>
            </a:r>
          </a:p>
        </p:txBody>
      </p:sp>
      <p:sp>
        <p:nvSpPr>
          <p:cNvPr id="2" name="Slide Number Placeholder 1">
            <a:extLst>
              <a:ext uri="{FF2B5EF4-FFF2-40B4-BE49-F238E27FC236}">
                <a16:creationId xmlns:a16="http://schemas.microsoft.com/office/drawing/2014/main" id="{E61E5B44-6D39-7558-11C1-3FDBE126F063}"/>
              </a:ext>
            </a:extLst>
          </p:cNvPr>
          <p:cNvSpPr>
            <a:spLocks noGrp="1"/>
          </p:cNvSpPr>
          <p:nvPr>
            <p:ph type="sldNum" sz="quarter" idx="12"/>
          </p:nvPr>
        </p:nvSpPr>
        <p:spPr/>
        <p:txBody>
          <a:bodyPr/>
          <a:lstStyle/>
          <a:p>
            <a:fld id="{6D972E1D-2B91-43F8-BAFE-8C37D0BCB00C}" type="slidenum">
              <a:rPr lang="en-IN" smtClean="0"/>
              <a:t>18</a:t>
            </a:fld>
            <a:endParaRPr lang="en-IN"/>
          </a:p>
        </p:txBody>
      </p:sp>
      <p:sp>
        <p:nvSpPr>
          <p:cNvPr id="3" name="Line 3">
            <a:extLst>
              <a:ext uri="{FF2B5EF4-FFF2-40B4-BE49-F238E27FC236}">
                <a16:creationId xmlns:a16="http://schemas.microsoft.com/office/drawing/2014/main" id="{62B9D4EA-6B1F-674C-D540-8F916C3A3E00}"/>
              </a:ext>
            </a:extLst>
          </p:cNvPr>
          <p:cNvSpPr>
            <a:spLocks noChangeShapeType="1"/>
          </p:cNvSpPr>
          <p:nvPr/>
        </p:nvSpPr>
        <p:spPr bwMode="auto">
          <a:xfrm>
            <a:off x="1795272" y="1319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4036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2819" name="Text Box 3">
            <a:extLst>
              <a:ext uri="{FF2B5EF4-FFF2-40B4-BE49-F238E27FC236}">
                <a16:creationId xmlns:a16="http://schemas.microsoft.com/office/drawing/2014/main" id="{B2D06106-9116-C523-62C8-F3DF1371569C}"/>
              </a:ext>
            </a:extLst>
          </p:cNvPr>
          <p:cNvSpPr txBox="1">
            <a:spLocks noChangeArrowheads="1"/>
          </p:cNvSpPr>
          <p:nvPr/>
        </p:nvSpPr>
        <p:spPr bwMode="auto">
          <a:xfrm>
            <a:off x="3995650" y="461088"/>
            <a:ext cx="3819700" cy="584775"/>
          </a:xfrm>
          <a:prstGeom prst="rect">
            <a:avLst/>
          </a:prstGeom>
          <a:noFill/>
          <a:ln>
            <a:noFill/>
          </a:ln>
          <a:effectLst/>
        </p:spPr>
        <p:txBody>
          <a:bodyPr wrap="none">
            <a:spAutoFit/>
          </a:bodyPr>
          <a:lstStyle/>
          <a:p>
            <a:pPr>
              <a:defRPr/>
            </a:pPr>
            <a:r>
              <a:rPr lang="en-US" altLang="en-US" sz="3200" dirty="0">
                <a:effectLst>
                  <a:outerShdw blurRad="38100" dist="38100" dir="2700000" algn="tl">
                    <a:srgbClr val="C0C0C0"/>
                  </a:outerShdw>
                </a:effectLst>
                <a:latin typeface="Times" panose="02020603050405020304" pitchFamily="18" charset="0"/>
              </a:rPr>
              <a:t>DATA RATE LIMITS</a:t>
            </a:r>
          </a:p>
        </p:txBody>
      </p:sp>
      <p:sp>
        <p:nvSpPr>
          <p:cNvPr id="171012" name="Text Box 4">
            <a:extLst>
              <a:ext uri="{FF2B5EF4-FFF2-40B4-BE49-F238E27FC236}">
                <a16:creationId xmlns:a16="http://schemas.microsoft.com/office/drawing/2014/main" id="{594FB90E-70B5-3E1C-C79D-0BE5F621FC9C}"/>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02821" name="Rectangle 5">
            <a:extLst>
              <a:ext uri="{FF2B5EF4-FFF2-40B4-BE49-F238E27FC236}">
                <a16:creationId xmlns:a16="http://schemas.microsoft.com/office/drawing/2014/main" id="{EEB165E7-EFB7-3005-0722-C0EECE7217C7}"/>
              </a:ext>
            </a:extLst>
          </p:cNvPr>
          <p:cNvSpPr>
            <a:spLocks noChangeArrowheads="1"/>
          </p:cNvSpPr>
          <p:nvPr/>
        </p:nvSpPr>
        <p:spPr bwMode="auto">
          <a:xfrm>
            <a:off x="1088137" y="1080689"/>
            <a:ext cx="9774935" cy="3359061"/>
          </a:xfrm>
          <a:prstGeom prst="rect">
            <a:avLst/>
          </a:prstGeom>
          <a:noFill/>
          <a:ln>
            <a:noFill/>
          </a:ln>
          <a:effectLst/>
        </p:spPr>
        <p:txBody>
          <a:bodyPr wrap="square" anchor="ctr">
            <a:spAutoFit/>
          </a:bodyPr>
          <a:lstStyle/>
          <a:p>
            <a:pPr algn="just">
              <a:lnSpc>
                <a:spcPct val="150000"/>
              </a:lnSpc>
              <a:defRPr/>
            </a:pPr>
            <a:r>
              <a:rPr lang="en-US" altLang="en-US" sz="2400" dirty="0"/>
              <a:t>A very important consideration in data communications is how fast we can send data, in bits per second, over a channel. Data rate depends on three factors:</a:t>
            </a:r>
          </a:p>
          <a:p>
            <a:pPr algn="just">
              <a:lnSpc>
                <a:spcPct val="150000"/>
              </a:lnSpc>
              <a:defRPr/>
            </a:pPr>
            <a:r>
              <a:rPr lang="en-US" altLang="en-US" sz="2400" dirty="0">
                <a:solidFill>
                  <a:schemeClr val="hlink"/>
                </a:solidFill>
              </a:rPr>
              <a:t>   1.</a:t>
            </a:r>
            <a:r>
              <a:rPr lang="en-US" altLang="en-US" sz="2400" dirty="0"/>
              <a:t> The bandwidth available</a:t>
            </a:r>
          </a:p>
          <a:p>
            <a:pPr algn="just">
              <a:lnSpc>
                <a:spcPct val="150000"/>
              </a:lnSpc>
              <a:defRPr/>
            </a:pPr>
            <a:r>
              <a:rPr lang="en-US" altLang="en-US" sz="2400" dirty="0">
                <a:solidFill>
                  <a:schemeClr val="hlink"/>
                </a:solidFill>
              </a:rPr>
              <a:t>   2.</a:t>
            </a:r>
            <a:r>
              <a:rPr lang="en-US" altLang="en-US" sz="2400" dirty="0"/>
              <a:t> The level of the signals we use</a:t>
            </a:r>
          </a:p>
          <a:p>
            <a:pPr algn="just">
              <a:lnSpc>
                <a:spcPct val="150000"/>
              </a:lnSpc>
              <a:defRPr/>
            </a:pPr>
            <a:r>
              <a:rPr lang="en-US" altLang="en-US" sz="2400" dirty="0">
                <a:solidFill>
                  <a:schemeClr val="hlink"/>
                </a:solidFill>
              </a:rPr>
              <a:t>   3</a:t>
            </a:r>
            <a:r>
              <a:rPr lang="en-US" altLang="en-US" sz="2400" dirty="0"/>
              <a:t>. The quality of the channel (the level of noise)</a:t>
            </a:r>
          </a:p>
        </p:txBody>
      </p:sp>
      <p:sp>
        <p:nvSpPr>
          <p:cNvPr id="2" name="Slide Number Placeholder 1">
            <a:extLst>
              <a:ext uri="{FF2B5EF4-FFF2-40B4-BE49-F238E27FC236}">
                <a16:creationId xmlns:a16="http://schemas.microsoft.com/office/drawing/2014/main" id="{2F5E4368-021D-26ED-DC5E-558DE70B44D5}"/>
              </a:ext>
            </a:extLst>
          </p:cNvPr>
          <p:cNvSpPr>
            <a:spLocks noGrp="1"/>
          </p:cNvSpPr>
          <p:nvPr>
            <p:ph type="sldNum" sz="quarter" idx="12"/>
          </p:nvPr>
        </p:nvSpPr>
        <p:spPr/>
        <p:txBody>
          <a:bodyPr/>
          <a:lstStyle/>
          <a:p>
            <a:fld id="{6D972E1D-2B91-43F8-BAFE-8C37D0BCB00C}" type="slidenum">
              <a:rPr lang="en-IN" smtClean="0"/>
              <a:t>19</a:t>
            </a:fld>
            <a:endParaRPr lang="en-IN"/>
          </a:p>
        </p:txBody>
      </p:sp>
      <p:sp>
        <p:nvSpPr>
          <p:cNvPr id="3" name="Line 3">
            <a:extLst>
              <a:ext uri="{FF2B5EF4-FFF2-40B4-BE49-F238E27FC236}">
                <a16:creationId xmlns:a16="http://schemas.microsoft.com/office/drawing/2014/main" id="{8A50E682-750C-327F-E529-6BAF3F9F934A}"/>
              </a:ext>
            </a:extLst>
          </p:cNvPr>
          <p:cNvSpPr>
            <a:spLocks noChangeShapeType="1"/>
          </p:cNvSpPr>
          <p:nvPr/>
        </p:nvSpPr>
        <p:spPr bwMode="auto">
          <a:xfrm>
            <a:off x="1712976" y="109728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TextBox 6">
            <a:extLst>
              <a:ext uri="{FF2B5EF4-FFF2-40B4-BE49-F238E27FC236}">
                <a16:creationId xmlns:a16="http://schemas.microsoft.com/office/drawing/2014/main" id="{26F5D56C-2093-27AA-9B41-25483BA43505}"/>
              </a:ext>
            </a:extLst>
          </p:cNvPr>
          <p:cNvSpPr txBox="1"/>
          <p:nvPr/>
        </p:nvSpPr>
        <p:spPr>
          <a:xfrm>
            <a:off x="1344168" y="4956262"/>
            <a:ext cx="9272016" cy="1200329"/>
          </a:xfrm>
          <a:prstGeom prst="rect">
            <a:avLst/>
          </a:prstGeom>
          <a:noFill/>
        </p:spPr>
        <p:txBody>
          <a:bodyPr wrap="square">
            <a:spAutoFit/>
          </a:bodyPr>
          <a:lstStyle/>
          <a:p>
            <a:r>
              <a:rPr lang="en-US" sz="2400" dirty="0"/>
              <a:t>Two theoretical formulas were developed to calculate the data rate: </a:t>
            </a:r>
          </a:p>
          <a:p>
            <a:pPr marL="457200" indent="-457200">
              <a:buFont typeface="+mj-lt"/>
              <a:buAutoNum type="arabicPeriod"/>
            </a:pPr>
            <a:r>
              <a:rPr lang="en-US" sz="2400" dirty="0"/>
              <a:t>By Nyquist for a noiseless channel.</a:t>
            </a:r>
          </a:p>
          <a:p>
            <a:pPr marL="457200" indent="-457200">
              <a:buFont typeface="+mj-lt"/>
              <a:buAutoNum type="arabicPeriod"/>
            </a:pPr>
            <a:r>
              <a:rPr lang="en-US" sz="2400" dirty="0"/>
              <a:t>By Shannon for a noisy channel.</a:t>
            </a:r>
            <a:endParaRPr lang="en-IN" sz="2400" dirty="0"/>
          </a:p>
        </p:txBody>
      </p:sp>
    </p:spTree>
    <p:extLst>
      <p:ext uri="{BB962C8B-B14F-4D97-AF65-F5344CB8AC3E}">
        <p14:creationId xmlns:p14="http://schemas.microsoft.com/office/powerpoint/2010/main" val="41010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p:txBody>
          <a:bodyPr>
            <a:normAutofit fontScale="92500" lnSpcReduction="10000"/>
          </a:bodyPr>
          <a:lstStyle/>
          <a:p>
            <a:pPr marL="457200" indent="-457200">
              <a:buFont typeface="+mj-lt"/>
              <a:buAutoNum type="arabicPeriod"/>
            </a:pPr>
            <a:r>
              <a:rPr lang="en-IN" sz="2400" dirty="0"/>
              <a:t>Transmission Impairments</a:t>
            </a:r>
          </a:p>
          <a:p>
            <a:pPr marL="457200" indent="-457200">
              <a:buFont typeface="+mj-lt"/>
              <a:buAutoNum type="arabicPeriod"/>
            </a:pPr>
            <a:r>
              <a:rPr lang="en-IN" sz="2400" dirty="0"/>
              <a:t>Attenuation</a:t>
            </a:r>
          </a:p>
          <a:p>
            <a:pPr marL="457200" indent="-457200">
              <a:buFont typeface="+mj-lt"/>
              <a:buAutoNum type="arabicPeriod"/>
            </a:pPr>
            <a:r>
              <a:rPr lang="en-IN" sz="2400" dirty="0"/>
              <a:t>Distortion</a:t>
            </a:r>
          </a:p>
          <a:p>
            <a:pPr marL="457200" indent="-457200">
              <a:buFont typeface="+mj-lt"/>
              <a:buAutoNum type="arabicPeriod"/>
            </a:pPr>
            <a:r>
              <a:rPr lang="en-IN" sz="2400" dirty="0"/>
              <a:t>Noise</a:t>
            </a:r>
          </a:p>
          <a:p>
            <a:pPr marL="457200" indent="-457200">
              <a:buFont typeface="+mj-lt"/>
              <a:buAutoNum type="arabicPeriod"/>
            </a:pPr>
            <a:r>
              <a:rPr lang="en-IN" sz="2400" dirty="0"/>
              <a:t>Signal to Noise Ratio</a:t>
            </a:r>
          </a:p>
          <a:p>
            <a:pPr marL="457200" indent="-457200">
              <a:buFont typeface="+mj-lt"/>
              <a:buAutoNum type="arabicPeriod"/>
            </a:pPr>
            <a:r>
              <a:rPr lang="en-IN" sz="2400" dirty="0"/>
              <a:t>Data Rate Limits</a:t>
            </a:r>
          </a:p>
          <a:p>
            <a:pPr marL="457200" indent="-457200">
              <a:buFont typeface="+mj-lt"/>
              <a:buAutoNum type="arabicPeriod"/>
            </a:pPr>
            <a:r>
              <a:rPr lang="en-IN" sz="2400" dirty="0"/>
              <a:t>Nyquist Bit Rate</a:t>
            </a:r>
          </a:p>
          <a:p>
            <a:pPr marL="457200" indent="-457200">
              <a:buFont typeface="+mj-lt"/>
              <a:buAutoNum type="arabicPeriod"/>
            </a:pPr>
            <a:r>
              <a:rPr lang="en-IN" sz="2400" dirty="0"/>
              <a:t>Shannon Capacity</a:t>
            </a:r>
          </a:p>
          <a:p>
            <a:pPr marL="457200" indent="-457200">
              <a:buFont typeface="+mj-lt"/>
              <a:buAutoNum type="arabicPeriod"/>
            </a:pPr>
            <a:r>
              <a:rPr lang="en-IN" sz="2400" dirty="0"/>
              <a:t>Performance</a:t>
            </a:r>
          </a:p>
          <a:p>
            <a:pPr marL="457200" indent="-457200">
              <a:buFont typeface="+mj-lt"/>
              <a:buAutoNum type="arabicPeriod"/>
            </a:pPr>
            <a:endParaRPr lang="en-IN" sz="2400"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Slide Number Placeholder 5">
            <a:extLst>
              <a:ext uri="{FF2B5EF4-FFF2-40B4-BE49-F238E27FC236}">
                <a16:creationId xmlns:a16="http://schemas.microsoft.com/office/drawing/2014/main" id="{518FF85E-E797-24F3-3F0C-EFDC0D274B97}"/>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401" name="Line 9">
            <a:extLst>
              <a:ext uri="{FF2B5EF4-FFF2-40B4-BE49-F238E27FC236}">
                <a16:creationId xmlns:a16="http://schemas.microsoft.com/office/drawing/2014/main" id="{F8B247D9-8EB5-65C3-1945-28BAC44EDD8B}"/>
              </a:ext>
            </a:extLst>
          </p:cNvPr>
          <p:cNvSpPr>
            <a:spLocks noChangeShapeType="1"/>
          </p:cNvSpPr>
          <p:nvPr/>
        </p:nvSpPr>
        <p:spPr bwMode="auto">
          <a:xfrm>
            <a:off x="1981200" y="29718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87402" name="Line 10">
            <a:extLst>
              <a:ext uri="{FF2B5EF4-FFF2-40B4-BE49-F238E27FC236}">
                <a16:creationId xmlns:a16="http://schemas.microsoft.com/office/drawing/2014/main" id="{A2C60DC8-0520-6332-568E-7C26E8316128}"/>
              </a:ext>
            </a:extLst>
          </p:cNvPr>
          <p:cNvSpPr>
            <a:spLocks noChangeShapeType="1"/>
          </p:cNvSpPr>
          <p:nvPr/>
        </p:nvSpPr>
        <p:spPr bwMode="auto">
          <a:xfrm>
            <a:off x="1982788" y="42672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87403" name="Rectangle 11">
            <a:extLst>
              <a:ext uri="{FF2B5EF4-FFF2-40B4-BE49-F238E27FC236}">
                <a16:creationId xmlns:a16="http://schemas.microsoft.com/office/drawing/2014/main" id="{CD626500-0A64-BCFD-8482-B397C498C061}"/>
              </a:ext>
            </a:extLst>
          </p:cNvPr>
          <p:cNvSpPr>
            <a:spLocks noChangeArrowheads="1"/>
          </p:cNvSpPr>
          <p:nvPr/>
        </p:nvSpPr>
        <p:spPr bwMode="auto">
          <a:xfrm>
            <a:off x="2132012" y="4644244"/>
            <a:ext cx="8077200" cy="1651671"/>
          </a:xfrm>
          <a:prstGeom prst="rect">
            <a:avLst/>
          </a:prstGeom>
          <a:solidFill>
            <a:schemeClr val="accent2">
              <a:lumMod val="20000"/>
              <a:lumOff val="80000"/>
            </a:schemeClr>
          </a:solidFill>
          <a:ln>
            <a:noFill/>
          </a:ln>
          <a:effectLst/>
        </p:spPr>
        <p:txBody>
          <a:bodyPr wrap="square">
            <a:spAutoFit/>
          </a:bodyPr>
          <a:lstStyle/>
          <a:p>
            <a:pPr algn="ctr">
              <a:lnSpc>
                <a:spcPct val="150000"/>
              </a:lnSpc>
              <a:defRPr/>
            </a:pPr>
            <a:r>
              <a:rPr lang="en-US" altLang="en-US" sz="3600" dirty="0">
                <a:latin typeface="Arial" panose="020B0604020202020204" pitchFamily="34" charset="0"/>
              </a:rPr>
              <a:t>Increasing the levels of a signal may reduce the reliability of the system.</a:t>
            </a:r>
          </a:p>
        </p:txBody>
      </p:sp>
      <p:sp>
        <p:nvSpPr>
          <p:cNvPr id="2" name="Slide Number Placeholder 1">
            <a:extLst>
              <a:ext uri="{FF2B5EF4-FFF2-40B4-BE49-F238E27FC236}">
                <a16:creationId xmlns:a16="http://schemas.microsoft.com/office/drawing/2014/main" id="{AF7DCF39-ECD1-97C1-5936-8780418BC651}"/>
              </a:ext>
            </a:extLst>
          </p:cNvPr>
          <p:cNvSpPr>
            <a:spLocks noGrp="1"/>
          </p:cNvSpPr>
          <p:nvPr>
            <p:ph type="sldNum" sz="quarter" idx="12"/>
          </p:nvPr>
        </p:nvSpPr>
        <p:spPr/>
        <p:txBody>
          <a:bodyPr/>
          <a:lstStyle/>
          <a:p>
            <a:fld id="{6D972E1D-2B91-43F8-BAFE-8C37D0BCB00C}" type="slidenum">
              <a:rPr lang="en-IN" smtClean="0"/>
              <a:t>20</a:t>
            </a:fld>
            <a:endParaRPr lang="en-IN"/>
          </a:p>
        </p:txBody>
      </p:sp>
      <p:pic>
        <p:nvPicPr>
          <p:cNvPr id="4" name="Picture 3">
            <a:extLst>
              <a:ext uri="{FF2B5EF4-FFF2-40B4-BE49-F238E27FC236}">
                <a16:creationId xmlns:a16="http://schemas.microsoft.com/office/drawing/2014/main" id="{A2396899-592F-F3A2-2324-9DF0D58ED206}"/>
              </a:ext>
            </a:extLst>
          </p:cNvPr>
          <p:cNvPicPr>
            <a:picLocks noChangeAspect="1"/>
          </p:cNvPicPr>
          <p:nvPr/>
        </p:nvPicPr>
        <p:blipFill>
          <a:blip r:embed="rId3"/>
          <a:stretch>
            <a:fillRect/>
          </a:stretch>
        </p:blipFill>
        <p:spPr>
          <a:xfrm>
            <a:off x="813815" y="3504358"/>
            <a:ext cx="3484071" cy="1377630"/>
          </a:xfrm>
          <a:prstGeom prst="rect">
            <a:avLst/>
          </a:prstGeom>
        </p:spPr>
      </p:pic>
      <p:sp>
        <p:nvSpPr>
          <p:cNvPr id="5" name="TextBox 4">
            <a:extLst>
              <a:ext uri="{FF2B5EF4-FFF2-40B4-BE49-F238E27FC236}">
                <a16:creationId xmlns:a16="http://schemas.microsoft.com/office/drawing/2014/main" id="{47E639FD-C6D2-59F9-D948-A02232E2C051}"/>
              </a:ext>
            </a:extLst>
          </p:cNvPr>
          <p:cNvSpPr txBox="1"/>
          <p:nvPr/>
        </p:nvSpPr>
        <p:spPr>
          <a:xfrm>
            <a:off x="960120" y="1596843"/>
            <a:ext cx="10177272" cy="2031325"/>
          </a:xfrm>
          <a:prstGeom prst="rect">
            <a:avLst/>
          </a:prstGeom>
          <a:noFill/>
        </p:spPr>
        <p:txBody>
          <a:bodyPr wrap="square">
            <a:spAutoFit/>
          </a:bodyPr>
          <a:lstStyle/>
          <a:p>
            <a:pPr algn="just"/>
            <a:r>
              <a:rPr lang="en-US" sz="2400" dirty="0"/>
              <a:t>For a noiseless channel, the Nyquist bit rate formula defines the theoretical maximum bit rate.</a:t>
            </a:r>
          </a:p>
          <a:p>
            <a:pPr algn="just"/>
            <a:r>
              <a:rPr lang="en-US" sz="2400" dirty="0"/>
              <a:t>					</a:t>
            </a:r>
            <a:r>
              <a:rPr lang="en-US" sz="2800" b="1" dirty="0" err="1">
                <a:highlight>
                  <a:srgbClr val="FFFF00"/>
                </a:highlight>
              </a:rPr>
              <a:t>BitRate</a:t>
            </a:r>
            <a:r>
              <a:rPr lang="en-US" sz="2800" b="1" dirty="0">
                <a:highlight>
                  <a:srgbClr val="FFFF00"/>
                </a:highlight>
              </a:rPr>
              <a:t> = 2 x bandwidth x log</a:t>
            </a:r>
            <a:r>
              <a:rPr lang="en-US" sz="2800" b="1" baseline="-25000" dirty="0">
                <a:highlight>
                  <a:srgbClr val="FFFF00"/>
                </a:highlight>
              </a:rPr>
              <a:t>2</a:t>
            </a:r>
            <a:r>
              <a:rPr lang="en-US" sz="2800" b="1" dirty="0">
                <a:highlight>
                  <a:srgbClr val="FFFF00"/>
                </a:highlight>
              </a:rPr>
              <a:t> L</a:t>
            </a:r>
          </a:p>
          <a:p>
            <a:pPr algn="just"/>
            <a:endParaRPr lang="en-US" sz="1400" dirty="0"/>
          </a:p>
          <a:p>
            <a:pPr algn="just"/>
            <a:r>
              <a:rPr lang="en-US" b="1" dirty="0"/>
              <a:t>In this formula, bandwidth is the bandwidth of the channel, L is the number of signal levels used to represent data, and </a:t>
            </a:r>
            <a:r>
              <a:rPr lang="en-US" b="1" dirty="0" err="1"/>
              <a:t>BitRate</a:t>
            </a:r>
            <a:r>
              <a:rPr lang="en-US" b="1" dirty="0"/>
              <a:t> is the bit rate in bits per second.</a:t>
            </a:r>
            <a:endParaRPr lang="en-IN" b="1" dirty="0"/>
          </a:p>
        </p:txBody>
      </p:sp>
      <p:sp>
        <p:nvSpPr>
          <p:cNvPr id="7" name="TextBox 6">
            <a:extLst>
              <a:ext uri="{FF2B5EF4-FFF2-40B4-BE49-F238E27FC236}">
                <a16:creationId xmlns:a16="http://schemas.microsoft.com/office/drawing/2014/main" id="{036D1FE7-8CBD-2710-BD9D-EA6DC0F3FE50}"/>
              </a:ext>
            </a:extLst>
          </p:cNvPr>
          <p:cNvSpPr txBox="1"/>
          <p:nvPr/>
        </p:nvSpPr>
        <p:spPr>
          <a:xfrm>
            <a:off x="3001518" y="716335"/>
            <a:ext cx="6094476" cy="523220"/>
          </a:xfrm>
          <a:prstGeom prst="rect">
            <a:avLst/>
          </a:prstGeom>
          <a:noFill/>
        </p:spPr>
        <p:txBody>
          <a:bodyPr wrap="square">
            <a:spAutoFit/>
          </a:bodyPr>
          <a:lstStyle/>
          <a:p>
            <a:pPr algn="ctr"/>
            <a:r>
              <a:rPr lang="en-US" sz="2800" b="1" dirty="0"/>
              <a:t>1. Noiseless Channel: Nyquist Bit Rate</a:t>
            </a:r>
          </a:p>
        </p:txBody>
      </p:sp>
      <p:sp>
        <p:nvSpPr>
          <p:cNvPr id="8" name="Line 3">
            <a:extLst>
              <a:ext uri="{FF2B5EF4-FFF2-40B4-BE49-F238E27FC236}">
                <a16:creationId xmlns:a16="http://schemas.microsoft.com/office/drawing/2014/main" id="{4C2F754B-55F1-7957-E329-D6403571C9FD}"/>
              </a:ext>
            </a:extLst>
          </p:cNvPr>
          <p:cNvSpPr>
            <a:spLocks noChangeShapeType="1"/>
          </p:cNvSpPr>
          <p:nvPr/>
        </p:nvSpPr>
        <p:spPr bwMode="auto">
          <a:xfrm>
            <a:off x="1712976" y="13441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307080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12" name="Rectangle 10">
            <a:extLst>
              <a:ext uri="{FF2B5EF4-FFF2-40B4-BE49-F238E27FC236}">
                <a16:creationId xmlns:a16="http://schemas.microsoft.com/office/drawing/2014/main" id="{E598FAC2-CCAC-D19F-1333-7092C5457DB3}"/>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75113" name="Rectangle 11">
            <a:extLst>
              <a:ext uri="{FF2B5EF4-FFF2-40B4-BE49-F238E27FC236}">
                <a16:creationId xmlns:a16="http://schemas.microsoft.com/office/drawing/2014/main" id="{5A662178-B509-8AA5-27B6-FCCF3B5B748E}"/>
              </a:ext>
            </a:extLst>
          </p:cNvPr>
          <p:cNvSpPr>
            <a:spLocks noChangeArrowheads="1"/>
          </p:cNvSpPr>
          <p:nvPr/>
        </p:nvSpPr>
        <p:spPr bwMode="auto">
          <a:xfrm>
            <a:off x="1307592" y="1248208"/>
            <a:ext cx="9372600" cy="502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Does the </a:t>
            </a:r>
            <a:r>
              <a:rPr lang="en-US" altLang="en-US" sz="2400" dirty="0">
                <a:solidFill>
                  <a:schemeClr val="hlink"/>
                </a:solidFill>
              </a:rPr>
              <a:t>Nyquist theorem</a:t>
            </a:r>
            <a:r>
              <a:rPr lang="en-US" altLang="en-US" sz="2400" dirty="0"/>
              <a:t> bit rate agree with the intuitive bit rate described in baseband transmission?</a:t>
            </a:r>
          </a:p>
          <a:p>
            <a:pPr algn="just" eaLnBrk="1" hangingPunct="1">
              <a:lnSpc>
                <a:spcPct val="150000"/>
              </a:lnSpc>
            </a:pPr>
            <a:r>
              <a:rPr lang="en-US" altLang="en-US" sz="2400" dirty="0">
                <a:solidFill>
                  <a:schemeClr val="hlink"/>
                </a:solidFill>
              </a:rPr>
              <a:t>Solution</a:t>
            </a:r>
          </a:p>
          <a:p>
            <a:pPr algn="just" eaLnBrk="1" hangingPunct="1">
              <a:lnSpc>
                <a:spcPct val="150000"/>
              </a:lnSpc>
            </a:pPr>
            <a:r>
              <a:rPr lang="en-US" altLang="en-US" sz="2400" dirty="0"/>
              <a:t>They match when we have only two levels. We observed that, in baseband transmission, the bit rate is 2 times the bandwidth, if we use only the first harmonic in the worst case. However, the Nyquist formula is more general than what we derived intuitively; it can be applied to baseband transmission and modulation. Also, it can be applied when we have two or more levels of signals.</a:t>
            </a:r>
          </a:p>
        </p:txBody>
      </p:sp>
      <p:sp>
        <p:nvSpPr>
          <p:cNvPr id="175114" name="Text Box 12">
            <a:extLst>
              <a:ext uri="{FF2B5EF4-FFF2-40B4-BE49-F238E27FC236}">
                <a16:creationId xmlns:a16="http://schemas.microsoft.com/office/drawing/2014/main" id="{B510F81C-ACF7-77F5-CD49-ABBD6342FCE0}"/>
              </a:ext>
            </a:extLst>
          </p:cNvPr>
          <p:cNvSpPr txBox="1">
            <a:spLocks noChangeArrowheads="1"/>
          </p:cNvSpPr>
          <p:nvPr/>
        </p:nvSpPr>
        <p:spPr bwMode="auto">
          <a:xfrm>
            <a:off x="1676400" y="457042"/>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3.33</a:t>
            </a:r>
          </a:p>
        </p:txBody>
      </p:sp>
      <p:sp>
        <p:nvSpPr>
          <p:cNvPr id="2" name="Slide Number Placeholder 1">
            <a:extLst>
              <a:ext uri="{FF2B5EF4-FFF2-40B4-BE49-F238E27FC236}">
                <a16:creationId xmlns:a16="http://schemas.microsoft.com/office/drawing/2014/main" id="{E22C5B4D-7263-AC0A-2E9F-7F1D0C1D3865}"/>
              </a:ext>
            </a:extLst>
          </p:cNvPr>
          <p:cNvSpPr>
            <a:spLocks noGrp="1"/>
          </p:cNvSpPr>
          <p:nvPr>
            <p:ph type="sldNum" sz="quarter" idx="12"/>
          </p:nvPr>
        </p:nvSpPr>
        <p:spPr/>
        <p:txBody>
          <a:bodyPr/>
          <a:lstStyle/>
          <a:p>
            <a:fld id="{6D972E1D-2B91-43F8-BAFE-8C37D0BCB00C}" type="slidenum">
              <a:rPr lang="en-IN" smtClean="0"/>
              <a:t>21</a:t>
            </a:fld>
            <a:endParaRPr lang="en-IN"/>
          </a:p>
        </p:txBody>
      </p:sp>
      <p:sp>
        <p:nvSpPr>
          <p:cNvPr id="3" name="Line 3">
            <a:extLst>
              <a:ext uri="{FF2B5EF4-FFF2-40B4-BE49-F238E27FC236}">
                <a16:creationId xmlns:a16="http://schemas.microsoft.com/office/drawing/2014/main" id="{99D91F0D-2C65-0897-3712-E0691AD5C688}"/>
              </a:ext>
            </a:extLst>
          </p:cNvPr>
          <p:cNvSpPr>
            <a:spLocks noChangeShapeType="1"/>
          </p:cNvSpPr>
          <p:nvPr/>
        </p:nvSpPr>
        <p:spPr bwMode="auto">
          <a:xfrm>
            <a:off x="1712976" y="109728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343885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60" name="Rectangle 10">
            <a:extLst>
              <a:ext uri="{FF2B5EF4-FFF2-40B4-BE49-F238E27FC236}">
                <a16:creationId xmlns:a16="http://schemas.microsoft.com/office/drawing/2014/main" id="{E2E12E88-63B1-9CBF-424E-FF3C634A9F54}"/>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77161" name="Rectangle 11">
            <a:extLst>
              <a:ext uri="{FF2B5EF4-FFF2-40B4-BE49-F238E27FC236}">
                <a16:creationId xmlns:a16="http://schemas.microsoft.com/office/drawing/2014/main" id="{745B0ECA-4AF5-C177-0126-49B415CB48D2}"/>
              </a:ext>
            </a:extLst>
          </p:cNvPr>
          <p:cNvSpPr>
            <a:spLocks noChangeArrowheads="1"/>
          </p:cNvSpPr>
          <p:nvPr/>
        </p:nvSpPr>
        <p:spPr bwMode="auto">
          <a:xfrm>
            <a:off x="1752600" y="1996441"/>
            <a:ext cx="8534400"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Consider a noiseless channel with a bandwidth of 3000 Hz transmitting a signal with two signal levels. The maximum bit rate can be calculated as</a:t>
            </a:r>
          </a:p>
        </p:txBody>
      </p:sp>
      <p:sp>
        <p:nvSpPr>
          <p:cNvPr id="177162" name="Text Box 12">
            <a:extLst>
              <a:ext uri="{FF2B5EF4-FFF2-40B4-BE49-F238E27FC236}">
                <a16:creationId xmlns:a16="http://schemas.microsoft.com/office/drawing/2014/main" id="{2C4F19E6-5E26-A04A-8DD9-53B4023EB102}"/>
              </a:ext>
            </a:extLst>
          </p:cNvPr>
          <p:cNvSpPr txBox="1">
            <a:spLocks noChangeArrowheads="1"/>
          </p:cNvSpPr>
          <p:nvPr/>
        </p:nvSpPr>
        <p:spPr bwMode="auto">
          <a:xfrm>
            <a:off x="1597153" y="457042"/>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3.34</a:t>
            </a:r>
          </a:p>
        </p:txBody>
      </p:sp>
      <p:pic>
        <p:nvPicPr>
          <p:cNvPr id="177163" name="Picture 15">
            <a:extLst>
              <a:ext uri="{FF2B5EF4-FFF2-40B4-BE49-F238E27FC236}">
                <a16:creationId xmlns:a16="http://schemas.microsoft.com/office/drawing/2014/main" id="{B7F0BBE8-F255-F61F-2EE9-A916AD598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362" y="4353618"/>
            <a:ext cx="5990876" cy="6298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41BCFF5C-9F89-18CC-213F-81B8FAD43DFC}"/>
              </a:ext>
            </a:extLst>
          </p:cNvPr>
          <p:cNvSpPr>
            <a:spLocks noGrp="1"/>
          </p:cNvSpPr>
          <p:nvPr>
            <p:ph type="sldNum" sz="quarter" idx="12"/>
          </p:nvPr>
        </p:nvSpPr>
        <p:spPr/>
        <p:txBody>
          <a:bodyPr/>
          <a:lstStyle/>
          <a:p>
            <a:fld id="{6D972E1D-2B91-43F8-BAFE-8C37D0BCB00C}" type="slidenum">
              <a:rPr lang="en-IN" smtClean="0"/>
              <a:t>22</a:t>
            </a:fld>
            <a:endParaRPr lang="en-IN"/>
          </a:p>
        </p:txBody>
      </p:sp>
      <p:sp>
        <p:nvSpPr>
          <p:cNvPr id="3" name="Line 3">
            <a:extLst>
              <a:ext uri="{FF2B5EF4-FFF2-40B4-BE49-F238E27FC236}">
                <a16:creationId xmlns:a16="http://schemas.microsoft.com/office/drawing/2014/main" id="{F1352A46-1826-540D-9AC0-F1C735BE537A}"/>
              </a:ext>
            </a:extLst>
          </p:cNvPr>
          <p:cNvSpPr>
            <a:spLocks noChangeShapeType="1"/>
          </p:cNvSpPr>
          <p:nvPr/>
        </p:nvSpPr>
        <p:spPr bwMode="auto">
          <a:xfrm>
            <a:off x="1712976" y="109728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201013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8" name="Rectangle 10">
            <a:extLst>
              <a:ext uri="{FF2B5EF4-FFF2-40B4-BE49-F238E27FC236}">
                <a16:creationId xmlns:a16="http://schemas.microsoft.com/office/drawing/2014/main" id="{A389A9E5-E58D-64B0-70B7-111892A4096A}"/>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sp>
        <p:nvSpPr>
          <p:cNvPr id="179209" name="Rectangle 11">
            <a:extLst>
              <a:ext uri="{FF2B5EF4-FFF2-40B4-BE49-F238E27FC236}">
                <a16:creationId xmlns:a16="http://schemas.microsoft.com/office/drawing/2014/main" id="{C96AC58A-1E22-FEF1-B57B-618164C2334A}"/>
              </a:ext>
            </a:extLst>
          </p:cNvPr>
          <p:cNvSpPr>
            <a:spLocks noChangeArrowheads="1"/>
          </p:cNvSpPr>
          <p:nvPr/>
        </p:nvSpPr>
        <p:spPr bwMode="auto">
          <a:xfrm>
            <a:off x="1827276" y="1988669"/>
            <a:ext cx="8534400"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Consider the same noiseless channel transmitting a signal with four signal levels (for each level, we send 2 bits). The maximum bit rate can be calculated as</a:t>
            </a:r>
          </a:p>
        </p:txBody>
      </p:sp>
      <p:sp>
        <p:nvSpPr>
          <p:cNvPr id="179210" name="Text Box 12">
            <a:extLst>
              <a:ext uri="{FF2B5EF4-FFF2-40B4-BE49-F238E27FC236}">
                <a16:creationId xmlns:a16="http://schemas.microsoft.com/office/drawing/2014/main" id="{513151A5-6099-649F-2606-3D5BA5150FDD}"/>
              </a:ext>
            </a:extLst>
          </p:cNvPr>
          <p:cNvSpPr txBox="1">
            <a:spLocks noChangeArrowheads="1"/>
          </p:cNvSpPr>
          <p:nvPr/>
        </p:nvSpPr>
        <p:spPr bwMode="auto">
          <a:xfrm>
            <a:off x="1569721" y="51784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3.35</a:t>
            </a:r>
          </a:p>
        </p:txBody>
      </p:sp>
      <p:pic>
        <p:nvPicPr>
          <p:cNvPr id="179211" name="Picture 14">
            <a:extLst>
              <a:ext uri="{FF2B5EF4-FFF2-40B4-BE49-F238E27FC236}">
                <a16:creationId xmlns:a16="http://schemas.microsoft.com/office/drawing/2014/main" id="{9C2B219B-D49F-8B22-926F-A3ECB728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4" y="4887722"/>
            <a:ext cx="7902479" cy="52247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5293565A-50B3-2795-D114-DD64F3A1302C}"/>
              </a:ext>
            </a:extLst>
          </p:cNvPr>
          <p:cNvSpPr>
            <a:spLocks noGrp="1"/>
          </p:cNvSpPr>
          <p:nvPr>
            <p:ph type="sldNum" sz="quarter" idx="12"/>
          </p:nvPr>
        </p:nvSpPr>
        <p:spPr/>
        <p:txBody>
          <a:bodyPr/>
          <a:lstStyle/>
          <a:p>
            <a:fld id="{6D972E1D-2B91-43F8-BAFE-8C37D0BCB00C}" type="slidenum">
              <a:rPr lang="en-IN" smtClean="0"/>
              <a:t>23</a:t>
            </a:fld>
            <a:endParaRPr lang="en-IN"/>
          </a:p>
        </p:txBody>
      </p:sp>
      <p:sp>
        <p:nvSpPr>
          <p:cNvPr id="3" name="Line 3">
            <a:extLst>
              <a:ext uri="{FF2B5EF4-FFF2-40B4-BE49-F238E27FC236}">
                <a16:creationId xmlns:a16="http://schemas.microsoft.com/office/drawing/2014/main" id="{F1FE3509-A4EC-F212-4261-F8096DF1E3F0}"/>
              </a:ext>
            </a:extLst>
          </p:cNvPr>
          <p:cNvSpPr>
            <a:spLocks noChangeShapeType="1"/>
          </p:cNvSpPr>
          <p:nvPr/>
        </p:nvSpPr>
        <p:spPr bwMode="auto">
          <a:xfrm>
            <a:off x="1712976" y="109728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87121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6" name="Rectangle 10">
            <a:extLst>
              <a:ext uri="{FF2B5EF4-FFF2-40B4-BE49-F238E27FC236}">
                <a16:creationId xmlns:a16="http://schemas.microsoft.com/office/drawing/2014/main" id="{4B16D136-A7F2-9E0B-A625-252909E8FC89}"/>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81257" name="Rectangle 11">
            <a:extLst>
              <a:ext uri="{FF2B5EF4-FFF2-40B4-BE49-F238E27FC236}">
                <a16:creationId xmlns:a16="http://schemas.microsoft.com/office/drawing/2014/main" id="{62B27DA5-045A-25AE-69C1-C283D83E48FC}"/>
              </a:ext>
            </a:extLst>
          </p:cNvPr>
          <p:cNvSpPr>
            <a:spLocks noChangeArrowheads="1"/>
          </p:cNvSpPr>
          <p:nvPr/>
        </p:nvSpPr>
        <p:spPr bwMode="auto">
          <a:xfrm>
            <a:off x="1712976" y="1447801"/>
            <a:ext cx="8763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We need to send 265 kbps over a noiseless channel with a bandwidth of 20 kHz. How many signal levels do we need?</a:t>
            </a:r>
          </a:p>
          <a:p>
            <a:pPr algn="just" eaLnBrk="1" hangingPunct="1"/>
            <a:endParaRPr lang="en-US" altLang="en-US" sz="2400" dirty="0"/>
          </a:p>
          <a:p>
            <a:pPr algn="just" eaLnBrk="1" hangingPunct="1"/>
            <a:r>
              <a:rPr lang="en-US" altLang="en-US" sz="2400" dirty="0">
                <a:solidFill>
                  <a:schemeClr val="hlink"/>
                </a:solidFill>
              </a:rPr>
              <a:t>Solution</a:t>
            </a:r>
          </a:p>
          <a:p>
            <a:pPr algn="just" eaLnBrk="1" hangingPunct="1"/>
            <a:r>
              <a:rPr lang="en-US" altLang="en-US" sz="2400" dirty="0"/>
              <a:t>We can use the Nyquist formula as shown:</a:t>
            </a:r>
          </a:p>
        </p:txBody>
      </p:sp>
      <p:sp>
        <p:nvSpPr>
          <p:cNvPr id="181258" name="Text Box 12">
            <a:extLst>
              <a:ext uri="{FF2B5EF4-FFF2-40B4-BE49-F238E27FC236}">
                <a16:creationId xmlns:a16="http://schemas.microsoft.com/office/drawing/2014/main" id="{96893BC8-879C-3968-7293-D0167C2ABC78}"/>
              </a:ext>
            </a:extLst>
          </p:cNvPr>
          <p:cNvSpPr txBox="1">
            <a:spLocks noChangeArrowheads="1"/>
          </p:cNvSpPr>
          <p:nvPr/>
        </p:nvSpPr>
        <p:spPr bwMode="auto">
          <a:xfrm>
            <a:off x="1597153" y="493831"/>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3.36</a:t>
            </a:r>
          </a:p>
        </p:txBody>
      </p:sp>
      <p:pic>
        <p:nvPicPr>
          <p:cNvPr id="181259" name="Picture 14">
            <a:extLst>
              <a:ext uri="{FF2B5EF4-FFF2-40B4-BE49-F238E27FC236}">
                <a16:creationId xmlns:a16="http://schemas.microsoft.com/office/drawing/2014/main" id="{8A944137-08A1-8397-D6F1-3F98A3E8C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296" y="3602736"/>
            <a:ext cx="7437439" cy="981201"/>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260" name="Rectangle 15">
            <a:extLst>
              <a:ext uri="{FF2B5EF4-FFF2-40B4-BE49-F238E27FC236}">
                <a16:creationId xmlns:a16="http://schemas.microsoft.com/office/drawing/2014/main" id="{D7F208C1-8E8C-E09E-BFCB-50C68F5BA4DD}"/>
              </a:ext>
            </a:extLst>
          </p:cNvPr>
          <p:cNvSpPr>
            <a:spLocks noChangeArrowheads="1"/>
          </p:cNvSpPr>
          <p:nvPr/>
        </p:nvSpPr>
        <p:spPr bwMode="auto">
          <a:xfrm>
            <a:off x="1597153" y="4831080"/>
            <a:ext cx="891844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Since the number of levels is not a power of 2, we need to either increase the number of levels or reduce the bit rate. If we have </a:t>
            </a:r>
            <a:r>
              <a:rPr lang="en-US" altLang="en-US" sz="2800" dirty="0">
                <a:solidFill>
                  <a:srgbClr val="FF0000"/>
                </a:solidFill>
              </a:rPr>
              <a:t>128</a:t>
            </a:r>
            <a:r>
              <a:rPr lang="en-US" altLang="en-US" sz="2400" dirty="0"/>
              <a:t> </a:t>
            </a:r>
            <a:r>
              <a:rPr lang="en-US" altLang="en-US" sz="2400" b="1" dirty="0">
                <a:solidFill>
                  <a:srgbClr val="FF0000"/>
                </a:solidFill>
              </a:rPr>
              <a:t>levels</a:t>
            </a:r>
            <a:r>
              <a:rPr lang="en-US" altLang="en-US" sz="2400" dirty="0"/>
              <a:t>, the bit rate is 280 kbps. If we have 64 levels, the bit rate is 240 kbps.</a:t>
            </a:r>
          </a:p>
        </p:txBody>
      </p:sp>
      <p:sp>
        <p:nvSpPr>
          <p:cNvPr id="2" name="Slide Number Placeholder 1">
            <a:extLst>
              <a:ext uri="{FF2B5EF4-FFF2-40B4-BE49-F238E27FC236}">
                <a16:creationId xmlns:a16="http://schemas.microsoft.com/office/drawing/2014/main" id="{DBEDACDE-C99E-F914-EF7E-9EF215D8BFDE}"/>
              </a:ext>
            </a:extLst>
          </p:cNvPr>
          <p:cNvSpPr>
            <a:spLocks noGrp="1"/>
          </p:cNvSpPr>
          <p:nvPr>
            <p:ph type="sldNum" sz="quarter" idx="12"/>
          </p:nvPr>
        </p:nvSpPr>
        <p:spPr/>
        <p:txBody>
          <a:bodyPr/>
          <a:lstStyle/>
          <a:p>
            <a:fld id="{6D972E1D-2B91-43F8-BAFE-8C37D0BCB00C}" type="slidenum">
              <a:rPr lang="en-IN" smtClean="0"/>
              <a:t>24</a:t>
            </a:fld>
            <a:endParaRPr lang="en-IN"/>
          </a:p>
        </p:txBody>
      </p:sp>
      <p:sp>
        <p:nvSpPr>
          <p:cNvPr id="3" name="Line 3">
            <a:extLst>
              <a:ext uri="{FF2B5EF4-FFF2-40B4-BE49-F238E27FC236}">
                <a16:creationId xmlns:a16="http://schemas.microsoft.com/office/drawing/2014/main" id="{D52BEDE4-C108-7F36-1ACD-5C8B405923B4}"/>
              </a:ext>
            </a:extLst>
          </p:cNvPr>
          <p:cNvSpPr>
            <a:spLocks noChangeShapeType="1"/>
          </p:cNvSpPr>
          <p:nvPr/>
        </p:nvSpPr>
        <p:spPr bwMode="auto">
          <a:xfrm>
            <a:off x="1712976" y="109728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822957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401" name="Line 9">
            <a:extLst>
              <a:ext uri="{FF2B5EF4-FFF2-40B4-BE49-F238E27FC236}">
                <a16:creationId xmlns:a16="http://schemas.microsoft.com/office/drawing/2014/main" id="{F8B247D9-8EB5-65C3-1945-28BAC44EDD8B}"/>
              </a:ext>
            </a:extLst>
          </p:cNvPr>
          <p:cNvSpPr>
            <a:spLocks noChangeShapeType="1"/>
          </p:cNvSpPr>
          <p:nvPr/>
        </p:nvSpPr>
        <p:spPr bwMode="auto">
          <a:xfrm>
            <a:off x="1981200" y="29718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87402" name="Line 10">
            <a:extLst>
              <a:ext uri="{FF2B5EF4-FFF2-40B4-BE49-F238E27FC236}">
                <a16:creationId xmlns:a16="http://schemas.microsoft.com/office/drawing/2014/main" id="{A2C60DC8-0520-6332-568E-7C26E8316128}"/>
              </a:ext>
            </a:extLst>
          </p:cNvPr>
          <p:cNvSpPr>
            <a:spLocks noChangeShapeType="1"/>
          </p:cNvSpPr>
          <p:nvPr/>
        </p:nvSpPr>
        <p:spPr bwMode="auto">
          <a:xfrm>
            <a:off x="1982788" y="42672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87403" name="Rectangle 11">
            <a:extLst>
              <a:ext uri="{FF2B5EF4-FFF2-40B4-BE49-F238E27FC236}">
                <a16:creationId xmlns:a16="http://schemas.microsoft.com/office/drawing/2014/main" id="{CD626500-0A64-BCFD-8482-B397C498C061}"/>
              </a:ext>
            </a:extLst>
          </p:cNvPr>
          <p:cNvSpPr>
            <a:spLocks noChangeArrowheads="1"/>
          </p:cNvSpPr>
          <p:nvPr/>
        </p:nvSpPr>
        <p:spPr bwMode="auto">
          <a:xfrm>
            <a:off x="1453896" y="4879316"/>
            <a:ext cx="9281160" cy="1305165"/>
          </a:xfrm>
          <a:prstGeom prst="rect">
            <a:avLst/>
          </a:prstGeom>
          <a:solidFill>
            <a:schemeClr val="accent2">
              <a:lumMod val="20000"/>
              <a:lumOff val="80000"/>
            </a:schemeClr>
          </a:solidFill>
          <a:ln>
            <a:noFill/>
          </a:ln>
          <a:effectLst/>
        </p:spPr>
        <p:txBody>
          <a:bodyPr wrap="square">
            <a:spAutoFit/>
          </a:bodyPr>
          <a:lstStyle/>
          <a:p>
            <a:pPr algn="ctr">
              <a:lnSpc>
                <a:spcPct val="150000"/>
              </a:lnSpc>
              <a:defRPr/>
            </a:pPr>
            <a:r>
              <a:rPr lang="en-US" altLang="en-US" sz="2800" dirty="0">
                <a:latin typeface="Arial" panose="020B0604020202020204" pitchFamily="34" charset="0"/>
              </a:rPr>
              <a:t>No matter how many levels we have, we cannot achieve a data rate higher than the capacity of the channel.</a:t>
            </a:r>
          </a:p>
        </p:txBody>
      </p:sp>
      <p:sp>
        <p:nvSpPr>
          <p:cNvPr id="2" name="Slide Number Placeholder 1">
            <a:extLst>
              <a:ext uri="{FF2B5EF4-FFF2-40B4-BE49-F238E27FC236}">
                <a16:creationId xmlns:a16="http://schemas.microsoft.com/office/drawing/2014/main" id="{AF7DCF39-ECD1-97C1-5936-8780418BC651}"/>
              </a:ext>
            </a:extLst>
          </p:cNvPr>
          <p:cNvSpPr>
            <a:spLocks noGrp="1"/>
          </p:cNvSpPr>
          <p:nvPr>
            <p:ph type="sldNum" sz="quarter" idx="12"/>
          </p:nvPr>
        </p:nvSpPr>
        <p:spPr/>
        <p:txBody>
          <a:bodyPr/>
          <a:lstStyle/>
          <a:p>
            <a:fld id="{6D972E1D-2B91-43F8-BAFE-8C37D0BCB00C}" type="slidenum">
              <a:rPr lang="en-IN" smtClean="0"/>
              <a:t>25</a:t>
            </a:fld>
            <a:endParaRPr lang="en-IN"/>
          </a:p>
        </p:txBody>
      </p:sp>
      <p:pic>
        <p:nvPicPr>
          <p:cNvPr id="4" name="Picture 3">
            <a:extLst>
              <a:ext uri="{FF2B5EF4-FFF2-40B4-BE49-F238E27FC236}">
                <a16:creationId xmlns:a16="http://schemas.microsoft.com/office/drawing/2014/main" id="{A2396899-592F-F3A2-2324-9DF0D58ED206}"/>
              </a:ext>
            </a:extLst>
          </p:cNvPr>
          <p:cNvPicPr>
            <a:picLocks noChangeAspect="1"/>
          </p:cNvPicPr>
          <p:nvPr/>
        </p:nvPicPr>
        <p:blipFill>
          <a:blip r:embed="rId3"/>
          <a:stretch>
            <a:fillRect/>
          </a:stretch>
        </p:blipFill>
        <p:spPr>
          <a:xfrm>
            <a:off x="313776" y="3749593"/>
            <a:ext cx="3484071" cy="1377630"/>
          </a:xfrm>
          <a:prstGeom prst="rect">
            <a:avLst/>
          </a:prstGeom>
        </p:spPr>
      </p:pic>
      <p:sp>
        <p:nvSpPr>
          <p:cNvPr id="5" name="TextBox 4">
            <a:extLst>
              <a:ext uri="{FF2B5EF4-FFF2-40B4-BE49-F238E27FC236}">
                <a16:creationId xmlns:a16="http://schemas.microsoft.com/office/drawing/2014/main" id="{47E639FD-C6D2-59F9-D948-A02232E2C051}"/>
              </a:ext>
            </a:extLst>
          </p:cNvPr>
          <p:cNvSpPr txBox="1"/>
          <p:nvPr/>
        </p:nvSpPr>
        <p:spPr>
          <a:xfrm>
            <a:off x="960120" y="1596843"/>
            <a:ext cx="10177272" cy="2400657"/>
          </a:xfrm>
          <a:prstGeom prst="rect">
            <a:avLst/>
          </a:prstGeom>
          <a:noFill/>
        </p:spPr>
        <p:txBody>
          <a:bodyPr wrap="square">
            <a:spAutoFit/>
          </a:bodyPr>
          <a:lstStyle/>
          <a:p>
            <a:pPr algn="just"/>
            <a:r>
              <a:rPr lang="en-US" sz="2400" dirty="0"/>
              <a:t>In 1944, Claude Shannon introduced a formula, called the Shannon capacity, to determine the theoretical highest data rate for a noisy channel:	</a:t>
            </a:r>
          </a:p>
          <a:p>
            <a:pPr algn="just"/>
            <a:endParaRPr lang="en-US" sz="2400" dirty="0"/>
          </a:p>
          <a:p>
            <a:pPr algn="just"/>
            <a:r>
              <a:rPr lang="en-US" sz="2400" dirty="0"/>
              <a:t>				</a:t>
            </a:r>
            <a:r>
              <a:rPr lang="en-US" sz="2800" b="1" dirty="0">
                <a:highlight>
                  <a:srgbClr val="FFFF00"/>
                </a:highlight>
              </a:rPr>
              <a:t>Capacity = bandwidth X log2 (1 +SNR)</a:t>
            </a:r>
          </a:p>
          <a:p>
            <a:pPr algn="just"/>
            <a:endParaRPr lang="en-US" sz="1400" dirty="0"/>
          </a:p>
          <a:p>
            <a:pPr algn="just"/>
            <a:r>
              <a:rPr lang="en-US" b="1" dirty="0"/>
              <a:t>In this formula, bandwidth is the bandwidth of the channel, SNR is the signal-to-noise ratio, and capacity is the capacity of the channel in bits per second</a:t>
            </a:r>
            <a:endParaRPr lang="en-IN" b="1" dirty="0"/>
          </a:p>
        </p:txBody>
      </p:sp>
      <p:sp>
        <p:nvSpPr>
          <p:cNvPr id="7" name="TextBox 6">
            <a:extLst>
              <a:ext uri="{FF2B5EF4-FFF2-40B4-BE49-F238E27FC236}">
                <a16:creationId xmlns:a16="http://schemas.microsoft.com/office/drawing/2014/main" id="{036D1FE7-8CBD-2710-BD9D-EA6DC0F3FE50}"/>
              </a:ext>
            </a:extLst>
          </p:cNvPr>
          <p:cNvSpPr txBox="1"/>
          <p:nvPr/>
        </p:nvSpPr>
        <p:spPr>
          <a:xfrm>
            <a:off x="3001518" y="716335"/>
            <a:ext cx="6094476" cy="523220"/>
          </a:xfrm>
          <a:prstGeom prst="rect">
            <a:avLst/>
          </a:prstGeom>
          <a:noFill/>
        </p:spPr>
        <p:txBody>
          <a:bodyPr wrap="square">
            <a:spAutoFit/>
          </a:bodyPr>
          <a:lstStyle/>
          <a:p>
            <a:pPr algn="ctr"/>
            <a:r>
              <a:rPr lang="en-US" sz="2800" b="1" dirty="0"/>
              <a:t>2. Noisy Channel: Shannon Capacity</a:t>
            </a:r>
          </a:p>
        </p:txBody>
      </p:sp>
      <p:sp>
        <p:nvSpPr>
          <p:cNvPr id="8" name="Line 3">
            <a:extLst>
              <a:ext uri="{FF2B5EF4-FFF2-40B4-BE49-F238E27FC236}">
                <a16:creationId xmlns:a16="http://schemas.microsoft.com/office/drawing/2014/main" id="{4C2F754B-55F1-7957-E329-D6403571C9FD}"/>
              </a:ext>
            </a:extLst>
          </p:cNvPr>
          <p:cNvSpPr>
            <a:spLocks noChangeShapeType="1"/>
          </p:cNvSpPr>
          <p:nvPr/>
        </p:nvSpPr>
        <p:spPr bwMode="auto">
          <a:xfrm>
            <a:off x="1712976" y="13441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5708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304" name="Rectangle 10">
            <a:extLst>
              <a:ext uri="{FF2B5EF4-FFF2-40B4-BE49-F238E27FC236}">
                <a16:creationId xmlns:a16="http://schemas.microsoft.com/office/drawing/2014/main" id="{DCB4AEC8-E639-1A16-F676-CFE49532F41F}"/>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83305" name="Rectangle 11">
            <a:extLst>
              <a:ext uri="{FF2B5EF4-FFF2-40B4-BE49-F238E27FC236}">
                <a16:creationId xmlns:a16="http://schemas.microsoft.com/office/drawing/2014/main" id="{A7035033-A917-A3B3-9E3F-8E39DBFD93BC}"/>
              </a:ext>
            </a:extLst>
          </p:cNvPr>
          <p:cNvSpPr>
            <a:spLocks noChangeArrowheads="1"/>
          </p:cNvSpPr>
          <p:nvPr/>
        </p:nvSpPr>
        <p:spPr bwMode="auto">
          <a:xfrm>
            <a:off x="1712976" y="1622998"/>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Consider an extremely noisy channel in which the value of the signal-to-noise ratio is almost zero. In other words, the noise is so strong that the signal is faint. For this channel the capacity C is calculated as</a:t>
            </a:r>
          </a:p>
        </p:txBody>
      </p:sp>
      <p:sp>
        <p:nvSpPr>
          <p:cNvPr id="183306" name="Text Box 12">
            <a:extLst>
              <a:ext uri="{FF2B5EF4-FFF2-40B4-BE49-F238E27FC236}">
                <a16:creationId xmlns:a16="http://schemas.microsoft.com/office/drawing/2014/main" id="{8DE4CD2C-D688-954E-DCD8-4A10FD4BB1D8}"/>
              </a:ext>
            </a:extLst>
          </p:cNvPr>
          <p:cNvSpPr txBox="1">
            <a:spLocks noChangeArrowheads="1"/>
          </p:cNvSpPr>
          <p:nvPr/>
        </p:nvSpPr>
        <p:spPr bwMode="auto">
          <a:xfrm>
            <a:off x="1606297" y="816547"/>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3.37</a:t>
            </a:r>
          </a:p>
        </p:txBody>
      </p:sp>
      <p:pic>
        <p:nvPicPr>
          <p:cNvPr id="183307" name="Picture 16">
            <a:extLst>
              <a:ext uri="{FF2B5EF4-FFF2-40B4-BE49-F238E27FC236}">
                <a16:creationId xmlns:a16="http://schemas.microsoft.com/office/drawing/2014/main" id="{F56C88B1-8BED-2781-FBF4-E7ADBCA71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6" y="3476626"/>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8" name="Rectangle 17">
            <a:extLst>
              <a:ext uri="{FF2B5EF4-FFF2-40B4-BE49-F238E27FC236}">
                <a16:creationId xmlns:a16="http://schemas.microsoft.com/office/drawing/2014/main" id="{41237658-CC82-7ED4-79BB-ECAD3F4A30BF}"/>
              </a:ext>
            </a:extLst>
          </p:cNvPr>
          <p:cNvSpPr>
            <a:spLocks noChangeArrowheads="1"/>
          </p:cNvSpPr>
          <p:nvPr/>
        </p:nvSpPr>
        <p:spPr bwMode="auto">
          <a:xfrm>
            <a:off x="1827276" y="4588671"/>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b="1" dirty="0"/>
              <a:t>This means that the capacity of this channel is zero regardless of the bandwidth. In other words, we cannot receive any data through this channel.</a:t>
            </a:r>
          </a:p>
        </p:txBody>
      </p:sp>
      <p:sp>
        <p:nvSpPr>
          <p:cNvPr id="2" name="Slide Number Placeholder 1">
            <a:extLst>
              <a:ext uri="{FF2B5EF4-FFF2-40B4-BE49-F238E27FC236}">
                <a16:creationId xmlns:a16="http://schemas.microsoft.com/office/drawing/2014/main" id="{BFC0E525-CEAC-0EDE-AE3C-7B7264518CF6}"/>
              </a:ext>
            </a:extLst>
          </p:cNvPr>
          <p:cNvSpPr>
            <a:spLocks noGrp="1"/>
          </p:cNvSpPr>
          <p:nvPr>
            <p:ph type="sldNum" sz="quarter" idx="12"/>
          </p:nvPr>
        </p:nvSpPr>
        <p:spPr/>
        <p:txBody>
          <a:bodyPr/>
          <a:lstStyle/>
          <a:p>
            <a:fld id="{6D972E1D-2B91-43F8-BAFE-8C37D0BCB00C}" type="slidenum">
              <a:rPr lang="en-IN" smtClean="0"/>
              <a:t>26</a:t>
            </a:fld>
            <a:endParaRPr lang="en-IN"/>
          </a:p>
        </p:txBody>
      </p:sp>
      <p:sp>
        <p:nvSpPr>
          <p:cNvPr id="5" name="Line 3">
            <a:extLst>
              <a:ext uri="{FF2B5EF4-FFF2-40B4-BE49-F238E27FC236}">
                <a16:creationId xmlns:a16="http://schemas.microsoft.com/office/drawing/2014/main" id="{8ABE1443-38F1-9E40-5668-77FAE61213DF}"/>
              </a:ext>
            </a:extLst>
          </p:cNvPr>
          <p:cNvSpPr>
            <a:spLocks noChangeShapeType="1"/>
          </p:cNvSpPr>
          <p:nvPr/>
        </p:nvSpPr>
        <p:spPr bwMode="auto">
          <a:xfrm>
            <a:off x="1712976" y="13441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16822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52" name="Rectangle 10">
            <a:extLst>
              <a:ext uri="{FF2B5EF4-FFF2-40B4-BE49-F238E27FC236}">
                <a16:creationId xmlns:a16="http://schemas.microsoft.com/office/drawing/2014/main" id="{0CE4FCEC-BB6D-5AEB-23F2-E1F86646066A}"/>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85353" name="Rectangle 11">
            <a:extLst>
              <a:ext uri="{FF2B5EF4-FFF2-40B4-BE49-F238E27FC236}">
                <a16:creationId xmlns:a16="http://schemas.microsoft.com/office/drawing/2014/main" id="{61420F9F-361C-FBDC-ED92-4F254529E813}"/>
              </a:ext>
            </a:extLst>
          </p:cNvPr>
          <p:cNvSpPr>
            <a:spLocks noChangeArrowheads="1"/>
          </p:cNvSpPr>
          <p:nvPr/>
        </p:nvSpPr>
        <p:spPr bwMode="auto">
          <a:xfrm>
            <a:off x="1752600" y="1677960"/>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We can calculate the theoretical highest bit rate of a regular telephone line. A telephone line normally has a bandwidth of 3000. The signal-to-noise ratio is usually 3162. For this channel the capacity is calculated as</a:t>
            </a:r>
          </a:p>
        </p:txBody>
      </p:sp>
      <p:sp>
        <p:nvSpPr>
          <p:cNvPr id="185354" name="Text Box 12">
            <a:extLst>
              <a:ext uri="{FF2B5EF4-FFF2-40B4-BE49-F238E27FC236}">
                <a16:creationId xmlns:a16="http://schemas.microsoft.com/office/drawing/2014/main" id="{51EFD7E2-FD1F-9C46-5479-DE8E2D099A89}"/>
              </a:ext>
            </a:extLst>
          </p:cNvPr>
          <p:cNvSpPr txBox="1">
            <a:spLocks noChangeArrowheads="1"/>
          </p:cNvSpPr>
          <p:nvPr/>
        </p:nvSpPr>
        <p:spPr bwMode="auto">
          <a:xfrm>
            <a:off x="1588009" y="722768"/>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3.38</a:t>
            </a:r>
          </a:p>
        </p:txBody>
      </p:sp>
      <p:pic>
        <p:nvPicPr>
          <p:cNvPr id="185355" name="Picture 14">
            <a:extLst>
              <a:ext uri="{FF2B5EF4-FFF2-40B4-BE49-F238E27FC236}">
                <a16:creationId xmlns:a16="http://schemas.microsoft.com/office/drawing/2014/main" id="{A1F24BAE-8EEC-BC67-FFEF-ACF5979AC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967" y="3987940"/>
            <a:ext cx="7927318" cy="92333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0B96A33-7E19-8A7A-351C-C838C9EDAD4C}"/>
              </a:ext>
            </a:extLst>
          </p:cNvPr>
          <p:cNvSpPr>
            <a:spLocks noGrp="1"/>
          </p:cNvSpPr>
          <p:nvPr>
            <p:ph type="sldNum" sz="quarter" idx="12"/>
          </p:nvPr>
        </p:nvSpPr>
        <p:spPr/>
        <p:txBody>
          <a:bodyPr/>
          <a:lstStyle/>
          <a:p>
            <a:fld id="{6D972E1D-2B91-43F8-BAFE-8C37D0BCB00C}" type="slidenum">
              <a:rPr lang="en-IN" smtClean="0"/>
              <a:t>27</a:t>
            </a:fld>
            <a:endParaRPr lang="en-IN"/>
          </a:p>
        </p:txBody>
      </p:sp>
      <p:sp>
        <p:nvSpPr>
          <p:cNvPr id="3" name="Line 3">
            <a:extLst>
              <a:ext uri="{FF2B5EF4-FFF2-40B4-BE49-F238E27FC236}">
                <a16:creationId xmlns:a16="http://schemas.microsoft.com/office/drawing/2014/main" id="{38151509-13A9-E502-FC88-E7AF3326EBD7}"/>
              </a:ext>
            </a:extLst>
          </p:cNvPr>
          <p:cNvSpPr>
            <a:spLocks noChangeShapeType="1"/>
          </p:cNvSpPr>
          <p:nvPr/>
        </p:nvSpPr>
        <p:spPr bwMode="auto">
          <a:xfrm>
            <a:off x="1712976" y="13441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13902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400" name="Rectangle 10">
            <a:extLst>
              <a:ext uri="{FF2B5EF4-FFF2-40B4-BE49-F238E27FC236}">
                <a16:creationId xmlns:a16="http://schemas.microsoft.com/office/drawing/2014/main" id="{6C0E8D52-09C0-FA3E-3586-E1FB0F065442}"/>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87401" name="Rectangle 11">
            <a:extLst>
              <a:ext uri="{FF2B5EF4-FFF2-40B4-BE49-F238E27FC236}">
                <a16:creationId xmlns:a16="http://schemas.microsoft.com/office/drawing/2014/main" id="{C2740CB0-FEEF-C1E2-16B2-C31C80EB5F9F}"/>
              </a:ext>
            </a:extLst>
          </p:cNvPr>
          <p:cNvSpPr>
            <a:spLocks noChangeArrowheads="1"/>
          </p:cNvSpPr>
          <p:nvPr/>
        </p:nvSpPr>
        <p:spPr bwMode="auto">
          <a:xfrm>
            <a:off x="1752600" y="19141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signal-to-noise ratio is often given in decibels. Assume that </a:t>
            </a:r>
            <a:r>
              <a:rPr lang="en-US" altLang="en-US" sz="2400" dirty="0" err="1"/>
              <a:t>SNR</a:t>
            </a:r>
            <a:r>
              <a:rPr lang="en-US" altLang="en-US" sz="2400" baseline="-25000" dirty="0" err="1"/>
              <a:t>dB</a:t>
            </a:r>
            <a:r>
              <a:rPr lang="en-US" altLang="en-US" sz="2400" dirty="0"/>
              <a:t> = 36 and the channel bandwidth is 2 </a:t>
            </a:r>
            <a:r>
              <a:rPr lang="en-US" altLang="en-US" sz="2400" dirty="0" err="1"/>
              <a:t>MHz.</a:t>
            </a:r>
            <a:r>
              <a:rPr lang="en-US" altLang="en-US" sz="2400" dirty="0"/>
              <a:t> The theoretical channel capacity can be calculated as:</a:t>
            </a:r>
          </a:p>
        </p:txBody>
      </p:sp>
      <p:sp>
        <p:nvSpPr>
          <p:cNvPr id="187402" name="Text Box 12">
            <a:extLst>
              <a:ext uri="{FF2B5EF4-FFF2-40B4-BE49-F238E27FC236}">
                <a16:creationId xmlns:a16="http://schemas.microsoft.com/office/drawing/2014/main" id="{ECD16DA1-C41F-DB2E-4B8A-4C52A6244A0B}"/>
              </a:ext>
            </a:extLst>
          </p:cNvPr>
          <p:cNvSpPr txBox="1">
            <a:spLocks noChangeArrowheads="1"/>
          </p:cNvSpPr>
          <p:nvPr/>
        </p:nvSpPr>
        <p:spPr bwMode="auto">
          <a:xfrm>
            <a:off x="1569721" y="727326"/>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3.39</a:t>
            </a:r>
          </a:p>
        </p:txBody>
      </p:sp>
      <p:pic>
        <p:nvPicPr>
          <p:cNvPr id="187403" name="Picture 14">
            <a:extLst>
              <a:ext uri="{FF2B5EF4-FFF2-40B4-BE49-F238E27FC236}">
                <a16:creationId xmlns:a16="http://schemas.microsoft.com/office/drawing/2014/main" id="{D819358B-ABA2-98D7-0EC8-F6A1A764B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68" y="4130348"/>
            <a:ext cx="10413904" cy="1017724"/>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FE4F6D2-F980-7887-5192-A066FF57B4B5}"/>
              </a:ext>
            </a:extLst>
          </p:cNvPr>
          <p:cNvSpPr>
            <a:spLocks noGrp="1"/>
          </p:cNvSpPr>
          <p:nvPr>
            <p:ph type="sldNum" sz="quarter" idx="12"/>
          </p:nvPr>
        </p:nvSpPr>
        <p:spPr/>
        <p:txBody>
          <a:bodyPr/>
          <a:lstStyle/>
          <a:p>
            <a:fld id="{6D972E1D-2B91-43F8-BAFE-8C37D0BCB00C}" type="slidenum">
              <a:rPr lang="en-IN" smtClean="0"/>
              <a:t>28</a:t>
            </a:fld>
            <a:endParaRPr lang="en-IN"/>
          </a:p>
        </p:txBody>
      </p:sp>
      <p:sp>
        <p:nvSpPr>
          <p:cNvPr id="3" name="Line 3">
            <a:extLst>
              <a:ext uri="{FF2B5EF4-FFF2-40B4-BE49-F238E27FC236}">
                <a16:creationId xmlns:a16="http://schemas.microsoft.com/office/drawing/2014/main" id="{5C492007-892A-402C-A8B8-C93BA0B8E4B5}"/>
              </a:ext>
            </a:extLst>
          </p:cNvPr>
          <p:cNvSpPr>
            <a:spLocks noChangeShapeType="1"/>
          </p:cNvSpPr>
          <p:nvPr/>
        </p:nvSpPr>
        <p:spPr bwMode="auto">
          <a:xfrm>
            <a:off x="1712976" y="13441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27059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8" name="Rectangle 10">
            <a:extLst>
              <a:ext uri="{FF2B5EF4-FFF2-40B4-BE49-F238E27FC236}">
                <a16:creationId xmlns:a16="http://schemas.microsoft.com/office/drawing/2014/main" id="{4745FF91-4FA8-FCE8-FCB8-596684F67B57}"/>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89449" name="Rectangle 11">
            <a:extLst>
              <a:ext uri="{FF2B5EF4-FFF2-40B4-BE49-F238E27FC236}">
                <a16:creationId xmlns:a16="http://schemas.microsoft.com/office/drawing/2014/main" id="{F021EE31-5A4A-23D3-620F-03D1604AD3FA}"/>
              </a:ext>
            </a:extLst>
          </p:cNvPr>
          <p:cNvSpPr>
            <a:spLocks noChangeArrowheads="1"/>
          </p:cNvSpPr>
          <p:nvPr/>
        </p:nvSpPr>
        <p:spPr bwMode="auto">
          <a:xfrm>
            <a:off x="1752600" y="1799464"/>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For practical purposes, when the SNR is very high, we can assume that SNR + 1 is almost the same as SNR. In these cases, the theoretical channel capacity can be simplified to</a:t>
            </a:r>
          </a:p>
        </p:txBody>
      </p:sp>
      <p:sp>
        <p:nvSpPr>
          <p:cNvPr id="189450" name="Text Box 12">
            <a:extLst>
              <a:ext uri="{FF2B5EF4-FFF2-40B4-BE49-F238E27FC236}">
                <a16:creationId xmlns:a16="http://schemas.microsoft.com/office/drawing/2014/main" id="{76B52E9C-0611-F04C-F1BC-5750FD12B31E}"/>
              </a:ext>
            </a:extLst>
          </p:cNvPr>
          <p:cNvSpPr txBox="1">
            <a:spLocks noChangeArrowheads="1"/>
          </p:cNvSpPr>
          <p:nvPr/>
        </p:nvSpPr>
        <p:spPr bwMode="auto">
          <a:xfrm>
            <a:off x="1569721" y="731045"/>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3.40</a:t>
            </a:r>
          </a:p>
        </p:txBody>
      </p:sp>
      <p:pic>
        <p:nvPicPr>
          <p:cNvPr id="189451" name="Picture 15">
            <a:extLst>
              <a:ext uri="{FF2B5EF4-FFF2-40B4-BE49-F238E27FC236}">
                <a16:creationId xmlns:a16="http://schemas.microsoft.com/office/drawing/2014/main" id="{91FC80CB-C1B1-A6F6-C997-3B7959475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700" y="3200401"/>
            <a:ext cx="2222500" cy="6397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52" name="Rectangle 16">
            <a:extLst>
              <a:ext uri="{FF2B5EF4-FFF2-40B4-BE49-F238E27FC236}">
                <a16:creationId xmlns:a16="http://schemas.microsoft.com/office/drawing/2014/main" id="{B1F6B715-476E-732A-3513-C49637A95E45}"/>
              </a:ext>
            </a:extLst>
          </p:cNvPr>
          <p:cNvSpPr>
            <a:spLocks noChangeArrowheads="1"/>
          </p:cNvSpPr>
          <p:nvPr/>
        </p:nvSpPr>
        <p:spPr bwMode="auto">
          <a:xfrm>
            <a:off x="1752600" y="4114800"/>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For example, we can calculate the theoretical capacity of the previous example as</a:t>
            </a:r>
          </a:p>
        </p:txBody>
      </p:sp>
      <p:pic>
        <p:nvPicPr>
          <p:cNvPr id="189453" name="Picture 17">
            <a:extLst>
              <a:ext uri="{FF2B5EF4-FFF2-40B4-BE49-F238E27FC236}">
                <a16:creationId xmlns:a16="http://schemas.microsoft.com/office/drawing/2014/main" id="{F113499C-5E1A-7BE3-59B7-2AFC3919F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4" y="5327650"/>
            <a:ext cx="3303587" cy="5397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96E9A55B-35C7-510D-0FA1-5809DCD14549}"/>
              </a:ext>
            </a:extLst>
          </p:cNvPr>
          <p:cNvSpPr>
            <a:spLocks noGrp="1"/>
          </p:cNvSpPr>
          <p:nvPr>
            <p:ph type="sldNum" sz="quarter" idx="12"/>
          </p:nvPr>
        </p:nvSpPr>
        <p:spPr/>
        <p:txBody>
          <a:bodyPr/>
          <a:lstStyle/>
          <a:p>
            <a:fld id="{6D972E1D-2B91-43F8-BAFE-8C37D0BCB00C}" type="slidenum">
              <a:rPr lang="en-IN" smtClean="0"/>
              <a:t>29</a:t>
            </a:fld>
            <a:endParaRPr lang="en-IN"/>
          </a:p>
        </p:txBody>
      </p:sp>
      <p:sp>
        <p:nvSpPr>
          <p:cNvPr id="3" name="Line 3">
            <a:extLst>
              <a:ext uri="{FF2B5EF4-FFF2-40B4-BE49-F238E27FC236}">
                <a16:creationId xmlns:a16="http://schemas.microsoft.com/office/drawing/2014/main" id="{9CA63202-3CE0-6E33-CC65-6C6AE9F51BE5}"/>
              </a:ext>
            </a:extLst>
          </p:cNvPr>
          <p:cNvSpPr>
            <a:spLocks noChangeShapeType="1"/>
          </p:cNvSpPr>
          <p:nvPr/>
        </p:nvSpPr>
        <p:spPr bwMode="auto">
          <a:xfrm>
            <a:off x="1712976" y="13441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31272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1795" name="Text Box 3">
            <a:extLst>
              <a:ext uri="{FF2B5EF4-FFF2-40B4-BE49-F238E27FC236}">
                <a16:creationId xmlns:a16="http://schemas.microsoft.com/office/drawing/2014/main" id="{A465A5BF-0B63-9C3F-51FE-35F24FFD6CEB}"/>
              </a:ext>
            </a:extLst>
          </p:cNvPr>
          <p:cNvSpPr txBox="1">
            <a:spLocks noChangeArrowheads="1"/>
          </p:cNvSpPr>
          <p:nvPr/>
        </p:nvSpPr>
        <p:spPr bwMode="auto">
          <a:xfrm>
            <a:off x="2584705" y="615697"/>
            <a:ext cx="6084486" cy="584775"/>
          </a:xfrm>
          <a:prstGeom prst="rect">
            <a:avLst/>
          </a:prstGeom>
          <a:noFill/>
          <a:ln>
            <a:noFill/>
          </a:ln>
          <a:effectLst/>
        </p:spPr>
        <p:txBody>
          <a:bodyPr wrap="none">
            <a:spAutoFit/>
          </a:bodyPr>
          <a:lstStyle/>
          <a:p>
            <a:pPr>
              <a:defRPr/>
            </a:pPr>
            <a:r>
              <a:rPr lang="en-US" altLang="en-US" sz="3200" dirty="0">
                <a:effectLst>
                  <a:outerShdw blurRad="38100" dist="38100" dir="2700000" algn="tl">
                    <a:srgbClr val="C0C0C0"/>
                  </a:outerShdw>
                </a:effectLst>
                <a:latin typeface="Times" panose="02020603050405020304" pitchFamily="18" charset="0"/>
              </a:rPr>
              <a:t>TRANSMISSION IMPAIRMENT</a:t>
            </a:r>
          </a:p>
        </p:txBody>
      </p:sp>
      <p:sp>
        <p:nvSpPr>
          <p:cNvPr id="142340" name="Text Box 4">
            <a:extLst>
              <a:ext uri="{FF2B5EF4-FFF2-40B4-BE49-F238E27FC236}">
                <a16:creationId xmlns:a16="http://schemas.microsoft.com/office/drawing/2014/main" id="{B96408A4-B1DB-D32A-DB89-428756A92E4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01797" name="Rectangle 5">
            <a:extLst>
              <a:ext uri="{FF2B5EF4-FFF2-40B4-BE49-F238E27FC236}">
                <a16:creationId xmlns:a16="http://schemas.microsoft.com/office/drawing/2014/main" id="{1221B921-3B5E-BA2B-900F-206D4A99CA13}"/>
              </a:ext>
            </a:extLst>
          </p:cNvPr>
          <p:cNvSpPr>
            <a:spLocks noChangeArrowheads="1"/>
          </p:cNvSpPr>
          <p:nvPr/>
        </p:nvSpPr>
        <p:spPr bwMode="auto">
          <a:xfrm>
            <a:off x="1161288" y="1757621"/>
            <a:ext cx="9692640" cy="3359061"/>
          </a:xfrm>
          <a:prstGeom prst="rect">
            <a:avLst/>
          </a:prstGeom>
          <a:noFill/>
          <a:ln>
            <a:noFill/>
          </a:ln>
          <a:effectLst/>
        </p:spPr>
        <p:txBody>
          <a:bodyPr wrap="square" anchor="ctr">
            <a:spAutoFit/>
          </a:bodyPr>
          <a:lstStyle/>
          <a:p>
            <a:pPr marL="342900" indent="-342900" algn="just">
              <a:lnSpc>
                <a:spcPct val="150000"/>
              </a:lnSpc>
              <a:buFont typeface="Arial" panose="020B0604020202020204" pitchFamily="34" charset="0"/>
              <a:buChar char="•"/>
              <a:defRPr/>
            </a:pPr>
            <a:r>
              <a:rPr lang="en-US" altLang="en-US" sz="2400" dirty="0"/>
              <a:t>Signals travel through transmission media, which are not perfect. The imperfection causes signal impairment.</a:t>
            </a:r>
          </a:p>
          <a:p>
            <a:pPr marL="342900" indent="-342900" algn="just">
              <a:lnSpc>
                <a:spcPct val="150000"/>
              </a:lnSpc>
              <a:buFont typeface="Arial" panose="020B0604020202020204" pitchFamily="34" charset="0"/>
              <a:buChar char="•"/>
              <a:defRPr/>
            </a:pPr>
            <a:r>
              <a:rPr lang="en-US" altLang="en-US" sz="2400" dirty="0"/>
              <a:t>This means that the signal at the beginning of the medium is not the same as the signal at the end of the medium. What is sent is not what is received. </a:t>
            </a:r>
          </a:p>
          <a:p>
            <a:pPr marL="342900" indent="-342900" algn="just">
              <a:lnSpc>
                <a:spcPct val="150000"/>
              </a:lnSpc>
              <a:buFont typeface="Arial" panose="020B0604020202020204" pitchFamily="34" charset="0"/>
              <a:buChar char="•"/>
              <a:defRPr/>
            </a:pPr>
            <a:r>
              <a:rPr lang="en-US" altLang="en-US" sz="2400" dirty="0"/>
              <a:t>Three causes of impairment are </a:t>
            </a:r>
            <a:r>
              <a:rPr lang="en-US" altLang="en-US" sz="2400" dirty="0">
                <a:solidFill>
                  <a:schemeClr val="hlink"/>
                </a:solidFill>
              </a:rPr>
              <a:t>attenuation</a:t>
            </a:r>
            <a:r>
              <a:rPr lang="en-US" altLang="en-US" sz="2400" dirty="0"/>
              <a:t>, </a:t>
            </a:r>
            <a:r>
              <a:rPr lang="en-US" altLang="en-US" sz="2400" dirty="0">
                <a:solidFill>
                  <a:schemeClr val="hlink"/>
                </a:solidFill>
              </a:rPr>
              <a:t>distortion</a:t>
            </a:r>
            <a:r>
              <a:rPr lang="en-US" altLang="en-US" sz="2400" dirty="0"/>
              <a:t>, and </a:t>
            </a:r>
            <a:r>
              <a:rPr lang="en-US" altLang="en-US" sz="2400" dirty="0">
                <a:solidFill>
                  <a:schemeClr val="hlink"/>
                </a:solidFill>
              </a:rPr>
              <a:t>noise</a:t>
            </a:r>
            <a:r>
              <a:rPr lang="en-US" altLang="en-US" sz="2400" dirty="0"/>
              <a:t>.</a:t>
            </a:r>
          </a:p>
        </p:txBody>
      </p:sp>
      <p:sp>
        <p:nvSpPr>
          <p:cNvPr id="2" name="Slide Number Placeholder 1">
            <a:extLst>
              <a:ext uri="{FF2B5EF4-FFF2-40B4-BE49-F238E27FC236}">
                <a16:creationId xmlns:a16="http://schemas.microsoft.com/office/drawing/2014/main" id="{C4C15E8C-D48C-1B17-5BA4-5DF17FAC6FAC}"/>
              </a:ext>
            </a:extLst>
          </p:cNvPr>
          <p:cNvSpPr>
            <a:spLocks noGrp="1"/>
          </p:cNvSpPr>
          <p:nvPr>
            <p:ph type="sldNum" sz="quarter" idx="12"/>
          </p:nvPr>
        </p:nvSpPr>
        <p:spPr/>
        <p:txBody>
          <a:bodyPr/>
          <a:lstStyle/>
          <a:p>
            <a:fld id="{6D972E1D-2B91-43F8-BAFE-8C37D0BCB00C}" type="slidenum">
              <a:rPr lang="en-IN" smtClean="0"/>
              <a:t>3</a:t>
            </a:fld>
            <a:endParaRPr lang="en-IN"/>
          </a:p>
        </p:txBody>
      </p:sp>
      <p:sp>
        <p:nvSpPr>
          <p:cNvPr id="3" name="Line 3">
            <a:extLst>
              <a:ext uri="{FF2B5EF4-FFF2-40B4-BE49-F238E27FC236}">
                <a16:creationId xmlns:a16="http://schemas.microsoft.com/office/drawing/2014/main" id="{6C098520-9EE4-254D-FB32-3FFAC1DCB59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80463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6" name="Rectangle 10">
            <a:extLst>
              <a:ext uri="{FF2B5EF4-FFF2-40B4-BE49-F238E27FC236}">
                <a16:creationId xmlns:a16="http://schemas.microsoft.com/office/drawing/2014/main" id="{276EF8E1-0905-954F-BB81-4A570B6FE9C8}"/>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91497" name="Rectangle 11">
            <a:extLst>
              <a:ext uri="{FF2B5EF4-FFF2-40B4-BE49-F238E27FC236}">
                <a16:creationId xmlns:a16="http://schemas.microsoft.com/office/drawing/2014/main" id="{BE3B4459-527A-D795-7FA3-43645F8FAFA0}"/>
              </a:ext>
            </a:extLst>
          </p:cNvPr>
          <p:cNvSpPr>
            <a:spLocks noChangeArrowheads="1"/>
          </p:cNvSpPr>
          <p:nvPr/>
        </p:nvSpPr>
        <p:spPr bwMode="auto">
          <a:xfrm>
            <a:off x="877824" y="1069848"/>
            <a:ext cx="10506456" cy="22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We have a channel with a 1-MHz bandwidth. The SNR for this channel is 63. What are the appropriate bit rate and signal level?</a:t>
            </a:r>
          </a:p>
          <a:p>
            <a:pPr algn="just" eaLnBrk="1" hangingPunct="1">
              <a:lnSpc>
                <a:spcPct val="150000"/>
              </a:lnSpc>
            </a:pPr>
            <a:r>
              <a:rPr lang="en-US" altLang="en-US" sz="2400" dirty="0">
                <a:solidFill>
                  <a:schemeClr val="hlink"/>
                </a:solidFill>
              </a:rPr>
              <a:t>Solution</a:t>
            </a:r>
          </a:p>
          <a:p>
            <a:pPr algn="just" eaLnBrk="1" hangingPunct="1">
              <a:lnSpc>
                <a:spcPct val="150000"/>
              </a:lnSpc>
            </a:pPr>
            <a:r>
              <a:rPr lang="en-US" altLang="en-US" sz="2400" dirty="0"/>
              <a:t>First, we use the Shannon formula to find the upper limit.</a:t>
            </a:r>
          </a:p>
        </p:txBody>
      </p:sp>
      <p:sp>
        <p:nvSpPr>
          <p:cNvPr id="191498" name="Text Box 12">
            <a:extLst>
              <a:ext uri="{FF2B5EF4-FFF2-40B4-BE49-F238E27FC236}">
                <a16:creationId xmlns:a16="http://schemas.microsoft.com/office/drawing/2014/main" id="{A025EA21-68E2-6C61-9876-F3976FA76C9A}"/>
              </a:ext>
            </a:extLst>
          </p:cNvPr>
          <p:cNvSpPr txBox="1">
            <a:spLocks noChangeArrowheads="1"/>
          </p:cNvSpPr>
          <p:nvPr/>
        </p:nvSpPr>
        <p:spPr bwMode="auto">
          <a:xfrm>
            <a:off x="1569721" y="563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3.41</a:t>
            </a:r>
          </a:p>
        </p:txBody>
      </p:sp>
      <p:pic>
        <p:nvPicPr>
          <p:cNvPr id="191499" name="Picture 14">
            <a:extLst>
              <a:ext uri="{FF2B5EF4-FFF2-40B4-BE49-F238E27FC236}">
                <a16:creationId xmlns:a16="http://schemas.microsoft.com/office/drawing/2014/main" id="{38CD2643-10C6-F456-C7F0-565711267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957" y="3379143"/>
            <a:ext cx="8104189" cy="639444"/>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A66B5037-8C92-FBF6-8BF9-CB7DCC775E78}"/>
              </a:ext>
            </a:extLst>
          </p:cNvPr>
          <p:cNvSpPr>
            <a:spLocks noGrp="1"/>
          </p:cNvSpPr>
          <p:nvPr>
            <p:ph type="sldNum" sz="quarter" idx="12"/>
          </p:nvPr>
        </p:nvSpPr>
        <p:spPr/>
        <p:txBody>
          <a:bodyPr/>
          <a:lstStyle/>
          <a:p>
            <a:fld id="{6D972E1D-2B91-43F8-BAFE-8C37D0BCB00C}" type="slidenum">
              <a:rPr lang="en-IN" smtClean="0"/>
              <a:t>30</a:t>
            </a:fld>
            <a:endParaRPr lang="en-IN"/>
          </a:p>
        </p:txBody>
      </p:sp>
      <p:sp>
        <p:nvSpPr>
          <p:cNvPr id="3" name="Line 3">
            <a:extLst>
              <a:ext uri="{FF2B5EF4-FFF2-40B4-BE49-F238E27FC236}">
                <a16:creationId xmlns:a16="http://schemas.microsoft.com/office/drawing/2014/main" id="{62EE752E-B51E-C3DE-6D4C-26A416C8F176}"/>
              </a:ext>
            </a:extLst>
          </p:cNvPr>
          <p:cNvSpPr>
            <a:spLocks noChangeShapeType="1"/>
          </p:cNvSpPr>
          <p:nvPr/>
        </p:nvSpPr>
        <p:spPr bwMode="auto">
          <a:xfrm>
            <a:off x="1712976"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3545" name="Rectangle 11">
            <a:extLst>
              <a:ext uri="{FF2B5EF4-FFF2-40B4-BE49-F238E27FC236}">
                <a16:creationId xmlns:a16="http://schemas.microsoft.com/office/drawing/2014/main" id="{A3DD697C-92C0-8949-A0C1-230F3B2DF69B}"/>
              </a:ext>
            </a:extLst>
          </p:cNvPr>
          <p:cNvSpPr>
            <a:spLocks noChangeArrowheads="1"/>
          </p:cNvSpPr>
          <p:nvPr/>
        </p:nvSpPr>
        <p:spPr bwMode="auto">
          <a:xfrm>
            <a:off x="877824" y="4206240"/>
            <a:ext cx="105064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Shannon formula gives us 6 Mbps, the upper limit. For better performance we choose something lower, 4 Mbps, for example. Then we use the Nyquist formula to find the number of signal levels.</a:t>
            </a:r>
          </a:p>
        </p:txBody>
      </p:sp>
      <p:pic>
        <p:nvPicPr>
          <p:cNvPr id="193547" name="Picture 14">
            <a:extLst>
              <a:ext uri="{FF2B5EF4-FFF2-40B4-BE49-F238E27FC236}">
                <a16:creationId xmlns:a16="http://schemas.microsoft.com/office/drawing/2014/main" id="{DF080EE2-FEAE-1471-F2A3-B97F9B612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8320" y="5733288"/>
            <a:ext cx="6206330" cy="43281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60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9" name="Line 9">
            <a:extLst>
              <a:ext uri="{FF2B5EF4-FFF2-40B4-BE49-F238E27FC236}">
                <a16:creationId xmlns:a16="http://schemas.microsoft.com/office/drawing/2014/main" id="{DC18C94A-7ABD-6612-C715-69334396A518}"/>
              </a:ext>
            </a:extLst>
          </p:cNvPr>
          <p:cNvSpPr>
            <a:spLocks noChangeShapeType="1"/>
          </p:cNvSpPr>
          <p:nvPr/>
        </p:nvSpPr>
        <p:spPr bwMode="auto">
          <a:xfrm>
            <a:off x="1981200" y="25146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209930" name="Line 10">
            <a:extLst>
              <a:ext uri="{FF2B5EF4-FFF2-40B4-BE49-F238E27FC236}">
                <a16:creationId xmlns:a16="http://schemas.microsoft.com/office/drawing/2014/main" id="{67D02E6C-1372-984B-5594-B07577A3F3FF}"/>
              </a:ext>
            </a:extLst>
          </p:cNvPr>
          <p:cNvSpPr>
            <a:spLocks noChangeShapeType="1"/>
          </p:cNvSpPr>
          <p:nvPr/>
        </p:nvSpPr>
        <p:spPr bwMode="auto">
          <a:xfrm>
            <a:off x="1982788" y="42672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209931" name="Rectangle 11">
            <a:extLst>
              <a:ext uri="{FF2B5EF4-FFF2-40B4-BE49-F238E27FC236}">
                <a16:creationId xmlns:a16="http://schemas.microsoft.com/office/drawing/2014/main" id="{AB0857A2-D9CC-E0A8-DCA8-E4C811945FD1}"/>
              </a:ext>
            </a:extLst>
          </p:cNvPr>
          <p:cNvSpPr>
            <a:spLocks noChangeArrowheads="1"/>
          </p:cNvSpPr>
          <p:nvPr/>
        </p:nvSpPr>
        <p:spPr bwMode="auto">
          <a:xfrm>
            <a:off x="2019300" y="2606675"/>
            <a:ext cx="8077200" cy="2217082"/>
          </a:xfrm>
          <a:prstGeom prst="rect">
            <a:avLst/>
          </a:prstGeom>
          <a:solidFill>
            <a:schemeClr val="accent2">
              <a:lumMod val="20000"/>
              <a:lumOff val="80000"/>
            </a:schemeClr>
          </a:solidFill>
          <a:ln>
            <a:noFill/>
          </a:ln>
          <a:effectLst/>
        </p:spPr>
        <p:txBody>
          <a:bodyPr>
            <a:spAutoFit/>
          </a:bodyPr>
          <a:lstStyle/>
          <a:p>
            <a:pPr algn="ctr">
              <a:lnSpc>
                <a:spcPct val="150000"/>
              </a:lnSpc>
              <a:defRPr/>
            </a:pPr>
            <a:r>
              <a:rPr lang="en-US" altLang="en-US" sz="3200" dirty="0">
                <a:latin typeface="Arial" panose="020B0604020202020204" pitchFamily="34" charset="0"/>
              </a:rPr>
              <a:t>The Shannon capacity gives us the upper limit; the Nyquist formula tells us how many signal levels we need.</a:t>
            </a:r>
          </a:p>
        </p:txBody>
      </p:sp>
      <p:sp>
        <p:nvSpPr>
          <p:cNvPr id="2" name="Slide Number Placeholder 1">
            <a:extLst>
              <a:ext uri="{FF2B5EF4-FFF2-40B4-BE49-F238E27FC236}">
                <a16:creationId xmlns:a16="http://schemas.microsoft.com/office/drawing/2014/main" id="{A7223EC9-D5F4-B5B9-A499-19757518367A}"/>
              </a:ext>
            </a:extLst>
          </p:cNvPr>
          <p:cNvSpPr>
            <a:spLocks noGrp="1"/>
          </p:cNvSpPr>
          <p:nvPr>
            <p:ph type="sldNum" sz="quarter" idx="12"/>
          </p:nvPr>
        </p:nvSpPr>
        <p:spPr/>
        <p:txBody>
          <a:bodyPr/>
          <a:lstStyle/>
          <a:p>
            <a:fld id="{6D972E1D-2B91-43F8-BAFE-8C37D0BCB00C}" type="slidenum">
              <a:rPr lang="en-IN" smtClean="0"/>
              <a:t>31</a:t>
            </a:fld>
            <a:endParaRPr lang="en-IN"/>
          </a:p>
        </p:txBody>
      </p:sp>
      <p:pic>
        <p:nvPicPr>
          <p:cNvPr id="4" name="Picture 3">
            <a:extLst>
              <a:ext uri="{FF2B5EF4-FFF2-40B4-BE49-F238E27FC236}">
                <a16:creationId xmlns:a16="http://schemas.microsoft.com/office/drawing/2014/main" id="{F71EB6E0-21E8-F0FC-E537-69B5257DF5D0}"/>
              </a:ext>
            </a:extLst>
          </p:cNvPr>
          <p:cNvPicPr>
            <a:picLocks noChangeAspect="1"/>
          </p:cNvPicPr>
          <p:nvPr/>
        </p:nvPicPr>
        <p:blipFill>
          <a:blip r:embed="rId3"/>
          <a:stretch>
            <a:fillRect/>
          </a:stretch>
        </p:blipFill>
        <p:spPr>
          <a:xfrm>
            <a:off x="862377" y="624676"/>
            <a:ext cx="4779678" cy="1889924"/>
          </a:xfrm>
          <a:prstGeom prst="rect">
            <a:avLst/>
          </a:prstGeom>
        </p:spPr>
      </p:pic>
    </p:spTree>
    <p:extLst>
      <p:ext uri="{BB962C8B-B14F-4D97-AF65-F5344CB8AC3E}">
        <p14:creationId xmlns:p14="http://schemas.microsoft.com/office/powerpoint/2010/main" val="388122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03843" name="Text Box 3">
            <a:extLst>
              <a:ext uri="{FF2B5EF4-FFF2-40B4-BE49-F238E27FC236}">
                <a16:creationId xmlns:a16="http://schemas.microsoft.com/office/drawing/2014/main" id="{C365AD99-A419-C217-B1F2-273086A6BF41}"/>
              </a:ext>
            </a:extLst>
          </p:cNvPr>
          <p:cNvSpPr txBox="1">
            <a:spLocks noChangeArrowheads="1"/>
          </p:cNvSpPr>
          <p:nvPr/>
        </p:nvSpPr>
        <p:spPr bwMode="auto">
          <a:xfrm>
            <a:off x="1697737" y="633985"/>
            <a:ext cx="3217547" cy="584775"/>
          </a:xfrm>
          <a:prstGeom prst="rect">
            <a:avLst/>
          </a:prstGeom>
          <a:noFill/>
          <a:ln>
            <a:noFill/>
          </a:ln>
          <a:effectLst/>
        </p:spPr>
        <p:txBody>
          <a:bodyPr wrap="none">
            <a:spAutoFit/>
          </a:bodyPr>
          <a:lstStyle/>
          <a:p>
            <a:pPr>
              <a:defRPr/>
            </a:pPr>
            <a:r>
              <a:rPr lang="en-US" altLang="en-US" sz="3200" dirty="0">
                <a:latin typeface="Times" panose="02020603050405020304" pitchFamily="18" charset="0"/>
              </a:rPr>
              <a:t>PERFORMANCE</a:t>
            </a:r>
          </a:p>
        </p:txBody>
      </p:sp>
      <p:sp>
        <p:nvSpPr>
          <p:cNvPr id="197636" name="Text Box 4">
            <a:extLst>
              <a:ext uri="{FF2B5EF4-FFF2-40B4-BE49-F238E27FC236}">
                <a16:creationId xmlns:a16="http://schemas.microsoft.com/office/drawing/2014/main" id="{1963ABF1-656A-D804-C821-EBCC9336A82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803845" name="Rectangle 5">
            <a:extLst>
              <a:ext uri="{FF2B5EF4-FFF2-40B4-BE49-F238E27FC236}">
                <a16:creationId xmlns:a16="http://schemas.microsoft.com/office/drawing/2014/main" id="{15DCCFAB-CF8F-FEC9-CF4A-96CF32ED7B2C}"/>
              </a:ext>
            </a:extLst>
          </p:cNvPr>
          <p:cNvSpPr>
            <a:spLocks noChangeArrowheads="1"/>
          </p:cNvSpPr>
          <p:nvPr/>
        </p:nvSpPr>
        <p:spPr bwMode="auto">
          <a:xfrm>
            <a:off x="1519250" y="1537251"/>
            <a:ext cx="8956726" cy="4420890"/>
          </a:xfrm>
          <a:prstGeom prst="rect">
            <a:avLst/>
          </a:prstGeom>
          <a:noFill/>
          <a:ln>
            <a:noFill/>
          </a:ln>
          <a:effectLst/>
        </p:spPr>
        <p:txBody>
          <a:bodyPr wrap="square" anchor="ctr">
            <a:spAutoFit/>
          </a:bodyPr>
          <a:lstStyle/>
          <a:p>
            <a:pPr marL="457200" indent="-457200" algn="just">
              <a:lnSpc>
                <a:spcPct val="200000"/>
              </a:lnSpc>
              <a:buFont typeface="Arial" panose="020B0604020202020204" pitchFamily="34" charset="0"/>
              <a:buChar char="•"/>
              <a:defRPr/>
            </a:pPr>
            <a:r>
              <a:rPr lang="en-US" altLang="en-US" sz="2400" dirty="0"/>
              <a:t>One important issue in networking is the </a:t>
            </a:r>
            <a:r>
              <a:rPr lang="en-US" altLang="en-US" sz="2400" dirty="0">
                <a:solidFill>
                  <a:schemeClr val="hlink"/>
                </a:solidFill>
              </a:rPr>
              <a:t>performance</a:t>
            </a:r>
            <a:r>
              <a:rPr lang="en-US" altLang="en-US" sz="2400" dirty="0"/>
              <a:t> of the network—how good is it? </a:t>
            </a:r>
          </a:p>
          <a:p>
            <a:pPr marL="457200" indent="-457200" algn="just">
              <a:lnSpc>
                <a:spcPct val="200000"/>
              </a:lnSpc>
              <a:buFont typeface="Arial" panose="020B0604020202020204" pitchFamily="34" charset="0"/>
              <a:buChar char="•"/>
              <a:defRPr/>
            </a:pPr>
            <a:r>
              <a:rPr lang="en-US" altLang="en-US" sz="2400" dirty="0"/>
              <a:t>We discuss </a:t>
            </a:r>
            <a:r>
              <a:rPr lang="en-US" altLang="en-US" sz="2400" b="1" dirty="0"/>
              <a:t>quality of service</a:t>
            </a:r>
            <a:r>
              <a:rPr lang="en-US" altLang="en-US" sz="2400" dirty="0"/>
              <a:t>, an overall measurement of network performance, in greater detail in the subsequent Chapter(24). </a:t>
            </a:r>
          </a:p>
          <a:p>
            <a:pPr marL="457200" indent="-457200" algn="just">
              <a:lnSpc>
                <a:spcPct val="200000"/>
              </a:lnSpc>
              <a:buFont typeface="Arial" panose="020B0604020202020204" pitchFamily="34" charset="0"/>
              <a:buChar char="•"/>
              <a:defRPr/>
            </a:pPr>
            <a:r>
              <a:rPr lang="en-US" altLang="en-US" sz="2400" dirty="0"/>
              <a:t>In this section, we introduce terms that we need for future chapters.</a:t>
            </a:r>
          </a:p>
        </p:txBody>
      </p:sp>
      <p:sp>
        <p:nvSpPr>
          <p:cNvPr id="2" name="Slide Number Placeholder 1">
            <a:extLst>
              <a:ext uri="{FF2B5EF4-FFF2-40B4-BE49-F238E27FC236}">
                <a16:creationId xmlns:a16="http://schemas.microsoft.com/office/drawing/2014/main" id="{F1536169-2862-1654-1B49-1A4B187E6227}"/>
              </a:ext>
            </a:extLst>
          </p:cNvPr>
          <p:cNvSpPr>
            <a:spLocks noGrp="1"/>
          </p:cNvSpPr>
          <p:nvPr>
            <p:ph type="sldNum" sz="quarter" idx="12"/>
          </p:nvPr>
        </p:nvSpPr>
        <p:spPr/>
        <p:txBody>
          <a:bodyPr/>
          <a:lstStyle/>
          <a:p>
            <a:fld id="{6D972E1D-2B91-43F8-BAFE-8C37D0BCB00C}" type="slidenum">
              <a:rPr lang="en-IN" smtClean="0"/>
              <a:t>32</a:t>
            </a:fld>
            <a:endParaRPr lang="en-IN"/>
          </a:p>
        </p:txBody>
      </p:sp>
      <p:sp>
        <p:nvSpPr>
          <p:cNvPr id="4" name="Line 3">
            <a:extLst>
              <a:ext uri="{FF2B5EF4-FFF2-40B4-BE49-F238E27FC236}">
                <a16:creationId xmlns:a16="http://schemas.microsoft.com/office/drawing/2014/main" id="{2EDA3D20-457F-FFE0-438F-D2FD583D9EC0}"/>
              </a:ext>
            </a:extLst>
          </p:cNvPr>
          <p:cNvSpPr>
            <a:spLocks noChangeShapeType="1"/>
          </p:cNvSpPr>
          <p:nvPr/>
        </p:nvSpPr>
        <p:spPr bwMode="auto">
          <a:xfrm>
            <a:off x="1712976" y="132588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530033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27" name="Rectangle 11">
            <a:extLst>
              <a:ext uri="{FF2B5EF4-FFF2-40B4-BE49-F238E27FC236}">
                <a16:creationId xmlns:a16="http://schemas.microsoft.com/office/drawing/2014/main" id="{65BE34B7-C0D0-906B-4BC9-E482ABB1F4F7}"/>
              </a:ext>
            </a:extLst>
          </p:cNvPr>
          <p:cNvSpPr>
            <a:spLocks noChangeArrowheads="1"/>
          </p:cNvSpPr>
          <p:nvPr/>
        </p:nvSpPr>
        <p:spPr bwMode="auto">
          <a:xfrm>
            <a:off x="832104" y="1260243"/>
            <a:ext cx="10369296" cy="3890489"/>
          </a:xfrm>
          <a:prstGeom prst="rect">
            <a:avLst/>
          </a:prstGeom>
          <a:solidFill>
            <a:schemeClr val="accent2">
              <a:lumMod val="20000"/>
              <a:lumOff val="80000"/>
            </a:schemeClr>
          </a:solidFill>
          <a:ln>
            <a:noFill/>
          </a:ln>
          <a:effectLst/>
        </p:spPr>
        <p:txBody>
          <a:bodyPr wrap="square">
            <a:spAutoFit/>
          </a:bodyPr>
          <a:lstStyle/>
          <a:p>
            <a:pPr>
              <a:lnSpc>
                <a:spcPct val="150000"/>
              </a:lnSpc>
              <a:defRPr/>
            </a:pPr>
            <a:r>
              <a:rPr lang="en-US" altLang="en-US" sz="2800" dirty="0">
                <a:latin typeface="Arial" panose="020B0604020202020204" pitchFamily="34" charset="0"/>
              </a:rPr>
              <a:t>In networking, we use the term bandwidth in two contexts.</a:t>
            </a:r>
          </a:p>
          <a:p>
            <a:pPr marL="514350" indent="-514350">
              <a:lnSpc>
                <a:spcPct val="150000"/>
              </a:lnSpc>
              <a:buFont typeface="+mj-lt"/>
              <a:buAutoNum type="arabicPeriod"/>
              <a:defRPr/>
            </a:pPr>
            <a:r>
              <a:rPr lang="en-US" altLang="en-US" sz="2800" dirty="0">
                <a:latin typeface="Arial" panose="020B0604020202020204" pitchFamily="34" charset="0"/>
              </a:rPr>
              <a:t>The first, bandwidth in hertz, refers to the range of frequencies in a composite signal or the range of frequencies that a channel can pass.</a:t>
            </a:r>
          </a:p>
          <a:p>
            <a:pPr marL="514350" indent="-514350">
              <a:lnSpc>
                <a:spcPct val="150000"/>
              </a:lnSpc>
              <a:buFont typeface="+mj-lt"/>
              <a:buAutoNum type="arabicPeriod"/>
              <a:defRPr/>
            </a:pPr>
            <a:r>
              <a:rPr lang="en-US" altLang="en-US" sz="2800" dirty="0">
                <a:latin typeface="Arial" panose="020B0604020202020204" pitchFamily="34" charset="0"/>
              </a:rPr>
              <a:t>The second, bandwidth in bits per second, refers to the speed of bit transmission in a channel or link.</a:t>
            </a:r>
          </a:p>
        </p:txBody>
      </p:sp>
      <p:sp>
        <p:nvSpPr>
          <p:cNvPr id="2" name="Slide Number Placeholder 1">
            <a:extLst>
              <a:ext uri="{FF2B5EF4-FFF2-40B4-BE49-F238E27FC236}">
                <a16:creationId xmlns:a16="http://schemas.microsoft.com/office/drawing/2014/main" id="{89FE2D0F-67C5-B8D5-5D87-5D85E445D78C}"/>
              </a:ext>
            </a:extLst>
          </p:cNvPr>
          <p:cNvSpPr>
            <a:spLocks noGrp="1"/>
          </p:cNvSpPr>
          <p:nvPr>
            <p:ph type="sldNum" sz="quarter" idx="12"/>
          </p:nvPr>
        </p:nvSpPr>
        <p:spPr/>
        <p:txBody>
          <a:bodyPr/>
          <a:lstStyle/>
          <a:p>
            <a:fld id="{6D972E1D-2B91-43F8-BAFE-8C37D0BCB00C}" type="slidenum">
              <a:rPr lang="en-IN" smtClean="0"/>
              <a:t>33</a:t>
            </a:fld>
            <a:endParaRPr lang="en-IN"/>
          </a:p>
        </p:txBody>
      </p:sp>
      <p:pic>
        <p:nvPicPr>
          <p:cNvPr id="4" name="Picture 3">
            <a:extLst>
              <a:ext uri="{FF2B5EF4-FFF2-40B4-BE49-F238E27FC236}">
                <a16:creationId xmlns:a16="http://schemas.microsoft.com/office/drawing/2014/main" id="{3AA766FB-7180-1ED4-288C-AF7ECE2416D4}"/>
              </a:ext>
            </a:extLst>
          </p:cNvPr>
          <p:cNvPicPr>
            <a:picLocks noChangeAspect="1"/>
          </p:cNvPicPr>
          <p:nvPr/>
        </p:nvPicPr>
        <p:blipFill>
          <a:blip r:embed="rId3"/>
          <a:stretch>
            <a:fillRect/>
          </a:stretch>
        </p:blipFill>
        <p:spPr>
          <a:xfrm>
            <a:off x="18288" y="18288"/>
            <a:ext cx="3840894" cy="1399849"/>
          </a:xfrm>
          <a:prstGeom prst="rect">
            <a:avLst/>
          </a:prstGeom>
        </p:spPr>
      </p:pic>
      <p:sp>
        <p:nvSpPr>
          <p:cNvPr id="5" name="TextBox 4">
            <a:extLst>
              <a:ext uri="{FF2B5EF4-FFF2-40B4-BE49-F238E27FC236}">
                <a16:creationId xmlns:a16="http://schemas.microsoft.com/office/drawing/2014/main" id="{B17BAA92-FCCB-C4FB-2EE5-BA06ED327710}"/>
              </a:ext>
            </a:extLst>
          </p:cNvPr>
          <p:cNvSpPr txBox="1"/>
          <p:nvPr/>
        </p:nvSpPr>
        <p:spPr>
          <a:xfrm>
            <a:off x="832105" y="5326487"/>
            <a:ext cx="10380378" cy="400110"/>
          </a:xfrm>
          <a:prstGeom prst="rect">
            <a:avLst/>
          </a:prstGeom>
          <a:noFill/>
        </p:spPr>
        <p:txBody>
          <a:bodyPr wrap="square">
            <a:spAutoFit/>
          </a:bodyPr>
          <a:lstStyle/>
          <a:p>
            <a:r>
              <a:rPr lang="en-US" sz="2000" b="1" dirty="0">
                <a:solidFill>
                  <a:srgbClr val="FF0000"/>
                </a:solidFill>
              </a:rPr>
              <a:t>An increase in bandwidth in hertz means an increase in bandwidth in bits per second.</a:t>
            </a:r>
            <a:endParaRPr lang="en-IN" sz="2000" b="1" dirty="0">
              <a:solidFill>
                <a:srgbClr val="FF0000"/>
              </a:solidFill>
            </a:endParaRPr>
          </a:p>
        </p:txBody>
      </p:sp>
    </p:spTree>
    <p:extLst>
      <p:ext uri="{BB962C8B-B14F-4D97-AF65-F5344CB8AC3E}">
        <p14:creationId xmlns:p14="http://schemas.microsoft.com/office/powerpoint/2010/main" val="977772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6" name="Rectangle 10">
            <a:extLst>
              <a:ext uri="{FF2B5EF4-FFF2-40B4-BE49-F238E27FC236}">
                <a16:creationId xmlns:a16="http://schemas.microsoft.com/office/drawing/2014/main" id="{46A0861E-69AF-A48F-297E-6611F3774A0B}"/>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01737" name="Rectangle 11">
            <a:extLst>
              <a:ext uri="{FF2B5EF4-FFF2-40B4-BE49-F238E27FC236}">
                <a16:creationId xmlns:a16="http://schemas.microsoft.com/office/drawing/2014/main" id="{46F34426-F8F5-1BC7-FCF7-381A41664138}"/>
              </a:ext>
            </a:extLst>
          </p:cNvPr>
          <p:cNvSpPr>
            <a:spLocks noChangeArrowheads="1"/>
          </p:cNvSpPr>
          <p:nvPr/>
        </p:nvSpPr>
        <p:spPr bwMode="auto">
          <a:xfrm>
            <a:off x="1676400" y="1274065"/>
            <a:ext cx="8763000" cy="22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The bandwidth of a subscriber line is 4 kHz for voice or data. </a:t>
            </a:r>
          </a:p>
          <a:p>
            <a:pPr algn="just" eaLnBrk="1" hangingPunct="1">
              <a:lnSpc>
                <a:spcPct val="150000"/>
              </a:lnSpc>
            </a:pPr>
            <a:r>
              <a:rPr lang="en-US" altLang="en-US" sz="2400" dirty="0"/>
              <a:t>The bandwidth of this line for data transmission can be up to 56,000 bps using a sophisticated modem to change the digital signal to analog.</a:t>
            </a:r>
          </a:p>
        </p:txBody>
      </p:sp>
      <p:sp>
        <p:nvSpPr>
          <p:cNvPr id="201738" name="Text Box 12">
            <a:extLst>
              <a:ext uri="{FF2B5EF4-FFF2-40B4-BE49-F238E27FC236}">
                <a16:creationId xmlns:a16="http://schemas.microsoft.com/office/drawing/2014/main" id="{4DED9F4D-40D5-82BC-D547-39CB08F313A0}"/>
              </a:ext>
            </a:extLst>
          </p:cNvPr>
          <p:cNvSpPr txBox="1">
            <a:spLocks noChangeArrowheads="1"/>
          </p:cNvSpPr>
          <p:nvPr/>
        </p:nvSpPr>
        <p:spPr bwMode="auto">
          <a:xfrm>
            <a:off x="1560577" y="607759"/>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3.42</a:t>
            </a:r>
          </a:p>
        </p:txBody>
      </p:sp>
      <p:sp>
        <p:nvSpPr>
          <p:cNvPr id="2" name="Slide Number Placeholder 1">
            <a:extLst>
              <a:ext uri="{FF2B5EF4-FFF2-40B4-BE49-F238E27FC236}">
                <a16:creationId xmlns:a16="http://schemas.microsoft.com/office/drawing/2014/main" id="{6446AE50-E4F6-1ED7-DAED-4C76CD02BDED}"/>
              </a:ext>
            </a:extLst>
          </p:cNvPr>
          <p:cNvSpPr>
            <a:spLocks noGrp="1"/>
          </p:cNvSpPr>
          <p:nvPr>
            <p:ph type="sldNum" sz="quarter" idx="12"/>
          </p:nvPr>
        </p:nvSpPr>
        <p:spPr/>
        <p:txBody>
          <a:bodyPr/>
          <a:lstStyle/>
          <a:p>
            <a:fld id="{6D972E1D-2B91-43F8-BAFE-8C37D0BCB00C}" type="slidenum">
              <a:rPr lang="en-IN" smtClean="0"/>
              <a:t>34</a:t>
            </a:fld>
            <a:endParaRPr lang="en-IN"/>
          </a:p>
        </p:txBody>
      </p:sp>
      <p:sp>
        <p:nvSpPr>
          <p:cNvPr id="3" name="Line 3">
            <a:extLst>
              <a:ext uri="{FF2B5EF4-FFF2-40B4-BE49-F238E27FC236}">
                <a16:creationId xmlns:a16="http://schemas.microsoft.com/office/drawing/2014/main" id="{D18AF288-B490-C9FF-7E1C-21B61E49BE56}"/>
              </a:ext>
            </a:extLst>
          </p:cNvPr>
          <p:cNvSpPr>
            <a:spLocks noChangeShapeType="1"/>
          </p:cNvSpPr>
          <p:nvPr/>
        </p:nvSpPr>
        <p:spPr bwMode="auto">
          <a:xfrm>
            <a:off x="1676400" y="127406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Rectangle 11">
            <a:extLst>
              <a:ext uri="{FF2B5EF4-FFF2-40B4-BE49-F238E27FC236}">
                <a16:creationId xmlns:a16="http://schemas.microsoft.com/office/drawing/2014/main" id="{B9919B0C-2C62-4243-0FD4-5EF9CBD92AE5}"/>
              </a:ext>
            </a:extLst>
          </p:cNvPr>
          <p:cNvSpPr>
            <a:spLocks noChangeArrowheads="1"/>
          </p:cNvSpPr>
          <p:nvPr/>
        </p:nvSpPr>
        <p:spPr bwMode="auto">
          <a:xfrm>
            <a:off x="1676400" y="4620068"/>
            <a:ext cx="8763000"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If the telephone company improves the quality of the line and increases the bandwidth to 8 kHz, we can send 112,000 bps by using the same technology as mentioned above.</a:t>
            </a:r>
          </a:p>
        </p:txBody>
      </p:sp>
      <p:sp>
        <p:nvSpPr>
          <p:cNvPr id="5" name="Text Box 12">
            <a:extLst>
              <a:ext uri="{FF2B5EF4-FFF2-40B4-BE49-F238E27FC236}">
                <a16:creationId xmlns:a16="http://schemas.microsoft.com/office/drawing/2014/main" id="{2EE9737A-8B38-E55C-C495-3F2C92D571D0}"/>
              </a:ext>
            </a:extLst>
          </p:cNvPr>
          <p:cNvSpPr txBox="1">
            <a:spLocks noChangeArrowheads="1"/>
          </p:cNvSpPr>
          <p:nvPr/>
        </p:nvSpPr>
        <p:spPr bwMode="auto">
          <a:xfrm>
            <a:off x="1542289" y="3927381"/>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3.43</a:t>
            </a:r>
          </a:p>
        </p:txBody>
      </p:sp>
      <p:sp>
        <p:nvSpPr>
          <p:cNvPr id="6" name="Line 3">
            <a:extLst>
              <a:ext uri="{FF2B5EF4-FFF2-40B4-BE49-F238E27FC236}">
                <a16:creationId xmlns:a16="http://schemas.microsoft.com/office/drawing/2014/main" id="{52163E64-D4C3-D3A9-4967-C03A11DB975B}"/>
              </a:ext>
            </a:extLst>
          </p:cNvPr>
          <p:cNvSpPr>
            <a:spLocks noChangeShapeType="1"/>
          </p:cNvSpPr>
          <p:nvPr/>
        </p:nvSpPr>
        <p:spPr bwMode="auto">
          <a:xfrm>
            <a:off x="1676400" y="462076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07606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70D1-9EC7-ADAE-1D64-071B81F8C7B5}"/>
              </a:ext>
            </a:extLst>
          </p:cNvPr>
          <p:cNvSpPr>
            <a:spLocks noGrp="1"/>
          </p:cNvSpPr>
          <p:nvPr>
            <p:ph type="title"/>
          </p:nvPr>
        </p:nvSpPr>
        <p:spPr>
          <a:xfrm>
            <a:off x="1097280" y="431122"/>
            <a:ext cx="10058400" cy="748454"/>
          </a:xfrm>
        </p:spPr>
        <p:txBody>
          <a:bodyPr/>
          <a:lstStyle/>
          <a:p>
            <a:r>
              <a:rPr lang="en-IN" dirty="0"/>
              <a:t>Throughput</a:t>
            </a:r>
          </a:p>
        </p:txBody>
      </p:sp>
      <p:sp>
        <p:nvSpPr>
          <p:cNvPr id="3" name="Content Placeholder 2">
            <a:extLst>
              <a:ext uri="{FF2B5EF4-FFF2-40B4-BE49-F238E27FC236}">
                <a16:creationId xmlns:a16="http://schemas.microsoft.com/office/drawing/2014/main" id="{DBCD0A35-8753-4EC5-6CF8-F8671671C4C4}"/>
              </a:ext>
            </a:extLst>
          </p:cNvPr>
          <p:cNvSpPr>
            <a:spLocks noGrp="1"/>
          </p:cNvSpPr>
          <p:nvPr>
            <p:ph idx="1"/>
          </p:nvPr>
        </p:nvSpPr>
        <p:spPr>
          <a:xfrm>
            <a:off x="1078992" y="1261872"/>
            <a:ext cx="10133491" cy="4992624"/>
          </a:xfrm>
        </p:spPr>
        <p:txBody>
          <a:bodyPr>
            <a:normAutofit/>
          </a:bodyPr>
          <a:lstStyle/>
          <a:p>
            <a:pPr marL="457200" indent="-457200" algn="just">
              <a:lnSpc>
                <a:spcPct val="110000"/>
              </a:lnSpc>
              <a:buFont typeface="+mj-lt"/>
              <a:buAutoNum type="arabicPeriod"/>
            </a:pPr>
            <a:r>
              <a:rPr lang="en-US" dirty="0"/>
              <a:t>It is a measure of how fast we can actually send data through a network. Although, at first glance they appears similar due to same units (i.e. bits per second),but, they are different.</a:t>
            </a:r>
          </a:p>
          <a:p>
            <a:pPr marL="457200" indent="-457200" algn="just">
              <a:lnSpc>
                <a:spcPct val="110000"/>
              </a:lnSpc>
              <a:buFont typeface="+mj-lt"/>
              <a:buAutoNum type="arabicPeriod"/>
            </a:pPr>
            <a:r>
              <a:rPr lang="en-US" dirty="0"/>
              <a:t>A link may have a bandwidth of </a:t>
            </a:r>
            <a:r>
              <a:rPr lang="en-US" b="1" dirty="0"/>
              <a:t>B</a:t>
            </a:r>
            <a:r>
              <a:rPr lang="en-US" dirty="0"/>
              <a:t> bps, but we can only send </a:t>
            </a:r>
            <a:r>
              <a:rPr lang="en-US" b="1" dirty="0"/>
              <a:t>T</a:t>
            </a:r>
            <a:r>
              <a:rPr lang="en-US" dirty="0"/>
              <a:t> bps through this link with </a:t>
            </a:r>
            <a:r>
              <a:rPr lang="en-US" b="1" dirty="0"/>
              <a:t>T</a:t>
            </a:r>
            <a:r>
              <a:rPr lang="en-US" dirty="0"/>
              <a:t> always less than </a:t>
            </a:r>
            <a:r>
              <a:rPr lang="en-US" b="1" dirty="0"/>
              <a:t>B</a:t>
            </a:r>
            <a:r>
              <a:rPr lang="en-US" dirty="0"/>
              <a:t>.</a:t>
            </a:r>
          </a:p>
          <a:p>
            <a:pPr marL="457200" indent="-457200" algn="just">
              <a:lnSpc>
                <a:spcPct val="110000"/>
              </a:lnSpc>
              <a:buFont typeface="+mj-lt"/>
              <a:buAutoNum type="arabicPeriod"/>
            </a:pPr>
            <a:r>
              <a:rPr lang="en-US" dirty="0"/>
              <a:t>In other words, the bandwidth is a potential measurement of a link; the throughput is an actual measurement of how fast we can send data. </a:t>
            </a:r>
          </a:p>
          <a:p>
            <a:pPr marL="457200" indent="-457200" algn="just">
              <a:lnSpc>
                <a:spcPct val="110000"/>
              </a:lnSpc>
              <a:buFont typeface="+mj-lt"/>
              <a:buAutoNum type="arabicPeriod"/>
            </a:pPr>
            <a:r>
              <a:rPr lang="en-US" dirty="0"/>
              <a:t>For example, we may have a link with a bandwidth of 1 Mbps, but the devices connected to the end of the link may handle only 200 kbps. This means that we cannot send more than 200 kbps through this link.</a:t>
            </a:r>
          </a:p>
          <a:p>
            <a:pPr marL="457200" indent="-457200" algn="just">
              <a:lnSpc>
                <a:spcPct val="110000"/>
              </a:lnSpc>
              <a:buFont typeface="+mj-lt"/>
              <a:buAutoNum type="arabicPeriod"/>
            </a:pPr>
            <a:r>
              <a:rPr lang="en-US" dirty="0"/>
              <a:t>Imagine a highway designed to transmit 1000 cars per minute from one point to another. However, if there is congestion on the road, this figure may be reduced to 100 cars per minute. The bandwidth is 1000 cars per minute; the throughput is 100 cars per minute.</a:t>
            </a:r>
            <a:endParaRPr lang="en-IN" dirty="0"/>
          </a:p>
        </p:txBody>
      </p:sp>
      <p:sp>
        <p:nvSpPr>
          <p:cNvPr id="4" name="Slide Number Placeholder 3">
            <a:extLst>
              <a:ext uri="{FF2B5EF4-FFF2-40B4-BE49-F238E27FC236}">
                <a16:creationId xmlns:a16="http://schemas.microsoft.com/office/drawing/2014/main" id="{561F4BD8-4226-7DF2-CF17-3B7C7874D49F}"/>
              </a:ext>
            </a:extLst>
          </p:cNvPr>
          <p:cNvSpPr>
            <a:spLocks noGrp="1"/>
          </p:cNvSpPr>
          <p:nvPr>
            <p:ph type="sldNum" sz="quarter" idx="12"/>
          </p:nvPr>
        </p:nvSpPr>
        <p:spPr/>
        <p:txBody>
          <a:bodyPr/>
          <a:lstStyle/>
          <a:p>
            <a:fld id="{6D972E1D-2B91-43F8-BAFE-8C37D0BCB00C}" type="slidenum">
              <a:rPr lang="en-IN" smtClean="0"/>
              <a:t>35</a:t>
            </a:fld>
            <a:endParaRPr lang="en-IN"/>
          </a:p>
        </p:txBody>
      </p:sp>
      <p:sp>
        <p:nvSpPr>
          <p:cNvPr id="5" name="Line 3">
            <a:extLst>
              <a:ext uri="{FF2B5EF4-FFF2-40B4-BE49-F238E27FC236}">
                <a16:creationId xmlns:a16="http://schemas.microsoft.com/office/drawing/2014/main" id="{745B3D80-3CEF-478A-8E1C-BE3EF73C81E1}"/>
              </a:ext>
            </a:extLst>
          </p:cNvPr>
          <p:cNvSpPr>
            <a:spLocks noChangeShapeType="1"/>
          </p:cNvSpPr>
          <p:nvPr/>
        </p:nvSpPr>
        <p:spPr bwMode="auto">
          <a:xfrm flipV="1">
            <a:off x="1161288" y="1179576"/>
            <a:ext cx="9994392"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553718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32" name="Rectangle 10">
            <a:extLst>
              <a:ext uri="{FF2B5EF4-FFF2-40B4-BE49-F238E27FC236}">
                <a16:creationId xmlns:a16="http://schemas.microsoft.com/office/drawing/2014/main" id="{51C0E936-A695-5F69-7002-F3B02BF81327}"/>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05833" name="Rectangle 11">
            <a:extLst>
              <a:ext uri="{FF2B5EF4-FFF2-40B4-BE49-F238E27FC236}">
                <a16:creationId xmlns:a16="http://schemas.microsoft.com/office/drawing/2014/main" id="{460B411E-F496-4294-B84A-2B528AA2F7A8}"/>
              </a:ext>
            </a:extLst>
          </p:cNvPr>
          <p:cNvSpPr>
            <a:spLocks noChangeArrowheads="1"/>
          </p:cNvSpPr>
          <p:nvPr/>
        </p:nvSpPr>
        <p:spPr bwMode="auto">
          <a:xfrm>
            <a:off x="1676400" y="1295400"/>
            <a:ext cx="8839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A network with bandwidth of 10 Mbps can pass only an average of 12,000 frames per minute with each frame carrying an average of 10,000 bits. What is the throughput of this network?</a:t>
            </a:r>
          </a:p>
          <a:p>
            <a:pPr algn="just" eaLnBrk="1" hangingPunct="1"/>
            <a:endParaRPr lang="en-US" altLang="en-US" sz="2400" dirty="0"/>
          </a:p>
          <a:p>
            <a:pPr algn="just" eaLnBrk="1" hangingPunct="1"/>
            <a:r>
              <a:rPr lang="en-US" altLang="en-US" sz="2400" dirty="0">
                <a:solidFill>
                  <a:schemeClr val="hlink"/>
                </a:solidFill>
              </a:rPr>
              <a:t>Solution</a:t>
            </a:r>
          </a:p>
          <a:p>
            <a:pPr algn="just" eaLnBrk="1" hangingPunct="1"/>
            <a:r>
              <a:rPr lang="en-US" altLang="en-US" sz="2400" dirty="0"/>
              <a:t>We can calculate the throughput as</a:t>
            </a:r>
          </a:p>
        </p:txBody>
      </p:sp>
      <p:sp>
        <p:nvSpPr>
          <p:cNvPr id="205834" name="Text Box 12">
            <a:extLst>
              <a:ext uri="{FF2B5EF4-FFF2-40B4-BE49-F238E27FC236}">
                <a16:creationId xmlns:a16="http://schemas.microsoft.com/office/drawing/2014/main" id="{35674241-E2BC-546E-29B8-CFFEA7832DB4}"/>
              </a:ext>
            </a:extLst>
          </p:cNvPr>
          <p:cNvSpPr txBox="1">
            <a:spLocks noChangeArrowheads="1"/>
          </p:cNvSpPr>
          <p:nvPr/>
        </p:nvSpPr>
        <p:spPr bwMode="auto">
          <a:xfrm>
            <a:off x="1569721" y="590995"/>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3.44</a:t>
            </a:r>
          </a:p>
        </p:txBody>
      </p:sp>
      <p:pic>
        <p:nvPicPr>
          <p:cNvPr id="205835" name="Picture 14">
            <a:extLst>
              <a:ext uri="{FF2B5EF4-FFF2-40B4-BE49-F238E27FC236}">
                <a16:creationId xmlns:a16="http://schemas.microsoft.com/office/drawing/2014/main" id="{CCEA952B-CA9C-977A-FE09-648481462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8574" y="3961909"/>
            <a:ext cx="7218652" cy="937706"/>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36" name="Rectangle 15">
            <a:extLst>
              <a:ext uri="{FF2B5EF4-FFF2-40B4-BE49-F238E27FC236}">
                <a16:creationId xmlns:a16="http://schemas.microsoft.com/office/drawing/2014/main" id="{4A084442-6C90-5C6A-D39B-7CCC44D8835E}"/>
              </a:ext>
            </a:extLst>
          </p:cNvPr>
          <p:cNvSpPr>
            <a:spLocks noChangeArrowheads="1"/>
          </p:cNvSpPr>
          <p:nvPr/>
        </p:nvSpPr>
        <p:spPr bwMode="auto">
          <a:xfrm>
            <a:off x="1752600" y="53340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throughput is almost one-fifth of the bandwidth in this case.</a:t>
            </a:r>
          </a:p>
        </p:txBody>
      </p:sp>
      <p:sp>
        <p:nvSpPr>
          <p:cNvPr id="2" name="Slide Number Placeholder 1">
            <a:extLst>
              <a:ext uri="{FF2B5EF4-FFF2-40B4-BE49-F238E27FC236}">
                <a16:creationId xmlns:a16="http://schemas.microsoft.com/office/drawing/2014/main" id="{3DC37187-976F-17DA-5B6B-E055340D317A}"/>
              </a:ext>
            </a:extLst>
          </p:cNvPr>
          <p:cNvSpPr>
            <a:spLocks noGrp="1"/>
          </p:cNvSpPr>
          <p:nvPr>
            <p:ph type="sldNum" sz="quarter" idx="12"/>
          </p:nvPr>
        </p:nvSpPr>
        <p:spPr/>
        <p:txBody>
          <a:bodyPr/>
          <a:lstStyle/>
          <a:p>
            <a:fld id="{6D972E1D-2B91-43F8-BAFE-8C37D0BCB00C}" type="slidenum">
              <a:rPr lang="en-IN" smtClean="0"/>
              <a:t>36</a:t>
            </a:fld>
            <a:endParaRPr lang="en-IN"/>
          </a:p>
        </p:txBody>
      </p:sp>
      <p:sp>
        <p:nvSpPr>
          <p:cNvPr id="3" name="Line 3">
            <a:extLst>
              <a:ext uri="{FF2B5EF4-FFF2-40B4-BE49-F238E27FC236}">
                <a16:creationId xmlns:a16="http://schemas.microsoft.com/office/drawing/2014/main" id="{D152C33A-1B95-C039-4163-C58402D3F5C1}"/>
              </a:ext>
            </a:extLst>
          </p:cNvPr>
          <p:cNvSpPr>
            <a:spLocks noChangeShapeType="1"/>
          </p:cNvSpPr>
          <p:nvPr/>
        </p:nvSpPr>
        <p:spPr bwMode="auto">
          <a:xfrm>
            <a:off x="1676400" y="124663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823678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8735-512B-852E-55AB-8868EB6FC263}"/>
              </a:ext>
            </a:extLst>
          </p:cNvPr>
          <p:cNvSpPr>
            <a:spLocks noGrp="1"/>
          </p:cNvSpPr>
          <p:nvPr>
            <p:ph type="title"/>
          </p:nvPr>
        </p:nvSpPr>
        <p:spPr>
          <a:xfrm>
            <a:off x="1563624" y="398646"/>
            <a:ext cx="10058400" cy="856397"/>
          </a:xfrm>
        </p:spPr>
        <p:txBody>
          <a:bodyPr/>
          <a:lstStyle/>
          <a:p>
            <a:r>
              <a:rPr lang="en-IN" dirty="0"/>
              <a:t>Latency (Delay)</a:t>
            </a:r>
          </a:p>
        </p:txBody>
      </p:sp>
      <p:sp>
        <p:nvSpPr>
          <p:cNvPr id="3" name="Content Placeholder 2">
            <a:extLst>
              <a:ext uri="{FF2B5EF4-FFF2-40B4-BE49-F238E27FC236}">
                <a16:creationId xmlns:a16="http://schemas.microsoft.com/office/drawing/2014/main" id="{EF26E3C5-041A-E28E-A1C1-78750D4A34CB}"/>
              </a:ext>
            </a:extLst>
          </p:cNvPr>
          <p:cNvSpPr>
            <a:spLocks noGrp="1"/>
          </p:cNvSpPr>
          <p:nvPr>
            <p:ph idx="1"/>
          </p:nvPr>
        </p:nvSpPr>
        <p:spPr>
          <a:xfrm>
            <a:off x="1097280" y="1255043"/>
            <a:ext cx="10058400" cy="5204311"/>
          </a:xfrm>
        </p:spPr>
        <p:txBody>
          <a:bodyPr>
            <a:normAutofit/>
          </a:bodyPr>
          <a:lstStyle/>
          <a:p>
            <a:pPr algn="just">
              <a:lnSpc>
                <a:spcPct val="110000"/>
              </a:lnSpc>
              <a:buFont typeface="Wingdings" panose="05000000000000000000" pitchFamily="2" charset="2"/>
              <a:buChar char="Ø"/>
            </a:pPr>
            <a:r>
              <a:rPr lang="en-US" dirty="0"/>
              <a:t>The latency or delay defines how long it takes for an entire message to completely arrive at the destination from the time the first bit is sent out from the source. </a:t>
            </a:r>
          </a:p>
          <a:p>
            <a:pPr algn="just">
              <a:lnSpc>
                <a:spcPct val="110000"/>
              </a:lnSpc>
              <a:buFont typeface="Wingdings" panose="05000000000000000000" pitchFamily="2" charset="2"/>
              <a:buChar char="Ø"/>
            </a:pPr>
            <a:r>
              <a:rPr lang="en-US" dirty="0"/>
              <a:t>Latency is made of four components: propagation time, transmission time, queuing time and processing delay.</a:t>
            </a:r>
          </a:p>
          <a:p>
            <a:pPr algn="just">
              <a:lnSpc>
                <a:spcPct val="110000"/>
              </a:lnSpc>
              <a:buFont typeface="Wingdings" panose="05000000000000000000" pitchFamily="2" charset="2"/>
              <a:buChar char="Ø"/>
            </a:pPr>
            <a:r>
              <a:rPr lang="en-US" sz="2300" b="1" dirty="0">
                <a:highlight>
                  <a:srgbClr val="FFFF00"/>
                </a:highlight>
              </a:rPr>
              <a:t>Latency =propagation time +transmission time +queuing time + processing delay </a:t>
            </a:r>
          </a:p>
          <a:p>
            <a:pPr marL="0" indent="0" algn="just">
              <a:lnSpc>
                <a:spcPct val="110000"/>
              </a:lnSpc>
              <a:buNone/>
            </a:pPr>
            <a:r>
              <a:rPr lang="en-US" sz="4800" spc="-50" dirty="0">
                <a:latin typeface="+mj-lt"/>
                <a:ea typeface="+mj-ea"/>
                <a:cs typeface="+mj-cs"/>
              </a:rPr>
              <a:t>    Propagation Time</a:t>
            </a:r>
          </a:p>
          <a:p>
            <a:pPr algn="just">
              <a:lnSpc>
                <a:spcPct val="110000"/>
              </a:lnSpc>
              <a:buFont typeface="Wingdings" panose="05000000000000000000" pitchFamily="2" charset="2"/>
              <a:buChar char="Ø"/>
            </a:pPr>
            <a:r>
              <a:rPr lang="en-US" dirty="0"/>
              <a:t>Propagation time measures the time required for a bit to travel from the source to the destination. </a:t>
            </a:r>
          </a:p>
          <a:p>
            <a:pPr algn="just">
              <a:lnSpc>
                <a:spcPct val="110000"/>
              </a:lnSpc>
              <a:buFont typeface="Wingdings" panose="05000000000000000000" pitchFamily="2" charset="2"/>
              <a:buChar char="Ø"/>
            </a:pPr>
            <a:r>
              <a:rPr lang="en-US" dirty="0"/>
              <a:t>The propagation time is calculated by dividing the distance by the propagation speed.</a:t>
            </a:r>
          </a:p>
          <a:p>
            <a:pPr algn="just">
              <a:lnSpc>
                <a:spcPct val="110000"/>
              </a:lnSpc>
              <a:buFont typeface="Wingdings" panose="05000000000000000000" pitchFamily="2" charset="2"/>
              <a:buChar char="Ø"/>
            </a:pPr>
            <a:r>
              <a:rPr lang="en-US" sz="2400" b="1" dirty="0">
                <a:highlight>
                  <a:srgbClr val="FFFF00"/>
                </a:highlight>
              </a:rPr>
              <a:t>Propagation Time = Distance / Propagation Speed</a:t>
            </a:r>
            <a:endParaRPr lang="en-IN" sz="2400" b="1" dirty="0">
              <a:highlight>
                <a:srgbClr val="FFFF00"/>
              </a:highlight>
            </a:endParaRPr>
          </a:p>
        </p:txBody>
      </p:sp>
      <p:sp>
        <p:nvSpPr>
          <p:cNvPr id="4" name="Slide Number Placeholder 3">
            <a:extLst>
              <a:ext uri="{FF2B5EF4-FFF2-40B4-BE49-F238E27FC236}">
                <a16:creationId xmlns:a16="http://schemas.microsoft.com/office/drawing/2014/main" id="{04B8E2C2-80CD-733C-544E-0275CDB2658E}"/>
              </a:ext>
            </a:extLst>
          </p:cNvPr>
          <p:cNvSpPr>
            <a:spLocks noGrp="1"/>
          </p:cNvSpPr>
          <p:nvPr>
            <p:ph type="sldNum" sz="quarter" idx="12"/>
          </p:nvPr>
        </p:nvSpPr>
        <p:spPr/>
        <p:txBody>
          <a:bodyPr/>
          <a:lstStyle/>
          <a:p>
            <a:fld id="{6D972E1D-2B91-43F8-BAFE-8C37D0BCB00C}" type="slidenum">
              <a:rPr lang="en-IN" smtClean="0"/>
              <a:t>37</a:t>
            </a:fld>
            <a:endParaRPr lang="en-IN"/>
          </a:p>
        </p:txBody>
      </p:sp>
      <p:sp>
        <p:nvSpPr>
          <p:cNvPr id="5" name="Line 3">
            <a:extLst>
              <a:ext uri="{FF2B5EF4-FFF2-40B4-BE49-F238E27FC236}">
                <a16:creationId xmlns:a16="http://schemas.microsoft.com/office/drawing/2014/main" id="{EA5523E6-B574-066B-4EAA-5D8986973BD2}"/>
              </a:ext>
            </a:extLst>
          </p:cNvPr>
          <p:cNvSpPr>
            <a:spLocks noChangeShapeType="1"/>
          </p:cNvSpPr>
          <p:nvPr/>
        </p:nvSpPr>
        <p:spPr bwMode="auto">
          <a:xfrm>
            <a:off x="1676400" y="124663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Line 3">
            <a:extLst>
              <a:ext uri="{FF2B5EF4-FFF2-40B4-BE49-F238E27FC236}">
                <a16:creationId xmlns:a16="http://schemas.microsoft.com/office/drawing/2014/main" id="{2A26A2CE-C301-6AA7-022B-4CE84C1C6D10}"/>
              </a:ext>
            </a:extLst>
          </p:cNvPr>
          <p:cNvSpPr>
            <a:spLocks noChangeShapeType="1"/>
          </p:cNvSpPr>
          <p:nvPr/>
        </p:nvSpPr>
        <p:spPr bwMode="auto">
          <a:xfrm>
            <a:off x="1705356" y="428696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217196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80" name="Rectangle 10">
            <a:extLst>
              <a:ext uri="{FF2B5EF4-FFF2-40B4-BE49-F238E27FC236}">
                <a16:creationId xmlns:a16="http://schemas.microsoft.com/office/drawing/2014/main" id="{1F62C2F2-1800-F8CA-C40A-996C91ECC4D2}"/>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07881" name="Rectangle 11">
            <a:extLst>
              <a:ext uri="{FF2B5EF4-FFF2-40B4-BE49-F238E27FC236}">
                <a16:creationId xmlns:a16="http://schemas.microsoft.com/office/drawing/2014/main" id="{53C0CC54-2D30-2B44-704F-7F6435158DA7}"/>
              </a:ext>
            </a:extLst>
          </p:cNvPr>
          <p:cNvSpPr>
            <a:spLocks noChangeArrowheads="1"/>
          </p:cNvSpPr>
          <p:nvPr/>
        </p:nvSpPr>
        <p:spPr bwMode="auto">
          <a:xfrm>
            <a:off x="1676400" y="1295400"/>
            <a:ext cx="8763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What is the propagation time if the distance between the two points is 12,000 km? Assume the propagation speed to be 2.4 × 10</a:t>
            </a:r>
            <a:r>
              <a:rPr lang="en-US" altLang="en-US" sz="2400" baseline="30000" dirty="0"/>
              <a:t>8</a:t>
            </a:r>
            <a:r>
              <a:rPr lang="en-US" altLang="en-US" sz="2400" dirty="0"/>
              <a:t> m/s in cable.</a:t>
            </a:r>
          </a:p>
          <a:p>
            <a:pPr algn="just" eaLnBrk="1" hangingPunct="1"/>
            <a:endParaRPr lang="en-US" altLang="en-US" sz="2400" dirty="0"/>
          </a:p>
          <a:p>
            <a:pPr algn="just" eaLnBrk="1" hangingPunct="1"/>
            <a:r>
              <a:rPr lang="en-US" altLang="en-US" sz="2400" dirty="0">
                <a:solidFill>
                  <a:schemeClr val="hlink"/>
                </a:solidFill>
              </a:rPr>
              <a:t>Solution</a:t>
            </a:r>
          </a:p>
          <a:p>
            <a:pPr algn="just" eaLnBrk="1" hangingPunct="1"/>
            <a:r>
              <a:rPr lang="en-US" altLang="en-US" sz="2400" dirty="0"/>
              <a:t>We can calculate the propagation time as</a:t>
            </a:r>
          </a:p>
        </p:txBody>
      </p:sp>
      <p:sp>
        <p:nvSpPr>
          <p:cNvPr id="207882" name="Text Box 12">
            <a:extLst>
              <a:ext uri="{FF2B5EF4-FFF2-40B4-BE49-F238E27FC236}">
                <a16:creationId xmlns:a16="http://schemas.microsoft.com/office/drawing/2014/main" id="{130D5957-15FA-F00E-B53A-6C0EFEB7E308}"/>
              </a:ext>
            </a:extLst>
          </p:cNvPr>
          <p:cNvSpPr txBox="1">
            <a:spLocks noChangeArrowheads="1"/>
          </p:cNvSpPr>
          <p:nvPr/>
        </p:nvSpPr>
        <p:spPr bwMode="auto">
          <a:xfrm>
            <a:off x="1551433" y="603031"/>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3.45</a:t>
            </a:r>
          </a:p>
        </p:txBody>
      </p:sp>
      <p:pic>
        <p:nvPicPr>
          <p:cNvPr id="207883" name="Picture 14">
            <a:extLst>
              <a:ext uri="{FF2B5EF4-FFF2-40B4-BE49-F238E27FC236}">
                <a16:creationId xmlns:a16="http://schemas.microsoft.com/office/drawing/2014/main" id="{0BE474C5-4307-BFFA-2FF5-29AD70A65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1113" y="3827216"/>
            <a:ext cx="6273386" cy="102894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884" name="Rectangle 15">
            <a:extLst>
              <a:ext uri="{FF2B5EF4-FFF2-40B4-BE49-F238E27FC236}">
                <a16:creationId xmlns:a16="http://schemas.microsoft.com/office/drawing/2014/main" id="{D78C0E24-9BF0-1C94-D2C5-D53F79D87255}"/>
              </a:ext>
            </a:extLst>
          </p:cNvPr>
          <p:cNvSpPr>
            <a:spLocks noChangeArrowheads="1"/>
          </p:cNvSpPr>
          <p:nvPr/>
        </p:nvSpPr>
        <p:spPr bwMode="auto">
          <a:xfrm>
            <a:off x="1676400" y="5029201"/>
            <a:ext cx="8763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The example shows that a bit can go over the Atlantic Ocean in only 50 </a:t>
            </a:r>
            <a:r>
              <a:rPr lang="en-US" altLang="en-US" sz="2400" dirty="0" err="1"/>
              <a:t>ms</a:t>
            </a:r>
            <a:r>
              <a:rPr lang="en-US" altLang="en-US" sz="2400" dirty="0"/>
              <a:t> if there is a direct cable between the source and the destination.</a:t>
            </a:r>
          </a:p>
        </p:txBody>
      </p:sp>
      <p:sp>
        <p:nvSpPr>
          <p:cNvPr id="2" name="Slide Number Placeholder 1">
            <a:extLst>
              <a:ext uri="{FF2B5EF4-FFF2-40B4-BE49-F238E27FC236}">
                <a16:creationId xmlns:a16="http://schemas.microsoft.com/office/drawing/2014/main" id="{77101C64-7EEE-88A4-2A9E-4048CEF6DBCF}"/>
              </a:ext>
            </a:extLst>
          </p:cNvPr>
          <p:cNvSpPr>
            <a:spLocks noGrp="1"/>
          </p:cNvSpPr>
          <p:nvPr>
            <p:ph type="sldNum" sz="quarter" idx="12"/>
          </p:nvPr>
        </p:nvSpPr>
        <p:spPr/>
        <p:txBody>
          <a:bodyPr/>
          <a:lstStyle/>
          <a:p>
            <a:fld id="{6D972E1D-2B91-43F8-BAFE-8C37D0BCB00C}" type="slidenum">
              <a:rPr lang="en-IN" smtClean="0"/>
              <a:t>38</a:t>
            </a:fld>
            <a:endParaRPr lang="en-IN"/>
          </a:p>
        </p:txBody>
      </p:sp>
      <p:sp>
        <p:nvSpPr>
          <p:cNvPr id="3" name="Line 3">
            <a:extLst>
              <a:ext uri="{FF2B5EF4-FFF2-40B4-BE49-F238E27FC236}">
                <a16:creationId xmlns:a16="http://schemas.microsoft.com/office/drawing/2014/main" id="{9F7B07EA-2B9A-D4EC-7640-B7187DD256A3}"/>
              </a:ext>
            </a:extLst>
          </p:cNvPr>
          <p:cNvSpPr>
            <a:spLocks noChangeShapeType="1"/>
          </p:cNvSpPr>
          <p:nvPr/>
        </p:nvSpPr>
        <p:spPr bwMode="auto">
          <a:xfrm>
            <a:off x="1676400" y="124663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276794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7276-C379-5D5D-342B-B37567BD59D8}"/>
              </a:ext>
            </a:extLst>
          </p:cNvPr>
          <p:cNvSpPr>
            <a:spLocks noGrp="1"/>
          </p:cNvSpPr>
          <p:nvPr>
            <p:ph type="title"/>
          </p:nvPr>
        </p:nvSpPr>
        <p:spPr>
          <a:xfrm>
            <a:off x="1097280" y="559138"/>
            <a:ext cx="10058400" cy="748454"/>
          </a:xfrm>
        </p:spPr>
        <p:txBody>
          <a:bodyPr/>
          <a:lstStyle/>
          <a:p>
            <a:r>
              <a:rPr lang="en-IN" dirty="0"/>
              <a:t>Transmission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0594D0-45AE-CE24-503B-ED36BD1B62C7}"/>
                  </a:ext>
                </a:extLst>
              </p:cNvPr>
              <p:cNvSpPr>
                <a:spLocks noGrp="1"/>
              </p:cNvSpPr>
              <p:nvPr>
                <p:ph idx="1"/>
              </p:nvPr>
            </p:nvSpPr>
            <p:spPr>
              <a:xfrm>
                <a:off x="1097280" y="1408176"/>
                <a:ext cx="10058400" cy="4460918"/>
              </a:xfrm>
            </p:spPr>
            <p:txBody>
              <a:bodyPr>
                <a:normAutofit/>
              </a:bodyPr>
              <a:lstStyle/>
              <a:p>
                <a:pPr algn="just">
                  <a:lnSpc>
                    <a:spcPct val="100000"/>
                  </a:lnSpc>
                </a:pPr>
                <a:r>
                  <a:rPr lang="en-US" sz="2400" dirty="0"/>
                  <a:t>The first bit may take a time equal to the propagation time to reach its destination; the last bit also may take the same amount of time. </a:t>
                </a:r>
              </a:p>
              <a:p>
                <a:pPr algn="just">
                  <a:lnSpc>
                    <a:spcPct val="100000"/>
                  </a:lnSpc>
                </a:pPr>
                <a:r>
                  <a:rPr lang="en-US" sz="2400" dirty="0"/>
                  <a:t>However, there is a time between the first bit leaving the sender and the last bit arriving at the receiver. </a:t>
                </a:r>
              </a:p>
              <a:p>
                <a:pPr algn="just">
                  <a:lnSpc>
                    <a:spcPct val="100000"/>
                  </a:lnSpc>
                </a:pPr>
                <a:r>
                  <a:rPr lang="en-US" sz="2400" dirty="0"/>
                  <a:t>The first bit leaves earlier and arrives earlier; the last bit leaves later and arrives later. </a:t>
                </a:r>
              </a:p>
              <a:p>
                <a:pPr algn="just">
                  <a:lnSpc>
                    <a:spcPct val="100000"/>
                  </a:lnSpc>
                </a:pPr>
                <a:r>
                  <a:rPr lang="en-US" sz="2400" dirty="0"/>
                  <a:t>The time required for transmission of a message depends on the size of the message and the bandwidth of the channel.</a:t>
                </a:r>
              </a:p>
              <a:p>
                <a:pPr algn="ctr">
                  <a:lnSpc>
                    <a:spcPct val="100000"/>
                  </a:lnSpc>
                </a:pPr>
                <a:r>
                  <a:rPr lang="en-US" sz="2800" b="1" dirty="0">
                    <a:highlight>
                      <a:srgbClr val="FFFF00"/>
                    </a:highlight>
                  </a:rPr>
                  <a:t>Transmission Time = </a:t>
                </a:r>
                <a14:m>
                  <m:oMath xmlns:m="http://schemas.openxmlformats.org/officeDocument/2006/math">
                    <m:f>
                      <m:fPr>
                        <m:ctrlPr>
                          <a:rPr lang="en-US" sz="2800" b="1" i="1" smtClean="0">
                            <a:highlight>
                              <a:srgbClr val="FFFF00"/>
                            </a:highlight>
                            <a:latin typeface="Cambria Math" panose="02040503050406030204" pitchFamily="18" charset="0"/>
                          </a:rPr>
                        </m:ctrlPr>
                      </m:fPr>
                      <m:num>
                        <m:r>
                          <m:rPr>
                            <m:nor/>
                          </m:rPr>
                          <a:rPr lang="en-US" sz="2800" b="1" dirty="0">
                            <a:highlight>
                              <a:srgbClr val="FFFF00"/>
                            </a:highlight>
                          </a:rPr>
                          <m:t>Message</m:t>
                        </m:r>
                        <m:r>
                          <m:rPr>
                            <m:nor/>
                          </m:rPr>
                          <a:rPr lang="en-US" sz="2800" b="1" dirty="0">
                            <a:highlight>
                              <a:srgbClr val="FFFF00"/>
                            </a:highlight>
                          </a:rPr>
                          <m:t> </m:t>
                        </m:r>
                        <m:r>
                          <m:rPr>
                            <m:nor/>
                          </m:rPr>
                          <a:rPr lang="en-US" sz="2800" b="1" dirty="0">
                            <a:highlight>
                              <a:srgbClr val="FFFF00"/>
                            </a:highlight>
                          </a:rPr>
                          <m:t>size</m:t>
                        </m:r>
                      </m:num>
                      <m:den>
                        <m:r>
                          <m:rPr>
                            <m:nor/>
                          </m:rPr>
                          <a:rPr lang="en-US" sz="2800" b="1" dirty="0">
                            <a:highlight>
                              <a:srgbClr val="FFFF00"/>
                            </a:highlight>
                          </a:rPr>
                          <m:t>Bandwidth</m:t>
                        </m:r>
                        <m:r>
                          <m:rPr>
                            <m:nor/>
                          </m:rPr>
                          <a:rPr lang="en-IN" sz="2800" b="1" dirty="0">
                            <a:highlight>
                              <a:srgbClr val="FFFF00"/>
                            </a:highlight>
                          </a:rPr>
                          <m:t> </m:t>
                        </m:r>
                      </m:den>
                    </m:f>
                  </m:oMath>
                </a14:m>
                <a:endParaRPr lang="en-US" sz="2400" b="1" dirty="0">
                  <a:highlight>
                    <a:srgbClr val="FFFF00"/>
                  </a:highlight>
                </a:endParaRPr>
              </a:p>
            </p:txBody>
          </p:sp>
        </mc:Choice>
        <mc:Fallback xmlns="">
          <p:sp>
            <p:nvSpPr>
              <p:cNvPr id="3" name="Content Placeholder 2">
                <a:extLst>
                  <a:ext uri="{FF2B5EF4-FFF2-40B4-BE49-F238E27FC236}">
                    <a16:creationId xmlns:a16="http://schemas.microsoft.com/office/drawing/2014/main" id="{250594D0-45AE-CE24-503B-ED36BD1B62C7}"/>
                  </a:ext>
                </a:extLst>
              </p:cNvPr>
              <p:cNvSpPr>
                <a:spLocks noGrp="1" noRot="1" noChangeAspect="1" noMove="1" noResize="1" noEditPoints="1" noAdjustHandles="1" noChangeArrowheads="1" noChangeShapeType="1" noTextEdit="1"/>
              </p:cNvSpPr>
              <p:nvPr>
                <p:ph idx="1"/>
              </p:nvPr>
            </p:nvSpPr>
            <p:spPr>
              <a:xfrm>
                <a:off x="1097280" y="1408176"/>
                <a:ext cx="10058400" cy="4460918"/>
              </a:xfrm>
              <a:blipFill>
                <a:blip r:embed="rId2"/>
                <a:stretch>
                  <a:fillRect l="-909" t="-1093" r="-1818" b="-177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CE8F9C4-A57E-F8C9-517C-C5CE124F5511}"/>
              </a:ext>
            </a:extLst>
          </p:cNvPr>
          <p:cNvSpPr>
            <a:spLocks noGrp="1"/>
          </p:cNvSpPr>
          <p:nvPr>
            <p:ph type="sldNum" sz="quarter" idx="12"/>
          </p:nvPr>
        </p:nvSpPr>
        <p:spPr/>
        <p:txBody>
          <a:bodyPr/>
          <a:lstStyle/>
          <a:p>
            <a:fld id="{6D972E1D-2B91-43F8-BAFE-8C37D0BCB00C}" type="slidenum">
              <a:rPr lang="en-IN" smtClean="0"/>
              <a:t>39</a:t>
            </a:fld>
            <a:endParaRPr lang="en-IN"/>
          </a:p>
        </p:txBody>
      </p:sp>
      <p:sp>
        <p:nvSpPr>
          <p:cNvPr id="5" name="Line 3">
            <a:extLst>
              <a:ext uri="{FF2B5EF4-FFF2-40B4-BE49-F238E27FC236}">
                <a16:creationId xmlns:a16="http://schemas.microsoft.com/office/drawing/2014/main" id="{12464060-B44B-8D40-6253-09D90E429FD7}"/>
              </a:ext>
            </a:extLst>
          </p:cNvPr>
          <p:cNvSpPr>
            <a:spLocks noChangeShapeType="1"/>
          </p:cNvSpPr>
          <p:nvPr/>
        </p:nvSpPr>
        <p:spPr bwMode="auto">
          <a:xfrm>
            <a:off x="1676400" y="124663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50999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7" name="Line 3">
            <a:extLst>
              <a:ext uri="{FF2B5EF4-FFF2-40B4-BE49-F238E27FC236}">
                <a16:creationId xmlns:a16="http://schemas.microsoft.com/office/drawing/2014/main" id="{62144283-C671-C1F7-94D0-FD60A7350D1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4388" name="Text Box 4">
            <a:extLst>
              <a:ext uri="{FF2B5EF4-FFF2-40B4-BE49-F238E27FC236}">
                <a16:creationId xmlns:a16="http://schemas.microsoft.com/office/drawing/2014/main" id="{D7BEFEBF-5556-ECE3-1C04-6FAC490A1A13}"/>
              </a:ext>
            </a:extLst>
          </p:cNvPr>
          <p:cNvSpPr txBox="1">
            <a:spLocks noChangeArrowheads="1"/>
          </p:cNvSpPr>
          <p:nvPr/>
        </p:nvSpPr>
        <p:spPr bwMode="auto">
          <a:xfrm>
            <a:off x="3017520" y="762000"/>
            <a:ext cx="54081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dirty="0">
                <a:solidFill>
                  <a:schemeClr val="folHlink"/>
                </a:solidFill>
              </a:rPr>
              <a:t>Figure 3.25  </a:t>
            </a:r>
            <a:r>
              <a:rPr lang="en-US" altLang="en-US" sz="2800" dirty="0"/>
              <a:t>Causes of impairment</a:t>
            </a:r>
          </a:p>
        </p:txBody>
      </p:sp>
      <p:pic>
        <p:nvPicPr>
          <p:cNvPr id="144390" name="Picture 6">
            <a:extLst>
              <a:ext uri="{FF2B5EF4-FFF2-40B4-BE49-F238E27FC236}">
                <a16:creationId xmlns:a16="http://schemas.microsoft.com/office/drawing/2014/main" id="{6D3C5530-186D-2228-24EA-0F0DC1CF8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6" y="2286000"/>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384ADE0B-8AEA-8B96-B542-4F7397AB0DC7}"/>
              </a:ext>
            </a:extLst>
          </p:cNvPr>
          <p:cNvSpPr>
            <a:spLocks noGrp="1"/>
          </p:cNvSpPr>
          <p:nvPr>
            <p:ph type="sldNum" sz="quarter" idx="12"/>
          </p:nvPr>
        </p:nvSpPr>
        <p:spPr/>
        <p:txBody>
          <a:bodyPr/>
          <a:lstStyle/>
          <a:p>
            <a:fld id="{6D972E1D-2B91-43F8-BAFE-8C37D0BCB00C}" type="slidenum">
              <a:rPr lang="en-IN" smtClean="0"/>
              <a:t>4</a:t>
            </a:fld>
            <a:endParaRPr lang="en-IN"/>
          </a:p>
        </p:txBody>
      </p:sp>
    </p:spTree>
    <p:extLst>
      <p:ext uri="{BB962C8B-B14F-4D97-AF65-F5344CB8AC3E}">
        <p14:creationId xmlns:p14="http://schemas.microsoft.com/office/powerpoint/2010/main" val="2209175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8" name="Rectangle 10">
            <a:extLst>
              <a:ext uri="{FF2B5EF4-FFF2-40B4-BE49-F238E27FC236}">
                <a16:creationId xmlns:a16="http://schemas.microsoft.com/office/drawing/2014/main" id="{B09DC8E0-66B2-224B-2228-75D6E25CB0BE}"/>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09929" name="Rectangle 11">
            <a:extLst>
              <a:ext uri="{FF2B5EF4-FFF2-40B4-BE49-F238E27FC236}">
                <a16:creationId xmlns:a16="http://schemas.microsoft.com/office/drawing/2014/main" id="{D8B2E57F-DDE5-632C-C2F5-23D5D93B8828}"/>
              </a:ext>
            </a:extLst>
          </p:cNvPr>
          <p:cNvSpPr>
            <a:spLocks noChangeArrowheads="1"/>
          </p:cNvSpPr>
          <p:nvPr/>
        </p:nvSpPr>
        <p:spPr bwMode="auto">
          <a:xfrm>
            <a:off x="1115568" y="1295400"/>
            <a:ext cx="977493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000" dirty="0"/>
              <a:t>What are the propagation time and the transmission time for a 2.5-kbyte message (an e-mail) if the bandwidth of the network is 1 Gbps? Assume that the distance between the sender and the receiver is 12,000 km and that light travels at 2.4 × 10</a:t>
            </a:r>
            <a:r>
              <a:rPr lang="en-US" altLang="en-US" sz="2000" baseline="30000" dirty="0"/>
              <a:t>8</a:t>
            </a:r>
            <a:r>
              <a:rPr lang="en-US" altLang="en-US" sz="2000" dirty="0"/>
              <a:t> m/s.</a:t>
            </a:r>
          </a:p>
          <a:p>
            <a:pPr algn="just" eaLnBrk="1" hangingPunct="1"/>
            <a:endParaRPr lang="en-US" altLang="en-US" sz="2000" dirty="0"/>
          </a:p>
          <a:p>
            <a:pPr algn="just" eaLnBrk="1" hangingPunct="1"/>
            <a:r>
              <a:rPr lang="en-US" altLang="en-US" sz="2000" dirty="0">
                <a:solidFill>
                  <a:schemeClr val="hlink"/>
                </a:solidFill>
              </a:rPr>
              <a:t>Solution</a:t>
            </a:r>
          </a:p>
          <a:p>
            <a:pPr algn="just" eaLnBrk="1" hangingPunct="1"/>
            <a:r>
              <a:rPr lang="en-US" altLang="en-US" sz="2000" dirty="0"/>
              <a:t>We can calculate the propagation and transmission time as shown:</a:t>
            </a:r>
          </a:p>
        </p:txBody>
      </p:sp>
      <p:sp>
        <p:nvSpPr>
          <p:cNvPr id="209930" name="Text Box 12">
            <a:extLst>
              <a:ext uri="{FF2B5EF4-FFF2-40B4-BE49-F238E27FC236}">
                <a16:creationId xmlns:a16="http://schemas.microsoft.com/office/drawing/2014/main" id="{8048BB42-187D-D4A0-6F5E-3D6414AA9208}"/>
              </a:ext>
            </a:extLst>
          </p:cNvPr>
          <p:cNvSpPr txBox="1">
            <a:spLocks noChangeArrowheads="1"/>
          </p:cNvSpPr>
          <p:nvPr/>
        </p:nvSpPr>
        <p:spPr bwMode="auto">
          <a:xfrm>
            <a:off x="1589755" y="419628"/>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3.46</a:t>
            </a:r>
          </a:p>
        </p:txBody>
      </p:sp>
      <p:sp>
        <p:nvSpPr>
          <p:cNvPr id="2" name="Slide Number Placeholder 1">
            <a:extLst>
              <a:ext uri="{FF2B5EF4-FFF2-40B4-BE49-F238E27FC236}">
                <a16:creationId xmlns:a16="http://schemas.microsoft.com/office/drawing/2014/main" id="{DA362422-2388-B55F-915C-9B00BDC06150}"/>
              </a:ext>
            </a:extLst>
          </p:cNvPr>
          <p:cNvSpPr>
            <a:spLocks noGrp="1"/>
          </p:cNvSpPr>
          <p:nvPr>
            <p:ph type="sldNum" sz="quarter" idx="12"/>
          </p:nvPr>
        </p:nvSpPr>
        <p:spPr/>
        <p:txBody>
          <a:bodyPr/>
          <a:lstStyle/>
          <a:p>
            <a:fld id="{6D972E1D-2B91-43F8-BAFE-8C37D0BCB00C}" type="slidenum">
              <a:rPr lang="en-IN" smtClean="0"/>
              <a:t>40</a:t>
            </a:fld>
            <a:endParaRPr lang="en-IN"/>
          </a:p>
        </p:txBody>
      </p:sp>
      <p:sp>
        <p:nvSpPr>
          <p:cNvPr id="3" name="Rectangle 11">
            <a:extLst>
              <a:ext uri="{FF2B5EF4-FFF2-40B4-BE49-F238E27FC236}">
                <a16:creationId xmlns:a16="http://schemas.microsoft.com/office/drawing/2014/main" id="{7E31458D-B295-9033-3092-1396FAE2A1DB}"/>
              </a:ext>
            </a:extLst>
          </p:cNvPr>
          <p:cNvSpPr>
            <a:spLocks noChangeArrowheads="1"/>
          </p:cNvSpPr>
          <p:nvPr/>
        </p:nvSpPr>
        <p:spPr bwMode="auto">
          <a:xfrm>
            <a:off x="1115568" y="5411343"/>
            <a:ext cx="97749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000" dirty="0"/>
              <a:t>Note that in this case, because the message is short and the bandwidth is high, the dominant factor is the propagation time, not the transmission time. The transmission time can be ignored.</a:t>
            </a:r>
          </a:p>
        </p:txBody>
      </p:sp>
      <p:pic>
        <p:nvPicPr>
          <p:cNvPr id="4" name="Picture 13">
            <a:extLst>
              <a:ext uri="{FF2B5EF4-FFF2-40B4-BE49-F238E27FC236}">
                <a16:creationId xmlns:a16="http://schemas.microsoft.com/office/drawing/2014/main" id="{E6E87866-BA00-EA5E-018E-B7163EA91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562" y="3444206"/>
            <a:ext cx="6710280" cy="1758051"/>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3">
            <a:extLst>
              <a:ext uri="{FF2B5EF4-FFF2-40B4-BE49-F238E27FC236}">
                <a16:creationId xmlns:a16="http://schemas.microsoft.com/office/drawing/2014/main" id="{4D01214D-DC6E-C2D9-F544-EDCCFA497446}"/>
              </a:ext>
            </a:extLst>
          </p:cNvPr>
          <p:cNvSpPr>
            <a:spLocks noChangeShapeType="1"/>
          </p:cNvSpPr>
          <p:nvPr/>
        </p:nvSpPr>
        <p:spPr bwMode="auto">
          <a:xfrm>
            <a:off x="1676400" y="105460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119172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24" name="Rectangle 10">
            <a:extLst>
              <a:ext uri="{FF2B5EF4-FFF2-40B4-BE49-F238E27FC236}">
                <a16:creationId xmlns:a16="http://schemas.microsoft.com/office/drawing/2014/main" id="{37BE7B99-D3F6-EBAD-AD62-C2307E935FF7}"/>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14025" name="Rectangle 11">
            <a:extLst>
              <a:ext uri="{FF2B5EF4-FFF2-40B4-BE49-F238E27FC236}">
                <a16:creationId xmlns:a16="http://schemas.microsoft.com/office/drawing/2014/main" id="{F7728765-09E7-3A87-4F64-FF1974E35704}"/>
              </a:ext>
            </a:extLst>
          </p:cNvPr>
          <p:cNvSpPr>
            <a:spLocks noChangeArrowheads="1"/>
          </p:cNvSpPr>
          <p:nvPr/>
        </p:nvSpPr>
        <p:spPr bwMode="auto">
          <a:xfrm>
            <a:off x="676656" y="746760"/>
            <a:ext cx="107624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000" dirty="0"/>
              <a:t>What are the propagation time and the transmission time for a 5-Mbyte message (an image) if the bandwidth of the network is 1 Mbps? Assume that the distance between the sender and the receiver is 12,000 km and that light travels at 2.4 × 10</a:t>
            </a:r>
            <a:r>
              <a:rPr lang="en-US" altLang="en-US" sz="2000" baseline="30000" dirty="0"/>
              <a:t>8</a:t>
            </a:r>
            <a:r>
              <a:rPr lang="en-US" altLang="en-US" sz="2000" dirty="0"/>
              <a:t> m/s.</a:t>
            </a:r>
          </a:p>
          <a:p>
            <a:pPr algn="just" eaLnBrk="1" hangingPunct="1"/>
            <a:endParaRPr lang="en-US" altLang="en-US" sz="2000" dirty="0"/>
          </a:p>
          <a:p>
            <a:pPr algn="just" eaLnBrk="1" hangingPunct="1"/>
            <a:r>
              <a:rPr lang="en-US" altLang="en-US" sz="2000" dirty="0">
                <a:solidFill>
                  <a:schemeClr val="hlink"/>
                </a:solidFill>
              </a:rPr>
              <a:t>Solution</a:t>
            </a:r>
          </a:p>
          <a:p>
            <a:pPr algn="just" eaLnBrk="1" hangingPunct="1"/>
            <a:r>
              <a:rPr lang="en-US" altLang="en-US" sz="2000" dirty="0"/>
              <a:t>We can calculate the propagation and transmission times as shown below.</a:t>
            </a:r>
          </a:p>
        </p:txBody>
      </p:sp>
      <p:sp>
        <p:nvSpPr>
          <p:cNvPr id="214026" name="Text Box 12">
            <a:extLst>
              <a:ext uri="{FF2B5EF4-FFF2-40B4-BE49-F238E27FC236}">
                <a16:creationId xmlns:a16="http://schemas.microsoft.com/office/drawing/2014/main" id="{3B6C1BDF-600F-AA2B-51E5-F0F887B3C865}"/>
              </a:ext>
            </a:extLst>
          </p:cNvPr>
          <p:cNvSpPr txBox="1">
            <a:spLocks noChangeArrowheads="1"/>
          </p:cNvSpPr>
          <p:nvPr/>
        </p:nvSpPr>
        <p:spPr bwMode="auto">
          <a:xfrm>
            <a:off x="1533145" y="149194"/>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3.47</a:t>
            </a:r>
          </a:p>
        </p:txBody>
      </p:sp>
      <p:sp>
        <p:nvSpPr>
          <p:cNvPr id="2" name="Slide Number Placeholder 1">
            <a:extLst>
              <a:ext uri="{FF2B5EF4-FFF2-40B4-BE49-F238E27FC236}">
                <a16:creationId xmlns:a16="http://schemas.microsoft.com/office/drawing/2014/main" id="{3AD43A95-9DB5-0459-FD44-951578488A18}"/>
              </a:ext>
            </a:extLst>
          </p:cNvPr>
          <p:cNvSpPr>
            <a:spLocks noGrp="1"/>
          </p:cNvSpPr>
          <p:nvPr>
            <p:ph type="sldNum" sz="quarter" idx="12"/>
          </p:nvPr>
        </p:nvSpPr>
        <p:spPr/>
        <p:txBody>
          <a:bodyPr/>
          <a:lstStyle/>
          <a:p>
            <a:fld id="{6D972E1D-2B91-43F8-BAFE-8C37D0BCB00C}" type="slidenum">
              <a:rPr lang="en-IN" smtClean="0"/>
              <a:t>41</a:t>
            </a:fld>
            <a:endParaRPr lang="en-IN"/>
          </a:p>
        </p:txBody>
      </p:sp>
      <p:sp>
        <p:nvSpPr>
          <p:cNvPr id="3" name="Line 3">
            <a:extLst>
              <a:ext uri="{FF2B5EF4-FFF2-40B4-BE49-F238E27FC236}">
                <a16:creationId xmlns:a16="http://schemas.microsoft.com/office/drawing/2014/main" id="{6D1A6A06-C20E-FCFB-FEA4-D1BEF04437E8}"/>
              </a:ext>
            </a:extLst>
          </p:cNvPr>
          <p:cNvSpPr>
            <a:spLocks noChangeShapeType="1"/>
          </p:cNvSpPr>
          <p:nvPr/>
        </p:nvSpPr>
        <p:spPr bwMode="auto">
          <a:xfrm>
            <a:off x="1676400" y="74371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Rectangle 11">
            <a:extLst>
              <a:ext uri="{FF2B5EF4-FFF2-40B4-BE49-F238E27FC236}">
                <a16:creationId xmlns:a16="http://schemas.microsoft.com/office/drawing/2014/main" id="{4B1F0A92-30CE-AEED-A668-D017AF9BAD8D}"/>
              </a:ext>
            </a:extLst>
          </p:cNvPr>
          <p:cNvSpPr>
            <a:spLocks noChangeArrowheads="1"/>
          </p:cNvSpPr>
          <p:nvPr/>
        </p:nvSpPr>
        <p:spPr bwMode="auto">
          <a:xfrm>
            <a:off x="676656" y="5163312"/>
            <a:ext cx="1060704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000" dirty="0"/>
              <a:t>Note that in this case, because the message is very long and the bandwidth is not very high, the dominant factor is the transmission time, not the propagation time. The propagation time can be ignored.</a:t>
            </a:r>
          </a:p>
        </p:txBody>
      </p:sp>
      <p:pic>
        <p:nvPicPr>
          <p:cNvPr id="5" name="Picture 13">
            <a:extLst>
              <a:ext uri="{FF2B5EF4-FFF2-40B4-BE49-F238E27FC236}">
                <a16:creationId xmlns:a16="http://schemas.microsoft.com/office/drawing/2014/main" id="{9F43C92A-4CFC-1F29-9595-074F4D509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088" y="2938792"/>
            <a:ext cx="8430767" cy="2017256"/>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129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5" name="Line 3">
            <a:extLst>
              <a:ext uri="{FF2B5EF4-FFF2-40B4-BE49-F238E27FC236}">
                <a16:creationId xmlns:a16="http://schemas.microsoft.com/office/drawing/2014/main" id="{088D6A1B-0A16-978D-E9E4-0E5593FB8F97}"/>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8116" name="Text Box 4">
            <a:extLst>
              <a:ext uri="{FF2B5EF4-FFF2-40B4-BE49-F238E27FC236}">
                <a16:creationId xmlns:a16="http://schemas.microsoft.com/office/drawing/2014/main" id="{2F8A08C2-1563-540B-D98A-64EED84665F8}"/>
              </a:ext>
            </a:extLst>
          </p:cNvPr>
          <p:cNvSpPr txBox="1">
            <a:spLocks noChangeArrowheads="1"/>
          </p:cNvSpPr>
          <p:nvPr/>
        </p:nvSpPr>
        <p:spPr bwMode="auto">
          <a:xfrm>
            <a:off x="1828801" y="457201"/>
            <a:ext cx="51760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chemeClr val="folHlink"/>
                </a:solidFill>
              </a:rPr>
              <a:t>Figure 3.31  </a:t>
            </a:r>
            <a:r>
              <a:rPr lang="en-US" altLang="en-US" sz="2000"/>
              <a:t>Filling the link with bits for case 1</a:t>
            </a:r>
          </a:p>
        </p:txBody>
      </p:sp>
      <p:pic>
        <p:nvPicPr>
          <p:cNvPr id="218118" name="Picture 6">
            <a:extLst>
              <a:ext uri="{FF2B5EF4-FFF2-40B4-BE49-F238E27FC236}">
                <a16:creationId xmlns:a16="http://schemas.microsoft.com/office/drawing/2014/main" id="{5066392C-F60B-8A1A-AF25-E322E4528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20701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B92046FF-6334-23B6-C73E-29E8D65CAA10}"/>
              </a:ext>
            </a:extLst>
          </p:cNvPr>
          <p:cNvSpPr>
            <a:spLocks noGrp="1"/>
          </p:cNvSpPr>
          <p:nvPr>
            <p:ph type="sldNum" sz="quarter" idx="12"/>
          </p:nvPr>
        </p:nvSpPr>
        <p:spPr/>
        <p:txBody>
          <a:bodyPr/>
          <a:lstStyle/>
          <a:p>
            <a:fld id="{6D972E1D-2B91-43F8-BAFE-8C37D0BCB00C}" type="slidenum">
              <a:rPr lang="en-IN" smtClean="0"/>
              <a:t>42</a:t>
            </a:fld>
            <a:endParaRPr lang="en-IN"/>
          </a:p>
        </p:txBody>
      </p:sp>
    </p:spTree>
    <p:extLst>
      <p:ext uri="{BB962C8B-B14F-4D97-AF65-F5344CB8AC3E}">
        <p14:creationId xmlns:p14="http://schemas.microsoft.com/office/powerpoint/2010/main" val="2084506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8" name="Rectangle 10">
            <a:extLst>
              <a:ext uri="{FF2B5EF4-FFF2-40B4-BE49-F238E27FC236}">
                <a16:creationId xmlns:a16="http://schemas.microsoft.com/office/drawing/2014/main" id="{3598E787-992B-92AC-4CD9-0630E6CE0BB2}"/>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220169" name="Rectangle 11">
            <a:extLst>
              <a:ext uri="{FF2B5EF4-FFF2-40B4-BE49-F238E27FC236}">
                <a16:creationId xmlns:a16="http://schemas.microsoft.com/office/drawing/2014/main" id="{A7D23459-5998-86C6-D4C5-E19F04EDED77}"/>
              </a:ext>
            </a:extLst>
          </p:cNvPr>
          <p:cNvSpPr>
            <a:spLocks noChangeArrowheads="1"/>
          </p:cNvSpPr>
          <p:nvPr/>
        </p:nvSpPr>
        <p:spPr bwMode="auto">
          <a:xfrm>
            <a:off x="1752600" y="1447800"/>
            <a:ext cx="8534400" cy="22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We can think about the link between two points as a pipe. The cross section of the pipe represents the bandwidth, and the length of the pipe represents the delay. We can say the volume of the pipe defines the bandwidth-delay product, as shown in Figure 3.33.</a:t>
            </a:r>
          </a:p>
        </p:txBody>
      </p:sp>
      <p:sp>
        <p:nvSpPr>
          <p:cNvPr id="220170" name="Text Box 12">
            <a:extLst>
              <a:ext uri="{FF2B5EF4-FFF2-40B4-BE49-F238E27FC236}">
                <a16:creationId xmlns:a16="http://schemas.microsoft.com/office/drawing/2014/main" id="{93DB9E1A-B9E6-EE0A-BB96-5C1625FA2F82}"/>
              </a:ext>
            </a:extLst>
          </p:cNvPr>
          <p:cNvSpPr txBox="1">
            <a:spLocks noChangeArrowheads="1"/>
          </p:cNvSpPr>
          <p:nvPr/>
        </p:nvSpPr>
        <p:spPr bwMode="auto">
          <a:xfrm>
            <a:off x="1569721" y="475172"/>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3.48</a:t>
            </a:r>
          </a:p>
        </p:txBody>
      </p:sp>
      <p:sp>
        <p:nvSpPr>
          <p:cNvPr id="2" name="Slide Number Placeholder 1">
            <a:extLst>
              <a:ext uri="{FF2B5EF4-FFF2-40B4-BE49-F238E27FC236}">
                <a16:creationId xmlns:a16="http://schemas.microsoft.com/office/drawing/2014/main" id="{DADE4230-831D-D0E9-198B-EA500D1A3A0C}"/>
              </a:ext>
            </a:extLst>
          </p:cNvPr>
          <p:cNvSpPr>
            <a:spLocks noGrp="1"/>
          </p:cNvSpPr>
          <p:nvPr>
            <p:ph type="sldNum" sz="quarter" idx="12"/>
          </p:nvPr>
        </p:nvSpPr>
        <p:spPr/>
        <p:txBody>
          <a:bodyPr/>
          <a:lstStyle/>
          <a:p>
            <a:fld id="{6D972E1D-2B91-43F8-BAFE-8C37D0BCB00C}" type="slidenum">
              <a:rPr lang="en-IN" smtClean="0"/>
              <a:t>43</a:t>
            </a:fld>
            <a:endParaRPr lang="en-IN"/>
          </a:p>
        </p:txBody>
      </p:sp>
      <p:sp>
        <p:nvSpPr>
          <p:cNvPr id="3" name="Line 3">
            <a:extLst>
              <a:ext uri="{FF2B5EF4-FFF2-40B4-BE49-F238E27FC236}">
                <a16:creationId xmlns:a16="http://schemas.microsoft.com/office/drawing/2014/main" id="{6C8F5498-5E42-489B-3B65-44201F5258F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513118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1" name="Line 3">
            <a:extLst>
              <a:ext uri="{FF2B5EF4-FFF2-40B4-BE49-F238E27FC236}">
                <a16:creationId xmlns:a16="http://schemas.microsoft.com/office/drawing/2014/main" id="{03A77B65-481C-C385-F44E-0CA013C3E71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2212" name="Text Box 4">
            <a:extLst>
              <a:ext uri="{FF2B5EF4-FFF2-40B4-BE49-F238E27FC236}">
                <a16:creationId xmlns:a16="http://schemas.microsoft.com/office/drawing/2014/main" id="{C1C63C99-BEB8-2393-276B-108E2F1F2035}"/>
              </a:ext>
            </a:extLst>
          </p:cNvPr>
          <p:cNvSpPr txBox="1">
            <a:spLocks noChangeArrowheads="1"/>
          </p:cNvSpPr>
          <p:nvPr/>
        </p:nvSpPr>
        <p:spPr bwMode="auto">
          <a:xfrm>
            <a:off x="1828801" y="381001"/>
            <a:ext cx="5072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chemeClr val="folHlink"/>
                </a:solidFill>
              </a:rPr>
              <a:t>Figure 3.32  </a:t>
            </a:r>
            <a:r>
              <a:rPr lang="en-US" altLang="en-US" sz="2000"/>
              <a:t>Filling the link with bits in case 2</a:t>
            </a:r>
          </a:p>
        </p:txBody>
      </p:sp>
      <p:pic>
        <p:nvPicPr>
          <p:cNvPr id="222214" name="Picture 6">
            <a:extLst>
              <a:ext uri="{FF2B5EF4-FFF2-40B4-BE49-F238E27FC236}">
                <a16:creationId xmlns:a16="http://schemas.microsoft.com/office/drawing/2014/main" id="{1B4C4AE8-9F24-7067-BB58-D841D7FD8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4" y="1598614"/>
            <a:ext cx="7386637"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9699D1D-A818-022F-6425-9F0D9B025BA4}"/>
              </a:ext>
            </a:extLst>
          </p:cNvPr>
          <p:cNvSpPr>
            <a:spLocks noGrp="1"/>
          </p:cNvSpPr>
          <p:nvPr>
            <p:ph type="sldNum" sz="quarter" idx="12"/>
          </p:nvPr>
        </p:nvSpPr>
        <p:spPr/>
        <p:txBody>
          <a:bodyPr/>
          <a:lstStyle/>
          <a:p>
            <a:fld id="{6D972E1D-2B91-43F8-BAFE-8C37D0BCB00C}" type="slidenum">
              <a:rPr lang="en-IN" smtClean="0"/>
              <a:t>44</a:t>
            </a:fld>
            <a:endParaRPr lang="en-IN"/>
          </a:p>
        </p:txBody>
      </p:sp>
      <p:sp>
        <p:nvSpPr>
          <p:cNvPr id="3" name="Rectangle 2">
            <a:extLst>
              <a:ext uri="{FF2B5EF4-FFF2-40B4-BE49-F238E27FC236}">
                <a16:creationId xmlns:a16="http://schemas.microsoft.com/office/drawing/2014/main" id="{7841D07A-523A-222F-682D-598DDC6AA62E}"/>
              </a:ext>
            </a:extLst>
          </p:cNvPr>
          <p:cNvSpPr/>
          <p:nvPr/>
        </p:nvSpPr>
        <p:spPr>
          <a:xfrm>
            <a:off x="5175504" y="2039111"/>
            <a:ext cx="859536" cy="3931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 bps</a:t>
            </a:r>
          </a:p>
        </p:txBody>
      </p:sp>
      <p:sp>
        <p:nvSpPr>
          <p:cNvPr id="4" name="Rectangle 3">
            <a:extLst>
              <a:ext uri="{FF2B5EF4-FFF2-40B4-BE49-F238E27FC236}">
                <a16:creationId xmlns:a16="http://schemas.microsoft.com/office/drawing/2014/main" id="{CEE518EA-9C0E-64E1-12FF-DB9EA626A097}"/>
              </a:ext>
            </a:extLst>
          </p:cNvPr>
          <p:cNvSpPr/>
          <p:nvPr/>
        </p:nvSpPr>
        <p:spPr>
          <a:xfrm>
            <a:off x="6763512" y="2346959"/>
            <a:ext cx="859536" cy="3931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25 bits</a:t>
            </a:r>
          </a:p>
        </p:txBody>
      </p:sp>
    </p:spTree>
    <p:extLst>
      <p:ext uri="{BB962C8B-B14F-4D97-AF65-F5344CB8AC3E}">
        <p14:creationId xmlns:p14="http://schemas.microsoft.com/office/powerpoint/2010/main" val="3123380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601" name="Line 9">
            <a:extLst>
              <a:ext uri="{FF2B5EF4-FFF2-40B4-BE49-F238E27FC236}">
                <a16:creationId xmlns:a16="http://schemas.microsoft.com/office/drawing/2014/main" id="{9ABF311F-ABF4-B401-428B-27D2837447B5}"/>
              </a:ext>
            </a:extLst>
          </p:cNvPr>
          <p:cNvSpPr>
            <a:spLocks noChangeShapeType="1"/>
          </p:cNvSpPr>
          <p:nvPr/>
        </p:nvSpPr>
        <p:spPr bwMode="auto">
          <a:xfrm>
            <a:off x="1981200" y="25146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238602" name="Line 10">
            <a:extLst>
              <a:ext uri="{FF2B5EF4-FFF2-40B4-BE49-F238E27FC236}">
                <a16:creationId xmlns:a16="http://schemas.microsoft.com/office/drawing/2014/main" id="{5D361D04-0607-EBA9-2D71-23DDB44B18EE}"/>
              </a:ext>
            </a:extLst>
          </p:cNvPr>
          <p:cNvSpPr>
            <a:spLocks noChangeShapeType="1"/>
          </p:cNvSpPr>
          <p:nvPr/>
        </p:nvSpPr>
        <p:spPr bwMode="auto">
          <a:xfrm>
            <a:off x="1982788" y="38100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238603" name="Rectangle 11">
            <a:extLst>
              <a:ext uri="{FF2B5EF4-FFF2-40B4-BE49-F238E27FC236}">
                <a16:creationId xmlns:a16="http://schemas.microsoft.com/office/drawing/2014/main" id="{718BA155-B470-177E-F615-790ABAC58EF7}"/>
              </a:ext>
            </a:extLst>
          </p:cNvPr>
          <p:cNvSpPr>
            <a:spLocks noChangeArrowheads="1"/>
          </p:cNvSpPr>
          <p:nvPr/>
        </p:nvSpPr>
        <p:spPr bwMode="auto">
          <a:xfrm>
            <a:off x="2019300" y="2606675"/>
            <a:ext cx="8077200" cy="1478418"/>
          </a:xfrm>
          <a:prstGeom prst="rect">
            <a:avLst/>
          </a:prstGeom>
          <a:solidFill>
            <a:schemeClr val="accent2">
              <a:lumMod val="20000"/>
              <a:lumOff val="80000"/>
            </a:schemeClr>
          </a:solidFill>
          <a:ln>
            <a:noFill/>
          </a:ln>
          <a:effectLst/>
        </p:spPr>
        <p:txBody>
          <a:bodyPr>
            <a:spAutoFit/>
          </a:bodyPr>
          <a:lstStyle/>
          <a:p>
            <a:pPr algn="ctr">
              <a:lnSpc>
                <a:spcPct val="150000"/>
              </a:lnSpc>
              <a:defRPr/>
            </a:pPr>
            <a:r>
              <a:rPr lang="en-US" altLang="en-US" sz="3200">
                <a:latin typeface="Arial" panose="020B0604020202020204" pitchFamily="34" charset="0"/>
              </a:rPr>
              <a:t>The bandwidth-delay product defines the number of bits that can fill the link.</a:t>
            </a:r>
          </a:p>
        </p:txBody>
      </p:sp>
      <p:sp>
        <p:nvSpPr>
          <p:cNvPr id="2" name="Slide Number Placeholder 1">
            <a:extLst>
              <a:ext uri="{FF2B5EF4-FFF2-40B4-BE49-F238E27FC236}">
                <a16:creationId xmlns:a16="http://schemas.microsoft.com/office/drawing/2014/main" id="{2AA6FCFB-6151-00B8-8329-72AEA3BA20E4}"/>
              </a:ext>
            </a:extLst>
          </p:cNvPr>
          <p:cNvSpPr>
            <a:spLocks noGrp="1"/>
          </p:cNvSpPr>
          <p:nvPr>
            <p:ph type="sldNum" sz="quarter" idx="12"/>
          </p:nvPr>
        </p:nvSpPr>
        <p:spPr/>
        <p:txBody>
          <a:bodyPr/>
          <a:lstStyle/>
          <a:p>
            <a:fld id="{6D972E1D-2B91-43F8-BAFE-8C37D0BCB00C}" type="slidenum">
              <a:rPr lang="en-IN" smtClean="0"/>
              <a:t>45</a:t>
            </a:fld>
            <a:endParaRPr lang="en-IN"/>
          </a:p>
        </p:txBody>
      </p:sp>
      <p:pic>
        <p:nvPicPr>
          <p:cNvPr id="4" name="Picture 3">
            <a:extLst>
              <a:ext uri="{FF2B5EF4-FFF2-40B4-BE49-F238E27FC236}">
                <a16:creationId xmlns:a16="http://schemas.microsoft.com/office/drawing/2014/main" id="{56DF5D8E-AF57-1135-1950-1F57C4E6F5C1}"/>
              </a:ext>
            </a:extLst>
          </p:cNvPr>
          <p:cNvPicPr>
            <a:picLocks noChangeAspect="1"/>
          </p:cNvPicPr>
          <p:nvPr/>
        </p:nvPicPr>
        <p:blipFill>
          <a:blip r:embed="rId3"/>
          <a:stretch>
            <a:fillRect/>
          </a:stretch>
        </p:blipFill>
        <p:spPr>
          <a:xfrm>
            <a:off x="798369" y="648489"/>
            <a:ext cx="4779678" cy="1889924"/>
          </a:xfrm>
          <a:prstGeom prst="rect">
            <a:avLst/>
          </a:prstGeom>
        </p:spPr>
      </p:pic>
    </p:spTree>
    <p:extLst>
      <p:ext uri="{BB962C8B-B14F-4D97-AF65-F5344CB8AC3E}">
        <p14:creationId xmlns:p14="http://schemas.microsoft.com/office/powerpoint/2010/main" val="2706836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7" name="Line 3">
            <a:extLst>
              <a:ext uri="{FF2B5EF4-FFF2-40B4-BE49-F238E27FC236}">
                <a16:creationId xmlns:a16="http://schemas.microsoft.com/office/drawing/2014/main" id="{D28EEFD9-1EA4-CCEB-94E2-B9B0F812CBB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6308" name="Text Box 4">
            <a:extLst>
              <a:ext uri="{FF2B5EF4-FFF2-40B4-BE49-F238E27FC236}">
                <a16:creationId xmlns:a16="http://schemas.microsoft.com/office/drawing/2014/main" id="{C29BF8BC-3F65-63B2-1E2D-6EE5C0F232DF}"/>
              </a:ext>
            </a:extLst>
          </p:cNvPr>
          <p:cNvSpPr txBox="1">
            <a:spLocks noChangeArrowheads="1"/>
          </p:cNvSpPr>
          <p:nvPr/>
        </p:nvSpPr>
        <p:spPr bwMode="auto">
          <a:xfrm>
            <a:off x="1828800" y="762000"/>
            <a:ext cx="560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chemeClr val="folHlink"/>
                </a:solidFill>
              </a:rPr>
              <a:t>Figure 3.33  </a:t>
            </a:r>
            <a:r>
              <a:rPr lang="en-US" altLang="en-US" sz="2000"/>
              <a:t>Concept of bandwidth-delay product</a:t>
            </a:r>
          </a:p>
        </p:txBody>
      </p:sp>
      <p:pic>
        <p:nvPicPr>
          <p:cNvPr id="226310" name="Picture 6">
            <a:extLst>
              <a:ext uri="{FF2B5EF4-FFF2-40B4-BE49-F238E27FC236}">
                <a16:creationId xmlns:a16="http://schemas.microsoft.com/office/drawing/2014/main" id="{BF69AD0D-7A4C-4F29-5349-56780F4F5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717" y="2450593"/>
            <a:ext cx="7834566" cy="180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857E5533-3CC5-6971-310D-4B95FE024A5D}"/>
              </a:ext>
            </a:extLst>
          </p:cNvPr>
          <p:cNvSpPr>
            <a:spLocks noGrp="1"/>
          </p:cNvSpPr>
          <p:nvPr>
            <p:ph type="sldNum" sz="quarter" idx="12"/>
          </p:nvPr>
        </p:nvSpPr>
        <p:spPr/>
        <p:txBody>
          <a:bodyPr/>
          <a:lstStyle/>
          <a:p>
            <a:fld id="{6D972E1D-2B91-43F8-BAFE-8C37D0BCB00C}" type="slidenum">
              <a:rPr lang="en-IN" smtClean="0"/>
              <a:t>46</a:t>
            </a:fld>
            <a:endParaRPr lang="en-IN"/>
          </a:p>
        </p:txBody>
      </p:sp>
    </p:spTree>
    <p:extLst>
      <p:ext uri="{BB962C8B-B14F-4D97-AF65-F5344CB8AC3E}">
        <p14:creationId xmlns:p14="http://schemas.microsoft.com/office/powerpoint/2010/main" val="2229407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927986" cy="1803401"/>
          </a:xfrm>
          <a:solidFill>
            <a:srgbClr val="0070C0"/>
          </a:solidFill>
          <a:effectLst>
            <a:softEdge rad="50800"/>
          </a:effectLst>
        </p:spPr>
        <p:txBody>
          <a:bodyPr/>
          <a:lstStyle/>
          <a:p>
            <a:r>
              <a:rPr lang="en-IN" dirty="0"/>
              <a:t>What have we completed?</a:t>
            </a: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0AD8B744-AC2C-FC5C-27E3-C0D09C117373}"/>
              </a:ext>
            </a:extLst>
          </p:cNvPr>
          <p:cNvSpPr>
            <a:spLocks noGrp="1"/>
          </p:cNvSpPr>
          <p:nvPr>
            <p:ph type="sldNum" sz="quarter" idx="12"/>
          </p:nvPr>
        </p:nvSpPr>
        <p:spPr/>
        <p:txBody>
          <a:bodyPr/>
          <a:lstStyle/>
          <a:p>
            <a:fld id="{6D972E1D-2B91-43F8-BAFE-8C37D0BCB00C}" type="slidenum">
              <a:rPr lang="en-IN" smtClean="0"/>
              <a:t>47</a:t>
            </a:fld>
            <a:endParaRPr lang="en-IN"/>
          </a:p>
        </p:txBody>
      </p:sp>
      <p:sp>
        <p:nvSpPr>
          <p:cNvPr id="11" name="Content Placeholder 2">
            <a:extLst>
              <a:ext uri="{FF2B5EF4-FFF2-40B4-BE49-F238E27FC236}">
                <a16:creationId xmlns:a16="http://schemas.microsoft.com/office/drawing/2014/main" id="{3C814CA1-C496-69FD-D80F-302720C8BDEB}"/>
              </a:ext>
            </a:extLst>
          </p:cNvPr>
          <p:cNvSpPr>
            <a:spLocks noGrp="1"/>
          </p:cNvSpPr>
          <p:nvPr>
            <p:ph type="body" sz="half" idx="2"/>
          </p:nvPr>
        </p:nvSpPr>
        <p:spPr>
          <a:xfrm>
            <a:off x="457199" y="2489200"/>
            <a:ext cx="3927987" cy="3816350"/>
          </a:xfrm>
          <a:solidFill>
            <a:schemeClr val="accent2"/>
          </a:solidFill>
        </p:spPr>
        <p:txBody>
          <a:bodyPr>
            <a:normAutofit fontScale="92500" lnSpcReduction="20000"/>
          </a:bodyPr>
          <a:lstStyle/>
          <a:p>
            <a:pPr marL="457200" indent="-457200">
              <a:buFont typeface="+mj-lt"/>
              <a:buAutoNum type="arabicPeriod"/>
            </a:pPr>
            <a:r>
              <a:rPr lang="en-IN" sz="2400" dirty="0">
                <a:solidFill>
                  <a:schemeClr val="tx1"/>
                </a:solidFill>
              </a:rPr>
              <a:t>Transmission Impairments</a:t>
            </a:r>
          </a:p>
          <a:p>
            <a:pPr marL="457200" indent="-457200">
              <a:buFont typeface="+mj-lt"/>
              <a:buAutoNum type="arabicPeriod"/>
            </a:pPr>
            <a:r>
              <a:rPr lang="en-IN" sz="2400" dirty="0">
                <a:solidFill>
                  <a:schemeClr val="tx1"/>
                </a:solidFill>
              </a:rPr>
              <a:t>Attenuation</a:t>
            </a:r>
          </a:p>
          <a:p>
            <a:pPr marL="457200" indent="-457200">
              <a:buFont typeface="+mj-lt"/>
              <a:buAutoNum type="arabicPeriod"/>
            </a:pPr>
            <a:r>
              <a:rPr lang="en-IN" sz="2400" dirty="0">
                <a:solidFill>
                  <a:schemeClr val="tx1"/>
                </a:solidFill>
              </a:rPr>
              <a:t>Distortion</a:t>
            </a:r>
          </a:p>
          <a:p>
            <a:pPr marL="457200" indent="-457200">
              <a:buFont typeface="+mj-lt"/>
              <a:buAutoNum type="arabicPeriod"/>
            </a:pPr>
            <a:r>
              <a:rPr lang="en-IN" sz="2400" dirty="0">
                <a:solidFill>
                  <a:schemeClr val="tx1"/>
                </a:solidFill>
              </a:rPr>
              <a:t>Noise</a:t>
            </a:r>
          </a:p>
          <a:p>
            <a:pPr marL="457200" indent="-457200">
              <a:buFont typeface="+mj-lt"/>
              <a:buAutoNum type="arabicPeriod"/>
            </a:pPr>
            <a:r>
              <a:rPr lang="en-IN" sz="2400" dirty="0">
                <a:solidFill>
                  <a:schemeClr val="tx1"/>
                </a:solidFill>
              </a:rPr>
              <a:t>Signal to Noise Ratio</a:t>
            </a:r>
          </a:p>
          <a:p>
            <a:pPr marL="457200" indent="-457200">
              <a:buFont typeface="+mj-lt"/>
              <a:buAutoNum type="arabicPeriod"/>
            </a:pPr>
            <a:r>
              <a:rPr lang="en-IN" sz="2400" dirty="0">
                <a:solidFill>
                  <a:schemeClr val="tx1"/>
                </a:solidFill>
              </a:rPr>
              <a:t>Data Rate Limits</a:t>
            </a:r>
          </a:p>
          <a:p>
            <a:pPr marL="457200" indent="-457200">
              <a:buFont typeface="+mj-lt"/>
              <a:buAutoNum type="arabicPeriod"/>
            </a:pPr>
            <a:r>
              <a:rPr lang="en-IN" sz="2400" dirty="0">
                <a:solidFill>
                  <a:schemeClr val="tx1"/>
                </a:solidFill>
              </a:rPr>
              <a:t>Nyquist Bit Rate</a:t>
            </a:r>
          </a:p>
          <a:p>
            <a:pPr marL="457200" indent="-457200">
              <a:buFont typeface="+mj-lt"/>
              <a:buAutoNum type="arabicPeriod"/>
            </a:pPr>
            <a:r>
              <a:rPr lang="en-IN" sz="2400" dirty="0">
                <a:solidFill>
                  <a:schemeClr val="tx1"/>
                </a:solidFill>
              </a:rPr>
              <a:t>Shannon Capacity</a:t>
            </a:r>
          </a:p>
          <a:p>
            <a:pPr marL="457200" indent="-457200">
              <a:buFont typeface="+mj-lt"/>
              <a:buAutoNum type="arabicPeriod"/>
            </a:pPr>
            <a:r>
              <a:rPr lang="en-IN" sz="2400" dirty="0">
                <a:solidFill>
                  <a:schemeClr val="tx1"/>
                </a:solidFill>
              </a:rPr>
              <a:t>Performance</a:t>
            </a:r>
          </a:p>
          <a:p>
            <a:pPr marL="457200" indent="-457200">
              <a:buFont typeface="+mj-lt"/>
              <a:buAutoNum type="arabicPeriod"/>
            </a:pPr>
            <a:endParaRPr lang="en-IN" sz="2400" dirty="0">
              <a:solidFill>
                <a:schemeClr val="tx1"/>
              </a:solidFill>
            </a:endParaRPr>
          </a:p>
        </p:txBody>
      </p:sp>
    </p:spTree>
    <p:extLst>
      <p:ext uri="{BB962C8B-B14F-4D97-AF65-F5344CB8AC3E}">
        <p14:creationId xmlns:p14="http://schemas.microsoft.com/office/powerpoint/2010/main" val="304827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5" name="Line 3">
            <a:extLst>
              <a:ext uri="{FF2B5EF4-FFF2-40B4-BE49-F238E27FC236}">
                <a16:creationId xmlns:a16="http://schemas.microsoft.com/office/drawing/2014/main" id="{25980E2F-E173-C4E7-35CA-71FF0F34188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46436" name="Text Box 4">
            <a:extLst>
              <a:ext uri="{FF2B5EF4-FFF2-40B4-BE49-F238E27FC236}">
                <a16:creationId xmlns:a16="http://schemas.microsoft.com/office/drawing/2014/main" id="{89F22186-701D-D553-657C-7BBB5D0DDDC6}"/>
              </a:ext>
            </a:extLst>
          </p:cNvPr>
          <p:cNvSpPr txBox="1">
            <a:spLocks noChangeArrowheads="1"/>
          </p:cNvSpPr>
          <p:nvPr/>
        </p:nvSpPr>
        <p:spPr bwMode="auto">
          <a:xfrm>
            <a:off x="4233672" y="5949696"/>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solidFill>
                  <a:schemeClr val="folHlink"/>
                </a:solidFill>
              </a:rPr>
              <a:t>Figure 3.26  </a:t>
            </a:r>
            <a:r>
              <a:rPr lang="en-US" altLang="en-US" sz="2000" dirty="0"/>
              <a:t>Attenuation</a:t>
            </a:r>
          </a:p>
        </p:txBody>
      </p:sp>
      <p:pic>
        <p:nvPicPr>
          <p:cNvPr id="146438" name="Picture 6">
            <a:extLst>
              <a:ext uri="{FF2B5EF4-FFF2-40B4-BE49-F238E27FC236}">
                <a16:creationId xmlns:a16="http://schemas.microsoft.com/office/drawing/2014/main" id="{E7D9313F-31DE-52D6-D3EC-46F9C23C1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658" y="3246120"/>
            <a:ext cx="8336742" cy="262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B3626F27-3AB8-677A-674A-AABF0A23E512}"/>
              </a:ext>
            </a:extLst>
          </p:cNvPr>
          <p:cNvSpPr>
            <a:spLocks noGrp="1"/>
          </p:cNvSpPr>
          <p:nvPr>
            <p:ph type="sldNum" sz="quarter" idx="12"/>
          </p:nvPr>
        </p:nvSpPr>
        <p:spPr/>
        <p:txBody>
          <a:bodyPr/>
          <a:lstStyle/>
          <a:p>
            <a:fld id="{6D972E1D-2B91-43F8-BAFE-8C37D0BCB00C}" type="slidenum">
              <a:rPr lang="en-IN" smtClean="0"/>
              <a:t>5</a:t>
            </a:fld>
            <a:endParaRPr lang="en-IN"/>
          </a:p>
        </p:txBody>
      </p:sp>
      <p:sp>
        <p:nvSpPr>
          <p:cNvPr id="4" name="TextBox 3">
            <a:extLst>
              <a:ext uri="{FF2B5EF4-FFF2-40B4-BE49-F238E27FC236}">
                <a16:creationId xmlns:a16="http://schemas.microsoft.com/office/drawing/2014/main" id="{89E79F04-5402-DE56-4DF3-91D8BCE52F10}"/>
              </a:ext>
            </a:extLst>
          </p:cNvPr>
          <p:cNvSpPr txBox="1"/>
          <p:nvPr/>
        </p:nvSpPr>
        <p:spPr>
          <a:xfrm>
            <a:off x="1676400" y="1228636"/>
            <a:ext cx="8851392" cy="830997"/>
          </a:xfrm>
          <a:prstGeom prst="rect">
            <a:avLst/>
          </a:prstGeom>
          <a:noFill/>
        </p:spPr>
        <p:txBody>
          <a:bodyPr wrap="square">
            <a:spAutoFit/>
          </a:bodyPr>
          <a:lstStyle/>
          <a:p>
            <a:pPr algn="just"/>
            <a:r>
              <a:rPr lang="en-US" sz="2400" dirty="0"/>
              <a:t>“When a signal, simple or composite, travels through a medium, It loses some of its energy in overcoming the resistance of the medium.”</a:t>
            </a:r>
            <a:endParaRPr lang="en-IN" sz="2400" dirty="0"/>
          </a:p>
        </p:txBody>
      </p:sp>
      <p:sp>
        <p:nvSpPr>
          <p:cNvPr id="10" name="TextBox 9">
            <a:extLst>
              <a:ext uri="{FF2B5EF4-FFF2-40B4-BE49-F238E27FC236}">
                <a16:creationId xmlns:a16="http://schemas.microsoft.com/office/drawing/2014/main" id="{F593DC51-F89A-5C22-DD50-E86382DC9555}"/>
              </a:ext>
            </a:extLst>
          </p:cNvPr>
          <p:cNvSpPr txBox="1"/>
          <p:nvPr/>
        </p:nvSpPr>
        <p:spPr>
          <a:xfrm>
            <a:off x="4935127" y="414528"/>
            <a:ext cx="2233769" cy="584775"/>
          </a:xfrm>
          <a:prstGeom prst="rect">
            <a:avLst/>
          </a:prstGeom>
          <a:noFill/>
        </p:spPr>
        <p:txBody>
          <a:bodyPr wrap="square">
            <a:spAutoFit/>
          </a:bodyPr>
          <a:lstStyle/>
          <a:p>
            <a:r>
              <a:rPr lang="en-IN" sz="3200" dirty="0"/>
              <a:t>Attenuation</a:t>
            </a:r>
          </a:p>
        </p:txBody>
      </p:sp>
      <p:sp>
        <p:nvSpPr>
          <p:cNvPr id="12" name="TextBox 11">
            <a:extLst>
              <a:ext uri="{FF2B5EF4-FFF2-40B4-BE49-F238E27FC236}">
                <a16:creationId xmlns:a16="http://schemas.microsoft.com/office/drawing/2014/main" id="{D5AF4A19-61D3-BD98-7728-A29585351FC4}"/>
              </a:ext>
            </a:extLst>
          </p:cNvPr>
          <p:cNvSpPr txBox="1"/>
          <p:nvPr/>
        </p:nvSpPr>
        <p:spPr>
          <a:xfrm>
            <a:off x="1676400" y="2261908"/>
            <a:ext cx="8763000" cy="707886"/>
          </a:xfrm>
          <a:prstGeom prst="rect">
            <a:avLst/>
          </a:prstGeom>
          <a:noFill/>
        </p:spPr>
        <p:txBody>
          <a:bodyPr wrap="square">
            <a:spAutoFit/>
          </a:bodyPr>
          <a:lstStyle/>
          <a:p>
            <a:pPr algn="just"/>
            <a:r>
              <a:rPr lang="en-US" sz="2000" dirty="0">
                <a:solidFill>
                  <a:schemeClr val="accent1"/>
                </a:solidFill>
              </a:rPr>
              <a:t>Example: A wire carrying electric signals gets warm, if not hot, after a while. Some of the electrical energy in the signal is converted to heat.</a:t>
            </a:r>
            <a:endParaRPr lang="en-IN" sz="2000" dirty="0">
              <a:solidFill>
                <a:schemeClr val="accent1"/>
              </a:solidFill>
            </a:endParaRPr>
          </a:p>
        </p:txBody>
      </p:sp>
    </p:spTree>
    <p:extLst>
      <p:ext uri="{BB962C8B-B14F-4D97-AF65-F5344CB8AC3E}">
        <p14:creationId xmlns:p14="http://schemas.microsoft.com/office/powerpoint/2010/main" val="211808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A39-06B4-D420-4C3B-455BE2FE76D3}"/>
              </a:ext>
            </a:extLst>
          </p:cNvPr>
          <p:cNvSpPr>
            <a:spLocks noGrp="1"/>
          </p:cNvSpPr>
          <p:nvPr>
            <p:ph type="title"/>
          </p:nvPr>
        </p:nvSpPr>
        <p:spPr/>
        <p:txBody>
          <a:bodyPr/>
          <a:lstStyle/>
          <a:p>
            <a:r>
              <a:rPr lang="en-US" dirty="0"/>
              <a:t>Decibel</a:t>
            </a:r>
            <a:endParaRPr lang="en-IN" dirty="0"/>
          </a:p>
        </p:txBody>
      </p:sp>
      <p:sp>
        <p:nvSpPr>
          <p:cNvPr id="3" name="Content Placeholder 2">
            <a:extLst>
              <a:ext uri="{FF2B5EF4-FFF2-40B4-BE49-F238E27FC236}">
                <a16:creationId xmlns:a16="http://schemas.microsoft.com/office/drawing/2014/main" id="{0E7F5DFD-FBDE-BDC0-C87E-26BAEE5F22F2}"/>
              </a:ext>
            </a:extLst>
          </p:cNvPr>
          <p:cNvSpPr>
            <a:spLocks noGrp="1"/>
          </p:cNvSpPr>
          <p:nvPr>
            <p:ph idx="1"/>
          </p:nvPr>
        </p:nvSpPr>
        <p:spPr>
          <a:xfrm>
            <a:off x="1097280" y="1780970"/>
            <a:ext cx="10058400" cy="2717122"/>
          </a:xfrm>
        </p:spPr>
        <p:txBody>
          <a:bodyPr>
            <a:normAutofit/>
          </a:bodyPr>
          <a:lstStyle/>
          <a:p>
            <a:pPr marL="457200" indent="-457200">
              <a:buFont typeface="+mj-lt"/>
              <a:buAutoNum type="arabicPeriod"/>
            </a:pPr>
            <a:r>
              <a:rPr lang="en-US" sz="2400" dirty="0"/>
              <a:t>To show that a signal has </a:t>
            </a:r>
            <a:r>
              <a:rPr lang="en-US" sz="2400" b="1" dirty="0"/>
              <a:t>lost</a:t>
            </a:r>
            <a:r>
              <a:rPr lang="en-US" sz="2400" dirty="0"/>
              <a:t> or </a:t>
            </a:r>
            <a:r>
              <a:rPr lang="en-US" sz="2400" b="1" dirty="0"/>
              <a:t>gained strength</a:t>
            </a:r>
            <a:r>
              <a:rPr lang="en-US" sz="2400" dirty="0"/>
              <a:t>, engineers use the unit of the decibel.</a:t>
            </a:r>
          </a:p>
          <a:p>
            <a:pPr marL="457200" indent="-457200">
              <a:buFont typeface="+mj-lt"/>
              <a:buAutoNum type="arabicPeriod"/>
            </a:pPr>
            <a:r>
              <a:rPr lang="en-US" sz="2400" dirty="0"/>
              <a:t>The decibel (dB) measures the relative strengths of two signals or one signal at two different points. </a:t>
            </a:r>
          </a:p>
          <a:p>
            <a:pPr marL="457200" indent="-457200">
              <a:buFont typeface="+mj-lt"/>
              <a:buAutoNum type="arabicPeriod"/>
            </a:pPr>
            <a:r>
              <a:rPr lang="en-US" sz="2400" dirty="0"/>
              <a:t>The decibel is negative if a signal is attenuated and positive if a signal is amplified.</a:t>
            </a:r>
            <a:endParaRPr lang="en-IN" sz="2400" dirty="0"/>
          </a:p>
        </p:txBody>
      </p:sp>
      <p:sp>
        <p:nvSpPr>
          <p:cNvPr id="4" name="Slide Number Placeholder 3">
            <a:extLst>
              <a:ext uri="{FF2B5EF4-FFF2-40B4-BE49-F238E27FC236}">
                <a16:creationId xmlns:a16="http://schemas.microsoft.com/office/drawing/2014/main" id="{1BAEEAA4-35C6-FD97-05B1-E45AFFF2410C}"/>
              </a:ext>
            </a:extLst>
          </p:cNvPr>
          <p:cNvSpPr>
            <a:spLocks noGrp="1"/>
          </p:cNvSpPr>
          <p:nvPr>
            <p:ph type="sldNum" sz="quarter" idx="12"/>
          </p:nvPr>
        </p:nvSpPr>
        <p:spPr/>
        <p:txBody>
          <a:bodyPr/>
          <a:lstStyle/>
          <a:p>
            <a:fld id="{6D972E1D-2B91-43F8-BAFE-8C37D0BCB00C}" type="slidenum">
              <a:rPr lang="en-IN" smtClean="0"/>
              <a:t>6</a:t>
            </a:fld>
            <a:endParaRPr lang="en-IN"/>
          </a:p>
        </p:txBody>
      </p:sp>
      <p:sp>
        <p:nvSpPr>
          <p:cNvPr id="5" name="Line 3">
            <a:extLst>
              <a:ext uri="{FF2B5EF4-FFF2-40B4-BE49-F238E27FC236}">
                <a16:creationId xmlns:a16="http://schemas.microsoft.com/office/drawing/2014/main" id="{D81D0B3E-3472-059D-78E6-A8E6E8352AE7}"/>
              </a:ext>
            </a:extLst>
          </p:cNvPr>
          <p:cNvSpPr>
            <a:spLocks noChangeShapeType="1"/>
          </p:cNvSpPr>
          <p:nvPr/>
        </p:nvSpPr>
        <p:spPr bwMode="auto">
          <a:xfrm flipV="1">
            <a:off x="1255776" y="1655064"/>
            <a:ext cx="9634728" cy="21335"/>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 name="Picture 6">
            <a:extLst>
              <a:ext uri="{FF2B5EF4-FFF2-40B4-BE49-F238E27FC236}">
                <a16:creationId xmlns:a16="http://schemas.microsoft.com/office/drawing/2014/main" id="{A207388D-7F7E-8B2D-894A-EC6D72F2EE1D}"/>
              </a:ext>
            </a:extLst>
          </p:cNvPr>
          <p:cNvPicPr>
            <a:picLocks noChangeAspect="1"/>
          </p:cNvPicPr>
          <p:nvPr/>
        </p:nvPicPr>
        <p:blipFill>
          <a:blip r:embed="rId2"/>
          <a:stretch>
            <a:fillRect/>
          </a:stretch>
        </p:blipFill>
        <p:spPr>
          <a:xfrm>
            <a:off x="2754606" y="4312724"/>
            <a:ext cx="2613182" cy="981652"/>
          </a:xfrm>
          <a:prstGeom prst="rect">
            <a:avLst/>
          </a:prstGeom>
        </p:spPr>
      </p:pic>
      <p:sp>
        <p:nvSpPr>
          <p:cNvPr id="9" name="TextBox 8">
            <a:extLst>
              <a:ext uri="{FF2B5EF4-FFF2-40B4-BE49-F238E27FC236}">
                <a16:creationId xmlns:a16="http://schemas.microsoft.com/office/drawing/2014/main" id="{ED8910FA-72CB-C33A-C0DB-348C3660185D}"/>
              </a:ext>
            </a:extLst>
          </p:cNvPr>
          <p:cNvSpPr txBox="1"/>
          <p:nvPr/>
        </p:nvSpPr>
        <p:spPr>
          <a:xfrm>
            <a:off x="5223510" y="5593003"/>
            <a:ext cx="6094476" cy="707886"/>
          </a:xfrm>
          <a:prstGeom prst="rect">
            <a:avLst/>
          </a:prstGeom>
          <a:noFill/>
        </p:spPr>
        <p:txBody>
          <a:bodyPr wrap="square">
            <a:spAutoFit/>
          </a:bodyPr>
          <a:lstStyle/>
          <a:p>
            <a:r>
              <a:rPr lang="en-US" sz="2000" b="1" i="1" dirty="0"/>
              <a:t>Variables PI and P2 are the powers of a signal at points 1 and 2, respectively.</a:t>
            </a:r>
            <a:endParaRPr lang="en-IN" sz="2000" b="1" i="1" dirty="0"/>
          </a:p>
        </p:txBody>
      </p:sp>
    </p:spTree>
    <p:extLst>
      <p:ext uri="{BB962C8B-B14F-4D97-AF65-F5344CB8AC3E}">
        <p14:creationId xmlns:p14="http://schemas.microsoft.com/office/powerpoint/2010/main" val="23227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8" name="Rectangle 10">
            <a:extLst>
              <a:ext uri="{FF2B5EF4-FFF2-40B4-BE49-F238E27FC236}">
                <a16:creationId xmlns:a16="http://schemas.microsoft.com/office/drawing/2014/main" id="{6464C5E5-7826-F6F3-B6F7-0412E92FE475}"/>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48489" name="Rectangle 11">
            <a:extLst>
              <a:ext uri="{FF2B5EF4-FFF2-40B4-BE49-F238E27FC236}">
                <a16:creationId xmlns:a16="http://schemas.microsoft.com/office/drawing/2014/main" id="{27C2176B-112D-665C-C09E-55359CB3BBDD}"/>
              </a:ext>
            </a:extLst>
          </p:cNvPr>
          <p:cNvSpPr>
            <a:spLocks noChangeArrowheads="1"/>
          </p:cNvSpPr>
          <p:nvPr/>
        </p:nvSpPr>
        <p:spPr bwMode="auto">
          <a:xfrm>
            <a:off x="1752600" y="1447800"/>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Suppose a signal travels through a transmission medium and its power is reduced to one-half. This means that P2 is (1/2)P1. In this case, the attenuation (loss of power) can be calculated as</a:t>
            </a:r>
          </a:p>
        </p:txBody>
      </p:sp>
      <p:sp>
        <p:nvSpPr>
          <p:cNvPr id="148490" name="Text Box 12">
            <a:extLst>
              <a:ext uri="{FF2B5EF4-FFF2-40B4-BE49-F238E27FC236}">
                <a16:creationId xmlns:a16="http://schemas.microsoft.com/office/drawing/2014/main" id="{B062D4C6-4452-ECAA-BA8A-1AFF6E83B59E}"/>
              </a:ext>
            </a:extLst>
          </p:cNvPr>
          <p:cNvSpPr txBox="1">
            <a:spLocks noChangeArrowheads="1"/>
          </p:cNvSpPr>
          <p:nvPr/>
        </p:nvSpPr>
        <p:spPr bwMode="auto">
          <a:xfrm>
            <a:off x="1542289" y="4111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3.26</a:t>
            </a:r>
          </a:p>
        </p:txBody>
      </p:sp>
      <p:sp>
        <p:nvSpPr>
          <p:cNvPr id="148491" name="Rectangle 16">
            <a:extLst>
              <a:ext uri="{FF2B5EF4-FFF2-40B4-BE49-F238E27FC236}">
                <a16:creationId xmlns:a16="http://schemas.microsoft.com/office/drawing/2014/main" id="{B3A90446-AC8F-ED37-4A41-0A670C2302D4}"/>
              </a:ext>
            </a:extLst>
          </p:cNvPr>
          <p:cNvSpPr>
            <a:spLocks noChangeArrowheads="1"/>
          </p:cNvSpPr>
          <p:nvPr/>
        </p:nvSpPr>
        <p:spPr bwMode="auto">
          <a:xfrm>
            <a:off x="1752600" y="5302250"/>
            <a:ext cx="845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dirty="0"/>
              <a:t>A loss of 3 dB (–3 dB) is equivalent to losing one-half the power.</a:t>
            </a:r>
          </a:p>
        </p:txBody>
      </p:sp>
      <p:pic>
        <p:nvPicPr>
          <p:cNvPr id="148492" name="Picture 17">
            <a:extLst>
              <a:ext uri="{FF2B5EF4-FFF2-40B4-BE49-F238E27FC236}">
                <a16:creationId xmlns:a16="http://schemas.microsoft.com/office/drawing/2014/main" id="{BB35B2C2-9CDF-5FBF-69D6-E8D17ABB3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542" y="3352799"/>
            <a:ext cx="8499740" cy="857069"/>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9E523F6-BE4D-4547-D6DE-22C49E4907C2}"/>
              </a:ext>
            </a:extLst>
          </p:cNvPr>
          <p:cNvSpPr>
            <a:spLocks noGrp="1"/>
          </p:cNvSpPr>
          <p:nvPr>
            <p:ph type="sldNum" sz="quarter" idx="12"/>
          </p:nvPr>
        </p:nvSpPr>
        <p:spPr/>
        <p:txBody>
          <a:bodyPr/>
          <a:lstStyle/>
          <a:p>
            <a:fld id="{6D972E1D-2B91-43F8-BAFE-8C37D0BCB00C}" type="slidenum">
              <a:rPr lang="en-IN" smtClean="0"/>
              <a:t>7</a:t>
            </a:fld>
            <a:endParaRPr lang="en-IN"/>
          </a:p>
        </p:txBody>
      </p:sp>
      <p:sp>
        <p:nvSpPr>
          <p:cNvPr id="5" name="Line 3">
            <a:extLst>
              <a:ext uri="{FF2B5EF4-FFF2-40B4-BE49-F238E27FC236}">
                <a16:creationId xmlns:a16="http://schemas.microsoft.com/office/drawing/2014/main" id="{3DC5649C-82E0-AA46-7D93-C1170AB3AE9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83132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6" name="Rectangle 10">
            <a:extLst>
              <a:ext uri="{FF2B5EF4-FFF2-40B4-BE49-F238E27FC236}">
                <a16:creationId xmlns:a16="http://schemas.microsoft.com/office/drawing/2014/main" id="{8690CDA7-F06C-332B-B06F-1D57C475581E}"/>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50537" name="Rectangle 11">
            <a:extLst>
              <a:ext uri="{FF2B5EF4-FFF2-40B4-BE49-F238E27FC236}">
                <a16:creationId xmlns:a16="http://schemas.microsoft.com/office/drawing/2014/main" id="{8DD20599-2240-A6DC-AE97-C3EC77B72DD2}"/>
              </a:ext>
            </a:extLst>
          </p:cNvPr>
          <p:cNvSpPr>
            <a:spLocks noChangeArrowheads="1"/>
          </p:cNvSpPr>
          <p:nvPr/>
        </p:nvSpPr>
        <p:spPr bwMode="auto">
          <a:xfrm>
            <a:off x="1752600" y="1447801"/>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A signal travels through an amplifier, and its power is increased 10 times. This means that P</a:t>
            </a:r>
            <a:r>
              <a:rPr lang="en-US" altLang="en-US" sz="2400" baseline="-25000" dirty="0"/>
              <a:t>2</a:t>
            </a:r>
            <a:r>
              <a:rPr lang="en-US" altLang="en-US" sz="2400" dirty="0"/>
              <a:t> = 10P</a:t>
            </a:r>
            <a:r>
              <a:rPr lang="en-US" altLang="en-US" sz="2400" baseline="-25000" dirty="0"/>
              <a:t>1 </a:t>
            </a:r>
            <a:r>
              <a:rPr lang="en-US" altLang="en-US" sz="2400" dirty="0"/>
              <a:t>. In this case, the amplification (gain of power) can be calculated as</a:t>
            </a:r>
          </a:p>
        </p:txBody>
      </p:sp>
      <p:sp>
        <p:nvSpPr>
          <p:cNvPr id="150538" name="Text Box 12">
            <a:extLst>
              <a:ext uri="{FF2B5EF4-FFF2-40B4-BE49-F238E27FC236}">
                <a16:creationId xmlns:a16="http://schemas.microsoft.com/office/drawing/2014/main" id="{2371204F-BD7A-A3EA-0027-9E231AF44FFD}"/>
              </a:ext>
            </a:extLst>
          </p:cNvPr>
          <p:cNvSpPr txBox="1">
            <a:spLocks noChangeArrowheads="1"/>
          </p:cNvSpPr>
          <p:nvPr/>
        </p:nvSpPr>
        <p:spPr bwMode="auto">
          <a:xfrm>
            <a:off x="1676400" y="411162"/>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3.27</a:t>
            </a:r>
          </a:p>
        </p:txBody>
      </p:sp>
      <p:pic>
        <p:nvPicPr>
          <p:cNvPr id="150539" name="Picture 14">
            <a:extLst>
              <a:ext uri="{FF2B5EF4-FFF2-40B4-BE49-F238E27FC236}">
                <a16:creationId xmlns:a16="http://schemas.microsoft.com/office/drawing/2014/main" id="{3C4B0D1F-462C-F33B-887A-2B2A2261C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025" y="3352800"/>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0540" name="Picture 15">
            <a:extLst>
              <a:ext uri="{FF2B5EF4-FFF2-40B4-BE49-F238E27FC236}">
                <a16:creationId xmlns:a16="http://schemas.microsoft.com/office/drawing/2014/main" id="{5E3529F3-DFD6-E864-516F-A09D5F0DB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976" y="4398964"/>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22151D3-F7EF-E8F7-6235-53EAF88C4979}"/>
              </a:ext>
            </a:extLst>
          </p:cNvPr>
          <p:cNvSpPr>
            <a:spLocks noGrp="1"/>
          </p:cNvSpPr>
          <p:nvPr>
            <p:ph type="sldNum" sz="quarter" idx="12"/>
          </p:nvPr>
        </p:nvSpPr>
        <p:spPr/>
        <p:txBody>
          <a:bodyPr/>
          <a:lstStyle/>
          <a:p>
            <a:fld id="{6D972E1D-2B91-43F8-BAFE-8C37D0BCB00C}" type="slidenum">
              <a:rPr lang="en-IN" smtClean="0"/>
              <a:t>8</a:t>
            </a:fld>
            <a:endParaRPr lang="en-IN"/>
          </a:p>
        </p:txBody>
      </p:sp>
      <p:sp>
        <p:nvSpPr>
          <p:cNvPr id="3" name="Line 3">
            <a:extLst>
              <a:ext uri="{FF2B5EF4-FFF2-40B4-BE49-F238E27FC236}">
                <a16:creationId xmlns:a16="http://schemas.microsoft.com/office/drawing/2014/main" id="{28D1D64B-7C23-4E00-8C90-1C56B7E671E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8660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84" name="Rectangle 10">
            <a:extLst>
              <a:ext uri="{FF2B5EF4-FFF2-40B4-BE49-F238E27FC236}">
                <a16:creationId xmlns:a16="http://schemas.microsoft.com/office/drawing/2014/main" id="{B684056D-B5F9-FEA8-CD0B-D5755434D457}"/>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52585" name="Rectangle 11">
            <a:extLst>
              <a:ext uri="{FF2B5EF4-FFF2-40B4-BE49-F238E27FC236}">
                <a16:creationId xmlns:a16="http://schemas.microsoft.com/office/drawing/2014/main" id="{EC5055E5-BADF-64F1-2550-16BB22D6CCE8}"/>
              </a:ext>
            </a:extLst>
          </p:cNvPr>
          <p:cNvSpPr>
            <a:spLocks noChangeArrowheads="1"/>
          </p:cNvSpPr>
          <p:nvPr/>
        </p:nvSpPr>
        <p:spPr bwMode="auto">
          <a:xfrm>
            <a:off x="1174750" y="984505"/>
            <a:ext cx="966571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p>
        </p:txBody>
      </p:sp>
      <p:sp>
        <p:nvSpPr>
          <p:cNvPr id="152586" name="Text Box 12">
            <a:extLst>
              <a:ext uri="{FF2B5EF4-FFF2-40B4-BE49-F238E27FC236}">
                <a16:creationId xmlns:a16="http://schemas.microsoft.com/office/drawing/2014/main" id="{A18F72DB-E7C6-01FC-8453-C4E183E183E1}"/>
              </a:ext>
            </a:extLst>
          </p:cNvPr>
          <p:cNvSpPr txBox="1">
            <a:spLocks noChangeArrowheads="1"/>
          </p:cNvSpPr>
          <p:nvPr/>
        </p:nvSpPr>
        <p:spPr bwMode="auto">
          <a:xfrm>
            <a:off x="1627188" y="350045"/>
            <a:ext cx="24308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Why decibel?</a:t>
            </a:r>
          </a:p>
        </p:txBody>
      </p:sp>
      <p:pic>
        <p:nvPicPr>
          <p:cNvPr id="152587" name="Picture 14">
            <a:extLst>
              <a:ext uri="{FF2B5EF4-FFF2-40B4-BE49-F238E27FC236}">
                <a16:creationId xmlns:a16="http://schemas.microsoft.com/office/drawing/2014/main" id="{70BBE5C5-02D7-C520-58EE-D5618225B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364" y="2881492"/>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9A7FEE32-06B0-5625-E52F-3EE63359F874}"/>
              </a:ext>
            </a:extLst>
          </p:cNvPr>
          <p:cNvSpPr>
            <a:spLocks noGrp="1"/>
          </p:cNvSpPr>
          <p:nvPr>
            <p:ph type="sldNum" sz="quarter" idx="12"/>
          </p:nvPr>
        </p:nvSpPr>
        <p:spPr/>
        <p:txBody>
          <a:bodyPr/>
          <a:lstStyle/>
          <a:p>
            <a:fld id="{6D972E1D-2B91-43F8-BAFE-8C37D0BCB00C}" type="slidenum">
              <a:rPr lang="en-IN" smtClean="0"/>
              <a:t>9</a:t>
            </a:fld>
            <a:endParaRPr lang="en-IN"/>
          </a:p>
        </p:txBody>
      </p:sp>
      <p:sp>
        <p:nvSpPr>
          <p:cNvPr id="3" name="Line 3">
            <a:extLst>
              <a:ext uri="{FF2B5EF4-FFF2-40B4-BE49-F238E27FC236}">
                <a16:creationId xmlns:a16="http://schemas.microsoft.com/office/drawing/2014/main" id="{70050A7D-127D-89B4-967F-DBB5A8913FF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4628" name="Text Box 4">
            <a:extLst>
              <a:ext uri="{FF2B5EF4-FFF2-40B4-BE49-F238E27FC236}">
                <a16:creationId xmlns:a16="http://schemas.microsoft.com/office/drawing/2014/main" id="{5F641A81-6729-127C-3568-F69129182BBC}"/>
              </a:ext>
            </a:extLst>
          </p:cNvPr>
          <p:cNvSpPr txBox="1">
            <a:spLocks noChangeArrowheads="1"/>
          </p:cNvSpPr>
          <p:nvPr/>
        </p:nvSpPr>
        <p:spPr bwMode="auto">
          <a:xfrm>
            <a:off x="4361688" y="5952173"/>
            <a:ext cx="34656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folHlink"/>
                </a:solidFill>
              </a:rPr>
              <a:t>Figure 3.27  </a:t>
            </a:r>
            <a:r>
              <a:rPr lang="en-US" altLang="en-US" b="1" dirty="0"/>
              <a:t>Decibels for Example</a:t>
            </a:r>
          </a:p>
        </p:txBody>
      </p:sp>
      <p:pic>
        <p:nvPicPr>
          <p:cNvPr id="154630" name="Picture 6">
            <a:extLst>
              <a:ext uri="{FF2B5EF4-FFF2-40B4-BE49-F238E27FC236}">
                <a16:creationId xmlns:a16="http://schemas.microsoft.com/office/drawing/2014/main" id="{FD2DC6A6-5650-9C53-B866-39C084F774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8385" y="3529012"/>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316688"/>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1201</TotalTime>
  <Words>2963</Words>
  <Application>Microsoft Office PowerPoint</Application>
  <PresentationFormat>Widescreen</PresentationFormat>
  <Paragraphs>294</Paragraphs>
  <Slides>47</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Cambria Math</vt:lpstr>
      <vt:lpstr>Times</vt:lpstr>
      <vt:lpstr>Wingdings</vt:lpstr>
      <vt:lpstr>Retrospect</vt:lpstr>
      <vt:lpstr>PowerPoint Presentation</vt:lpstr>
      <vt:lpstr>Topics to be discussed</vt:lpstr>
      <vt:lpstr>PowerPoint Presentation</vt:lpstr>
      <vt:lpstr>PowerPoint Presentation</vt:lpstr>
      <vt:lpstr>PowerPoint Presentation</vt:lpstr>
      <vt:lpstr>Decibel</vt:lpstr>
      <vt:lpstr>PowerPoint Presentation</vt:lpstr>
      <vt:lpstr>PowerPoint Presentation</vt:lpstr>
      <vt:lpstr>PowerPoint Presentation</vt:lpstr>
      <vt:lpstr>PowerPoint Presentation</vt:lpstr>
      <vt:lpstr>PowerPoint Presentation</vt:lpstr>
      <vt:lpstr>Distortion</vt:lpstr>
      <vt:lpstr>PowerPoint Presentation</vt:lpstr>
      <vt:lpstr>Noise</vt:lpstr>
      <vt:lpstr>PowerPoint Presentation</vt:lpstr>
      <vt:lpstr>Signal-to-Noise Ratio (SNR)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Throughput</vt:lpstr>
      <vt:lpstr>PowerPoint Presentation</vt:lpstr>
      <vt:lpstr>Latency (Delay)</vt:lpstr>
      <vt:lpstr>PowerPoint Presentation</vt:lpstr>
      <vt:lpstr>Transmission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Ojha</dc:creator>
  <cp:lastModifiedBy>Rajesh Ojha</cp:lastModifiedBy>
  <cp:revision>69</cp:revision>
  <dcterms:created xsi:type="dcterms:W3CDTF">2024-07-20T06:38:06Z</dcterms:created>
  <dcterms:modified xsi:type="dcterms:W3CDTF">2024-09-09T07:11:15Z</dcterms:modified>
</cp:coreProperties>
</file>