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304800" y="838200"/>
            <a:ext cx="9448800" cy="3048001"/>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400" u="none" cap="none" strike="noStrike">
                <a:solidFill>
                  <a:schemeClr val="dk1"/>
                </a:solidFill>
                <a:latin typeface="Calibri"/>
                <a:ea typeface="Calibri"/>
                <a:cs typeface="Calibri"/>
                <a:sym typeface="Calibri"/>
              </a:rPr>
              <a:t>	</a:t>
            </a:r>
            <a:r>
              <a:rPr b="1" i="0" lang="en-US" sz="4400" u="none" cap="none" strike="noStrike">
                <a:solidFill>
                  <a:srgbClr val="FF0000"/>
                </a:solidFill>
                <a:latin typeface="Calibri"/>
                <a:ea typeface="Calibri"/>
                <a:cs typeface="Calibri"/>
                <a:sym typeface="Calibri"/>
              </a:rPr>
              <a:t>Co-Extracting Opinion Targets and Opinion Words from Online Reviews Based on the Word Alignment Model</a:t>
            </a:r>
            <a:br>
              <a:rPr b="0" i="0" lang="en-US" sz="4400" u="none" cap="none" strike="noStrike">
                <a:solidFill>
                  <a:schemeClr val="dk1"/>
                </a:solidFill>
                <a:latin typeface="Calibri"/>
                <a:ea typeface="Calibri"/>
                <a:cs typeface="Calibri"/>
                <a:sym typeface="Calibri"/>
              </a:rPr>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MODULES DESCRIPTION</a:t>
            </a:r>
          </a:p>
        </p:txBody>
      </p:sp>
      <p:sp>
        <p:nvSpPr>
          <p:cNvPr id="137" name="Shape 137"/>
          <p:cNvSpPr txBox="1"/>
          <p:nvPr>
            <p:ph idx="1" type="body"/>
          </p:nvPr>
        </p:nvSpPr>
        <p:spPr>
          <a:xfrm>
            <a:off x="457200" y="1600200"/>
            <a:ext cx="8915400" cy="4525963"/>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rgbClr val="FF0000"/>
              </a:buClr>
              <a:buSzPct val="25000"/>
              <a:buFont typeface="Arial"/>
              <a:buNone/>
            </a:pPr>
            <a:r>
              <a:rPr b="1" i="0" lang="en-US" sz="2960" u="none" cap="none" strike="noStrike">
                <a:solidFill>
                  <a:srgbClr val="FF0000"/>
                </a:solidFill>
                <a:latin typeface="Calibri"/>
                <a:ea typeface="Calibri"/>
                <a:cs typeface="Calibri"/>
                <a:sym typeface="Calibri"/>
              </a:rPr>
              <a:t>Partially supervised alignment model </a:t>
            </a:r>
          </a:p>
          <a:p>
            <a:pPr indent="-342900" lvl="0" marL="342900" marR="0" rtl="0" algn="just">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Calibri"/>
                <a:ea typeface="Calibri"/>
                <a:cs typeface="Calibri"/>
                <a:sym typeface="Calibri"/>
              </a:rPr>
              <a:t>partially-supervised word alignment model (PSWAM). At first, we apply PSWAM in a monolingual scenario to mine opinion relations in sentences and estimate the associations between words.</a:t>
            </a:r>
          </a:p>
          <a:p>
            <a:pPr indent="-342900" lvl="0" marL="342900" marR="0" rtl="0" algn="just">
              <a:lnSpc>
                <a:spcPct val="90000"/>
              </a:lnSpc>
              <a:spcBef>
                <a:spcPts val="592"/>
              </a:spcBef>
              <a:buClr>
                <a:schemeClr val="dk1"/>
              </a:buClr>
              <a:buSzPct val="98666"/>
              <a:buFont typeface="Noto Sans Symbols"/>
              <a:buChar char="➢"/>
            </a:pPr>
            <a:r>
              <a:rPr b="0" i="0" lang="en-US" sz="2960" u="none" cap="none" strike="noStrike">
                <a:solidFill>
                  <a:schemeClr val="dk1"/>
                </a:solidFill>
                <a:latin typeface="Calibri"/>
                <a:ea typeface="Calibri"/>
                <a:cs typeface="Calibri"/>
                <a:sym typeface="Calibri"/>
              </a:rPr>
              <a:t>Then, a graph-based algorithm is exploited to estimate the confidence  of each candidate, and the candidates with higher confidence will be extracted as the opinion targets. Compared with existing syntax-based methods,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0"/>
            <a:ext cx="8229600" cy="14478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Times New Roman"/>
              <a:buNone/>
            </a:pPr>
            <a:br>
              <a:rPr b="1" i="0" lang="en-US" sz="3509" u="none" cap="none" strike="noStrike">
                <a:solidFill>
                  <a:schemeClr val="dk1"/>
                </a:solidFill>
                <a:latin typeface="Times New Roman"/>
                <a:ea typeface="Times New Roman"/>
                <a:cs typeface="Times New Roman"/>
                <a:sym typeface="Times New Roman"/>
              </a:rPr>
            </a:br>
            <a:br>
              <a:rPr b="1" i="0" lang="en-US" sz="3509" u="none" cap="none" strike="noStrike">
                <a:solidFill>
                  <a:schemeClr val="dk1"/>
                </a:solidFill>
                <a:latin typeface="Times New Roman"/>
                <a:ea typeface="Times New Roman"/>
                <a:cs typeface="Times New Roman"/>
                <a:sym typeface="Times New Roman"/>
              </a:rPr>
            </a:br>
            <a:r>
              <a:rPr b="1" i="0" lang="en-US" sz="3959" u="none" cap="none" strike="noStrike">
                <a:solidFill>
                  <a:srgbClr val="FF0000"/>
                </a:solidFill>
                <a:latin typeface="Calibri"/>
                <a:ea typeface="Calibri"/>
                <a:cs typeface="Calibri"/>
                <a:sym typeface="Calibri"/>
              </a:rPr>
              <a:t>POS Tagging &amp; Hill climbing</a:t>
            </a: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p>
        </p:txBody>
      </p:sp>
      <p:sp>
        <p:nvSpPr>
          <p:cNvPr id="143" name="Shape 14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standard word alignment model is usually trained in a completely unsupervised manner, which may not obtain precise alignment results. </a:t>
            </a:r>
          </a:p>
          <a:p>
            <a:pPr indent="-342900" lvl="0" marL="342900" marR="0" rtl="0" algn="just">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Thus, to improve alignment performance, we perform a partial supervision on the statistic model and employ a partially- supervised alignment model to incorporate partial alignment links into the alignment process.</a:t>
            </a:r>
          </a:p>
          <a:p>
            <a:pPr indent="-342900" lvl="0" marL="342900" marR="0" rtl="0" algn="just">
              <a:spcBef>
                <a:spcPts val="560"/>
              </a:spcBef>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0"/>
            <a:ext cx="8229600" cy="141763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r>
              <a:rPr b="1" i="0" lang="en-US" sz="3959" u="none" cap="none" strike="noStrike">
                <a:solidFill>
                  <a:srgbClr val="FF0000"/>
                </a:solidFill>
                <a:latin typeface="Calibri"/>
                <a:ea typeface="Calibri"/>
                <a:cs typeface="Calibri"/>
                <a:sym typeface="Calibri"/>
              </a:rPr>
              <a:t>Partially Supervised candidate Extraction &amp; word alignment</a:t>
            </a:r>
          </a:p>
        </p:txBody>
      </p:sp>
      <p:sp>
        <p:nvSpPr>
          <p:cNvPr id="149" name="Shape 14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These methods usually adopted coarser techniques, such as frequency statistics and phrase detection, to detect the proper opinion targets/words. </a:t>
            </a:r>
          </a:p>
          <a:p>
            <a:pPr indent="-342900" lvl="0" marL="342900" marR="0" rtl="0" algn="just">
              <a:lnSpc>
                <a:spcPct val="90000"/>
              </a:lnSpc>
              <a:spcBef>
                <a:spcPts val="592"/>
              </a:spcBef>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They put more emphasis on how to cluster these words into their corresponding topics (or) aspects. we obtain a set of word pairs, each of which is composed of a noun/noun phrase (opinion target candidate) and its corresponding modified word (opinion word candidate).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br>
              <a:rPr b="1" i="0" lang="en-US" sz="3959" u="none" cap="none" strike="noStrike">
                <a:solidFill>
                  <a:schemeClr val="dk1"/>
                </a:solidFill>
                <a:latin typeface="Calibri"/>
                <a:ea typeface="Calibri"/>
                <a:cs typeface="Calibri"/>
                <a:sym typeface="Calibri"/>
              </a:rPr>
            </a:br>
            <a:r>
              <a:rPr b="1" i="0" lang="en-US" sz="3959" u="none" cap="none" strike="noStrike">
                <a:solidFill>
                  <a:srgbClr val="FF0000"/>
                </a:solidFill>
                <a:latin typeface="Calibri"/>
                <a:ea typeface="Calibri"/>
                <a:cs typeface="Calibri"/>
                <a:sym typeface="Calibri"/>
              </a:rPr>
              <a:t>Calculate candidate confidence</a:t>
            </a:r>
            <a:br>
              <a:rPr b="0"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Times New Roman"/>
                <a:ea typeface="Times New Roman"/>
                <a:cs typeface="Times New Roman"/>
                <a:sym typeface="Times New Roman"/>
              </a:rPr>
              <a:t>:</a:t>
            </a:r>
            <a:br>
              <a:rPr b="0" i="0" lang="en-US" sz="3959" u="none" cap="none" strike="noStrike">
                <a:solidFill>
                  <a:schemeClr val="dk1"/>
                </a:solidFill>
                <a:latin typeface="Calibri"/>
                <a:ea typeface="Calibri"/>
                <a:cs typeface="Calibri"/>
                <a:sym typeface="Calibri"/>
              </a:rPr>
            </a:br>
          </a:p>
        </p:txBody>
      </p:sp>
      <p:sp>
        <p:nvSpPr>
          <p:cNvPr id="155" name="Shape 15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spcAft>
                <a:spcPts val="0"/>
              </a:spcAft>
              <a:buClr>
                <a:schemeClr val="dk1"/>
              </a:buClr>
              <a:buSzPct val="99615"/>
              <a:buFont typeface="Noto Sans Symbols"/>
              <a:buChar char="➢"/>
            </a:pPr>
            <a:r>
              <a:rPr b="0" i="0" lang="en-US" sz="2590" u="none" cap="none" strike="noStrike">
                <a:solidFill>
                  <a:schemeClr val="dk1"/>
                </a:solidFill>
                <a:latin typeface="Calibri"/>
                <a:ea typeface="Calibri"/>
                <a:cs typeface="Calibri"/>
                <a:sym typeface="Calibri"/>
              </a:rPr>
              <a:t>we propose a graph-based co-ranking algorithm to estimate the confidence of each candidate. calculate the prior knowledge of candidates for indicating some  noises and incorporating them into our ranking algorithm to make collaborated operations on candidate confidence estimations. </a:t>
            </a:r>
          </a:p>
          <a:p>
            <a:pPr indent="-342900" lvl="0" marL="342900" marR="0" rtl="0" algn="just">
              <a:lnSpc>
                <a:spcPct val="80000"/>
              </a:lnSpc>
              <a:spcBef>
                <a:spcPts val="518"/>
              </a:spcBef>
              <a:spcAft>
                <a:spcPts val="0"/>
              </a:spcAft>
              <a:buClr>
                <a:schemeClr val="dk1"/>
              </a:buClr>
              <a:buSzPct val="99615"/>
              <a:buFont typeface="Noto Sans Symbols"/>
              <a:buChar char="➢"/>
            </a:pPr>
            <a:r>
              <a:rPr b="0" i="0" lang="en-US" sz="2590" u="none" cap="none" strike="noStrike">
                <a:solidFill>
                  <a:schemeClr val="dk1"/>
                </a:solidFill>
                <a:latin typeface="Calibri"/>
                <a:ea typeface="Calibri"/>
                <a:cs typeface="Calibri"/>
                <a:sym typeface="Calibri"/>
              </a:rPr>
              <a:t>Finally, candidates with higher confidence than a threshold are extracted. Compared to the previous methods based on the bootstrapping strategy, opinion targets/words are no longer extracted step by step. Instead, the confidence of each candidate is estimated in a global process with graph co-ranking. Intuitively, the error propagation is effectively alleviated.</a:t>
            </a:r>
          </a:p>
          <a:p>
            <a:pPr indent="-342900" lvl="0" marL="342900" marR="0" rtl="0" algn="just">
              <a:lnSpc>
                <a:spcPct val="80000"/>
              </a:lnSpc>
              <a:spcBef>
                <a:spcPts val="462"/>
              </a:spcBef>
              <a:buClr>
                <a:schemeClr val="dk1"/>
              </a:buClr>
              <a:buSzPct val="100521"/>
              <a:buFont typeface="Noto Sans Symbols"/>
              <a:buNone/>
            </a:pPr>
            <a:r>
              <a:t/>
            </a:r>
            <a:endParaRPr b="0" i="0" sz="2312"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0" i="0" lang="en-US" sz="4400" u="none" cap="none" strike="noStrike">
                <a:solidFill>
                  <a:srgbClr val="FF0000"/>
                </a:solidFill>
                <a:latin typeface="Calibri"/>
                <a:ea typeface="Calibri"/>
                <a:cs typeface="Calibri"/>
                <a:sym typeface="Calibri"/>
              </a:rPr>
              <a:t>CONCLUSIONS AND FUTURE WORK </a:t>
            </a:r>
          </a:p>
        </p:txBody>
      </p:sp>
      <p:sp>
        <p:nvSpPr>
          <p:cNvPr id="161" name="Shape 16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This paper proposes a novel method for co-extracting opinion targets and opinion words by using a word alignment model. Our main contribution is focused on detecting opinion relations between opinion targets and opinion words. </a:t>
            </a:r>
          </a:p>
          <a:p>
            <a:pPr indent="-342900" lvl="0" marL="342900" marR="0" rtl="0" algn="just">
              <a:lnSpc>
                <a:spcPct val="90000"/>
              </a:lnSpc>
              <a:spcBef>
                <a:spcPts val="544"/>
              </a:spcBef>
              <a:buClr>
                <a:schemeClr val="dk1"/>
              </a:buClr>
              <a:buSzPct val="100740"/>
              <a:buFont typeface="Arial"/>
              <a:buChar char="•"/>
            </a:pPr>
            <a:r>
              <a:rPr b="0" i="0" lang="en-US" sz="2720" u="none" cap="none" strike="noStrike">
                <a:solidFill>
                  <a:schemeClr val="dk1"/>
                </a:solidFill>
                <a:latin typeface="Calibri"/>
                <a:ea typeface="Calibri"/>
                <a:cs typeface="Calibri"/>
                <a:sym typeface="Calibri"/>
              </a:rPr>
              <a:t>Compared to previous methods based on nearest neighbor rules and syntactic patterns, in using a word alignment model, our method captures opinion relations more precisely and therefore is more effective for opinion target and opinion word extraction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0" i="0" lang="en-US" sz="4000" u="none" cap="none" strike="noStrike">
                <a:solidFill>
                  <a:srgbClr val="FF0000"/>
                </a:solidFill>
                <a:latin typeface="Times New Roman"/>
                <a:ea typeface="Times New Roman"/>
                <a:cs typeface="Times New Roman"/>
                <a:sym typeface="Times New Roman"/>
              </a:rPr>
              <a:t>REFERENCES</a:t>
            </a:r>
          </a:p>
        </p:txBody>
      </p:sp>
      <p:sp>
        <p:nvSpPr>
          <p:cNvPr id="167" name="Shape 167"/>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25000"/>
              <a:buFont typeface="Arial"/>
              <a:buNone/>
            </a:pPr>
            <a:r>
              <a:rPr b="0" i="0" lang="en-US" sz="2300" u="none" cap="none" strike="noStrike">
                <a:solidFill>
                  <a:schemeClr val="dk1"/>
                </a:solidFill>
                <a:latin typeface="Times New Roman"/>
                <a:ea typeface="Times New Roman"/>
                <a:cs typeface="Times New Roman"/>
                <a:sym typeface="Times New Roman"/>
              </a:rPr>
              <a:t>[1] 	M. Hu and B. Liu, “Mining and summarizing customer 	reviews,” in Proc. 10th ACM SIGKDD Int. Conf. Knowl. 	Discovery Data Mining, Seattle, WA, USA, 2004, pp. 168–	177.</a:t>
            </a:r>
          </a:p>
          <a:p>
            <a:pPr indent="-342900" lvl="0" marL="342900" marR="0" rtl="0" algn="just">
              <a:spcBef>
                <a:spcPts val="460"/>
              </a:spcBef>
              <a:spcAft>
                <a:spcPts val="0"/>
              </a:spcAft>
              <a:buClr>
                <a:schemeClr val="dk1"/>
              </a:buClr>
              <a:buSzPct val="25000"/>
              <a:buFont typeface="Arial"/>
              <a:buNone/>
            </a:pPr>
            <a:r>
              <a:rPr b="0" i="0" lang="en-US" sz="2300" u="none" cap="none" strike="noStrike">
                <a:solidFill>
                  <a:schemeClr val="dk1"/>
                </a:solidFill>
                <a:latin typeface="Times New Roman"/>
                <a:ea typeface="Times New Roman"/>
                <a:cs typeface="Times New Roman"/>
                <a:sym typeface="Times New Roman"/>
              </a:rPr>
              <a:t>[2] 	F. Li, S. J. Pan, O. Jin, Q. Yang, and X. Zhu, “Cross-domain 	coextraction of sentiment and topic lexicons,” in Proc. 50th 	Annu. Meeting Assoc. Comput. Linguistics, Jeju, Korea, 	2012, pp. 410–419. </a:t>
            </a:r>
          </a:p>
          <a:p>
            <a:pPr indent="-342900" lvl="0" marL="342900" marR="0" rtl="0" algn="just">
              <a:spcBef>
                <a:spcPts val="460"/>
              </a:spcBef>
              <a:buClr>
                <a:schemeClr val="dk1"/>
              </a:buClr>
              <a:buSzPct val="25000"/>
              <a:buFont typeface="Arial"/>
              <a:buNone/>
            </a:pPr>
            <a:r>
              <a:rPr b="0" i="0" lang="en-US" sz="2300" u="none" cap="none" strike="noStrike">
                <a:solidFill>
                  <a:schemeClr val="dk1"/>
                </a:solidFill>
                <a:latin typeface="Times New Roman"/>
                <a:ea typeface="Times New Roman"/>
                <a:cs typeface="Times New Roman"/>
                <a:sym typeface="Times New Roman"/>
              </a:rPr>
              <a:t>[3]	 	L. Zhang, B. Liu, S. H. Lim, and E. O’Brien-Strain, 	“Extracting and ranking product features in opinion 	documents,” in Proc. 23th Int. Conf. Comput. Linguistics, 	Beijing, China, 2010, pp. 1462–1470.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 type="body"/>
          </p:nvPr>
        </p:nvSpPr>
        <p:spPr>
          <a:xfrm rot="603701">
            <a:off x="533399" y="2057401"/>
            <a:ext cx="8153399" cy="20573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25000"/>
              <a:buFont typeface="Arial"/>
              <a:buNone/>
            </a:pPr>
            <a:r>
              <a:rPr b="0" i="0" lang="en-US" sz="7000" u="none" cap="none" strike="noStrike">
                <a:solidFill>
                  <a:schemeClr val="dk1"/>
                </a:solidFill>
                <a:latin typeface="Times New Roman"/>
                <a:ea typeface="Times New Roman"/>
                <a:cs typeface="Times New Roman"/>
                <a:sym typeface="Times New Roman"/>
              </a:rPr>
              <a:t>		</a:t>
            </a:r>
            <a:r>
              <a:rPr b="0" i="0" lang="en-US" sz="7000" u="none" cap="none" strike="noStrike">
                <a:solidFill>
                  <a:srgbClr val="FF0000"/>
                </a:solidFill>
                <a:latin typeface="Times New Roman"/>
                <a:ea typeface="Times New Roman"/>
                <a:cs typeface="Times New Roman"/>
                <a:sym typeface="Times New Roman"/>
              </a:rPr>
              <a:t>ANY QUERIES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idx="1" type="body"/>
          </p:nvPr>
        </p:nvSpPr>
        <p:spPr>
          <a:xfrm rot="-383344">
            <a:off x="457199" y="2438400"/>
            <a:ext cx="8229599" cy="21336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25000"/>
              <a:buFont typeface="Arial"/>
              <a:buNone/>
            </a:pPr>
            <a:r>
              <a:rPr b="0" i="0" lang="en-US" sz="7000" u="none" cap="none" strike="noStrike">
                <a:solidFill>
                  <a:schemeClr val="dk1"/>
                </a:solidFill>
                <a:latin typeface="Times New Roman"/>
                <a:ea typeface="Times New Roman"/>
                <a:cs typeface="Times New Roman"/>
                <a:sym typeface="Times New Roman"/>
              </a:rPr>
              <a:t>				</a:t>
            </a:r>
            <a:r>
              <a:rPr b="0" i="0" lang="en-US" sz="7000" u="none" cap="none" strike="noStrike">
                <a:solidFill>
                  <a:srgbClr val="FF0000"/>
                </a:solidFill>
                <a:latin typeface="Times New Roman"/>
                <a:ea typeface="Times New Roman"/>
                <a:cs typeface="Times New Roman"/>
                <a:sym typeface="Times New Roman"/>
              </a:rPr>
              <a:t>THANK 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0" i="0" lang="en-US" sz="4000" u="none" cap="none" strike="noStrike">
                <a:solidFill>
                  <a:srgbClr val="FF0000"/>
                </a:solidFill>
                <a:latin typeface="Calibri"/>
                <a:ea typeface="Calibri"/>
                <a:cs typeface="Calibri"/>
                <a:sym typeface="Calibri"/>
              </a:rPr>
              <a:t>Abstract</a:t>
            </a:r>
          </a:p>
        </p:txBody>
      </p:sp>
      <p:sp>
        <p:nvSpPr>
          <p:cNvPr id="90" name="Shape 9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130000"/>
              </a:lnSpc>
              <a:spcBef>
                <a:spcPts val="0"/>
              </a:spcBef>
              <a:spcAft>
                <a:spcPts val="0"/>
              </a:spcAft>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Mining opinion targets and opinion words from online reviews are important tasks for fine-grained opinion mining, the key component of which involves detecting opinion relations among words. </a:t>
            </a:r>
          </a:p>
          <a:p>
            <a:pPr indent="-342900" lvl="0" marL="342900" marR="0" rtl="0" algn="just">
              <a:lnSpc>
                <a:spcPct val="130000"/>
              </a:lnSpc>
              <a:spcBef>
                <a:spcPts val="434"/>
              </a:spcBef>
              <a:buClr>
                <a:schemeClr val="dk1"/>
              </a:buClr>
              <a:buSzPct val="98636"/>
              <a:buFont typeface="Arial"/>
              <a:buChar char="•"/>
            </a:pPr>
            <a:r>
              <a:rPr b="0" i="0" lang="en-US" sz="2170" u="none" cap="none" strike="noStrike">
                <a:solidFill>
                  <a:schemeClr val="dk1"/>
                </a:solidFill>
                <a:latin typeface="Calibri"/>
                <a:ea typeface="Calibri"/>
                <a:cs typeface="Calibri"/>
                <a:sym typeface="Calibri"/>
              </a:rPr>
              <a:t>To this end, this paper proposes a novel approachbased on the partially-supervised alignment model, which regards identifying opinion relations as an alignment process. Then, a graph-based co-ranking algorithm is exploited to estimate the confidence of each candidate. Finally, candidates with higher confidence are extracted as opinion targets or opinion words.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EXISTING SYSTEM</a:t>
            </a:r>
          </a:p>
        </p:txBody>
      </p:sp>
      <p:sp>
        <p:nvSpPr>
          <p:cNvPr id="96" name="Shape 9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intuition represented by this strategy was that in sentences, opinion words usually co-occur with opinion targets, and there are strong modification relations and associations among them (which in this paper are called opinion relations or opinion associations). </a:t>
            </a:r>
          </a:p>
          <a:p>
            <a:pPr indent="-342900" lvl="0" marL="342900" marR="0" rtl="0" algn="just">
              <a:spcBef>
                <a:spcPts val="48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Therefore, many methods jointly extracted opinion targets and opinion words in a bootstrapping manner . For example, “colorful” and “big” are usually used to modify “screen” in the cell-phone domain, and there are remarkable opinion relations among them.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0" i="0" lang="en-US" sz="4400" u="none" cap="none" strike="noStrike">
                <a:solidFill>
                  <a:srgbClr val="FF0000"/>
                </a:solidFill>
                <a:latin typeface="Calibri"/>
                <a:ea typeface="Calibri"/>
                <a:cs typeface="Calibri"/>
                <a:sym typeface="Calibri"/>
              </a:rPr>
              <a:t>Disadvantage</a:t>
            </a:r>
          </a:p>
        </p:txBody>
      </p:sp>
      <p:sp>
        <p:nvSpPr>
          <p:cNvPr id="102" name="Shape 10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Detect the opinion relations among words is a considerable challenge in this task.</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Bootstrapping framework, which has the problem of error propagation.</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An iteration, they would not be filtered out in subsequent iterations</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PROPOSED SYSTEM</a:t>
            </a:r>
          </a:p>
        </p:txBody>
      </p:sp>
      <p:sp>
        <p:nvSpPr>
          <p:cNvPr id="108" name="Shape 108"/>
          <p:cNvSpPr txBox="1"/>
          <p:nvPr>
            <p:ph idx="1" type="body"/>
          </p:nvPr>
        </p:nvSpPr>
        <p:spPr>
          <a:xfrm>
            <a:off x="457200" y="1524000"/>
            <a:ext cx="8229600" cy="6858000"/>
          </a:xfrm>
          <a:prstGeom prst="rect">
            <a:avLst/>
          </a:prstGeom>
          <a:noFill/>
          <a:ln>
            <a:noFill/>
          </a:ln>
        </p:spPr>
        <p:txBody>
          <a:bodyPr anchorCtr="0" anchor="t" bIns="45700" lIns="91425" rIns="91425" tIns="45700">
            <a:noAutofit/>
          </a:bodyPr>
          <a:lstStyle/>
          <a:p>
            <a:pPr indent="-342900" lvl="0" marL="342900" marR="0" rtl="0" algn="just">
              <a:lnSpc>
                <a:spcPct val="150000"/>
              </a:lnSpc>
              <a:spcBef>
                <a:spcPts val="0"/>
              </a:spcBef>
              <a:spcAft>
                <a:spcPts val="0"/>
              </a:spcAft>
              <a:buClr>
                <a:schemeClr val="dk1"/>
              </a:buClr>
              <a:buSzPct val="100000"/>
              <a:buFont typeface="Noto Sans Symbols"/>
              <a:buChar char="➢"/>
            </a:pPr>
            <a:r>
              <a:rPr b="0" i="0" lang="en-US" sz="2400" u="none" cap="none" strike="noStrike">
                <a:solidFill>
                  <a:schemeClr val="dk1"/>
                </a:solidFill>
                <a:latin typeface="Calibri"/>
                <a:ea typeface="Calibri"/>
                <a:cs typeface="Calibri"/>
                <a:sym typeface="Calibri"/>
              </a:rPr>
              <a:t>we propose a method based on a monolingual word alignment model (WAM). An opinion target can find its corresponding modifier through word alignment.“colorful” and “big” are aligned with the target word “screen”. </a:t>
            </a:r>
          </a:p>
          <a:p>
            <a:pPr indent="-342900" lvl="0" marL="342900" marR="0" rtl="0" algn="just">
              <a:lnSpc>
                <a:spcPct val="150000"/>
              </a:lnSpc>
              <a:spcBef>
                <a:spcPts val="480"/>
              </a:spcBef>
              <a:buClr>
                <a:schemeClr val="dk1"/>
              </a:buClr>
              <a:buSzPct val="100000"/>
              <a:buFont typeface="Noto Sans Symbols"/>
              <a:buChar char="➢"/>
            </a:pPr>
            <a:r>
              <a:rPr b="0" i="0" lang="en-US" sz="2400" u="none" cap="none" strike="noStrike">
                <a:solidFill>
                  <a:schemeClr val="dk1"/>
                </a:solidFill>
                <a:latin typeface="Calibri"/>
                <a:ea typeface="Calibri"/>
                <a:cs typeface="Calibri"/>
                <a:sym typeface="Calibri"/>
              </a:rPr>
              <a:t>Compared to previous nearest-neighbor rules, the WAM does not constrain identifying modified relations to a limited window; therefore, it can capture more complex relations, such as long-span modified relations.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ADVANTAGES</a:t>
            </a:r>
          </a:p>
        </p:txBody>
      </p:sp>
      <p:sp>
        <p:nvSpPr>
          <p:cNvPr id="114" name="Shape 11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1. 	Candidates with higher confidence than a 	threshold are extracted.</a:t>
            </a:r>
          </a:p>
          <a:p>
            <a:pPr indent="-342900" lvl="0" marL="3429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2.		Opinion targets were extracted in a standard 	random walk framework.</a:t>
            </a:r>
          </a:p>
          <a:p>
            <a:pPr indent="-342900" lvl="0" marL="3429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3.		Frequency statistics and phrase detection, to 	detect the proper opinion targets/words.</a:t>
            </a:r>
          </a:p>
          <a:p>
            <a:pPr indent="-342900" lvl="0" marL="342900" marR="0" rtl="0" algn="just">
              <a:spcBef>
                <a:spcPts val="500"/>
              </a:spcBef>
              <a:buClr>
                <a:schemeClr val="dk1"/>
              </a:buClr>
              <a:buSzPct val="25000"/>
              <a:buFont typeface="Arial"/>
              <a:buNone/>
            </a:pPr>
            <a:r>
              <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3959" u="none" cap="none" strike="noStrike">
                <a:solidFill>
                  <a:srgbClr val="FF0000"/>
                </a:solidFill>
                <a:latin typeface="Times New Roman"/>
                <a:ea typeface="Times New Roman"/>
                <a:cs typeface="Times New Roman"/>
                <a:sym typeface="Times New Roman"/>
              </a:rPr>
              <a:t>ARCHITECTURE</a:t>
            </a:r>
            <a:br>
              <a:rPr b="0" i="0" lang="en-US" sz="3959" u="none" cap="none" strike="noStrike">
                <a:solidFill>
                  <a:schemeClr val="dk1"/>
                </a:solidFill>
                <a:latin typeface="Calibri"/>
                <a:ea typeface="Calibri"/>
                <a:cs typeface="Calibri"/>
                <a:sym typeface="Calibri"/>
              </a:rPr>
            </a:br>
          </a:p>
        </p:txBody>
      </p:sp>
      <p:pic>
        <p:nvPicPr>
          <p:cNvPr id="120" name="Shape 120"/>
          <p:cNvPicPr preferRelativeResize="0"/>
          <p:nvPr/>
        </p:nvPicPr>
        <p:blipFill rotWithShape="1">
          <a:blip r:embed="rId3">
            <a:alphaModFix/>
          </a:blip>
          <a:srcRect b="0" l="0" r="0" t="0"/>
          <a:stretch/>
        </p:blipFill>
        <p:spPr>
          <a:xfrm>
            <a:off x="381000" y="1676400"/>
            <a:ext cx="7924799" cy="3809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3959" u="none" cap="none" strike="noStrike">
                <a:solidFill>
                  <a:srgbClr val="FF0000"/>
                </a:solidFill>
                <a:latin typeface="Times New Roman"/>
                <a:ea typeface="Times New Roman"/>
                <a:cs typeface="Times New Roman"/>
                <a:sym typeface="Times New Roman"/>
              </a:rPr>
              <a:t>Software Requirements Specification</a:t>
            </a:r>
          </a:p>
        </p:txBody>
      </p:sp>
      <p:sp>
        <p:nvSpPr>
          <p:cNvPr id="126" name="Shape 12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1" i="0" lang="en-US" sz="3200" u="none" cap="none" strike="noStrike">
                <a:solidFill>
                  <a:schemeClr val="dk1"/>
                </a:solidFill>
                <a:latin typeface="Calibri"/>
                <a:ea typeface="Calibri"/>
                <a:cs typeface="Calibri"/>
                <a:sym typeface="Calibri"/>
              </a:rPr>
              <a:t>Software Requirements:</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Operating System        :  Windows 7/Windows 						8</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IDE                               : Net Beans 8.0/7.3/6.8</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Software setup	     :  Jdk8/JDK 7/JDK 6</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Technology                   :  Java Standard Edition</a:t>
            </a:r>
          </a:p>
          <a:p>
            <a:pPr indent="-342900" lvl="0" marL="342900" marR="0" rtl="0" algn="l">
              <a:spcBef>
                <a:spcPts val="640"/>
              </a:spcBef>
              <a:spcAft>
                <a:spcPts val="0"/>
              </a:spcAft>
              <a:buClr>
                <a:schemeClr val="dk1"/>
              </a:buClr>
              <a:buSzPct val="100000"/>
              <a:buFont typeface="Arial"/>
              <a:buChar char="•"/>
            </a:pPr>
            <a:r>
              <a:rPr b="1" i="0" lang="en-US" sz="3200" u="none" cap="none" strike="noStrike">
                <a:solidFill>
                  <a:schemeClr val="dk1"/>
                </a:solidFill>
                <a:latin typeface="Calibri"/>
                <a:ea typeface="Calibri"/>
                <a:cs typeface="Calibri"/>
                <a:sym typeface="Calibri"/>
              </a:rPr>
              <a:t>Note : </a:t>
            </a:r>
            <a:r>
              <a:rPr b="0" i="0" lang="en-US" sz="3200" u="none" cap="none" strike="noStrike">
                <a:solidFill>
                  <a:schemeClr val="dk1"/>
                </a:solidFill>
                <a:latin typeface="Calibri"/>
                <a:ea typeface="Calibri"/>
                <a:cs typeface="Calibri"/>
                <a:sym typeface="Calibri"/>
              </a:rPr>
              <a:t>As per Operating system setting need to Install JDK (32bit/64 bit)</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1219200"/>
            <a:ext cx="8229600" cy="49831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FF0000"/>
              </a:buClr>
              <a:buSzPct val="25000"/>
              <a:buFont typeface="Arial"/>
              <a:buNone/>
            </a:pPr>
            <a:r>
              <a:rPr b="1" i="0" lang="en-US" sz="3200" u="none" cap="none" strike="noStrike">
                <a:solidFill>
                  <a:srgbClr val="FF0000"/>
                </a:solidFill>
                <a:latin typeface="Calibri"/>
                <a:ea typeface="Calibri"/>
                <a:cs typeface="Calibri"/>
                <a:sym typeface="Calibri"/>
              </a:rPr>
              <a:t>Hardware Requirements</a:t>
            </a:r>
            <a:r>
              <a:rPr b="1" i="0" lang="en-US" sz="3200" u="none" cap="none" strike="noStrike">
                <a:solidFill>
                  <a:schemeClr val="dk1"/>
                </a:solidFill>
                <a:latin typeface="Calibri"/>
                <a:ea typeface="Calibri"/>
                <a:cs typeface="Calibri"/>
                <a:sym typeface="Calibri"/>
              </a:rPr>
              <a:t>:</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Processor                     : Any Processor above 500 MHz</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RAM                            : 2 GB</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Hard Disk                    :  10 GB</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Compact Disk             :  650 Mb</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Input device                :  Standard Keyboard and Mouse</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