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Lst>
  <p:sldSz cy="6858000" cx="9144000"/>
  <p:notesSz cx="6858000" cy="9144000"/>
  <p:embeddedFontLst>
    <p:embeddedFont>
      <p:font typeface="Bilbo"/>
      <p:regular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0" Type="http://schemas.openxmlformats.org/officeDocument/2006/relationships/font" Target="fonts/Bilbo-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6" name="Shape 13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2" name="Shape 14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8" name="Shape 14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54" name="Shape 15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0" name="Shape 16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6" name="Shape 16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72" name="Shape 17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78" name="Shape 17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84" name="Shape 18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90" name="Shape 1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7" name="Shape 8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96" name="Shape 19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02" name="Shape 20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08" name="Shape 20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13" name="Shape 21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19" name="Shape 21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25" name="Shape 22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31" name="Shape 23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37" name="Shape 23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1" name="Shape 241"/>
        <p:cNvGrpSpPr/>
        <p:nvPr/>
      </p:nvGrpSpPr>
      <p:grpSpPr>
        <a:xfrm>
          <a:off x="0" y="0"/>
          <a:ext cx="0" cy="0"/>
          <a:chOff x="0" y="0"/>
          <a:chExt cx="0" cy="0"/>
        </a:xfrm>
      </p:grpSpPr>
      <p:sp>
        <p:nvSpPr>
          <p:cNvPr id="242" name="Shape 24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43" name="Shape 24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49" name="Shape 24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3" name="Shape 9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55" name="Shape 25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60" name="Shape 26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65" name="Shape 26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71" name="Shape 27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4" name="Shape 274"/>
        <p:cNvGrpSpPr/>
        <p:nvPr/>
      </p:nvGrpSpPr>
      <p:grpSpPr>
        <a:xfrm>
          <a:off x="0" y="0"/>
          <a:ext cx="0" cy="0"/>
          <a:chOff x="0" y="0"/>
          <a:chExt cx="0" cy="0"/>
        </a:xfrm>
      </p:grpSpPr>
      <p:sp>
        <p:nvSpPr>
          <p:cNvPr id="275" name="Shape 27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76" name="Shape 27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9" name="Shape 279"/>
        <p:cNvGrpSpPr/>
        <p:nvPr/>
      </p:nvGrpSpPr>
      <p:grpSpPr>
        <a:xfrm>
          <a:off x="0" y="0"/>
          <a:ext cx="0" cy="0"/>
          <a:chOff x="0" y="0"/>
          <a:chExt cx="0" cy="0"/>
        </a:xfrm>
      </p:grpSpPr>
      <p:sp>
        <p:nvSpPr>
          <p:cNvPr id="280" name="Shape 28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81" name="Shape 28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5" name="Shape 285"/>
        <p:cNvGrpSpPr/>
        <p:nvPr/>
      </p:nvGrpSpPr>
      <p:grpSpPr>
        <a:xfrm>
          <a:off x="0" y="0"/>
          <a:ext cx="0" cy="0"/>
          <a:chOff x="0" y="0"/>
          <a:chExt cx="0" cy="0"/>
        </a:xfrm>
      </p:grpSpPr>
      <p:sp>
        <p:nvSpPr>
          <p:cNvPr id="286" name="Shape 28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87" name="Shape 28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2" name="Shape 292"/>
        <p:cNvGrpSpPr/>
        <p:nvPr/>
      </p:nvGrpSpPr>
      <p:grpSpPr>
        <a:xfrm>
          <a:off x="0" y="0"/>
          <a:ext cx="0" cy="0"/>
          <a:chOff x="0" y="0"/>
          <a:chExt cx="0" cy="0"/>
        </a:xfrm>
      </p:grpSpPr>
      <p:sp>
        <p:nvSpPr>
          <p:cNvPr id="293" name="Shape 29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94" name="Shape 29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8" name="Shape 298"/>
        <p:cNvGrpSpPr/>
        <p:nvPr/>
      </p:nvGrpSpPr>
      <p:grpSpPr>
        <a:xfrm>
          <a:off x="0" y="0"/>
          <a:ext cx="0" cy="0"/>
          <a:chOff x="0" y="0"/>
          <a:chExt cx="0" cy="0"/>
        </a:xfrm>
      </p:grpSpPr>
      <p:sp>
        <p:nvSpPr>
          <p:cNvPr id="299" name="Shape 29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00" name="Shape 30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06" name="Shape 30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9" name="Shape 9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0" name="Shape 310"/>
        <p:cNvGrpSpPr/>
        <p:nvPr/>
      </p:nvGrpSpPr>
      <p:grpSpPr>
        <a:xfrm>
          <a:off x="0" y="0"/>
          <a:ext cx="0" cy="0"/>
          <a:chOff x="0" y="0"/>
          <a:chExt cx="0" cy="0"/>
        </a:xfrm>
      </p:grpSpPr>
      <p:sp>
        <p:nvSpPr>
          <p:cNvPr id="311" name="Shape 31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12" name="Shape 31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6" name="Shape 316"/>
        <p:cNvGrpSpPr/>
        <p:nvPr/>
      </p:nvGrpSpPr>
      <p:grpSpPr>
        <a:xfrm>
          <a:off x="0" y="0"/>
          <a:ext cx="0" cy="0"/>
          <a:chOff x="0" y="0"/>
          <a:chExt cx="0" cy="0"/>
        </a:xfrm>
      </p:grpSpPr>
      <p:sp>
        <p:nvSpPr>
          <p:cNvPr id="317" name="Shape 31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18" name="Shape 31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2" name="Shape 322"/>
        <p:cNvGrpSpPr/>
        <p:nvPr/>
      </p:nvGrpSpPr>
      <p:grpSpPr>
        <a:xfrm>
          <a:off x="0" y="0"/>
          <a:ext cx="0" cy="0"/>
          <a:chOff x="0" y="0"/>
          <a:chExt cx="0" cy="0"/>
        </a:xfrm>
      </p:grpSpPr>
      <p:sp>
        <p:nvSpPr>
          <p:cNvPr id="323" name="Shape 32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24" name="Shape 32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8" name="Shape 328"/>
        <p:cNvGrpSpPr/>
        <p:nvPr/>
      </p:nvGrpSpPr>
      <p:grpSpPr>
        <a:xfrm>
          <a:off x="0" y="0"/>
          <a:ext cx="0" cy="0"/>
          <a:chOff x="0" y="0"/>
          <a:chExt cx="0" cy="0"/>
        </a:xfrm>
      </p:grpSpPr>
      <p:sp>
        <p:nvSpPr>
          <p:cNvPr id="329" name="Shape 32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30" name="Shape 33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3" name="Shape 333"/>
        <p:cNvGrpSpPr/>
        <p:nvPr/>
      </p:nvGrpSpPr>
      <p:grpSpPr>
        <a:xfrm>
          <a:off x="0" y="0"/>
          <a:ext cx="0" cy="0"/>
          <a:chOff x="0" y="0"/>
          <a:chExt cx="0" cy="0"/>
        </a:xfrm>
      </p:grpSpPr>
      <p:sp>
        <p:nvSpPr>
          <p:cNvPr id="334" name="Shape 33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35" name="Shape 33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8" name="Shape 338"/>
        <p:cNvGrpSpPr/>
        <p:nvPr/>
      </p:nvGrpSpPr>
      <p:grpSpPr>
        <a:xfrm>
          <a:off x="0" y="0"/>
          <a:ext cx="0" cy="0"/>
          <a:chOff x="0" y="0"/>
          <a:chExt cx="0" cy="0"/>
        </a:xfrm>
      </p:grpSpPr>
      <p:sp>
        <p:nvSpPr>
          <p:cNvPr id="339" name="Shape 33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40" name="Shape 34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5" name="Shape 10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1" name="Shape 11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7" name="Shape 11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24" name="Shape 12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0" name="Shape 13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 name="Shape 11"/>
        <p:cNvGrpSpPr/>
        <p:nvPr/>
      </p:nvGrpSpPr>
      <p:grpSpPr>
        <a:xfrm>
          <a:off x="0" y="0"/>
          <a:ext cx="0" cy="0"/>
          <a:chOff x="0" y="0"/>
          <a:chExt cx="0" cy="0"/>
        </a:xfrm>
      </p:grpSpPr>
      <p:sp>
        <p:nvSpPr>
          <p:cNvPr id="12" name="Shape 12"/>
          <p:cNvSpPr txBox="1"/>
          <p:nvPr>
            <p:ph type="ctrTitle"/>
          </p:nvPr>
        </p:nvSpPr>
        <p:spPr>
          <a:xfrm>
            <a:off x="685800" y="2130425"/>
            <a:ext cx="7772400" cy="1470024"/>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 name="Shape 13"/>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lvl="0" marL="0" marR="0" rtl="0" algn="ctr">
              <a:spcBef>
                <a:spcPts val="640"/>
              </a:spcBef>
              <a:buClr>
                <a:srgbClr val="888888"/>
              </a:buClr>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buClr>
                <a:srgbClr val="888888"/>
              </a:buClr>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buClr>
                <a:srgbClr val="888888"/>
              </a:buClr>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14" name="Shape 14"/>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8" name="Shape 68"/>
        <p:cNvGrpSpPr/>
        <p:nvPr/>
      </p:nvGrpSpPr>
      <p:grpSpPr>
        <a:xfrm>
          <a:off x="0" y="0"/>
          <a:ext cx="0" cy="0"/>
          <a:chOff x="0" y="0"/>
          <a:chExt cx="0" cy="0"/>
        </a:xfrm>
      </p:grpSpPr>
      <p:sp>
        <p:nvSpPr>
          <p:cNvPr id="69" name="Shape 69"/>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0" name="Shape 70"/>
          <p:cNvSpPr txBox="1"/>
          <p:nvPr>
            <p:ph idx="1" type="body"/>
          </p:nvPr>
        </p:nvSpPr>
        <p:spPr>
          <a:xfrm rot="5400000">
            <a:off x="2309018" y="-251618"/>
            <a:ext cx="4525963" cy="82296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4" name="Shape 74"/>
        <p:cNvGrpSpPr/>
        <p:nvPr/>
      </p:nvGrpSpPr>
      <p:grpSpPr>
        <a:xfrm>
          <a:off x="0" y="0"/>
          <a:ext cx="0" cy="0"/>
          <a:chOff x="0" y="0"/>
          <a:chExt cx="0" cy="0"/>
        </a:xfrm>
      </p:grpSpPr>
      <p:sp>
        <p:nvSpPr>
          <p:cNvPr id="75" name="Shape 75"/>
          <p:cNvSpPr txBox="1"/>
          <p:nvPr>
            <p:ph type="title"/>
          </p:nvPr>
        </p:nvSpPr>
        <p:spPr>
          <a:xfrm rot="5400000">
            <a:off x="4732337" y="2171700"/>
            <a:ext cx="5851525" cy="20574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6" name="Shape 76"/>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7" name="Shape 17"/>
        <p:cNvGrpSpPr/>
        <p:nvPr/>
      </p:nvGrpSpPr>
      <p:grpSpPr>
        <a:xfrm>
          <a:off x="0" y="0"/>
          <a:ext cx="0" cy="0"/>
          <a:chOff x="0" y="0"/>
          <a:chExt cx="0" cy="0"/>
        </a:xfrm>
      </p:grpSpPr>
      <p:sp>
        <p:nvSpPr>
          <p:cNvPr id="18" name="Shape 18"/>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9" name="Shape 19"/>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3" name="Shape 23"/>
        <p:cNvGrpSpPr/>
        <p:nvPr/>
      </p:nvGrpSpPr>
      <p:grpSpPr>
        <a:xfrm>
          <a:off x="0" y="0"/>
          <a:ext cx="0" cy="0"/>
          <a:chOff x="0" y="0"/>
          <a:chExt cx="0" cy="0"/>
        </a:xfrm>
      </p:grpSpPr>
      <p:sp>
        <p:nvSpPr>
          <p:cNvPr id="24" name="Shape 24"/>
          <p:cNvSpPr txBox="1"/>
          <p:nvPr>
            <p:ph type="title"/>
          </p:nvPr>
        </p:nvSpPr>
        <p:spPr>
          <a:xfrm>
            <a:off x="722312" y="4406900"/>
            <a:ext cx="7772400" cy="1362075"/>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Calibri"/>
              <a:buNone/>
              <a:defRPr b="1" i="0" sz="4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5" name="Shape 25"/>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lvl="0" marL="0" marR="0" rtl="0" algn="l">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1pPr>
            <a:lvl2pPr indent="0" lvl="1" marL="457200" marR="0" rtl="0" algn="l">
              <a:spcBef>
                <a:spcPts val="360"/>
              </a:spcBef>
              <a:buClr>
                <a:srgbClr val="888888"/>
              </a:buClr>
              <a:buFont typeface="Arial"/>
              <a:buNone/>
              <a:defRPr b="0" i="0" sz="1800" u="none" cap="none" strike="noStrike">
                <a:solidFill>
                  <a:srgbClr val="888888"/>
                </a:solidFill>
                <a:latin typeface="Calibri"/>
                <a:ea typeface="Calibri"/>
                <a:cs typeface="Calibri"/>
                <a:sym typeface="Calibri"/>
              </a:defRPr>
            </a:lvl2pPr>
            <a:lvl3pPr indent="0" lvl="2" marL="914400" marR="0" rtl="0" algn="l">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3pPr>
            <a:lvl4pPr indent="0" lvl="3" marL="1371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4pPr>
            <a:lvl5pPr indent="0" lvl="4" marL="18288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9" name="Shape 29"/>
        <p:cNvGrpSpPr/>
        <p:nvPr/>
      </p:nvGrpSpPr>
      <p:grpSpPr>
        <a:xfrm>
          <a:off x="0" y="0"/>
          <a:ext cx="0" cy="0"/>
          <a:chOff x="0" y="0"/>
          <a:chExt cx="0" cy="0"/>
        </a:xfrm>
      </p:grpSpPr>
      <p:sp>
        <p:nvSpPr>
          <p:cNvPr id="30" name="Shape 30"/>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1" name="Shape 31"/>
          <p:cNvSpPr txBox="1"/>
          <p:nvPr>
            <p:ph idx="1" type="body"/>
          </p:nvPr>
        </p:nvSpPr>
        <p:spPr>
          <a:xfrm>
            <a:off x="457200" y="1600200"/>
            <a:ext cx="4038599" cy="4525963"/>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4648200" y="1600200"/>
            <a:ext cx="4038599" cy="4525963"/>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6" name="Shape 36"/>
        <p:cNvGrpSpPr/>
        <p:nvPr/>
      </p:nvGrpSpPr>
      <p:grpSpPr>
        <a:xfrm>
          <a:off x="0" y="0"/>
          <a:ext cx="0" cy="0"/>
          <a:chOff x="0" y="0"/>
          <a:chExt cx="0" cy="0"/>
        </a:xfrm>
      </p:grpSpPr>
      <p:sp>
        <p:nvSpPr>
          <p:cNvPr id="37" name="Shape 37"/>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8" name="Shape 38"/>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7" name="Shape 4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4" name="Shape 54"/>
        <p:cNvGrpSpPr/>
        <p:nvPr/>
      </p:nvGrpSpPr>
      <p:grpSpPr>
        <a:xfrm>
          <a:off x="0" y="0"/>
          <a:ext cx="0" cy="0"/>
          <a:chOff x="0" y="0"/>
          <a:chExt cx="0" cy="0"/>
        </a:xfrm>
      </p:grpSpPr>
      <p:sp>
        <p:nvSpPr>
          <p:cNvPr id="55" name="Shape 55"/>
          <p:cNvSpPr txBox="1"/>
          <p:nvPr>
            <p:ph type="title"/>
          </p:nvPr>
        </p:nvSpPr>
        <p:spPr>
          <a:xfrm>
            <a:off x="457200" y="273050"/>
            <a:ext cx="3008313" cy="1162049"/>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6" name="Shape 56"/>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1" name="Shape 61"/>
        <p:cNvGrpSpPr/>
        <p:nvPr/>
      </p:nvGrpSpPr>
      <p:grpSpPr>
        <a:xfrm>
          <a:off x="0" y="0"/>
          <a:ext cx="0" cy="0"/>
          <a:chOff x="0" y="0"/>
          <a:chExt cx="0" cy="0"/>
        </a:xfrm>
      </p:grpSpPr>
      <p:sp>
        <p:nvSpPr>
          <p:cNvPr id="62" name="Shape 62"/>
          <p:cNvSpPr txBox="1"/>
          <p:nvPr>
            <p:ph type="title"/>
          </p:nvPr>
        </p:nvSpPr>
        <p:spPr>
          <a:xfrm>
            <a:off x="1792288" y="4800600"/>
            <a:ext cx="5486399" cy="566737"/>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3" name="Shape 63"/>
          <p:cNvSpPr/>
          <p:nvPr>
            <p:ph idx="2" type="pic"/>
          </p:nvPr>
        </p:nvSpPr>
        <p:spPr>
          <a:xfrm>
            <a:off x="1792288" y="612775"/>
            <a:ext cx="5486399" cy="4114800"/>
          </a:xfrm>
          <a:prstGeom prst="rect">
            <a:avLst/>
          </a:prstGeom>
          <a:noFill/>
          <a:ln>
            <a:noFill/>
          </a:ln>
        </p:spPr>
        <p:txBody>
          <a:bodyPr anchorCtr="0" anchor="t" bIns="91425" lIns="91425" rIns="91425" tIns="91425"/>
          <a:lstStyle>
            <a:lvl1pPr indent="0" lvl="0" marL="0" marR="0" rtl="0" algn="l">
              <a:spcBef>
                <a:spcPts val="64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2"/>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 name="Shape 7"/>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0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0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0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0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0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3.png"/><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5.png"/><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9.png"/><Relationship Id="rId4" Type="http://schemas.openxmlformats.org/officeDocument/2006/relationships/image" Target="../media/image21.png"/><Relationship Id="rId5"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6.png"/><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3.png"/><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5.pn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7.png"/><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4.png"/><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2.png"/><Relationship Id="rId4" Type="http://schemas.openxmlformats.org/officeDocument/2006/relationships/image" Target="../media/image3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ctrTitle"/>
          </p:nvPr>
        </p:nvSpPr>
        <p:spPr>
          <a:xfrm>
            <a:off x="-304800" y="838200"/>
            <a:ext cx="9448800" cy="3048001"/>
          </a:xfrm>
          <a:prstGeom prst="rect">
            <a:avLst/>
          </a:prstGeom>
          <a:noFill/>
          <a:ln>
            <a:noFill/>
          </a:ln>
        </p:spPr>
        <p:txBody>
          <a:bodyPr anchorCtr="0" anchor="ctr" bIns="45700" lIns="91425" rIns="91425" tIns="45700">
            <a:noAutofit/>
          </a:bodyPr>
          <a:lstStyle/>
          <a:p>
            <a:pPr indent="0" lvl="0" marL="0" marR="0" rtl="0" algn="ctr">
              <a:spcBef>
                <a:spcPts val="0"/>
              </a:spcBef>
              <a:buClr>
                <a:srgbClr val="FF0000"/>
              </a:buClr>
              <a:buSzPct val="25000"/>
              <a:buFont typeface="Calibri"/>
              <a:buNone/>
            </a:pPr>
            <a:r>
              <a:rPr b="1" i="0" lang="en-US" sz="3959" u="none" cap="none" strike="noStrike">
                <a:solidFill>
                  <a:srgbClr val="FF0000"/>
                </a:solidFill>
                <a:latin typeface="Calibri"/>
                <a:ea typeface="Calibri"/>
                <a:cs typeface="Calibri"/>
                <a:sym typeface="Calibri"/>
              </a:rPr>
              <a:t>Co-Extracting Opinion Targets and Opinion Words from Online Reviews Based on the Word Alignment Model </a:t>
            </a:r>
            <a:br>
              <a:rPr b="0" i="0" lang="en-US" sz="3240" u="none" cap="none" strike="noStrike">
                <a:solidFill>
                  <a:schemeClr val="dk1"/>
                </a:solidFill>
                <a:latin typeface="Calibri"/>
                <a:ea typeface="Calibri"/>
                <a:cs typeface="Calibri"/>
                <a:sym typeface="Calibri"/>
              </a:rPr>
            </a:br>
            <a:br>
              <a:rPr b="0" i="0" lang="en-US" sz="3959" u="none" cap="none" strike="noStrike">
                <a:solidFill>
                  <a:schemeClr val="dk1"/>
                </a:solidFill>
                <a:latin typeface="Calibri"/>
                <a:ea typeface="Calibri"/>
                <a:cs typeface="Calibri"/>
                <a:sym typeface="Calibri"/>
              </a:rPr>
            </a:b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457200" y="274637"/>
            <a:ext cx="8229600" cy="715962"/>
          </a:xfrm>
          <a:prstGeom prst="rect">
            <a:avLst/>
          </a:prstGeom>
          <a:noFill/>
          <a:ln>
            <a:noFill/>
          </a:ln>
        </p:spPr>
        <p:txBody>
          <a:bodyPr anchorCtr="0" anchor="ctr" bIns="45700" lIns="91425" rIns="91425" tIns="45700">
            <a:noAutofit/>
          </a:bodyPr>
          <a:lstStyle/>
          <a:p>
            <a:pPr indent="0" lvl="0" marL="0" marR="0" rtl="0" algn="ctr">
              <a:spcBef>
                <a:spcPts val="0"/>
              </a:spcBef>
              <a:buClr>
                <a:srgbClr val="92D050"/>
              </a:buClr>
              <a:buSzPct val="25000"/>
              <a:buFont typeface="Bilbo"/>
              <a:buNone/>
            </a:pPr>
            <a:r>
              <a:rPr b="1" i="0" lang="en-US" sz="3959" u="none" cap="none" strike="noStrike">
                <a:solidFill>
                  <a:srgbClr val="92D050"/>
                </a:solidFill>
                <a:latin typeface="Bilbo"/>
                <a:ea typeface="Bilbo"/>
                <a:cs typeface="Bilbo"/>
                <a:sym typeface="Bilbo"/>
              </a:rPr>
              <a:t>SPIRAL MODEL</a:t>
            </a:r>
          </a:p>
        </p:txBody>
      </p:sp>
      <p:pic>
        <p:nvPicPr>
          <p:cNvPr descr="pln_spir" id="139" name="Shape 139"/>
          <p:cNvPicPr preferRelativeResize="0"/>
          <p:nvPr>
            <p:ph idx="1" type="body"/>
          </p:nvPr>
        </p:nvPicPr>
        <p:blipFill rotWithShape="1">
          <a:blip r:embed="rId3">
            <a:alphaModFix/>
          </a:blip>
          <a:srcRect b="0" l="0" r="0" t="0"/>
          <a:stretch/>
        </p:blipFill>
        <p:spPr>
          <a:xfrm>
            <a:off x="609600" y="1071562"/>
            <a:ext cx="7162799" cy="525303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457200" y="274637"/>
            <a:ext cx="8229600" cy="639762"/>
          </a:xfrm>
          <a:prstGeom prst="rect">
            <a:avLst/>
          </a:prstGeom>
          <a:noFill/>
          <a:ln>
            <a:noFill/>
          </a:ln>
        </p:spPr>
        <p:txBody>
          <a:bodyPr anchorCtr="0" anchor="ctr" bIns="45700" lIns="91425" rIns="91425" tIns="45700">
            <a:noAutofit/>
          </a:bodyPr>
          <a:lstStyle/>
          <a:p>
            <a:pPr indent="0" lvl="0" marL="0" marR="0" rtl="0" algn="ctr">
              <a:spcBef>
                <a:spcPts val="0"/>
              </a:spcBef>
              <a:buClr>
                <a:srgbClr val="92D050"/>
              </a:buClr>
              <a:buSzPct val="25000"/>
              <a:buFont typeface="Bilbo"/>
              <a:buNone/>
            </a:pPr>
            <a:r>
              <a:rPr b="1" i="0" lang="en-US" sz="3959" u="none" cap="none" strike="noStrike">
                <a:solidFill>
                  <a:srgbClr val="92D050"/>
                </a:solidFill>
                <a:latin typeface="Bilbo"/>
                <a:ea typeface="Bilbo"/>
                <a:cs typeface="Bilbo"/>
                <a:sym typeface="Bilbo"/>
              </a:rPr>
              <a:t>UNIFIED MODELING LANGUAGE</a:t>
            </a:r>
          </a:p>
        </p:txBody>
      </p:sp>
      <p:sp>
        <p:nvSpPr>
          <p:cNvPr id="145" name="Shape 145"/>
          <p:cNvSpPr txBox="1"/>
          <p:nvPr>
            <p:ph idx="1" type="body"/>
          </p:nvPr>
        </p:nvSpPr>
        <p:spPr>
          <a:xfrm>
            <a:off x="457200" y="838200"/>
            <a:ext cx="8229600" cy="5287962"/>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dk1"/>
              </a:buClr>
              <a:buSzPct val="98666"/>
              <a:buFont typeface="Noto Sans Symbols"/>
              <a:buChar char="➢"/>
            </a:pPr>
            <a:r>
              <a:rPr b="0" i="0" lang="en-US" sz="2960" u="none" cap="none" strike="noStrike">
                <a:solidFill>
                  <a:schemeClr val="dk1"/>
                </a:solidFill>
                <a:latin typeface="Verdana"/>
                <a:ea typeface="Verdana"/>
                <a:cs typeface="Verdana"/>
                <a:sym typeface="Verdana"/>
              </a:rPr>
              <a:t>Use Case Diagram</a:t>
            </a:r>
          </a:p>
          <a:p>
            <a:pPr indent="-342900" lvl="0" marL="342900" marR="0" rtl="0" algn="l">
              <a:lnSpc>
                <a:spcPct val="90000"/>
              </a:lnSpc>
              <a:spcBef>
                <a:spcPts val="592"/>
              </a:spcBef>
              <a:spcAft>
                <a:spcPts val="0"/>
              </a:spcAft>
              <a:buClr>
                <a:schemeClr val="dk1"/>
              </a:buClr>
              <a:buSzPct val="98666"/>
              <a:buFont typeface="Noto Sans Symbols"/>
              <a:buChar char="➢"/>
            </a:pPr>
            <a:r>
              <a:rPr b="0" i="0" lang="en-US" sz="2960" u="none" cap="none" strike="noStrike">
                <a:solidFill>
                  <a:schemeClr val="dk1"/>
                </a:solidFill>
                <a:latin typeface="Verdana"/>
                <a:ea typeface="Verdana"/>
                <a:cs typeface="Verdana"/>
                <a:sym typeface="Verdana"/>
              </a:rPr>
              <a:t>Sequence Diagram</a:t>
            </a:r>
          </a:p>
          <a:p>
            <a:pPr indent="-342900" lvl="0" marL="342900" marR="0" rtl="0" algn="l">
              <a:lnSpc>
                <a:spcPct val="90000"/>
              </a:lnSpc>
              <a:spcBef>
                <a:spcPts val="592"/>
              </a:spcBef>
              <a:spcAft>
                <a:spcPts val="0"/>
              </a:spcAft>
              <a:buClr>
                <a:schemeClr val="dk1"/>
              </a:buClr>
              <a:buSzPct val="98666"/>
              <a:buFont typeface="Noto Sans Symbols"/>
              <a:buChar char="➢"/>
            </a:pPr>
            <a:r>
              <a:rPr b="0" i="0" lang="en-US" sz="2960" u="none" cap="none" strike="noStrike">
                <a:solidFill>
                  <a:schemeClr val="dk1"/>
                </a:solidFill>
                <a:latin typeface="Verdana"/>
                <a:ea typeface="Verdana"/>
                <a:cs typeface="Verdana"/>
                <a:sym typeface="Verdana"/>
              </a:rPr>
              <a:t>Collaboration Diagram</a:t>
            </a:r>
          </a:p>
          <a:p>
            <a:pPr indent="-342900" lvl="0" marL="342900" marR="0" rtl="0" algn="l">
              <a:lnSpc>
                <a:spcPct val="90000"/>
              </a:lnSpc>
              <a:spcBef>
                <a:spcPts val="592"/>
              </a:spcBef>
              <a:spcAft>
                <a:spcPts val="0"/>
              </a:spcAft>
              <a:buClr>
                <a:schemeClr val="dk1"/>
              </a:buClr>
              <a:buSzPct val="98666"/>
              <a:buFont typeface="Noto Sans Symbols"/>
              <a:buChar char="➢"/>
            </a:pPr>
            <a:r>
              <a:rPr b="0" i="0" lang="en-US" sz="2960" u="none" cap="none" strike="noStrike">
                <a:solidFill>
                  <a:schemeClr val="dk1"/>
                </a:solidFill>
                <a:latin typeface="Verdana"/>
                <a:ea typeface="Verdana"/>
                <a:cs typeface="Verdana"/>
                <a:sym typeface="Verdana"/>
              </a:rPr>
              <a:t>State Chat Diagram </a:t>
            </a:r>
          </a:p>
          <a:p>
            <a:pPr indent="-342900" lvl="0" marL="342900" marR="0" rtl="0" algn="l">
              <a:lnSpc>
                <a:spcPct val="90000"/>
              </a:lnSpc>
              <a:spcBef>
                <a:spcPts val="592"/>
              </a:spcBef>
              <a:spcAft>
                <a:spcPts val="0"/>
              </a:spcAft>
              <a:buClr>
                <a:schemeClr val="dk1"/>
              </a:buClr>
              <a:buSzPct val="98666"/>
              <a:buFont typeface="Noto Sans Symbols"/>
              <a:buChar char="➢"/>
            </a:pPr>
            <a:r>
              <a:rPr b="0" i="0" lang="en-US" sz="2960" u="none" cap="none" strike="noStrike">
                <a:solidFill>
                  <a:schemeClr val="dk1"/>
                </a:solidFill>
                <a:latin typeface="Verdana"/>
                <a:ea typeface="Verdana"/>
                <a:cs typeface="Verdana"/>
                <a:sym typeface="Verdana"/>
              </a:rPr>
              <a:t>Activity Diagram</a:t>
            </a:r>
          </a:p>
          <a:p>
            <a:pPr indent="-342900" lvl="0" marL="342900" marR="0" rtl="0" algn="l">
              <a:lnSpc>
                <a:spcPct val="90000"/>
              </a:lnSpc>
              <a:spcBef>
                <a:spcPts val="592"/>
              </a:spcBef>
              <a:spcAft>
                <a:spcPts val="0"/>
              </a:spcAft>
              <a:buClr>
                <a:schemeClr val="dk1"/>
              </a:buClr>
              <a:buSzPct val="98666"/>
              <a:buFont typeface="Noto Sans Symbols"/>
              <a:buChar char="➢"/>
            </a:pPr>
            <a:r>
              <a:rPr b="0" i="0" lang="en-US" sz="2960" u="none" cap="none" strike="noStrike">
                <a:solidFill>
                  <a:schemeClr val="dk1"/>
                </a:solidFill>
                <a:latin typeface="Verdana"/>
                <a:ea typeface="Verdana"/>
                <a:cs typeface="Verdana"/>
                <a:sym typeface="Verdana"/>
              </a:rPr>
              <a:t>Component Diagram</a:t>
            </a:r>
          </a:p>
          <a:p>
            <a:pPr indent="-342900" lvl="0" marL="342900" marR="0" rtl="0" algn="l">
              <a:lnSpc>
                <a:spcPct val="90000"/>
              </a:lnSpc>
              <a:spcBef>
                <a:spcPts val="592"/>
              </a:spcBef>
              <a:spcAft>
                <a:spcPts val="0"/>
              </a:spcAft>
              <a:buClr>
                <a:schemeClr val="dk1"/>
              </a:buClr>
              <a:buSzPct val="98666"/>
              <a:buFont typeface="Noto Sans Symbols"/>
              <a:buChar char="➢"/>
            </a:pPr>
            <a:r>
              <a:rPr b="0" i="0" lang="en-US" sz="2960" u="none" cap="none" strike="noStrike">
                <a:solidFill>
                  <a:schemeClr val="dk1"/>
                </a:solidFill>
                <a:latin typeface="Verdana"/>
                <a:ea typeface="Verdana"/>
                <a:cs typeface="Verdana"/>
                <a:sym typeface="Verdana"/>
              </a:rPr>
              <a:t>Deployment Diagram</a:t>
            </a:r>
          </a:p>
          <a:p>
            <a:pPr indent="-342900" lvl="0" marL="342900" marR="0" rtl="0" algn="l">
              <a:lnSpc>
                <a:spcPct val="90000"/>
              </a:lnSpc>
              <a:spcBef>
                <a:spcPts val="592"/>
              </a:spcBef>
              <a:spcAft>
                <a:spcPts val="0"/>
              </a:spcAft>
              <a:buClr>
                <a:schemeClr val="dk1"/>
              </a:buClr>
              <a:buSzPct val="98666"/>
              <a:buFont typeface="Noto Sans Symbols"/>
              <a:buChar char="➢"/>
            </a:pPr>
            <a:r>
              <a:rPr b="0" i="0" lang="en-US" sz="2960" u="none" cap="none" strike="noStrike">
                <a:solidFill>
                  <a:schemeClr val="dk1"/>
                </a:solidFill>
                <a:latin typeface="Verdana"/>
                <a:ea typeface="Verdana"/>
                <a:cs typeface="Verdana"/>
                <a:sym typeface="Verdana"/>
              </a:rPr>
              <a:t>Class Diagram</a:t>
            </a:r>
          </a:p>
          <a:p>
            <a:pPr indent="-342900" lvl="0" marL="342900" marR="0" rtl="0" algn="l">
              <a:lnSpc>
                <a:spcPct val="90000"/>
              </a:lnSpc>
              <a:spcBef>
                <a:spcPts val="592"/>
              </a:spcBef>
              <a:spcAft>
                <a:spcPts val="0"/>
              </a:spcAft>
              <a:buClr>
                <a:schemeClr val="dk1"/>
              </a:buClr>
              <a:buSzPct val="98666"/>
              <a:buFont typeface="Noto Sans Symbols"/>
              <a:buChar char="➢"/>
            </a:pPr>
            <a:r>
              <a:rPr b="0" i="0" lang="en-US" sz="2960" u="none" cap="none" strike="noStrike">
                <a:solidFill>
                  <a:schemeClr val="dk1"/>
                </a:solidFill>
                <a:latin typeface="Verdana"/>
                <a:ea typeface="Verdana"/>
                <a:cs typeface="Verdana"/>
                <a:sym typeface="Verdana"/>
              </a:rPr>
              <a:t>ER Diagram</a:t>
            </a:r>
          </a:p>
          <a:p>
            <a:pPr indent="-342900" lvl="0" marL="342900" marR="0" rtl="0" algn="l">
              <a:lnSpc>
                <a:spcPct val="90000"/>
              </a:lnSpc>
              <a:spcBef>
                <a:spcPts val="592"/>
              </a:spcBef>
              <a:buClr>
                <a:schemeClr val="dk1"/>
              </a:buClr>
              <a:buSzPct val="98666"/>
              <a:buFont typeface="Noto Sans Symbols"/>
              <a:buChar char="➢"/>
            </a:pPr>
            <a:r>
              <a:rPr b="0" i="0" lang="en-US" sz="2960" u="none" cap="none" strike="noStrike">
                <a:solidFill>
                  <a:schemeClr val="dk1"/>
                </a:solidFill>
                <a:latin typeface="Verdana"/>
                <a:ea typeface="Verdana"/>
                <a:cs typeface="Verdana"/>
                <a:sym typeface="Verdana"/>
              </a:rPr>
              <a:t>DFD</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rgbClr val="92D050"/>
              </a:buClr>
              <a:buSzPct val="25000"/>
              <a:buFont typeface="Bilbo"/>
              <a:buNone/>
            </a:pPr>
            <a:r>
              <a:rPr b="1" i="0" lang="en-US" sz="4400" u="none" cap="none" strike="noStrike">
                <a:solidFill>
                  <a:srgbClr val="92D050"/>
                </a:solidFill>
                <a:latin typeface="Bilbo"/>
                <a:ea typeface="Bilbo"/>
                <a:cs typeface="Bilbo"/>
                <a:sym typeface="Bilbo"/>
              </a:rPr>
              <a:t>USE CASE DIAGRAM</a:t>
            </a:r>
          </a:p>
        </p:txBody>
      </p:sp>
      <p:pic>
        <p:nvPicPr>
          <p:cNvPr id="151" name="Shape 151"/>
          <p:cNvPicPr preferRelativeResize="0"/>
          <p:nvPr/>
        </p:nvPicPr>
        <p:blipFill rotWithShape="1">
          <a:blip r:embed="rId3">
            <a:alphaModFix/>
          </a:blip>
          <a:srcRect b="0" l="0" r="0" t="0"/>
          <a:stretch/>
        </p:blipFill>
        <p:spPr>
          <a:xfrm>
            <a:off x="1295400" y="1219200"/>
            <a:ext cx="6705599" cy="5181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rgbClr val="92D050"/>
              </a:buClr>
              <a:buSzPct val="25000"/>
              <a:buFont typeface="Bilbo"/>
              <a:buNone/>
            </a:pPr>
            <a:r>
              <a:rPr b="1" i="0" lang="en-US" sz="4400" u="none" cap="none" strike="noStrike">
                <a:solidFill>
                  <a:srgbClr val="92D050"/>
                </a:solidFill>
                <a:latin typeface="Bilbo"/>
                <a:ea typeface="Bilbo"/>
                <a:cs typeface="Bilbo"/>
                <a:sym typeface="Bilbo"/>
              </a:rPr>
              <a:t>SEQUENCE  DIAGRAM</a:t>
            </a:r>
          </a:p>
        </p:txBody>
      </p:sp>
      <p:pic>
        <p:nvPicPr>
          <p:cNvPr id="157" name="Shape 157"/>
          <p:cNvPicPr preferRelativeResize="0"/>
          <p:nvPr/>
        </p:nvPicPr>
        <p:blipFill rotWithShape="1">
          <a:blip r:embed="rId3">
            <a:alphaModFix/>
          </a:blip>
          <a:srcRect b="0" l="0" r="0" t="0"/>
          <a:stretch/>
        </p:blipFill>
        <p:spPr>
          <a:xfrm>
            <a:off x="914400" y="1508759"/>
            <a:ext cx="7162799" cy="44348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457200" y="274637"/>
            <a:ext cx="8229600" cy="792162"/>
          </a:xfrm>
          <a:prstGeom prst="rect">
            <a:avLst/>
          </a:prstGeom>
          <a:noFill/>
          <a:ln>
            <a:noFill/>
          </a:ln>
        </p:spPr>
        <p:txBody>
          <a:bodyPr anchorCtr="0" anchor="ctr" bIns="45700" lIns="91425" rIns="91425" tIns="45700">
            <a:noAutofit/>
          </a:bodyPr>
          <a:lstStyle/>
          <a:p>
            <a:pPr indent="0" lvl="0" marL="0" marR="0" rtl="0" algn="ctr">
              <a:spcBef>
                <a:spcPts val="0"/>
              </a:spcBef>
              <a:buClr>
                <a:srgbClr val="92D050"/>
              </a:buClr>
              <a:buSzPct val="25000"/>
              <a:buFont typeface="Bilbo"/>
              <a:buNone/>
            </a:pPr>
            <a:r>
              <a:rPr b="1" i="0" lang="en-US" sz="4400" u="none" cap="none" strike="noStrike">
                <a:solidFill>
                  <a:srgbClr val="92D050"/>
                </a:solidFill>
                <a:latin typeface="Bilbo"/>
                <a:ea typeface="Bilbo"/>
                <a:cs typeface="Bilbo"/>
                <a:sym typeface="Bilbo"/>
              </a:rPr>
              <a:t>ACTIVITY DIAGRAM</a:t>
            </a:r>
          </a:p>
        </p:txBody>
      </p:sp>
      <p:pic>
        <p:nvPicPr>
          <p:cNvPr id="163" name="Shape 163"/>
          <p:cNvPicPr preferRelativeResize="0"/>
          <p:nvPr/>
        </p:nvPicPr>
        <p:blipFill rotWithShape="1">
          <a:blip r:embed="rId3">
            <a:alphaModFix/>
          </a:blip>
          <a:srcRect b="0" l="0" r="0" t="0"/>
          <a:stretch/>
        </p:blipFill>
        <p:spPr>
          <a:xfrm>
            <a:off x="914400" y="1367790"/>
            <a:ext cx="6781800" cy="495680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rgbClr val="92D050"/>
              </a:buClr>
              <a:buSzPct val="25000"/>
              <a:buFont typeface="Bilbo"/>
              <a:buNone/>
            </a:pPr>
            <a:r>
              <a:rPr b="1" i="0" lang="en-US" sz="4400" u="none" cap="none" strike="noStrike">
                <a:solidFill>
                  <a:srgbClr val="92D050"/>
                </a:solidFill>
                <a:latin typeface="Bilbo"/>
                <a:ea typeface="Bilbo"/>
                <a:cs typeface="Bilbo"/>
                <a:sym typeface="Bilbo"/>
              </a:rPr>
              <a:t>COLLABORATION DIAGRAM</a:t>
            </a:r>
          </a:p>
        </p:txBody>
      </p:sp>
      <p:pic>
        <p:nvPicPr>
          <p:cNvPr id="169" name="Shape 169"/>
          <p:cNvPicPr preferRelativeResize="0"/>
          <p:nvPr/>
        </p:nvPicPr>
        <p:blipFill rotWithShape="1">
          <a:blip r:embed="rId3">
            <a:alphaModFix/>
          </a:blip>
          <a:srcRect b="0" l="0" r="0" t="0"/>
          <a:stretch/>
        </p:blipFill>
        <p:spPr>
          <a:xfrm>
            <a:off x="1066800" y="2598419"/>
            <a:ext cx="7391399" cy="326898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rgbClr val="92D050"/>
              </a:buClr>
              <a:buSzPct val="25000"/>
              <a:buFont typeface="Bilbo"/>
              <a:buNone/>
            </a:pPr>
            <a:r>
              <a:rPr b="1" i="0" lang="en-US" sz="4400" u="none" cap="none" strike="noStrike">
                <a:solidFill>
                  <a:srgbClr val="92D050"/>
                </a:solidFill>
                <a:latin typeface="Bilbo"/>
                <a:ea typeface="Bilbo"/>
                <a:cs typeface="Bilbo"/>
                <a:sym typeface="Bilbo"/>
              </a:rPr>
              <a:t>STATE CHART DIAGRAM</a:t>
            </a:r>
          </a:p>
        </p:txBody>
      </p:sp>
      <p:pic>
        <p:nvPicPr>
          <p:cNvPr id="175" name="Shape 175"/>
          <p:cNvPicPr preferRelativeResize="0"/>
          <p:nvPr/>
        </p:nvPicPr>
        <p:blipFill rotWithShape="1">
          <a:blip r:embed="rId3">
            <a:alphaModFix/>
          </a:blip>
          <a:srcRect b="0" l="0" r="0" t="0"/>
          <a:stretch/>
        </p:blipFill>
        <p:spPr>
          <a:xfrm>
            <a:off x="1447800" y="1584324"/>
            <a:ext cx="5943599" cy="4892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rgbClr val="00B050"/>
              </a:buClr>
              <a:buSzPct val="25000"/>
              <a:buFont typeface="Calibri"/>
              <a:buNone/>
            </a:pPr>
            <a:r>
              <a:rPr b="0" i="0" lang="en-US" sz="4400" u="none" cap="none" strike="noStrike">
                <a:solidFill>
                  <a:srgbClr val="00B050"/>
                </a:solidFill>
                <a:latin typeface="Calibri"/>
                <a:ea typeface="Calibri"/>
                <a:cs typeface="Calibri"/>
                <a:sym typeface="Calibri"/>
              </a:rPr>
              <a:t>Class Diagram</a:t>
            </a:r>
          </a:p>
        </p:txBody>
      </p:sp>
      <p:pic>
        <p:nvPicPr>
          <p:cNvPr id="181" name="Shape 181"/>
          <p:cNvPicPr preferRelativeResize="0"/>
          <p:nvPr/>
        </p:nvPicPr>
        <p:blipFill rotWithShape="1">
          <a:blip r:embed="rId3">
            <a:alphaModFix/>
          </a:blip>
          <a:srcRect b="0" l="0" r="0" t="0"/>
          <a:stretch/>
        </p:blipFill>
        <p:spPr>
          <a:xfrm>
            <a:off x="1447800" y="1676400"/>
            <a:ext cx="6705599" cy="4114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457200" y="274637"/>
            <a:ext cx="8229600" cy="868362"/>
          </a:xfrm>
          <a:prstGeom prst="rect">
            <a:avLst/>
          </a:prstGeom>
          <a:noFill/>
          <a:ln>
            <a:noFill/>
          </a:ln>
        </p:spPr>
        <p:txBody>
          <a:bodyPr anchorCtr="0" anchor="ctr" bIns="45700" lIns="91425" rIns="91425" tIns="45700">
            <a:noAutofit/>
          </a:bodyPr>
          <a:lstStyle/>
          <a:p>
            <a:pPr indent="0" lvl="0" marL="0" marR="0" rtl="0" algn="ctr">
              <a:spcBef>
                <a:spcPts val="0"/>
              </a:spcBef>
              <a:buClr>
                <a:srgbClr val="00B050"/>
              </a:buClr>
              <a:buSzPct val="25000"/>
              <a:buFont typeface="Calibri"/>
              <a:buNone/>
            </a:pPr>
            <a:r>
              <a:rPr b="0" i="0" lang="en-US" sz="4400" u="none" cap="none" strike="noStrike">
                <a:solidFill>
                  <a:srgbClr val="00B050"/>
                </a:solidFill>
                <a:latin typeface="Calibri"/>
                <a:ea typeface="Calibri"/>
                <a:cs typeface="Calibri"/>
                <a:sym typeface="Calibri"/>
              </a:rPr>
              <a:t>Deployment Diagram</a:t>
            </a:r>
          </a:p>
        </p:txBody>
      </p:sp>
      <p:pic>
        <p:nvPicPr>
          <p:cNvPr id="187" name="Shape 187"/>
          <p:cNvPicPr preferRelativeResize="0"/>
          <p:nvPr/>
        </p:nvPicPr>
        <p:blipFill rotWithShape="1">
          <a:blip r:embed="rId3">
            <a:alphaModFix/>
          </a:blip>
          <a:srcRect b="0" l="0" r="0" t="0"/>
          <a:stretch/>
        </p:blipFill>
        <p:spPr>
          <a:xfrm>
            <a:off x="838200" y="1913890"/>
            <a:ext cx="7315200" cy="402971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457200" y="274637"/>
            <a:ext cx="8229600" cy="715962"/>
          </a:xfrm>
          <a:prstGeom prst="rect">
            <a:avLst/>
          </a:prstGeom>
          <a:noFill/>
          <a:ln>
            <a:noFill/>
          </a:ln>
        </p:spPr>
        <p:txBody>
          <a:bodyPr anchorCtr="0" anchor="ctr" bIns="45700" lIns="91425" rIns="91425" tIns="45700">
            <a:noAutofit/>
          </a:bodyPr>
          <a:lstStyle/>
          <a:p>
            <a:pPr indent="0" lvl="0" marL="0" marR="0" rtl="0" algn="ctr">
              <a:spcBef>
                <a:spcPts val="0"/>
              </a:spcBef>
              <a:buClr>
                <a:srgbClr val="92D050"/>
              </a:buClr>
              <a:buSzPct val="25000"/>
              <a:buFont typeface="Bilbo"/>
              <a:buNone/>
            </a:pPr>
            <a:r>
              <a:rPr b="1" i="0" lang="en-US" sz="3959" u="none" cap="none" strike="noStrike">
                <a:solidFill>
                  <a:srgbClr val="92D050"/>
                </a:solidFill>
                <a:latin typeface="Bilbo"/>
                <a:ea typeface="Bilbo"/>
                <a:cs typeface="Bilbo"/>
                <a:sym typeface="Bilbo"/>
              </a:rPr>
              <a:t>DATA FLOW  DIAGRAM</a:t>
            </a:r>
          </a:p>
        </p:txBody>
      </p:sp>
      <p:sp>
        <p:nvSpPr>
          <p:cNvPr id="193" name="Shape 193"/>
          <p:cNvSpPr txBox="1"/>
          <p:nvPr>
            <p:ph idx="1" type="body"/>
          </p:nvPr>
        </p:nvSpPr>
        <p:spPr>
          <a:xfrm>
            <a:off x="457200" y="914400"/>
            <a:ext cx="8229600" cy="5211763"/>
          </a:xfrm>
          <a:prstGeom prst="rect">
            <a:avLst/>
          </a:prstGeom>
          <a:noFill/>
          <a:ln>
            <a:noFill/>
          </a:ln>
        </p:spPr>
        <p:txBody>
          <a:bodyPr anchorCtr="0" anchor="t" bIns="45700" lIns="91425" rIns="91425" tIns="45700">
            <a:noAutofit/>
          </a:bodyPr>
          <a:lstStyle/>
          <a:p>
            <a:pPr indent="-342900" lvl="0" marL="342900" marR="0" rtl="0" algn="just">
              <a:lnSpc>
                <a:spcPct val="90000"/>
              </a:lnSpc>
              <a:spcBef>
                <a:spcPts val="0"/>
              </a:spcBef>
              <a:spcAft>
                <a:spcPts val="0"/>
              </a:spcAft>
              <a:buClr>
                <a:schemeClr val="dk1"/>
              </a:buClr>
              <a:buSzPct val="100000"/>
              <a:buFont typeface="Arial"/>
              <a:buChar char="•"/>
            </a:pPr>
            <a:r>
              <a:rPr b="1" i="0" lang="en-US" sz="2800" u="none" cap="none" strike="noStrike">
                <a:solidFill>
                  <a:schemeClr val="dk1"/>
                </a:solidFill>
                <a:latin typeface="Verdana"/>
                <a:ea typeface="Verdana"/>
                <a:cs typeface="Verdana"/>
                <a:sym typeface="Verdana"/>
              </a:rPr>
              <a:t>1. Dataflow: </a:t>
            </a:r>
            <a:r>
              <a:rPr b="0" i="0" lang="en-US" sz="2800" u="none" cap="none" strike="noStrike">
                <a:solidFill>
                  <a:schemeClr val="dk1"/>
                </a:solidFill>
                <a:latin typeface="Verdana"/>
                <a:ea typeface="Verdana"/>
                <a:cs typeface="Verdana"/>
                <a:sym typeface="Verdana"/>
              </a:rPr>
              <a:t>Data move in a specific direction from an origin to a    destination.</a:t>
            </a:r>
          </a:p>
          <a:p>
            <a:pPr indent="-342900" lvl="0" marL="342900" marR="0" rtl="0" algn="just">
              <a:lnSpc>
                <a:spcPct val="90000"/>
              </a:lnSpc>
              <a:spcBef>
                <a:spcPts val="560"/>
              </a:spcBef>
              <a:spcAft>
                <a:spcPts val="0"/>
              </a:spcAft>
              <a:buClr>
                <a:schemeClr val="dk1"/>
              </a:buClr>
              <a:buSzPct val="100000"/>
              <a:buFont typeface="Arial"/>
              <a:buChar char="•"/>
            </a:pPr>
            <a:r>
              <a:rPr b="1" i="0" lang="en-US" sz="2800" u="none" cap="none" strike="noStrike">
                <a:solidFill>
                  <a:schemeClr val="dk1"/>
                </a:solidFill>
                <a:latin typeface="Verdana"/>
                <a:ea typeface="Verdana"/>
                <a:cs typeface="Verdana"/>
                <a:sym typeface="Verdana"/>
              </a:rPr>
              <a:t>2.  Process: </a:t>
            </a:r>
            <a:r>
              <a:rPr b="0" i="0" lang="en-US" sz="2800" u="none" cap="none" strike="noStrike">
                <a:solidFill>
                  <a:schemeClr val="dk1"/>
                </a:solidFill>
                <a:latin typeface="Verdana"/>
                <a:ea typeface="Verdana"/>
                <a:cs typeface="Verdana"/>
                <a:sym typeface="Verdana"/>
              </a:rPr>
              <a:t>People, procedures, or devices that use or produce (Transform) Data.  The physical component is not identified.</a:t>
            </a:r>
          </a:p>
          <a:p>
            <a:pPr indent="-342900" lvl="0" marL="342900" marR="0" rtl="0" algn="just">
              <a:lnSpc>
                <a:spcPct val="90000"/>
              </a:lnSpc>
              <a:spcBef>
                <a:spcPts val="560"/>
              </a:spcBef>
              <a:spcAft>
                <a:spcPts val="0"/>
              </a:spcAft>
              <a:buClr>
                <a:schemeClr val="dk1"/>
              </a:buClr>
              <a:buSzPct val="100000"/>
              <a:buFont typeface="Arial"/>
              <a:buChar char="•"/>
            </a:pPr>
            <a:r>
              <a:rPr b="1" i="0" lang="en-US" sz="2800" u="none" cap="none" strike="noStrike">
                <a:solidFill>
                  <a:schemeClr val="dk1"/>
                </a:solidFill>
                <a:latin typeface="Verdana"/>
                <a:ea typeface="Verdana"/>
                <a:cs typeface="Verdana"/>
                <a:sym typeface="Verdana"/>
              </a:rPr>
              <a:t>3. Source:</a:t>
            </a:r>
            <a:r>
              <a:rPr b="0" i="0" lang="en-US" sz="2800" u="none" cap="none" strike="noStrike">
                <a:solidFill>
                  <a:schemeClr val="dk1"/>
                </a:solidFill>
                <a:latin typeface="Verdana"/>
                <a:ea typeface="Verdana"/>
                <a:cs typeface="Verdana"/>
                <a:sym typeface="Verdana"/>
              </a:rPr>
              <a:t> External sources or destination of data, which may be People, programs, organizations or other entities.</a:t>
            </a:r>
          </a:p>
          <a:p>
            <a:pPr indent="-342900" lvl="0" marL="342900" marR="0" rtl="0" algn="just">
              <a:lnSpc>
                <a:spcPct val="90000"/>
              </a:lnSpc>
              <a:spcBef>
                <a:spcPts val="560"/>
              </a:spcBef>
              <a:spcAft>
                <a:spcPts val="0"/>
              </a:spcAft>
              <a:buClr>
                <a:schemeClr val="dk1"/>
              </a:buClr>
              <a:buSzPct val="100000"/>
              <a:buFont typeface="Arial"/>
              <a:buChar char="•"/>
            </a:pPr>
            <a:r>
              <a:rPr b="1" i="0" lang="en-US" sz="2800" u="none" cap="none" strike="noStrike">
                <a:solidFill>
                  <a:schemeClr val="dk1"/>
                </a:solidFill>
                <a:latin typeface="Verdana"/>
                <a:ea typeface="Verdana"/>
                <a:cs typeface="Verdana"/>
                <a:sym typeface="Verdana"/>
              </a:rPr>
              <a:t>4. Data Store:</a:t>
            </a:r>
            <a:r>
              <a:rPr b="0" i="0" lang="en-US" sz="2800" u="none" cap="none" strike="noStrike">
                <a:solidFill>
                  <a:schemeClr val="dk1"/>
                </a:solidFill>
                <a:latin typeface="Verdana"/>
                <a:ea typeface="Verdana"/>
                <a:cs typeface="Verdana"/>
                <a:sym typeface="Verdana"/>
              </a:rPr>
              <a:t> Here data are stored or referenced by a process in the System.</a:t>
            </a:r>
          </a:p>
          <a:p>
            <a:pPr indent="-342900" lvl="0" marL="342900" marR="0" rtl="0" algn="just">
              <a:lnSpc>
                <a:spcPct val="90000"/>
              </a:lnSpc>
              <a:spcBef>
                <a:spcPts val="560"/>
              </a:spcBef>
              <a:spcAft>
                <a:spcPts val="0"/>
              </a:spcAft>
              <a:buClr>
                <a:schemeClr val="dk1"/>
              </a:buClr>
              <a:buSzPct val="100000"/>
              <a:buFont typeface="Arial"/>
              <a:buChar char="•"/>
            </a:pPr>
            <a:r>
              <a:rPr b="0" i="0" lang="en-US" sz="2800" u="none" cap="none" strike="noStrike">
                <a:solidFill>
                  <a:schemeClr val="dk1"/>
                </a:solidFill>
                <a:latin typeface="Verdana"/>
                <a:ea typeface="Verdana"/>
                <a:cs typeface="Verdana"/>
                <a:sym typeface="Verdana"/>
              </a:rPr>
              <a:t>5. </a:t>
            </a:r>
            <a:r>
              <a:rPr b="1" i="0" lang="en-US" sz="2800" u="none" cap="none" strike="noStrike">
                <a:solidFill>
                  <a:schemeClr val="dk1"/>
                </a:solidFill>
                <a:latin typeface="Verdana"/>
                <a:ea typeface="Verdana"/>
                <a:cs typeface="Verdana"/>
                <a:sym typeface="Verdana"/>
              </a:rPr>
              <a:t>Ramous: </a:t>
            </a:r>
          </a:p>
          <a:p>
            <a:pPr indent="-342900" lvl="0" marL="342900" marR="0" rtl="0" algn="l">
              <a:lnSpc>
                <a:spcPct val="90000"/>
              </a:lnSpc>
              <a:spcBef>
                <a:spcPts val="64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rgbClr val="FF0000"/>
              </a:buClr>
              <a:buSzPct val="25000"/>
              <a:buFont typeface="Calibri"/>
              <a:buNone/>
            </a:pPr>
            <a:r>
              <a:rPr b="0" i="0" lang="en-US" sz="4000" u="none" cap="none" strike="noStrike">
                <a:solidFill>
                  <a:srgbClr val="FF0000"/>
                </a:solidFill>
                <a:latin typeface="Calibri"/>
                <a:ea typeface="Calibri"/>
                <a:cs typeface="Calibri"/>
                <a:sym typeface="Calibri"/>
              </a:rPr>
              <a:t>Abstract</a:t>
            </a:r>
          </a:p>
        </p:txBody>
      </p:sp>
      <p:sp>
        <p:nvSpPr>
          <p:cNvPr id="90" name="Shape 90"/>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just">
              <a:lnSpc>
                <a:spcPct val="130000"/>
              </a:lnSpc>
              <a:spcBef>
                <a:spcPts val="0"/>
              </a:spcBef>
              <a:spcAft>
                <a:spcPts val="0"/>
              </a:spcAft>
              <a:buClr>
                <a:schemeClr val="dk1"/>
              </a:buClr>
              <a:buSzPct val="100000"/>
              <a:buFont typeface="Arial"/>
              <a:buChar char="•"/>
            </a:pPr>
            <a:r>
              <a:rPr b="0" i="0" lang="en-US" sz="2000" u="none" cap="none" strike="noStrike">
                <a:solidFill>
                  <a:schemeClr val="dk1"/>
                </a:solidFill>
                <a:latin typeface="Calibri"/>
                <a:ea typeface="Calibri"/>
                <a:cs typeface="Calibri"/>
                <a:sym typeface="Calibri"/>
              </a:rPr>
              <a:t>Mining opinion targets and opinion words from online reviews are important tasks for fine-grained opinion mining, the key component of which involves detecting opinion relations among words. </a:t>
            </a:r>
          </a:p>
          <a:p>
            <a:pPr indent="-342900" lvl="0" marL="342900" marR="0" rtl="0" algn="just">
              <a:lnSpc>
                <a:spcPct val="130000"/>
              </a:lnSpc>
              <a:spcBef>
                <a:spcPts val="400"/>
              </a:spcBef>
              <a:spcAft>
                <a:spcPts val="0"/>
              </a:spcAft>
              <a:buClr>
                <a:schemeClr val="dk1"/>
              </a:buClr>
              <a:buSzPct val="100000"/>
              <a:buFont typeface="Arial"/>
              <a:buChar char="•"/>
            </a:pPr>
            <a:r>
              <a:rPr b="0" i="0" lang="en-US" sz="2000" u="none" cap="none" strike="noStrike">
                <a:solidFill>
                  <a:schemeClr val="dk1"/>
                </a:solidFill>
                <a:latin typeface="Calibri"/>
                <a:ea typeface="Calibri"/>
                <a:cs typeface="Calibri"/>
                <a:sym typeface="Calibri"/>
              </a:rPr>
              <a:t>To this end, this paper proposes a novel approach based on the partially-supervised alignment model, which regards identifying opinion relations as an alignment process. Then, a graph-based co-ranking algorithm is exploited to estimate the confidence of each candidate. Finally, candidates with higher confidence are extracted as opinion targets or opinion words.</a:t>
            </a:r>
          </a:p>
          <a:p>
            <a:pPr indent="-342900" lvl="0" marL="342900" marR="0" rtl="0" algn="just">
              <a:lnSpc>
                <a:spcPct val="130000"/>
              </a:lnSpc>
              <a:spcBef>
                <a:spcPts val="140"/>
              </a:spcBef>
              <a:buClr>
                <a:schemeClr val="dk1"/>
              </a:buClr>
              <a:buSzPct val="25000"/>
              <a:buFont typeface="Arial"/>
              <a:buNone/>
            </a:pPr>
            <a:r>
              <a:rPr b="0" i="0" lang="en-US" sz="700" u="none" cap="none" strike="noStrike">
                <a:solidFill>
                  <a:schemeClr val="dk1"/>
                </a:solidFill>
                <a:latin typeface="Calibri"/>
                <a:ea typeface="Calibri"/>
                <a:cs typeface="Calibri"/>
                <a:sym typeface="Calibri"/>
              </a:rPr>
              <a:t> </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rgbClr val="92D050"/>
              </a:buClr>
              <a:buSzPct val="25000"/>
              <a:buFont typeface="Bilbo"/>
              <a:buNone/>
            </a:pPr>
            <a:r>
              <a:rPr b="1" i="0" lang="en-US" sz="4400" u="none" cap="none" strike="noStrike">
                <a:solidFill>
                  <a:srgbClr val="92D050"/>
                </a:solidFill>
                <a:latin typeface="Bilbo"/>
                <a:ea typeface="Bilbo"/>
                <a:cs typeface="Bilbo"/>
                <a:sym typeface="Bilbo"/>
              </a:rPr>
              <a:t>DATA FLOW  DIAGRAM</a:t>
            </a:r>
          </a:p>
        </p:txBody>
      </p:sp>
      <p:pic>
        <p:nvPicPr>
          <p:cNvPr id="199" name="Shape 199"/>
          <p:cNvPicPr preferRelativeResize="0"/>
          <p:nvPr/>
        </p:nvPicPr>
        <p:blipFill rotWithShape="1">
          <a:blip r:embed="rId3">
            <a:alphaModFix/>
          </a:blip>
          <a:srcRect b="0" l="0" r="0" t="0"/>
          <a:stretch/>
        </p:blipFill>
        <p:spPr>
          <a:xfrm>
            <a:off x="838200" y="1914524"/>
            <a:ext cx="7467600" cy="4105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rgbClr val="FF0000"/>
              </a:buClr>
              <a:buSzPct val="25000"/>
              <a:buFont typeface="Times New Roman"/>
              <a:buNone/>
            </a:pPr>
            <a:r>
              <a:rPr b="1" i="0" lang="en-US" sz="3959" u="none" cap="none" strike="noStrike">
                <a:solidFill>
                  <a:srgbClr val="FF0000"/>
                </a:solidFill>
                <a:latin typeface="Times New Roman"/>
                <a:ea typeface="Times New Roman"/>
                <a:cs typeface="Times New Roman"/>
                <a:sym typeface="Times New Roman"/>
              </a:rPr>
              <a:t>Software Requirements Specification</a:t>
            </a:r>
          </a:p>
        </p:txBody>
      </p:sp>
      <p:sp>
        <p:nvSpPr>
          <p:cNvPr id="205" name="Shape 205"/>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Operating System        :  Windows 7/Windows 						8</a:t>
            </a:r>
          </a:p>
          <a:p>
            <a:pPr indent="-342900" lvl="0" marL="342900" marR="0" rtl="0" algn="l">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IDE                               : Net Beans 8.0/7.3/6.8</a:t>
            </a:r>
          </a:p>
          <a:p>
            <a:pPr indent="-342900" lvl="0" marL="342900" marR="0" rtl="0" algn="l">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Software setup	     :  Jdk8/JDK 7/JDK 6</a:t>
            </a:r>
          </a:p>
          <a:p>
            <a:pPr indent="-342900" lvl="0" marL="342900" marR="0" rtl="0" algn="l">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Technology                   :  Java Standard Edition</a:t>
            </a:r>
          </a:p>
          <a:p>
            <a:pPr indent="-342900" lvl="0" marL="342900" marR="0" rtl="0" algn="l">
              <a:spcBef>
                <a:spcPts val="640"/>
              </a:spcBef>
              <a:spcAft>
                <a:spcPts val="0"/>
              </a:spcAft>
              <a:buClr>
                <a:schemeClr val="dk1"/>
              </a:buClr>
              <a:buSzPct val="100000"/>
              <a:buFont typeface="Arial"/>
              <a:buChar char="•"/>
            </a:pPr>
            <a:r>
              <a:rPr b="1" i="0" lang="en-US" sz="3200" u="none" cap="none" strike="noStrike">
                <a:solidFill>
                  <a:schemeClr val="dk1"/>
                </a:solidFill>
                <a:latin typeface="Calibri"/>
                <a:ea typeface="Calibri"/>
                <a:cs typeface="Calibri"/>
                <a:sym typeface="Calibri"/>
              </a:rPr>
              <a:t>Note : </a:t>
            </a:r>
            <a:r>
              <a:rPr b="0" i="0" lang="en-US" sz="3200" u="none" cap="none" strike="noStrike">
                <a:solidFill>
                  <a:schemeClr val="dk1"/>
                </a:solidFill>
                <a:latin typeface="Calibri"/>
                <a:ea typeface="Calibri"/>
                <a:cs typeface="Calibri"/>
                <a:sym typeface="Calibri"/>
              </a:rPr>
              <a:t>As per Operating system setting need to Install JDK (32bit/64 bit)</a:t>
            </a:r>
          </a:p>
          <a:p>
            <a:pPr indent="-342900" lvl="0" marL="342900" marR="0" rtl="0" algn="l">
              <a:spcBef>
                <a:spcPts val="64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25000"/>
              <a:buFont typeface="Arial"/>
              <a:buNone/>
            </a:pPr>
            <a:r>
              <a:rPr b="1" i="0" lang="en-US" sz="3200" u="none" cap="none" strike="noStrike">
                <a:solidFill>
                  <a:schemeClr val="dk1"/>
                </a:solidFill>
                <a:latin typeface="Calibri"/>
                <a:ea typeface="Calibri"/>
                <a:cs typeface="Calibri"/>
                <a:sym typeface="Calibri"/>
              </a:rPr>
              <a:t>Hardware Requirements:</a:t>
            </a:r>
          </a:p>
          <a:p>
            <a:pPr indent="-342900" lvl="0" marL="342900" marR="0" rtl="0" algn="l">
              <a:spcBef>
                <a:spcPts val="56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Processor                     : Any Processor above 500 MHz</a:t>
            </a:r>
          </a:p>
          <a:p>
            <a:pPr indent="-342900" lvl="0" marL="342900" marR="0" rtl="0" algn="l">
              <a:spcBef>
                <a:spcPts val="56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RAM                              : 2 GB</a:t>
            </a:r>
          </a:p>
          <a:p>
            <a:pPr indent="-342900" lvl="0" marL="342900" marR="0" rtl="0" algn="l">
              <a:spcBef>
                <a:spcPts val="56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Hard Disk                      :  10 GB</a:t>
            </a:r>
          </a:p>
          <a:p>
            <a:pPr indent="-342900" lvl="0" marL="342900" marR="0" rtl="0" algn="l">
              <a:spcBef>
                <a:spcPts val="56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Compact Disk               :  650 Mb</a:t>
            </a:r>
          </a:p>
          <a:p>
            <a:pPr indent="-342900" lvl="0" marL="342900" marR="0" rtl="0" algn="l">
              <a:spcBef>
                <a:spcPts val="56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Input device                 :  Standard Keyboard and Mouse </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sp>
        <p:nvSpPr>
          <p:cNvPr id="215" name="Shape 21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Times New Roman"/>
              <a:buNone/>
            </a:pPr>
            <a:r>
              <a:rPr b="1" i="0" lang="en-US" sz="4000" u="none" cap="none" strike="noStrike">
                <a:solidFill>
                  <a:schemeClr val="dk1"/>
                </a:solidFill>
                <a:latin typeface="Times New Roman"/>
                <a:ea typeface="Times New Roman"/>
                <a:cs typeface="Times New Roman"/>
                <a:sym typeface="Times New Roman"/>
              </a:rPr>
              <a:t>MODULES DESCRIPTION</a:t>
            </a:r>
          </a:p>
        </p:txBody>
      </p:sp>
      <p:sp>
        <p:nvSpPr>
          <p:cNvPr id="216" name="Shape 216"/>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25000"/>
              <a:buFont typeface="Arial"/>
              <a:buNone/>
            </a:pPr>
            <a:r>
              <a:rPr b="1" i="0" lang="en-US" sz="3200" u="none" cap="none" strike="noStrike">
                <a:solidFill>
                  <a:schemeClr val="dk1"/>
                </a:solidFill>
                <a:latin typeface="Calibri"/>
                <a:ea typeface="Calibri"/>
                <a:cs typeface="Calibri"/>
                <a:sym typeface="Calibri"/>
              </a:rPr>
              <a:t>SYSTEM MODEL</a:t>
            </a:r>
          </a:p>
          <a:p>
            <a:pPr indent="-342900" lvl="0" marL="342900" marR="0" rtl="0" algn="l">
              <a:spcBef>
                <a:spcPts val="560"/>
              </a:spcBef>
              <a:spcAft>
                <a:spcPts val="0"/>
              </a:spcAft>
              <a:buClr>
                <a:srgbClr val="FF0000"/>
              </a:buClr>
              <a:buSzPct val="100000"/>
              <a:buFont typeface="Arial"/>
              <a:buChar char="•"/>
            </a:pPr>
            <a:r>
              <a:rPr b="1" i="0" lang="en-US" sz="2800" u="none" cap="none" strike="noStrike">
                <a:solidFill>
                  <a:srgbClr val="FF0000"/>
                </a:solidFill>
                <a:latin typeface="Calibri"/>
                <a:ea typeface="Calibri"/>
                <a:cs typeface="Calibri"/>
                <a:sym typeface="Calibri"/>
              </a:rPr>
              <a:t>Partially supervised alignment model </a:t>
            </a:r>
          </a:p>
          <a:p>
            <a:pPr indent="-342900" lvl="0" marL="342900" marR="0" rtl="0" algn="l">
              <a:spcBef>
                <a:spcPts val="560"/>
              </a:spcBef>
              <a:spcAft>
                <a:spcPts val="0"/>
              </a:spcAft>
              <a:buClr>
                <a:srgbClr val="FF0000"/>
              </a:buClr>
              <a:buSzPct val="100000"/>
              <a:buFont typeface="Arial"/>
              <a:buChar char="•"/>
            </a:pPr>
            <a:r>
              <a:rPr b="1" i="0" lang="en-US" sz="2800" u="none" cap="none" strike="noStrike">
                <a:solidFill>
                  <a:srgbClr val="FF0000"/>
                </a:solidFill>
                <a:latin typeface="Calibri"/>
                <a:ea typeface="Calibri"/>
                <a:cs typeface="Calibri"/>
                <a:sym typeface="Calibri"/>
              </a:rPr>
              <a:t>POS Tagging &amp; Hill climbing </a:t>
            </a:r>
          </a:p>
          <a:p>
            <a:pPr indent="-342900" lvl="0" marL="342900" marR="0" rtl="0" algn="l">
              <a:spcBef>
                <a:spcPts val="560"/>
              </a:spcBef>
              <a:spcAft>
                <a:spcPts val="0"/>
              </a:spcAft>
              <a:buClr>
                <a:srgbClr val="FF0000"/>
              </a:buClr>
              <a:buSzPct val="100000"/>
              <a:buFont typeface="Arial"/>
              <a:buChar char="•"/>
            </a:pPr>
            <a:r>
              <a:rPr b="1" i="0" lang="en-US" sz="2800" u="none" cap="none" strike="noStrike">
                <a:solidFill>
                  <a:srgbClr val="FF0000"/>
                </a:solidFill>
                <a:latin typeface="Calibri"/>
                <a:ea typeface="Calibri"/>
                <a:cs typeface="Calibri"/>
                <a:sym typeface="Calibri"/>
              </a:rPr>
              <a:t>Partially Supervised candidate Extraction &amp; word alignment </a:t>
            </a:r>
          </a:p>
          <a:p>
            <a:pPr indent="-342900" lvl="0" marL="342900" marR="0" rtl="0" algn="l">
              <a:spcBef>
                <a:spcPts val="560"/>
              </a:spcBef>
              <a:buClr>
                <a:srgbClr val="FF0000"/>
              </a:buClr>
              <a:buSzPct val="100000"/>
              <a:buFont typeface="Arial"/>
              <a:buChar char="•"/>
            </a:pPr>
            <a:r>
              <a:rPr b="1" i="0" lang="en-US" sz="2800" u="none" cap="none" strike="noStrike">
                <a:solidFill>
                  <a:srgbClr val="FF0000"/>
                </a:solidFill>
                <a:latin typeface="Calibri"/>
                <a:ea typeface="Calibri"/>
                <a:cs typeface="Calibri"/>
                <a:sym typeface="Calibri"/>
              </a:rPr>
              <a:t>Calculate candidate confidence </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type="title"/>
          </p:nvPr>
        </p:nvSpPr>
        <p:spPr>
          <a:xfrm>
            <a:off x="457200" y="228600"/>
            <a:ext cx="8229600" cy="609599"/>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Times New Roman"/>
              <a:buNone/>
            </a:pPr>
            <a:br>
              <a:rPr b="1" i="0" lang="en-US" sz="3509" u="none" cap="none" strike="noStrike">
                <a:solidFill>
                  <a:schemeClr val="dk1"/>
                </a:solidFill>
                <a:latin typeface="Times New Roman"/>
                <a:ea typeface="Times New Roman"/>
                <a:cs typeface="Times New Roman"/>
                <a:sym typeface="Times New Roman"/>
              </a:rPr>
            </a:br>
            <a:br>
              <a:rPr b="1" i="0" lang="en-US" sz="3509" u="none" cap="none" strike="noStrike">
                <a:solidFill>
                  <a:schemeClr val="dk1"/>
                </a:solidFill>
                <a:latin typeface="Times New Roman"/>
                <a:ea typeface="Times New Roman"/>
                <a:cs typeface="Times New Roman"/>
                <a:sym typeface="Times New Roman"/>
              </a:rPr>
            </a:br>
            <a:br>
              <a:rPr b="1" i="0" lang="en-US" sz="3509" u="none" cap="none" strike="noStrike">
                <a:solidFill>
                  <a:schemeClr val="dk1"/>
                </a:solidFill>
                <a:latin typeface="Times New Roman"/>
                <a:ea typeface="Times New Roman"/>
                <a:cs typeface="Times New Roman"/>
                <a:sym typeface="Times New Roman"/>
              </a:rPr>
            </a:br>
            <a:r>
              <a:rPr b="1" i="0" lang="en-US" sz="3959" u="none" cap="none" strike="noStrike">
                <a:solidFill>
                  <a:srgbClr val="FF0000"/>
                </a:solidFill>
                <a:latin typeface="Calibri"/>
                <a:ea typeface="Calibri"/>
                <a:cs typeface="Calibri"/>
                <a:sym typeface="Calibri"/>
              </a:rPr>
              <a:t>Partially supervised alignment model </a:t>
            </a:r>
            <a:br>
              <a:rPr b="1" i="0" lang="en-US" sz="3959" u="none" cap="none" strike="noStrike">
                <a:solidFill>
                  <a:srgbClr val="FF0000"/>
                </a:solidFill>
                <a:latin typeface="Calibri"/>
                <a:ea typeface="Calibri"/>
                <a:cs typeface="Calibri"/>
                <a:sym typeface="Calibri"/>
              </a:rPr>
            </a:br>
            <a:br>
              <a:rPr b="0" i="0" lang="en-US" sz="3959" u="none" cap="none" strike="noStrike">
                <a:solidFill>
                  <a:schemeClr val="dk1"/>
                </a:solidFill>
                <a:latin typeface="Calibri"/>
                <a:ea typeface="Calibri"/>
                <a:cs typeface="Calibri"/>
                <a:sym typeface="Calibri"/>
              </a:rPr>
            </a:br>
            <a:br>
              <a:rPr b="0" i="0" lang="en-US" sz="3959" u="none" cap="none" strike="noStrike">
                <a:solidFill>
                  <a:schemeClr val="dk1"/>
                </a:solidFill>
                <a:latin typeface="Calibri"/>
                <a:ea typeface="Calibri"/>
                <a:cs typeface="Calibri"/>
                <a:sym typeface="Calibri"/>
              </a:rPr>
            </a:br>
          </a:p>
        </p:txBody>
      </p:sp>
      <p:sp>
        <p:nvSpPr>
          <p:cNvPr id="222" name="Shape 222"/>
          <p:cNvSpPr txBox="1"/>
          <p:nvPr>
            <p:ph idx="1" type="body"/>
          </p:nvPr>
        </p:nvSpPr>
        <p:spPr>
          <a:xfrm>
            <a:off x="457200" y="838200"/>
            <a:ext cx="8229600" cy="5287962"/>
          </a:xfrm>
          <a:prstGeom prst="rect">
            <a:avLst/>
          </a:prstGeom>
          <a:noFill/>
          <a:ln>
            <a:noFill/>
          </a:ln>
        </p:spPr>
        <p:txBody>
          <a:bodyPr anchorCtr="0" anchor="t" bIns="45700" lIns="91425" rIns="91425" tIns="45700">
            <a:noAutofit/>
          </a:bodyPr>
          <a:lstStyle/>
          <a:p>
            <a:pPr indent="-342900" lvl="0" marL="342900" marR="0" rtl="0" algn="just">
              <a:spcBef>
                <a:spcPts val="0"/>
              </a:spcBef>
              <a:spcAft>
                <a:spcPts val="0"/>
              </a:spcAft>
              <a:buClr>
                <a:schemeClr val="dk1"/>
              </a:buClr>
              <a:buSzPct val="100000"/>
              <a:buFont typeface="Noto Sans Symbols"/>
              <a:buChar char="➢"/>
            </a:pPr>
            <a:r>
              <a:rPr b="0" i="0" lang="en-US" sz="2800" u="none" cap="none" strike="noStrike">
                <a:solidFill>
                  <a:schemeClr val="dk1"/>
                </a:solidFill>
                <a:latin typeface="Calibri"/>
                <a:ea typeface="Calibri"/>
                <a:cs typeface="Calibri"/>
                <a:sym typeface="Calibri"/>
              </a:rPr>
              <a:t>partially-supervised word alignment model (PSWAM). At first, we apply PSWAM in a monolingual scenario to mine opinion relations in sentences and estimate the associations between words.</a:t>
            </a:r>
          </a:p>
          <a:p>
            <a:pPr indent="-342900" lvl="0" marL="342900" marR="0" rtl="0" algn="just">
              <a:spcBef>
                <a:spcPts val="560"/>
              </a:spcBef>
              <a:spcAft>
                <a:spcPts val="0"/>
              </a:spcAft>
              <a:buClr>
                <a:schemeClr val="dk1"/>
              </a:buClr>
              <a:buSzPct val="100000"/>
              <a:buFont typeface="Noto Sans Symbols"/>
              <a:buChar char="➢"/>
            </a:pPr>
            <a:r>
              <a:rPr b="0" i="0" lang="en-US" sz="2800" u="none" cap="none" strike="noStrike">
                <a:solidFill>
                  <a:schemeClr val="dk1"/>
                </a:solidFill>
                <a:latin typeface="Calibri"/>
                <a:ea typeface="Calibri"/>
                <a:cs typeface="Calibri"/>
                <a:sym typeface="Calibri"/>
              </a:rPr>
              <a:t>Then, a graph-based algorithm is exploited to estimate the confidence  of each candidate, and the candidates with higher confidence will be extracted as the opinion targets. Compared with existing syntax-based methods,</a:t>
            </a:r>
          </a:p>
          <a:p>
            <a:pPr indent="-342900" lvl="0" marL="342900" marR="0" rtl="0" algn="just">
              <a:spcBef>
                <a:spcPts val="560"/>
              </a:spcBef>
              <a:buClr>
                <a:schemeClr val="dk1"/>
              </a:buClr>
              <a:buSzPct val="1000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txBox="1"/>
          <p:nvPr>
            <p:ph type="title"/>
          </p:nvPr>
        </p:nvSpPr>
        <p:spPr>
          <a:xfrm>
            <a:off x="457200" y="0"/>
            <a:ext cx="8229600" cy="1066799"/>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br>
              <a:rPr b="1" i="0" lang="en-US" sz="3959" u="none" cap="none" strike="noStrike">
                <a:solidFill>
                  <a:schemeClr val="dk1"/>
                </a:solidFill>
                <a:latin typeface="Calibri"/>
                <a:ea typeface="Calibri"/>
                <a:cs typeface="Calibri"/>
                <a:sym typeface="Calibri"/>
              </a:rPr>
            </a:br>
            <a:r>
              <a:rPr b="1" i="0" lang="en-US" sz="3959" u="none" cap="none" strike="noStrike">
                <a:solidFill>
                  <a:schemeClr val="dk1"/>
                </a:solidFill>
                <a:latin typeface="Calibri"/>
                <a:ea typeface="Calibri"/>
                <a:cs typeface="Calibri"/>
                <a:sym typeface="Calibri"/>
              </a:rPr>
              <a:t> </a:t>
            </a:r>
            <a:r>
              <a:rPr b="1" i="0" lang="en-US" sz="3959" u="none" cap="none" strike="noStrike">
                <a:solidFill>
                  <a:srgbClr val="FF0000"/>
                </a:solidFill>
                <a:latin typeface="Calibri"/>
                <a:ea typeface="Calibri"/>
                <a:cs typeface="Calibri"/>
                <a:sym typeface="Calibri"/>
              </a:rPr>
              <a:t>POS Tagging &amp; Hill climbing </a:t>
            </a:r>
            <a:br>
              <a:rPr b="1" i="0" lang="en-US" sz="3959" u="none" cap="none" strike="noStrike">
                <a:solidFill>
                  <a:srgbClr val="FF0000"/>
                </a:solidFill>
                <a:latin typeface="Calibri"/>
                <a:ea typeface="Calibri"/>
                <a:cs typeface="Calibri"/>
                <a:sym typeface="Calibri"/>
              </a:rPr>
            </a:br>
            <a:br>
              <a:rPr b="0" i="0" lang="en-US" sz="3959" u="none" cap="none" strike="noStrike">
                <a:solidFill>
                  <a:schemeClr val="dk1"/>
                </a:solidFill>
                <a:latin typeface="Calibri"/>
                <a:ea typeface="Calibri"/>
                <a:cs typeface="Calibri"/>
                <a:sym typeface="Calibri"/>
              </a:rPr>
            </a:br>
          </a:p>
        </p:txBody>
      </p:sp>
      <p:sp>
        <p:nvSpPr>
          <p:cNvPr id="228" name="Shape 228"/>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just">
              <a:spcBef>
                <a:spcPts val="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The standard word alignment model is usually trained in a completely unsupervised manner, which may not obtain precise alignment results. </a:t>
            </a:r>
          </a:p>
          <a:p>
            <a:pPr indent="-342900" lvl="0" marL="342900" marR="0" rtl="0" algn="just">
              <a:spcBef>
                <a:spcPts val="48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Thus, to improve alignment performance, we perform a partial supervision on the statistic model and employ a partially- supervised alignment model to incorporate partial alignment links into the alignment process.</a:t>
            </a:r>
          </a:p>
          <a:p>
            <a:pPr indent="-342900" lvl="0" marL="342900" marR="0" rtl="0" algn="l">
              <a:spcBef>
                <a:spcPts val="480"/>
              </a:spcBef>
              <a:spcAft>
                <a:spcPts val="0"/>
              </a:spcAft>
              <a:buClr>
                <a:schemeClr val="dk1"/>
              </a:buClr>
              <a:buSzPct val="1000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l">
              <a:spcBef>
                <a:spcPts val="64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x="0" y="0"/>
          <a:ext cx="0" cy="0"/>
          <a:chOff x="0" y="0"/>
          <a:chExt cx="0" cy="0"/>
        </a:xfrm>
      </p:grpSpPr>
      <p:sp>
        <p:nvSpPr>
          <p:cNvPr id="233" name="Shape 233"/>
          <p:cNvSpPr txBox="1"/>
          <p:nvPr>
            <p:ph type="title"/>
          </p:nvPr>
        </p:nvSpPr>
        <p:spPr>
          <a:xfrm>
            <a:off x="457200" y="0"/>
            <a:ext cx="8229600" cy="9144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br>
              <a:rPr b="1" i="0" lang="en-US" sz="3959" u="none" cap="none" strike="noStrike">
                <a:solidFill>
                  <a:schemeClr val="dk1"/>
                </a:solidFill>
                <a:latin typeface="Calibri"/>
                <a:ea typeface="Calibri"/>
                <a:cs typeface="Calibri"/>
                <a:sym typeface="Calibri"/>
              </a:rPr>
            </a:br>
            <a:br>
              <a:rPr b="1" i="0" lang="en-US" sz="3959" u="none" cap="none" strike="noStrike">
                <a:solidFill>
                  <a:schemeClr val="dk1"/>
                </a:solidFill>
                <a:latin typeface="Calibri"/>
                <a:ea typeface="Calibri"/>
                <a:cs typeface="Calibri"/>
                <a:sym typeface="Calibri"/>
              </a:rPr>
            </a:br>
            <a:br>
              <a:rPr b="1" i="0" lang="en-US" sz="3959" u="none" cap="none" strike="noStrike">
                <a:solidFill>
                  <a:schemeClr val="dk1"/>
                </a:solidFill>
                <a:latin typeface="Calibri"/>
                <a:ea typeface="Calibri"/>
                <a:cs typeface="Calibri"/>
                <a:sym typeface="Calibri"/>
              </a:rPr>
            </a:br>
            <a:r>
              <a:rPr b="1" i="0" lang="en-US" sz="3959" u="none" cap="none" strike="noStrike">
                <a:solidFill>
                  <a:srgbClr val="FF0000"/>
                </a:solidFill>
                <a:latin typeface="Calibri"/>
                <a:ea typeface="Calibri"/>
                <a:cs typeface="Calibri"/>
                <a:sym typeface="Calibri"/>
              </a:rPr>
              <a:t>Partially Supervised candidate Extraction &amp; word alignment </a:t>
            </a:r>
            <a:br>
              <a:rPr b="1" i="0" lang="en-US" sz="3959" u="none" cap="none" strike="noStrike">
                <a:solidFill>
                  <a:srgbClr val="FF0000"/>
                </a:solidFill>
                <a:latin typeface="Calibri"/>
                <a:ea typeface="Calibri"/>
                <a:cs typeface="Calibri"/>
                <a:sym typeface="Calibri"/>
              </a:rPr>
            </a:br>
            <a:br>
              <a:rPr b="0" i="0" lang="en-US" sz="3959" u="none" cap="none" strike="noStrike">
                <a:solidFill>
                  <a:schemeClr val="dk1"/>
                </a:solidFill>
                <a:latin typeface="Calibri"/>
                <a:ea typeface="Calibri"/>
                <a:cs typeface="Calibri"/>
                <a:sym typeface="Calibri"/>
              </a:rPr>
            </a:br>
            <a:r>
              <a:rPr b="1" i="0" lang="en-US" sz="3959" u="none" cap="none" strike="noStrike">
                <a:solidFill>
                  <a:schemeClr val="dk1"/>
                </a:solidFill>
                <a:latin typeface="Times New Roman"/>
                <a:ea typeface="Times New Roman"/>
                <a:cs typeface="Times New Roman"/>
                <a:sym typeface="Times New Roman"/>
              </a:rPr>
              <a:t>:</a:t>
            </a:r>
            <a:br>
              <a:rPr b="0" i="0" lang="en-US" sz="3959" u="none" cap="none" strike="noStrike">
                <a:solidFill>
                  <a:schemeClr val="dk1"/>
                </a:solidFill>
                <a:latin typeface="Calibri"/>
                <a:ea typeface="Calibri"/>
                <a:cs typeface="Calibri"/>
                <a:sym typeface="Calibri"/>
              </a:rPr>
            </a:br>
          </a:p>
        </p:txBody>
      </p:sp>
      <p:sp>
        <p:nvSpPr>
          <p:cNvPr id="234" name="Shape 234"/>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just">
              <a:spcBef>
                <a:spcPts val="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These methods usually adopted coarser techniques, such as frequency statistics and phrase detection, to detect the proper opinion targets/words. </a:t>
            </a:r>
          </a:p>
          <a:p>
            <a:pPr indent="-342900" lvl="0" marL="342900" marR="0" rtl="0" algn="just">
              <a:spcBef>
                <a:spcPts val="56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They put more emphasis on how to cluster these words into their corresponding topics (or) aspects. we obtain a set of word pairs, each of which is composed of a noun/noun phrase (opinion target candidate) and its corresponding modified word (opinion word candidate). </a:t>
            </a:r>
          </a:p>
          <a:p>
            <a:pPr indent="-342900" lvl="0" marL="342900" marR="0" rtl="0" algn="just">
              <a:spcBef>
                <a:spcPts val="56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rgbClr val="FF0000"/>
              </a:buClr>
              <a:buSzPct val="25000"/>
              <a:buFont typeface="Calibri"/>
              <a:buNone/>
            </a:pPr>
            <a:r>
              <a:rPr b="1" i="0" lang="en-US" sz="3959" u="none" cap="none" strike="noStrike">
                <a:solidFill>
                  <a:srgbClr val="FF0000"/>
                </a:solidFill>
                <a:latin typeface="Calibri"/>
                <a:ea typeface="Calibri"/>
                <a:cs typeface="Calibri"/>
                <a:sym typeface="Calibri"/>
              </a:rPr>
              <a:t>Calculate candidate confidence </a:t>
            </a:r>
            <a:br>
              <a:rPr b="1" i="0" lang="en-US" sz="3959" u="none" cap="none" strike="noStrike">
                <a:solidFill>
                  <a:srgbClr val="FF0000"/>
                </a:solidFill>
                <a:latin typeface="Calibri"/>
                <a:ea typeface="Calibri"/>
                <a:cs typeface="Calibri"/>
                <a:sym typeface="Calibri"/>
              </a:rPr>
            </a:br>
          </a:p>
        </p:txBody>
      </p:sp>
      <p:sp>
        <p:nvSpPr>
          <p:cNvPr id="240" name="Shape 240"/>
          <p:cNvSpPr txBox="1"/>
          <p:nvPr>
            <p:ph idx="1" type="body"/>
          </p:nvPr>
        </p:nvSpPr>
        <p:spPr>
          <a:xfrm>
            <a:off x="457200" y="990600"/>
            <a:ext cx="8458200" cy="5867400"/>
          </a:xfrm>
          <a:prstGeom prst="rect">
            <a:avLst/>
          </a:prstGeom>
          <a:noFill/>
          <a:ln>
            <a:noFill/>
          </a:ln>
        </p:spPr>
        <p:txBody>
          <a:bodyPr anchorCtr="0" anchor="t" bIns="45700" lIns="91425" rIns="91425" tIns="45700">
            <a:noAutofit/>
          </a:bodyPr>
          <a:lstStyle/>
          <a:p>
            <a:pPr indent="-342900" lvl="0" marL="342900" marR="0" rtl="0" algn="just">
              <a:spcBef>
                <a:spcPts val="0"/>
              </a:spcBef>
              <a:spcAft>
                <a:spcPts val="0"/>
              </a:spcAft>
              <a:buClr>
                <a:schemeClr val="dk1"/>
              </a:buClr>
              <a:buSzPct val="100000"/>
              <a:buFont typeface="Noto Sans Symbols"/>
              <a:buChar char="➢"/>
            </a:pPr>
            <a:r>
              <a:rPr b="0" i="0" lang="en-US" sz="2800" u="none" cap="none" strike="noStrike">
                <a:solidFill>
                  <a:schemeClr val="dk1"/>
                </a:solidFill>
                <a:latin typeface="Calibri"/>
                <a:ea typeface="Calibri"/>
                <a:cs typeface="Calibri"/>
                <a:sym typeface="Calibri"/>
              </a:rPr>
              <a:t>we propose a graph-based co-ranking algorithm to estimate the confidence of each candidate. calculate the prior knowledge of candidates for indicating some  noises and incorporating them into our ranking algorithm to make collaborated operations on candidate confidence estimations. </a:t>
            </a:r>
          </a:p>
          <a:p>
            <a:pPr indent="-342900" lvl="0" marL="342900" marR="0" rtl="0" algn="just">
              <a:spcBef>
                <a:spcPts val="560"/>
              </a:spcBef>
              <a:spcAft>
                <a:spcPts val="0"/>
              </a:spcAft>
              <a:buClr>
                <a:schemeClr val="dk1"/>
              </a:buClr>
              <a:buSzPct val="100000"/>
              <a:buFont typeface="Noto Sans Symbols"/>
              <a:buChar char="➢"/>
            </a:pPr>
            <a:r>
              <a:rPr b="0" i="0" lang="en-US" sz="2800" u="none" cap="none" strike="noStrike">
                <a:solidFill>
                  <a:schemeClr val="dk1"/>
                </a:solidFill>
                <a:latin typeface="Calibri"/>
                <a:ea typeface="Calibri"/>
                <a:cs typeface="Calibri"/>
                <a:sym typeface="Calibri"/>
              </a:rPr>
              <a:t>Finally, candidates with higher confidence than a threshold are extracted. Compared to the previous methods based on the bootstrapping strategy, opinion targets/words are no longer extracted step by step. Instead, the confidence of each candidate is estimated in a global process with graph co-ranking. Intuitively, the error propagation is effectively alleviated.</a:t>
            </a:r>
          </a:p>
          <a:p>
            <a:pPr indent="-342900" lvl="0" marL="342900" marR="0" rtl="0" algn="just">
              <a:spcBef>
                <a:spcPts val="56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4" name="Shape 244"/>
        <p:cNvGrpSpPr/>
        <p:nvPr/>
      </p:nvGrpSpPr>
      <p:grpSpPr>
        <a:xfrm>
          <a:off x="0" y="0"/>
          <a:ext cx="0" cy="0"/>
          <a:chOff x="0" y="0"/>
          <a:chExt cx="0" cy="0"/>
        </a:xfrm>
      </p:grpSpPr>
      <p:sp>
        <p:nvSpPr>
          <p:cNvPr id="245" name="Shape 24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rgbClr val="FF0000"/>
              </a:buClr>
              <a:buSzPct val="25000"/>
              <a:buFont typeface="Times New Roman"/>
              <a:buNone/>
            </a:pPr>
            <a:r>
              <a:rPr b="0" i="0" lang="en-US" sz="4000" u="none" cap="none" strike="noStrike">
                <a:solidFill>
                  <a:srgbClr val="FF0000"/>
                </a:solidFill>
                <a:latin typeface="Times New Roman"/>
                <a:ea typeface="Times New Roman"/>
                <a:cs typeface="Times New Roman"/>
                <a:sym typeface="Times New Roman"/>
              </a:rPr>
              <a:t>REFERENCES</a:t>
            </a:r>
          </a:p>
        </p:txBody>
      </p:sp>
      <p:sp>
        <p:nvSpPr>
          <p:cNvPr id="246" name="Shape 246"/>
          <p:cNvSpPr txBox="1"/>
          <p:nvPr>
            <p:ph idx="1" type="body"/>
          </p:nvPr>
        </p:nvSpPr>
        <p:spPr>
          <a:xfrm>
            <a:off x="457200" y="1219200"/>
            <a:ext cx="8229600" cy="5638800"/>
          </a:xfrm>
          <a:prstGeom prst="rect">
            <a:avLst/>
          </a:prstGeom>
          <a:noFill/>
          <a:ln>
            <a:noFill/>
          </a:ln>
        </p:spPr>
        <p:txBody>
          <a:bodyPr anchorCtr="0" anchor="t" bIns="45700" lIns="91425" rIns="91425" tIns="45700">
            <a:noAutofit/>
          </a:bodyPr>
          <a:lstStyle/>
          <a:p>
            <a:pPr indent="-342900" lvl="0" marL="342900" marR="0" rtl="0" algn="just">
              <a:spcBef>
                <a:spcPts val="0"/>
              </a:spcBef>
              <a:spcAft>
                <a:spcPts val="0"/>
              </a:spcAft>
              <a:buClr>
                <a:schemeClr val="dk1"/>
              </a:buClr>
              <a:buSzPct val="25000"/>
              <a:buFont typeface="Arial"/>
              <a:buNone/>
            </a:pPr>
            <a:r>
              <a:rPr b="0" i="0" lang="en-US" sz="2400" u="none" cap="none" strike="noStrike">
                <a:solidFill>
                  <a:schemeClr val="dk1"/>
                </a:solidFill>
                <a:latin typeface="Times New Roman"/>
                <a:ea typeface="Times New Roman"/>
                <a:cs typeface="Times New Roman"/>
                <a:sym typeface="Times New Roman"/>
              </a:rPr>
              <a:t>[1] 	M. Hu and B. Liu, “Mining and summarizing customer 	reviews,” in Proc. 10th ACM SIGKDD Int. Conf. Knowl. 	Discovery Data Mining, Seattle, WA, USA, 2004, pp. 	168–	177.</a:t>
            </a:r>
          </a:p>
          <a:p>
            <a:pPr indent="-342900" lvl="0" marL="342900" marR="0" rtl="0" algn="just">
              <a:spcBef>
                <a:spcPts val="480"/>
              </a:spcBef>
              <a:spcAft>
                <a:spcPts val="0"/>
              </a:spcAft>
              <a:buClr>
                <a:schemeClr val="dk1"/>
              </a:buClr>
              <a:buSzPct val="25000"/>
              <a:buFont typeface="Arial"/>
              <a:buNone/>
            </a:pPr>
            <a:r>
              <a:rPr b="0" i="0" lang="en-US" sz="2400" u="none" cap="none" strike="noStrike">
                <a:solidFill>
                  <a:schemeClr val="dk1"/>
                </a:solidFill>
                <a:latin typeface="Times New Roman"/>
                <a:ea typeface="Times New Roman"/>
                <a:cs typeface="Times New Roman"/>
                <a:sym typeface="Times New Roman"/>
              </a:rPr>
              <a:t>[2] 	F. Li, S. J. Pan, O. Jin, Q. Yang, and X. Zhu, “Cross-	domain 	coextraction of sentiment and topic 	lexicons,” in Proc. 50th 	Annu. Meeting Assoc. 	Comput. Linguistics, Jeju, Korea, 	2012, pp. 410–419. </a:t>
            </a:r>
          </a:p>
          <a:p>
            <a:pPr indent="-342900" lvl="0" marL="342900" marR="0" rtl="0" algn="just">
              <a:spcBef>
                <a:spcPts val="480"/>
              </a:spcBef>
              <a:spcAft>
                <a:spcPts val="0"/>
              </a:spcAft>
              <a:buClr>
                <a:schemeClr val="dk1"/>
              </a:buClr>
              <a:buSzPct val="25000"/>
              <a:buFont typeface="Arial"/>
              <a:buNone/>
            </a:pPr>
            <a:r>
              <a:rPr b="0" i="0" lang="en-US" sz="2400" u="none" cap="none" strike="noStrike">
                <a:solidFill>
                  <a:schemeClr val="dk1"/>
                </a:solidFill>
                <a:latin typeface="Times New Roman"/>
                <a:ea typeface="Times New Roman"/>
                <a:cs typeface="Times New Roman"/>
                <a:sym typeface="Times New Roman"/>
              </a:rPr>
              <a:t>[3]	 L. Zhang, B. Liu, S. H. Lim, and E. O’Brien-Strain, 	“Extracting and ranking product features in opinion 	documents,” in Proc. 23th Int. Conf. Comput. Linguistics, 	Beijing, China, 2010, pp. 1462–1470. </a:t>
            </a:r>
          </a:p>
          <a:p>
            <a:pPr indent="-342900" lvl="0" marL="342900" marR="0" rtl="0" algn="just">
              <a:spcBef>
                <a:spcPts val="480"/>
              </a:spcBef>
              <a:buClr>
                <a:schemeClr val="dk1"/>
              </a:buClr>
              <a:buSzPct val="25000"/>
              <a:buFont typeface="Arial"/>
              <a:buNone/>
            </a:pPr>
            <a:r>
              <a:t/>
            </a:r>
            <a:endParaRPr b="0" i="1" sz="2400" u="none" cap="none" strike="noStrike">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sp>
        <p:nvSpPr>
          <p:cNvPr id="251" name="Shape 251"/>
          <p:cNvSpPr txBox="1"/>
          <p:nvPr>
            <p:ph type="title"/>
          </p:nvPr>
        </p:nvSpPr>
        <p:spPr>
          <a:xfrm>
            <a:off x="457200" y="274637"/>
            <a:ext cx="8229600" cy="639762"/>
          </a:xfrm>
          <a:prstGeom prst="rect">
            <a:avLst/>
          </a:prstGeom>
          <a:noFill/>
          <a:ln>
            <a:noFill/>
          </a:ln>
        </p:spPr>
        <p:txBody>
          <a:bodyPr anchorCtr="0" anchor="ctr" bIns="45700" lIns="91425" rIns="91425" tIns="45700">
            <a:noAutofit/>
          </a:bodyPr>
          <a:lstStyle/>
          <a:p>
            <a:pPr indent="0" lvl="0" marL="0" marR="0" rtl="0" algn="ctr">
              <a:spcBef>
                <a:spcPts val="0"/>
              </a:spcBef>
              <a:buClr>
                <a:srgbClr val="FF0000"/>
              </a:buClr>
              <a:buSzPct val="25000"/>
              <a:buFont typeface="Calibri"/>
              <a:buNone/>
            </a:pPr>
            <a:r>
              <a:rPr b="0" i="0" lang="en-US" sz="3959" u="none" cap="none" strike="noStrike">
                <a:solidFill>
                  <a:srgbClr val="FF0000"/>
                </a:solidFill>
                <a:latin typeface="Calibri"/>
                <a:ea typeface="Calibri"/>
                <a:cs typeface="Calibri"/>
                <a:sym typeface="Calibri"/>
              </a:rPr>
              <a:t>Screen short</a:t>
            </a:r>
          </a:p>
        </p:txBody>
      </p:sp>
      <p:pic>
        <p:nvPicPr>
          <p:cNvPr id="252" name="Shape 252"/>
          <p:cNvPicPr preferRelativeResize="0"/>
          <p:nvPr/>
        </p:nvPicPr>
        <p:blipFill rotWithShape="1">
          <a:blip r:embed="rId3">
            <a:alphaModFix/>
          </a:blip>
          <a:srcRect b="0" l="0" r="0" t="0"/>
          <a:stretch/>
        </p:blipFill>
        <p:spPr>
          <a:xfrm>
            <a:off x="533400" y="1199569"/>
            <a:ext cx="7772400" cy="535363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rgbClr val="FF0000"/>
              </a:buClr>
              <a:buSzPct val="25000"/>
              <a:buFont typeface="Times New Roman"/>
              <a:buNone/>
            </a:pPr>
            <a:r>
              <a:rPr b="1" i="0" lang="en-US" sz="4000" u="none" cap="none" strike="noStrike">
                <a:solidFill>
                  <a:srgbClr val="FF0000"/>
                </a:solidFill>
                <a:latin typeface="Times New Roman"/>
                <a:ea typeface="Times New Roman"/>
                <a:cs typeface="Times New Roman"/>
                <a:sym typeface="Times New Roman"/>
              </a:rPr>
              <a:t>EXISTING SYSTEM</a:t>
            </a:r>
          </a:p>
        </p:txBody>
      </p:sp>
      <p:sp>
        <p:nvSpPr>
          <p:cNvPr id="96" name="Shape 96"/>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just">
              <a:spcBef>
                <a:spcPts val="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The intuition represented by this strategy was that in sentences, opinion words usually co-occur with opinion targets, and there are strong modification relations and associations among them (which in this paper are called opinion relations or opinion associations). </a:t>
            </a:r>
          </a:p>
          <a:p>
            <a:pPr indent="-342900" lvl="0" marL="342900" marR="0" rtl="0" algn="just">
              <a:spcBef>
                <a:spcPts val="48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Therefore, many methods jointly extracted opinion targets and opinion words in a bootstrapping manner . For example, “colorful” and “big” are usually used to modify “screen” in the cell-phone domain, and there are remarkable opinion relations among them. </a:t>
            </a:r>
          </a:p>
          <a:p>
            <a:pPr indent="-342900" lvl="0" marL="342900" marR="0" rtl="0" algn="just">
              <a:lnSpc>
                <a:spcPct val="150000"/>
              </a:lnSpc>
              <a:spcBef>
                <a:spcPts val="480"/>
              </a:spcBef>
              <a:buClr>
                <a:schemeClr val="dk1"/>
              </a:buClr>
              <a:buSzPct val="1000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pic>
        <p:nvPicPr>
          <p:cNvPr id="257" name="Shape 257"/>
          <p:cNvPicPr preferRelativeResize="0"/>
          <p:nvPr/>
        </p:nvPicPr>
        <p:blipFill rotWithShape="1">
          <a:blip r:embed="rId3">
            <a:alphaModFix/>
          </a:blip>
          <a:srcRect b="0" l="0" r="0" t="0"/>
          <a:stretch/>
        </p:blipFill>
        <p:spPr>
          <a:xfrm>
            <a:off x="609600" y="685800"/>
            <a:ext cx="7772400" cy="5410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pic>
        <p:nvPicPr>
          <p:cNvPr id="262" name="Shape 262"/>
          <p:cNvPicPr preferRelativeResize="0"/>
          <p:nvPr/>
        </p:nvPicPr>
        <p:blipFill rotWithShape="1">
          <a:blip r:embed="rId3">
            <a:alphaModFix/>
          </a:blip>
          <a:srcRect b="0" l="0" r="0" t="0"/>
          <a:stretch/>
        </p:blipFill>
        <p:spPr>
          <a:xfrm>
            <a:off x="609600" y="1199569"/>
            <a:ext cx="7924799" cy="474403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pic>
        <p:nvPicPr>
          <p:cNvPr id="267" name="Shape 267"/>
          <p:cNvPicPr preferRelativeResize="0"/>
          <p:nvPr/>
        </p:nvPicPr>
        <p:blipFill rotWithShape="1">
          <a:blip r:embed="rId3">
            <a:alphaModFix/>
          </a:blip>
          <a:srcRect b="0" l="0" r="0" t="0"/>
          <a:stretch/>
        </p:blipFill>
        <p:spPr>
          <a:xfrm>
            <a:off x="381000" y="762000"/>
            <a:ext cx="8305799" cy="4571999"/>
          </a:xfrm>
          <a:prstGeom prst="rect">
            <a:avLst/>
          </a:prstGeom>
          <a:noFill/>
          <a:ln>
            <a:noFill/>
          </a:ln>
        </p:spPr>
      </p:pic>
      <p:pic>
        <p:nvPicPr>
          <p:cNvPr descr="C:\Users\nit\Desktop\rak1.PNG" id="268" name="Shape 268"/>
          <p:cNvPicPr preferRelativeResize="0"/>
          <p:nvPr/>
        </p:nvPicPr>
        <p:blipFill rotWithShape="1">
          <a:blip r:embed="rId4">
            <a:alphaModFix/>
          </a:blip>
          <a:srcRect b="0" l="0" r="0" t="0"/>
          <a:stretch/>
        </p:blipFill>
        <p:spPr>
          <a:xfrm>
            <a:off x="533400" y="5562600"/>
            <a:ext cx="8077199" cy="914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pic>
        <p:nvPicPr>
          <p:cNvPr descr="C:\Users\nit\Desktop\rak2.PNG" id="273" name="Shape 273"/>
          <p:cNvPicPr preferRelativeResize="0"/>
          <p:nvPr/>
        </p:nvPicPr>
        <p:blipFill rotWithShape="1">
          <a:blip r:embed="rId3">
            <a:alphaModFix/>
          </a:blip>
          <a:srcRect b="0" l="0" r="0" t="0"/>
          <a:stretch/>
        </p:blipFill>
        <p:spPr>
          <a:xfrm>
            <a:off x="838200" y="1371600"/>
            <a:ext cx="7467600" cy="30479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x="0" y="0"/>
          <a:ext cx="0" cy="0"/>
          <a:chOff x="0" y="0"/>
          <a:chExt cx="0" cy="0"/>
        </a:xfrm>
      </p:grpSpPr>
      <p:pic>
        <p:nvPicPr>
          <p:cNvPr id="278" name="Shape 278"/>
          <p:cNvPicPr preferRelativeResize="0"/>
          <p:nvPr/>
        </p:nvPicPr>
        <p:blipFill rotWithShape="1">
          <a:blip r:embed="rId3">
            <a:alphaModFix/>
          </a:blip>
          <a:srcRect b="0" l="0" r="0" t="0"/>
          <a:stretch/>
        </p:blipFill>
        <p:spPr>
          <a:xfrm>
            <a:off x="304800" y="381001"/>
            <a:ext cx="8153399" cy="548639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2" name="Shape 282"/>
        <p:cNvGrpSpPr/>
        <p:nvPr/>
      </p:nvGrpSpPr>
      <p:grpSpPr>
        <a:xfrm>
          <a:off x="0" y="0"/>
          <a:ext cx="0" cy="0"/>
          <a:chOff x="0" y="0"/>
          <a:chExt cx="0" cy="0"/>
        </a:xfrm>
      </p:grpSpPr>
      <p:pic>
        <p:nvPicPr>
          <p:cNvPr id="283" name="Shape 283"/>
          <p:cNvPicPr preferRelativeResize="0"/>
          <p:nvPr/>
        </p:nvPicPr>
        <p:blipFill rotWithShape="1">
          <a:blip r:embed="rId3">
            <a:alphaModFix/>
          </a:blip>
          <a:srcRect b="0" l="0" r="0" t="0"/>
          <a:stretch/>
        </p:blipFill>
        <p:spPr>
          <a:xfrm>
            <a:off x="762000" y="685800"/>
            <a:ext cx="7696199" cy="4495798"/>
          </a:xfrm>
          <a:prstGeom prst="rect">
            <a:avLst/>
          </a:prstGeom>
          <a:noFill/>
          <a:ln>
            <a:noFill/>
          </a:ln>
        </p:spPr>
      </p:pic>
      <p:pic>
        <p:nvPicPr>
          <p:cNvPr descr="C:\Users\nit\Desktop\rak3.PNG" id="284" name="Shape 284"/>
          <p:cNvPicPr preferRelativeResize="0"/>
          <p:nvPr/>
        </p:nvPicPr>
        <p:blipFill rotWithShape="1">
          <a:blip r:embed="rId4">
            <a:alphaModFix/>
          </a:blip>
          <a:srcRect b="0" l="0" r="0" t="0"/>
          <a:stretch/>
        </p:blipFill>
        <p:spPr>
          <a:xfrm>
            <a:off x="1905000" y="5486400"/>
            <a:ext cx="5714999" cy="47752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8" name="Shape 288"/>
        <p:cNvGrpSpPr/>
        <p:nvPr/>
      </p:nvGrpSpPr>
      <p:grpSpPr>
        <a:xfrm>
          <a:off x="0" y="0"/>
          <a:ext cx="0" cy="0"/>
          <a:chOff x="0" y="0"/>
          <a:chExt cx="0" cy="0"/>
        </a:xfrm>
      </p:grpSpPr>
      <p:pic>
        <p:nvPicPr>
          <p:cNvPr id="289" name="Shape 289"/>
          <p:cNvPicPr preferRelativeResize="0"/>
          <p:nvPr/>
        </p:nvPicPr>
        <p:blipFill rotWithShape="1">
          <a:blip r:embed="rId3">
            <a:alphaModFix/>
          </a:blip>
          <a:srcRect b="0" l="0" r="0" t="0"/>
          <a:stretch/>
        </p:blipFill>
        <p:spPr>
          <a:xfrm>
            <a:off x="457200" y="0"/>
            <a:ext cx="7772400" cy="4419599"/>
          </a:xfrm>
          <a:prstGeom prst="rect">
            <a:avLst/>
          </a:prstGeom>
          <a:noFill/>
          <a:ln>
            <a:noFill/>
          </a:ln>
        </p:spPr>
      </p:pic>
      <p:pic>
        <p:nvPicPr>
          <p:cNvPr descr="C:\Users\nit\Desktop\rak4.PNG" id="290" name="Shape 290"/>
          <p:cNvPicPr preferRelativeResize="0"/>
          <p:nvPr/>
        </p:nvPicPr>
        <p:blipFill rotWithShape="1">
          <a:blip r:embed="rId4">
            <a:alphaModFix/>
          </a:blip>
          <a:srcRect b="0" l="0" r="0" t="0"/>
          <a:stretch/>
        </p:blipFill>
        <p:spPr>
          <a:xfrm>
            <a:off x="1066800" y="4495800"/>
            <a:ext cx="6172199" cy="838199"/>
          </a:xfrm>
          <a:prstGeom prst="rect">
            <a:avLst/>
          </a:prstGeom>
          <a:noFill/>
          <a:ln>
            <a:noFill/>
          </a:ln>
        </p:spPr>
      </p:pic>
      <p:pic>
        <p:nvPicPr>
          <p:cNvPr descr="C:\Users\nit\Desktop\rak5.PNG" id="291" name="Shape 291"/>
          <p:cNvPicPr preferRelativeResize="0"/>
          <p:nvPr/>
        </p:nvPicPr>
        <p:blipFill rotWithShape="1">
          <a:blip r:embed="rId5">
            <a:alphaModFix/>
          </a:blip>
          <a:srcRect b="0" l="0" r="0" t="0"/>
          <a:stretch/>
        </p:blipFill>
        <p:spPr>
          <a:xfrm>
            <a:off x="1828800" y="5638800"/>
            <a:ext cx="4497069" cy="48450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5" name="Shape 295"/>
        <p:cNvGrpSpPr/>
        <p:nvPr/>
      </p:nvGrpSpPr>
      <p:grpSpPr>
        <a:xfrm>
          <a:off x="0" y="0"/>
          <a:ext cx="0" cy="0"/>
          <a:chOff x="0" y="0"/>
          <a:chExt cx="0" cy="0"/>
        </a:xfrm>
      </p:grpSpPr>
      <p:pic>
        <p:nvPicPr>
          <p:cNvPr id="296" name="Shape 296"/>
          <p:cNvPicPr preferRelativeResize="0"/>
          <p:nvPr/>
        </p:nvPicPr>
        <p:blipFill rotWithShape="1">
          <a:blip r:embed="rId3">
            <a:alphaModFix/>
          </a:blip>
          <a:srcRect b="0" l="0" r="0" t="0"/>
          <a:stretch/>
        </p:blipFill>
        <p:spPr>
          <a:xfrm>
            <a:off x="990600" y="381000"/>
            <a:ext cx="7162799" cy="4458860"/>
          </a:xfrm>
          <a:prstGeom prst="rect">
            <a:avLst/>
          </a:prstGeom>
          <a:noFill/>
          <a:ln>
            <a:noFill/>
          </a:ln>
        </p:spPr>
      </p:pic>
      <p:pic>
        <p:nvPicPr>
          <p:cNvPr descr="C:\Users\nit\Desktop\rak6.PNG" id="297" name="Shape 297"/>
          <p:cNvPicPr preferRelativeResize="0"/>
          <p:nvPr/>
        </p:nvPicPr>
        <p:blipFill rotWithShape="1">
          <a:blip r:embed="rId4">
            <a:alphaModFix/>
          </a:blip>
          <a:srcRect b="0" l="0" r="0" t="0"/>
          <a:stretch/>
        </p:blipFill>
        <p:spPr>
          <a:xfrm>
            <a:off x="1600200" y="5334000"/>
            <a:ext cx="5322569" cy="47752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1" name="Shape 301"/>
        <p:cNvGrpSpPr/>
        <p:nvPr/>
      </p:nvGrpSpPr>
      <p:grpSpPr>
        <a:xfrm>
          <a:off x="0" y="0"/>
          <a:ext cx="0" cy="0"/>
          <a:chOff x="0" y="0"/>
          <a:chExt cx="0" cy="0"/>
        </a:xfrm>
      </p:grpSpPr>
      <p:pic>
        <p:nvPicPr>
          <p:cNvPr id="302" name="Shape 302"/>
          <p:cNvPicPr preferRelativeResize="0"/>
          <p:nvPr/>
        </p:nvPicPr>
        <p:blipFill rotWithShape="1">
          <a:blip r:embed="rId3">
            <a:alphaModFix/>
          </a:blip>
          <a:srcRect b="0" l="0" r="0" t="0"/>
          <a:stretch/>
        </p:blipFill>
        <p:spPr>
          <a:xfrm>
            <a:off x="990600" y="228600"/>
            <a:ext cx="7467600" cy="5105399"/>
          </a:xfrm>
          <a:prstGeom prst="rect">
            <a:avLst/>
          </a:prstGeom>
          <a:noFill/>
          <a:ln>
            <a:noFill/>
          </a:ln>
        </p:spPr>
      </p:pic>
      <p:pic>
        <p:nvPicPr>
          <p:cNvPr descr="C:\Users\nit\Desktop\rak7.PNG" id="303" name="Shape 303"/>
          <p:cNvPicPr preferRelativeResize="0"/>
          <p:nvPr/>
        </p:nvPicPr>
        <p:blipFill rotWithShape="1">
          <a:blip r:embed="rId4">
            <a:alphaModFix/>
          </a:blip>
          <a:srcRect b="0" l="0" r="0" t="0"/>
          <a:stretch/>
        </p:blipFill>
        <p:spPr>
          <a:xfrm>
            <a:off x="1905000" y="5638800"/>
            <a:ext cx="5022215" cy="49783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pic>
        <p:nvPicPr>
          <p:cNvPr id="308" name="Shape 308"/>
          <p:cNvPicPr preferRelativeResize="0"/>
          <p:nvPr/>
        </p:nvPicPr>
        <p:blipFill rotWithShape="1">
          <a:blip r:embed="rId3">
            <a:alphaModFix/>
          </a:blip>
          <a:srcRect b="0" l="0" r="0" t="0"/>
          <a:stretch/>
        </p:blipFill>
        <p:spPr>
          <a:xfrm>
            <a:off x="762000" y="381000"/>
            <a:ext cx="7543800" cy="4458860"/>
          </a:xfrm>
          <a:prstGeom prst="rect">
            <a:avLst/>
          </a:prstGeom>
          <a:noFill/>
          <a:ln>
            <a:noFill/>
          </a:ln>
        </p:spPr>
      </p:pic>
      <p:pic>
        <p:nvPicPr>
          <p:cNvPr descr="C:\Users\nit\Desktop\rak8.PNG" id="309" name="Shape 309"/>
          <p:cNvPicPr preferRelativeResize="0"/>
          <p:nvPr/>
        </p:nvPicPr>
        <p:blipFill rotWithShape="1">
          <a:blip r:embed="rId4">
            <a:alphaModFix/>
          </a:blip>
          <a:srcRect b="0" l="0" r="0" t="0"/>
          <a:stretch/>
        </p:blipFill>
        <p:spPr>
          <a:xfrm>
            <a:off x="2362200" y="5105400"/>
            <a:ext cx="3125470" cy="49783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rgbClr val="FF0000"/>
              </a:buClr>
              <a:buSzPct val="25000"/>
              <a:buFont typeface="Times New Roman"/>
              <a:buNone/>
            </a:pPr>
            <a:r>
              <a:rPr b="1" i="0" lang="en-US" sz="4000" u="none" cap="none" strike="noStrike">
                <a:solidFill>
                  <a:srgbClr val="FF0000"/>
                </a:solidFill>
                <a:latin typeface="Times New Roman"/>
                <a:ea typeface="Times New Roman"/>
                <a:cs typeface="Times New Roman"/>
                <a:sym typeface="Times New Roman"/>
              </a:rPr>
              <a:t>DISADVANTAGES</a:t>
            </a:r>
          </a:p>
        </p:txBody>
      </p:sp>
      <p:sp>
        <p:nvSpPr>
          <p:cNvPr id="102" name="Shape 102"/>
          <p:cNvSpPr txBox="1"/>
          <p:nvPr>
            <p:ph idx="1" type="body"/>
          </p:nvPr>
        </p:nvSpPr>
        <p:spPr>
          <a:xfrm>
            <a:off x="457200" y="2133600"/>
            <a:ext cx="8229600" cy="3992562"/>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Detect the opinion relations among words is a considerable challenge in this task.</a:t>
            </a:r>
          </a:p>
          <a:p>
            <a:pPr indent="-342900" lvl="0" marL="342900" marR="0" rtl="0" algn="l">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Bootstrapping framework, which has the problem of error propagation.</a:t>
            </a:r>
          </a:p>
          <a:p>
            <a:pPr indent="-342900" lvl="0" marL="342900" marR="0" rtl="0" algn="l">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An iteration, they would not be filtered out in subsequent iterations</a:t>
            </a:r>
          </a:p>
          <a:p>
            <a:pPr indent="-342900" lvl="0" marL="342900" marR="0" rtl="0" algn="l">
              <a:spcBef>
                <a:spcPts val="640"/>
              </a:spcBef>
              <a:spcAft>
                <a:spcPts val="0"/>
              </a:spcAft>
              <a:buClr>
                <a:schemeClr val="dk1"/>
              </a:buClr>
              <a:buSzPct val="25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3" name="Shape 313"/>
        <p:cNvGrpSpPr/>
        <p:nvPr/>
      </p:nvGrpSpPr>
      <p:grpSpPr>
        <a:xfrm>
          <a:off x="0" y="0"/>
          <a:ext cx="0" cy="0"/>
          <a:chOff x="0" y="0"/>
          <a:chExt cx="0" cy="0"/>
        </a:xfrm>
      </p:grpSpPr>
      <p:pic>
        <p:nvPicPr>
          <p:cNvPr id="314" name="Shape 314"/>
          <p:cNvPicPr preferRelativeResize="0"/>
          <p:nvPr/>
        </p:nvPicPr>
        <p:blipFill rotWithShape="1">
          <a:blip r:embed="rId3">
            <a:alphaModFix/>
          </a:blip>
          <a:srcRect b="0" l="0" r="0" t="0"/>
          <a:stretch/>
        </p:blipFill>
        <p:spPr>
          <a:xfrm>
            <a:off x="914400" y="304800"/>
            <a:ext cx="6858000" cy="4876799"/>
          </a:xfrm>
          <a:prstGeom prst="rect">
            <a:avLst/>
          </a:prstGeom>
          <a:noFill/>
          <a:ln>
            <a:noFill/>
          </a:ln>
        </p:spPr>
      </p:pic>
      <p:pic>
        <p:nvPicPr>
          <p:cNvPr descr="C:\Users\nit\Desktop\rak1.PNG" id="315" name="Shape 315"/>
          <p:cNvPicPr preferRelativeResize="0"/>
          <p:nvPr/>
        </p:nvPicPr>
        <p:blipFill rotWithShape="1">
          <a:blip r:embed="rId4">
            <a:alphaModFix/>
          </a:blip>
          <a:srcRect b="0" l="0" r="0" t="0"/>
          <a:stretch/>
        </p:blipFill>
        <p:spPr>
          <a:xfrm>
            <a:off x="1981200" y="5638800"/>
            <a:ext cx="4876799" cy="57340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9" name="Shape 319"/>
        <p:cNvGrpSpPr/>
        <p:nvPr/>
      </p:nvGrpSpPr>
      <p:grpSpPr>
        <a:xfrm>
          <a:off x="0" y="0"/>
          <a:ext cx="0" cy="0"/>
          <a:chOff x="0" y="0"/>
          <a:chExt cx="0" cy="0"/>
        </a:xfrm>
      </p:grpSpPr>
      <p:pic>
        <p:nvPicPr>
          <p:cNvPr id="320" name="Shape 320"/>
          <p:cNvPicPr preferRelativeResize="0"/>
          <p:nvPr/>
        </p:nvPicPr>
        <p:blipFill rotWithShape="1">
          <a:blip r:embed="rId3">
            <a:alphaModFix/>
          </a:blip>
          <a:srcRect b="0" l="0" r="0" t="0"/>
          <a:stretch/>
        </p:blipFill>
        <p:spPr>
          <a:xfrm>
            <a:off x="762000" y="838200"/>
            <a:ext cx="7239000" cy="4458860"/>
          </a:xfrm>
          <a:prstGeom prst="rect">
            <a:avLst/>
          </a:prstGeom>
          <a:noFill/>
          <a:ln>
            <a:noFill/>
          </a:ln>
        </p:spPr>
      </p:pic>
      <p:pic>
        <p:nvPicPr>
          <p:cNvPr descr="C:\Users\nit\Desktop\rak5.PNG" id="321" name="Shape 321"/>
          <p:cNvPicPr preferRelativeResize="0"/>
          <p:nvPr/>
        </p:nvPicPr>
        <p:blipFill rotWithShape="1">
          <a:blip r:embed="rId4">
            <a:alphaModFix/>
          </a:blip>
          <a:srcRect b="0" l="0" r="0" t="0"/>
          <a:stretch/>
        </p:blipFill>
        <p:spPr>
          <a:xfrm>
            <a:off x="2133600" y="5638800"/>
            <a:ext cx="4953000" cy="40259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5" name="Shape 325"/>
        <p:cNvGrpSpPr/>
        <p:nvPr/>
      </p:nvGrpSpPr>
      <p:grpSpPr>
        <a:xfrm>
          <a:off x="0" y="0"/>
          <a:ext cx="0" cy="0"/>
          <a:chOff x="0" y="0"/>
          <a:chExt cx="0" cy="0"/>
        </a:xfrm>
      </p:grpSpPr>
      <p:pic>
        <p:nvPicPr>
          <p:cNvPr id="326" name="Shape 326"/>
          <p:cNvPicPr preferRelativeResize="0"/>
          <p:nvPr/>
        </p:nvPicPr>
        <p:blipFill rotWithShape="1">
          <a:blip r:embed="rId3">
            <a:alphaModFix/>
          </a:blip>
          <a:srcRect b="0" l="0" r="0" t="0"/>
          <a:stretch/>
        </p:blipFill>
        <p:spPr>
          <a:xfrm>
            <a:off x="609600" y="762000"/>
            <a:ext cx="8001000" cy="4458860"/>
          </a:xfrm>
          <a:prstGeom prst="rect">
            <a:avLst/>
          </a:prstGeom>
          <a:noFill/>
          <a:ln>
            <a:noFill/>
          </a:ln>
        </p:spPr>
      </p:pic>
      <p:pic>
        <p:nvPicPr>
          <p:cNvPr descr="C:\Users\nit\Desktop\rak9.PNG" id="327" name="Shape 327"/>
          <p:cNvPicPr preferRelativeResize="0"/>
          <p:nvPr/>
        </p:nvPicPr>
        <p:blipFill rotWithShape="1">
          <a:blip r:embed="rId4">
            <a:alphaModFix/>
          </a:blip>
          <a:srcRect b="0" l="0" r="0" t="0"/>
          <a:stretch/>
        </p:blipFill>
        <p:spPr>
          <a:xfrm>
            <a:off x="1981200" y="5791200"/>
            <a:ext cx="4190999" cy="46418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1" name="Shape 331"/>
        <p:cNvGrpSpPr/>
        <p:nvPr/>
      </p:nvGrpSpPr>
      <p:grpSpPr>
        <a:xfrm>
          <a:off x="0" y="0"/>
          <a:ext cx="0" cy="0"/>
          <a:chOff x="0" y="0"/>
          <a:chExt cx="0" cy="0"/>
        </a:xfrm>
      </p:grpSpPr>
      <p:pic>
        <p:nvPicPr>
          <p:cNvPr id="332" name="Shape 332"/>
          <p:cNvPicPr preferRelativeResize="0"/>
          <p:nvPr/>
        </p:nvPicPr>
        <p:blipFill rotWithShape="1">
          <a:blip r:embed="rId3">
            <a:alphaModFix/>
          </a:blip>
          <a:srcRect b="0" l="0" r="0" t="0"/>
          <a:stretch/>
        </p:blipFill>
        <p:spPr>
          <a:xfrm>
            <a:off x="533400" y="228600"/>
            <a:ext cx="7696199" cy="525779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6" name="Shape 336"/>
        <p:cNvGrpSpPr/>
        <p:nvPr/>
      </p:nvGrpSpPr>
      <p:grpSpPr>
        <a:xfrm>
          <a:off x="0" y="0"/>
          <a:ext cx="0" cy="0"/>
          <a:chOff x="0" y="0"/>
          <a:chExt cx="0" cy="0"/>
        </a:xfrm>
      </p:grpSpPr>
      <p:sp>
        <p:nvSpPr>
          <p:cNvPr id="337" name="Shape 337"/>
          <p:cNvSpPr txBox="1"/>
          <p:nvPr>
            <p:ph idx="1" type="body"/>
          </p:nvPr>
        </p:nvSpPr>
        <p:spPr>
          <a:xfrm rot="603701">
            <a:off x="533399" y="2057401"/>
            <a:ext cx="8153399" cy="2057399"/>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25000"/>
              <a:buFont typeface="Arial"/>
              <a:buNone/>
            </a:pPr>
            <a:r>
              <a:rPr b="0" i="0" lang="en-US" sz="7000" u="none" cap="none" strike="noStrike">
                <a:solidFill>
                  <a:schemeClr val="dk1"/>
                </a:solidFill>
                <a:latin typeface="Times New Roman"/>
                <a:ea typeface="Times New Roman"/>
                <a:cs typeface="Times New Roman"/>
                <a:sym typeface="Times New Roman"/>
              </a:rPr>
              <a:t>		</a:t>
            </a:r>
            <a:r>
              <a:rPr b="0" i="0" lang="en-US" sz="7000" u="none" cap="none" strike="noStrike">
                <a:solidFill>
                  <a:srgbClr val="FF0000"/>
                </a:solidFill>
                <a:latin typeface="Times New Roman"/>
                <a:ea typeface="Times New Roman"/>
                <a:cs typeface="Times New Roman"/>
                <a:sym typeface="Times New Roman"/>
              </a:rPr>
              <a:t>ANY QUERIES</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1" name="Shape 341"/>
        <p:cNvGrpSpPr/>
        <p:nvPr/>
      </p:nvGrpSpPr>
      <p:grpSpPr>
        <a:xfrm>
          <a:off x="0" y="0"/>
          <a:ext cx="0" cy="0"/>
          <a:chOff x="0" y="0"/>
          <a:chExt cx="0" cy="0"/>
        </a:xfrm>
      </p:grpSpPr>
      <p:sp>
        <p:nvSpPr>
          <p:cNvPr id="342" name="Shape 342"/>
          <p:cNvSpPr txBox="1"/>
          <p:nvPr>
            <p:ph idx="1" type="body"/>
          </p:nvPr>
        </p:nvSpPr>
        <p:spPr>
          <a:xfrm rot="-383344">
            <a:off x="457199" y="2438400"/>
            <a:ext cx="8229599" cy="2133600"/>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25000"/>
              <a:buFont typeface="Arial"/>
              <a:buNone/>
            </a:pPr>
            <a:r>
              <a:rPr b="0" i="0" lang="en-US" sz="7000" u="none" cap="none" strike="noStrike">
                <a:solidFill>
                  <a:schemeClr val="dk1"/>
                </a:solidFill>
                <a:latin typeface="Times New Roman"/>
                <a:ea typeface="Times New Roman"/>
                <a:cs typeface="Times New Roman"/>
                <a:sym typeface="Times New Roman"/>
              </a:rPr>
              <a:t>				</a:t>
            </a:r>
            <a:r>
              <a:rPr b="0" i="0" lang="en-US" sz="7000" u="none" cap="none" strike="noStrike">
                <a:solidFill>
                  <a:srgbClr val="FF0000"/>
                </a:solidFill>
                <a:latin typeface="Times New Roman"/>
                <a:ea typeface="Times New Roman"/>
                <a:cs typeface="Times New Roman"/>
                <a:sym typeface="Times New Roman"/>
              </a:rPr>
              <a:t>THANK U</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rgbClr val="FF0000"/>
              </a:buClr>
              <a:buSzPct val="25000"/>
              <a:buFont typeface="Times New Roman"/>
              <a:buNone/>
            </a:pPr>
            <a:r>
              <a:rPr b="1" i="0" lang="en-US" sz="4000" u="none" cap="none" strike="noStrike">
                <a:solidFill>
                  <a:srgbClr val="FF0000"/>
                </a:solidFill>
                <a:latin typeface="Times New Roman"/>
                <a:ea typeface="Times New Roman"/>
                <a:cs typeface="Times New Roman"/>
                <a:sym typeface="Times New Roman"/>
              </a:rPr>
              <a:t>PROPOSED SYSTEM</a:t>
            </a:r>
          </a:p>
        </p:txBody>
      </p:sp>
      <p:sp>
        <p:nvSpPr>
          <p:cNvPr id="108" name="Shape 108"/>
          <p:cNvSpPr txBox="1"/>
          <p:nvPr>
            <p:ph idx="1" type="body"/>
          </p:nvPr>
        </p:nvSpPr>
        <p:spPr>
          <a:xfrm>
            <a:off x="457200" y="1524000"/>
            <a:ext cx="8229600" cy="6858000"/>
          </a:xfrm>
          <a:prstGeom prst="rect">
            <a:avLst/>
          </a:prstGeom>
          <a:noFill/>
          <a:ln>
            <a:noFill/>
          </a:ln>
        </p:spPr>
        <p:txBody>
          <a:bodyPr anchorCtr="0" anchor="t" bIns="45700" lIns="91425" rIns="91425" tIns="45700">
            <a:noAutofit/>
          </a:bodyPr>
          <a:lstStyle/>
          <a:p>
            <a:pPr indent="-342900" lvl="0" marL="342900" marR="0" rtl="0" algn="just">
              <a:lnSpc>
                <a:spcPct val="150000"/>
              </a:lnSpc>
              <a:spcBef>
                <a:spcPts val="0"/>
              </a:spcBef>
              <a:spcAft>
                <a:spcPts val="0"/>
              </a:spcAft>
              <a:buClr>
                <a:schemeClr val="dk1"/>
              </a:buClr>
              <a:buSzPct val="100000"/>
              <a:buFont typeface="Noto Sans Symbols"/>
              <a:buChar char="➢"/>
            </a:pPr>
            <a:r>
              <a:rPr b="0" i="0" lang="en-US" sz="2000" u="none" cap="none" strike="noStrike">
                <a:solidFill>
                  <a:schemeClr val="dk1"/>
                </a:solidFill>
                <a:latin typeface="Calibri"/>
                <a:ea typeface="Calibri"/>
                <a:cs typeface="Calibri"/>
                <a:sym typeface="Calibri"/>
              </a:rPr>
              <a:t>we propose a method based on a monolingual word alignment model (WAM). An opinion target can find its corresponding modifier through word alignment . “colorful” and “big” are aligned with the target word “screen”. </a:t>
            </a:r>
          </a:p>
          <a:p>
            <a:pPr indent="-342900" lvl="0" marL="342900" marR="0" rtl="0" algn="just">
              <a:lnSpc>
                <a:spcPct val="150000"/>
              </a:lnSpc>
              <a:spcBef>
                <a:spcPts val="400"/>
              </a:spcBef>
              <a:spcAft>
                <a:spcPts val="0"/>
              </a:spcAft>
              <a:buClr>
                <a:schemeClr val="dk1"/>
              </a:buClr>
              <a:buSzPct val="100000"/>
              <a:buFont typeface="Noto Sans Symbols"/>
              <a:buChar char="➢"/>
            </a:pPr>
            <a:r>
              <a:rPr b="0" i="0" lang="en-US" sz="2000" u="none" cap="none" strike="noStrike">
                <a:solidFill>
                  <a:schemeClr val="dk1"/>
                </a:solidFill>
                <a:latin typeface="Calibri"/>
                <a:ea typeface="Calibri"/>
                <a:cs typeface="Calibri"/>
                <a:sym typeface="Calibri"/>
              </a:rPr>
              <a:t>Compared to previous nearest-neighbor rules, the WAM does not constrain identifying modified relations to a limited window; therefore, it can capture more complex relations, such as long-span modified relations. </a:t>
            </a:r>
          </a:p>
          <a:p>
            <a:pPr indent="-342900" lvl="0" marL="342900" marR="0" rtl="0" algn="just">
              <a:lnSpc>
                <a:spcPct val="150000"/>
              </a:lnSpc>
              <a:spcBef>
                <a:spcPts val="440"/>
              </a:spcBef>
              <a:buClr>
                <a:schemeClr val="dk1"/>
              </a:buClr>
              <a:buSzPct val="100000"/>
              <a:buFont typeface="Arial"/>
              <a:buNone/>
            </a:pPr>
            <a:r>
              <a:t/>
            </a:r>
            <a:endParaRPr b="0" i="0" sz="2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rgbClr val="FF0000"/>
              </a:buClr>
              <a:buSzPct val="25000"/>
              <a:buFont typeface="Times New Roman"/>
              <a:buNone/>
            </a:pPr>
            <a:r>
              <a:rPr b="1" i="0" lang="en-US" sz="4000" u="none" cap="none" strike="noStrike">
                <a:solidFill>
                  <a:srgbClr val="FF0000"/>
                </a:solidFill>
                <a:latin typeface="Times New Roman"/>
                <a:ea typeface="Times New Roman"/>
                <a:cs typeface="Times New Roman"/>
                <a:sym typeface="Times New Roman"/>
              </a:rPr>
              <a:t>ADVANTAGES</a:t>
            </a:r>
          </a:p>
        </p:txBody>
      </p:sp>
      <p:sp>
        <p:nvSpPr>
          <p:cNvPr id="114" name="Shape 114"/>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25000"/>
              <a:buFont typeface="Arial"/>
              <a:buNone/>
            </a:pPr>
            <a:r>
              <a:rPr b="0" i="0" lang="en-US" sz="2800" u="none" cap="none" strike="noStrike">
                <a:solidFill>
                  <a:schemeClr val="dk1"/>
                </a:solidFill>
                <a:latin typeface="Calibri"/>
                <a:ea typeface="Calibri"/>
                <a:cs typeface="Calibri"/>
                <a:sym typeface="Calibri"/>
              </a:rPr>
              <a:t>1. 	Candidates with higher confidence than a 	threshold are extracted.</a:t>
            </a:r>
          </a:p>
          <a:p>
            <a:pPr indent="-342900" lvl="0" marL="342900" marR="0" rtl="0" algn="l">
              <a:spcBef>
                <a:spcPts val="560"/>
              </a:spcBef>
              <a:spcAft>
                <a:spcPts val="0"/>
              </a:spcAft>
              <a:buClr>
                <a:schemeClr val="dk1"/>
              </a:buClr>
              <a:buSzPct val="25000"/>
              <a:buFont typeface="Arial"/>
              <a:buNone/>
            </a:pPr>
            <a:r>
              <a:rPr b="0" i="0" lang="en-US" sz="2800" u="none" cap="none" strike="noStrike">
                <a:solidFill>
                  <a:schemeClr val="dk1"/>
                </a:solidFill>
                <a:latin typeface="Calibri"/>
                <a:ea typeface="Calibri"/>
                <a:cs typeface="Calibri"/>
                <a:sym typeface="Calibri"/>
              </a:rPr>
              <a:t>2.		Opinion targets were extracted in a standard 	random walk framework.</a:t>
            </a:r>
          </a:p>
          <a:p>
            <a:pPr indent="-342900" lvl="0" marL="342900" marR="0" rtl="0" algn="l">
              <a:spcBef>
                <a:spcPts val="560"/>
              </a:spcBef>
              <a:spcAft>
                <a:spcPts val="0"/>
              </a:spcAft>
              <a:buClr>
                <a:schemeClr val="dk1"/>
              </a:buClr>
              <a:buSzPct val="25000"/>
              <a:buFont typeface="Arial"/>
              <a:buNone/>
            </a:pPr>
            <a:r>
              <a:rPr b="0" i="0" lang="en-US" sz="2800" u="none" cap="none" strike="noStrike">
                <a:solidFill>
                  <a:schemeClr val="dk1"/>
                </a:solidFill>
                <a:latin typeface="Calibri"/>
                <a:ea typeface="Calibri"/>
                <a:cs typeface="Calibri"/>
                <a:sym typeface="Calibri"/>
              </a:rPr>
              <a:t>3.		Frequency statistics and phrase detection, to 	detect the proper opinion targets/words.</a:t>
            </a:r>
          </a:p>
          <a:p>
            <a:pPr indent="-342900" lvl="0" marL="342900" marR="0" rtl="0" algn="just">
              <a:spcBef>
                <a:spcPts val="500"/>
              </a:spcBef>
              <a:spcAft>
                <a:spcPts val="0"/>
              </a:spcAft>
              <a:buClr>
                <a:schemeClr val="dk1"/>
              </a:buClr>
              <a:buSzPct val="25000"/>
              <a:buFont typeface="Arial"/>
              <a:buNone/>
            </a:pPr>
            <a:r>
              <a:t/>
            </a:r>
            <a:endParaRPr b="0" i="0" sz="2500" u="none" cap="none" strike="noStrike">
              <a:solidFill>
                <a:schemeClr val="dk1"/>
              </a:solidFill>
              <a:latin typeface="Times New Roman"/>
              <a:ea typeface="Times New Roman"/>
              <a:cs typeface="Times New Roman"/>
              <a:sym typeface="Times New Roman"/>
            </a:endParaRPr>
          </a:p>
          <a:p>
            <a:pPr indent="-342900" lvl="0" marL="342900" marR="0" rtl="0" algn="just">
              <a:spcBef>
                <a:spcPts val="560"/>
              </a:spcBef>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rgbClr val="FF0000"/>
              </a:buClr>
              <a:buSzPct val="25000"/>
              <a:buFont typeface="Times New Roman"/>
              <a:buNone/>
            </a:pPr>
            <a:r>
              <a:rPr b="1" i="0" lang="en-US" sz="3959" u="none" cap="none" strike="noStrike">
                <a:solidFill>
                  <a:srgbClr val="FF0000"/>
                </a:solidFill>
                <a:latin typeface="Times New Roman"/>
                <a:ea typeface="Times New Roman"/>
                <a:cs typeface="Times New Roman"/>
                <a:sym typeface="Times New Roman"/>
              </a:rPr>
              <a:t>ARCHITECTURE</a:t>
            </a:r>
            <a:br>
              <a:rPr b="0" i="0" lang="en-US" sz="3959" u="none" cap="none" strike="noStrike">
                <a:solidFill>
                  <a:schemeClr val="dk1"/>
                </a:solidFill>
                <a:latin typeface="Calibri"/>
                <a:ea typeface="Calibri"/>
                <a:cs typeface="Calibri"/>
                <a:sym typeface="Calibri"/>
              </a:rPr>
            </a:br>
          </a:p>
        </p:txBody>
      </p:sp>
      <p:sp>
        <p:nvSpPr>
          <p:cNvPr id="120" name="Shape 120"/>
          <p:cNvSpPr/>
          <p:nvPr/>
        </p:nvSpPr>
        <p:spPr>
          <a:xfrm>
            <a:off x="0" y="0"/>
            <a:ext cx="9144000" cy="457200"/>
          </a:xfrm>
          <a:prstGeom prst="rect">
            <a:avLst/>
          </a:prstGeom>
          <a:noFill/>
          <a:ln>
            <a:noFill/>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pic>
        <p:nvPicPr>
          <p:cNvPr id="121" name="Shape 121"/>
          <p:cNvPicPr preferRelativeResize="0"/>
          <p:nvPr/>
        </p:nvPicPr>
        <p:blipFill rotWithShape="1">
          <a:blip r:embed="rId3">
            <a:alphaModFix/>
          </a:blip>
          <a:srcRect b="0" l="0" r="0" t="0"/>
          <a:stretch/>
        </p:blipFill>
        <p:spPr>
          <a:xfrm>
            <a:off x="381000" y="1676400"/>
            <a:ext cx="7924799" cy="38099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457200" y="274637"/>
            <a:ext cx="8229600" cy="715962"/>
          </a:xfrm>
          <a:prstGeom prst="rect">
            <a:avLst/>
          </a:prstGeom>
          <a:noFill/>
          <a:ln>
            <a:noFill/>
          </a:ln>
        </p:spPr>
        <p:txBody>
          <a:bodyPr anchorCtr="0" anchor="ctr" bIns="45700" lIns="91425" rIns="91425" tIns="45700">
            <a:noAutofit/>
          </a:bodyPr>
          <a:lstStyle/>
          <a:p>
            <a:pPr indent="0" lvl="0" marL="0" marR="0" rtl="0" algn="ctr">
              <a:spcBef>
                <a:spcPts val="0"/>
              </a:spcBef>
              <a:buClr>
                <a:srgbClr val="92D050"/>
              </a:buClr>
              <a:buSzPct val="25000"/>
              <a:buFont typeface="Bilbo"/>
              <a:buNone/>
            </a:pPr>
            <a:r>
              <a:rPr b="1" i="0" lang="en-US" sz="3959" u="none" cap="none" strike="noStrike">
                <a:solidFill>
                  <a:srgbClr val="92D050"/>
                </a:solidFill>
                <a:latin typeface="Bilbo"/>
                <a:ea typeface="Bilbo"/>
                <a:cs typeface="Bilbo"/>
                <a:sym typeface="Bilbo"/>
              </a:rPr>
              <a:t>SYSTEM ANALYSIS</a:t>
            </a:r>
          </a:p>
        </p:txBody>
      </p:sp>
      <p:sp>
        <p:nvSpPr>
          <p:cNvPr id="127" name="Shape 127"/>
          <p:cNvSpPr txBox="1"/>
          <p:nvPr>
            <p:ph idx="1" type="body"/>
          </p:nvPr>
        </p:nvSpPr>
        <p:spPr>
          <a:xfrm>
            <a:off x="457200" y="914400"/>
            <a:ext cx="8229600" cy="5211763"/>
          </a:xfrm>
          <a:prstGeom prst="rect">
            <a:avLst/>
          </a:prstGeom>
          <a:noFill/>
          <a:ln>
            <a:noFill/>
          </a:ln>
        </p:spPr>
        <p:txBody>
          <a:bodyPr anchorCtr="0" anchor="t" bIns="45700" lIns="91425" rIns="91425" tIns="45700">
            <a:noAutofit/>
          </a:bodyPr>
          <a:lstStyle/>
          <a:p>
            <a:pPr indent="-265176" lvl="0" marL="265176" marR="0" rtl="0" algn="just">
              <a:lnSpc>
                <a:spcPct val="80000"/>
              </a:lnSpc>
              <a:spcBef>
                <a:spcPts val="0"/>
              </a:spcBef>
              <a:spcAft>
                <a:spcPts val="0"/>
              </a:spcAft>
              <a:buClr>
                <a:srgbClr val="FF0000"/>
              </a:buClr>
              <a:buSzPct val="25000"/>
              <a:buFont typeface="Arial"/>
              <a:buNone/>
            </a:pPr>
            <a:r>
              <a:rPr b="0" i="0" lang="en-US" sz="2720" u="none" cap="none" strike="noStrike">
                <a:solidFill>
                  <a:srgbClr val="FF0000"/>
                </a:solidFill>
                <a:latin typeface="Verdana"/>
                <a:ea typeface="Verdana"/>
                <a:cs typeface="Verdana"/>
                <a:sym typeface="Verdana"/>
              </a:rPr>
              <a:t>What is </a:t>
            </a:r>
            <a:r>
              <a:rPr b="1" i="0" lang="en-US" sz="2720" u="none" cap="none" strike="noStrike">
                <a:solidFill>
                  <a:srgbClr val="FF0000"/>
                </a:solidFill>
                <a:latin typeface="Verdana"/>
                <a:ea typeface="Verdana"/>
                <a:cs typeface="Verdana"/>
                <a:sym typeface="Verdana"/>
              </a:rPr>
              <a:t>SDLC</a:t>
            </a:r>
            <a:r>
              <a:rPr b="0" i="0" lang="en-US" sz="2720" u="none" cap="none" strike="noStrike">
                <a:solidFill>
                  <a:srgbClr val="FF0000"/>
                </a:solidFill>
                <a:latin typeface="Verdana"/>
                <a:ea typeface="Verdana"/>
                <a:cs typeface="Verdana"/>
                <a:sym typeface="Verdana"/>
              </a:rPr>
              <a:t>?</a:t>
            </a:r>
          </a:p>
          <a:p>
            <a:pPr indent="-265176" lvl="0" marL="265176" marR="0" rtl="0" algn="just">
              <a:lnSpc>
                <a:spcPct val="80000"/>
              </a:lnSpc>
              <a:spcBef>
                <a:spcPts val="476"/>
              </a:spcBef>
              <a:spcAft>
                <a:spcPts val="0"/>
              </a:spcAft>
              <a:buClr>
                <a:srgbClr val="0C0C0C"/>
              </a:buClr>
              <a:buSzPct val="25000"/>
              <a:buFont typeface="Arial"/>
              <a:buNone/>
            </a:pPr>
            <a:r>
              <a:rPr b="0" i="0" lang="en-US" sz="2380" u="none" cap="none" strike="noStrike">
                <a:solidFill>
                  <a:srgbClr val="0C0C0C"/>
                </a:solidFill>
                <a:latin typeface="Verdana"/>
                <a:ea typeface="Verdana"/>
                <a:cs typeface="Verdana"/>
                <a:sym typeface="Verdana"/>
              </a:rPr>
              <a:t>    A </a:t>
            </a:r>
            <a:r>
              <a:rPr b="1" i="0" lang="en-US" sz="2380" u="none" cap="none" strike="noStrike">
                <a:solidFill>
                  <a:srgbClr val="0C0C0C"/>
                </a:solidFill>
                <a:latin typeface="Verdana"/>
                <a:ea typeface="Verdana"/>
                <a:cs typeface="Verdana"/>
                <a:sym typeface="Verdana"/>
              </a:rPr>
              <a:t>software development process</a:t>
            </a:r>
            <a:r>
              <a:rPr b="0" i="0" lang="en-US" sz="2380" u="none" cap="none" strike="noStrike">
                <a:solidFill>
                  <a:srgbClr val="0C0C0C"/>
                </a:solidFill>
                <a:latin typeface="Verdana"/>
                <a:ea typeface="Verdana"/>
                <a:cs typeface="Verdana"/>
                <a:sym typeface="Verdana"/>
              </a:rPr>
              <a:t>, also known as a </a:t>
            </a:r>
            <a:r>
              <a:rPr b="1" i="0" lang="en-US" sz="2380" u="none" cap="none" strike="noStrike">
                <a:solidFill>
                  <a:srgbClr val="0C0C0C"/>
                </a:solidFill>
                <a:latin typeface="Verdana"/>
                <a:ea typeface="Verdana"/>
                <a:cs typeface="Verdana"/>
                <a:sym typeface="Verdana"/>
              </a:rPr>
              <a:t>software development life cycle (SDLC)</a:t>
            </a:r>
            <a:r>
              <a:rPr b="0" i="0" lang="en-US" sz="2380" u="none" cap="none" strike="noStrike">
                <a:solidFill>
                  <a:srgbClr val="0C0C0C"/>
                </a:solidFill>
                <a:latin typeface="Verdana"/>
                <a:ea typeface="Verdana"/>
                <a:cs typeface="Verdana"/>
                <a:sym typeface="Verdana"/>
              </a:rPr>
              <a:t>, is a structure imposed on the development of a software  product</a:t>
            </a:r>
            <a:r>
              <a:rPr b="0" i="0" lang="en-US" sz="2380" u="none" cap="none" strike="noStrike">
                <a:solidFill>
                  <a:srgbClr val="073763"/>
                </a:solidFill>
                <a:latin typeface="Verdana"/>
                <a:ea typeface="Verdana"/>
                <a:cs typeface="Verdana"/>
                <a:sym typeface="Verdana"/>
              </a:rPr>
              <a:t>.</a:t>
            </a:r>
          </a:p>
          <a:p>
            <a:pPr indent="-265176" lvl="0" marL="265176" marR="0" rtl="0" algn="just">
              <a:lnSpc>
                <a:spcPct val="80000"/>
              </a:lnSpc>
              <a:spcBef>
                <a:spcPts val="544"/>
              </a:spcBef>
              <a:spcAft>
                <a:spcPts val="0"/>
              </a:spcAft>
              <a:buClr>
                <a:schemeClr val="dk1"/>
              </a:buClr>
              <a:buSzPct val="25000"/>
              <a:buFont typeface="Arial"/>
              <a:buNone/>
            </a:pPr>
            <a:r>
              <a:t/>
            </a:r>
            <a:endParaRPr b="0" i="0" sz="2720" u="none" cap="none" strike="noStrike">
              <a:solidFill>
                <a:srgbClr val="073763"/>
              </a:solidFill>
              <a:latin typeface="Verdana"/>
              <a:ea typeface="Verdana"/>
              <a:cs typeface="Verdana"/>
              <a:sym typeface="Verdana"/>
            </a:endParaRPr>
          </a:p>
          <a:p>
            <a:pPr indent="-265176" lvl="0" marL="265176" marR="0" rtl="0" algn="just">
              <a:lnSpc>
                <a:spcPct val="80000"/>
              </a:lnSpc>
              <a:spcBef>
                <a:spcPts val="544"/>
              </a:spcBef>
              <a:spcAft>
                <a:spcPts val="0"/>
              </a:spcAft>
              <a:buClr>
                <a:srgbClr val="FF0000"/>
              </a:buClr>
              <a:buSzPct val="25000"/>
              <a:buFont typeface="Arial"/>
              <a:buNone/>
            </a:pPr>
            <a:r>
              <a:rPr b="0" i="0" lang="en-US" sz="2720" u="none" cap="none" strike="noStrike">
                <a:solidFill>
                  <a:srgbClr val="FF0000"/>
                </a:solidFill>
                <a:latin typeface="Verdana"/>
                <a:ea typeface="Verdana"/>
                <a:cs typeface="Verdana"/>
                <a:sym typeface="Verdana"/>
              </a:rPr>
              <a:t>Types of SDLC</a:t>
            </a:r>
            <a:r>
              <a:rPr b="0" i="0" lang="en-US" sz="2720" u="none" cap="none" strike="noStrike">
                <a:solidFill>
                  <a:schemeClr val="dk1"/>
                </a:solidFill>
                <a:latin typeface="Verdana"/>
                <a:ea typeface="Verdana"/>
                <a:cs typeface="Verdana"/>
                <a:sym typeface="Verdana"/>
              </a:rPr>
              <a:t>:</a:t>
            </a:r>
          </a:p>
          <a:p>
            <a:pPr indent="-265176" lvl="0" marL="265176" marR="0" rtl="0" algn="just">
              <a:lnSpc>
                <a:spcPct val="80000"/>
              </a:lnSpc>
              <a:spcBef>
                <a:spcPts val="544"/>
              </a:spcBef>
              <a:spcAft>
                <a:spcPts val="0"/>
              </a:spcAft>
              <a:buClr>
                <a:schemeClr val="dk1"/>
              </a:buClr>
              <a:buSzPct val="25000"/>
              <a:buFont typeface="Arial"/>
              <a:buNone/>
            </a:pPr>
            <a:r>
              <a:rPr b="0" i="0" lang="en-US" sz="2720" u="none" cap="none" strike="noStrike">
                <a:solidFill>
                  <a:schemeClr val="dk1"/>
                </a:solidFill>
                <a:latin typeface="Verdana"/>
                <a:ea typeface="Verdana"/>
                <a:cs typeface="Verdana"/>
                <a:sym typeface="Verdana"/>
              </a:rPr>
              <a:t>1. Water fall</a:t>
            </a:r>
          </a:p>
          <a:p>
            <a:pPr indent="-265176" lvl="0" marL="265176" marR="0" rtl="0" algn="just">
              <a:lnSpc>
                <a:spcPct val="80000"/>
              </a:lnSpc>
              <a:spcBef>
                <a:spcPts val="544"/>
              </a:spcBef>
              <a:spcAft>
                <a:spcPts val="0"/>
              </a:spcAft>
              <a:buClr>
                <a:schemeClr val="dk1"/>
              </a:buClr>
              <a:buSzPct val="25000"/>
              <a:buFont typeface="Arial"/>
              <a:buNone/>
            </a:pPr>
            <a:r>
              <a:rPr b="0" i="0" lang="en-US" sz="2720" u="none" cap="none" strike="noStrike">
                <a:solidFill>
                  <a:schemeClr val="dk1"/>
                </a:solidFill>
                <a:latin typeface="Verdana"/>
                <a:ea typeface="Verdana"/>
                <a:cs typeface="Verdana"/>
                <a:sym typeface="Verdana"/>
              </a:rPr>
              <a:t>2. Iterative model</a:t>
            </a:r>
          </a:p>
          <a:p>
            <a:pPr indent="-265176" lvl="0" marL="265176" marR="0" rtl="0" algn="just">
              <a:lnSpc>
                <a:spcPct val="80000"/>
              </a:lnSpc>
              <a:spcBef>
                <a:spcPts val="544"/>
              </a:spcBef>
              <a:spcAft>
                <a:spcPts val="0"/>
              </a:spcAft>
              <a:buClr>
                <a:schemeClr val="dk1"/>
              </a:buClr>
              <a:buSzPct val="25000"/>
              <a:buFont typeface="Arial"/>
              <a:buNone/>
            </a:pPr>
            <a:r>
              <a:rPr b="0" i="0" lang="en-US" sz="2720" u="none" cap="none" strike="noStrike">
                <a:solidFill>
                  <a:schemeClr val="dk1"/>
                </a:solidFill>
                <a:latin typeface="Verdana"/>
                <a:ea typeface="Verdana"/>
                <a:cs typeface="Verdana"/>
                <a:sym typeface="Verdana"/>
              </a:rPr>
              <a:t>3. Spiral model</a:t>
            </a:r>
          </a:p>
          <a:p>
            <a:pPr indent="-265176" lvl="0" marL="265176" marR="0" rtl="0" algn="just">
              <a:lnSpc>
                <a:spcPct val="80000"/>
              </a:lnSpc>
              <a:spcBef>
                <a:spcPts val="544"/>
              </a:spcBef>
              <a:spcAft>
                <a:spcPts val="0"/>
              </a:spcAft>
              <a:buClr>
                <a:schemeClr val="dk1"/>
              </a:buClr>
              <a:buSzPct val="25000"/>
              <a:buFont typeface="Arial"/>
              <a:buNone/>
            </a:pPr>
            <a:r>
              <a:rPr b="0" i="0" lang="en-US" sz="2720" u="none" cap="none" strike="noStrike">
                <a:solidFill>
                  <a:schemeClr val="dk1"/>
                </a:solidFill>
                <a:latin typeface="Verdana"/>
                <a:ea typeface="Verdana"/>
                <a:cs typeface="Verdana"/>
                <a:sym typeface="Verdana"/>
              </a:rPr>
              <a:t>4. Agile model</a:t>
            </a:r>
          </a:p>
          <a:p>
            <a:pPr indent="-265176" lvl="0" marL="265176" marR="0" rtl="0" algn="just">
              <a:lnSpc>
                <a:spcPct val="80000"/>
              </a:lnSpc>
              <a:spcBef>
                <a:spcPts val="544"/>
              </a:spcBef>
              <a:spcAft>
                <a:spcPts val="0"/>
              </a:spcAft>
              <a:buClr>
                <a:schemeClr val="dk1"/>
              </a:buClr>
              <a:buSzPct val="25000"/>
              <a:buFont typeface="Arial"/>
              <a:buNone/>
            </a:pPr>
            <a:r>
              <a:rPr b="0" i="0" lang="en-US" sz="2720" u="none" cap="none" strike="noStrike">
                <a:solidFill>
                  <a:schemeClr val="dk1"/>
                </a:solidFill>
                <a:latin typeface="Verdana"/>
                <a:ea typeface="Verdana"/>
                <a:cs typeface="Verdana"/>
                <a:sym typeface="Verdana"/>
              </a:rPr>
              <a:t>5. Prototype model</a:t>
            </a:r>
          </a:p>
          <a:p>
            <a:pPr indent="-265176" lvl="0" marL="265176" marR="0" rtl="0" algn="just">
              <a:lnSpc>
                <a:spcPct val="80000"/>
              </a:lnSpc>
              <a:spcBef>
                <a:spcPts val="544"/>
              </a:spcBef>
              <a:spcAft>
                <a:spcPts val="0"/>
              </a:spcAft>
              <a:buClr>
                <a:schemeClr val="dk1"/>
              </a:buClr>
              <a:buSzPct val="25000"/>
              <a:buFont typeface="Arial"/>
              <a:buNone/>
            </a:pPr>
            <a:r>
              <a:rPr b="0" i="0" lang="en-US" sz="2720" u="none" cap="none" strike="noStrike">
                <a:solidFill>
                  <a:schemeClr val="dk1"/>
                </a:solidFill>
                <a:latin typeface="Verdana"/>
                <a:ea typeface="Verdana"/>
                <a:cs typeface="Verdana"/>
                <a:sym typeface="Verdana"/>
              </a:rPr>
              <a:t>6. V model</a:t>
            </a:r>
          </a:p>
          <a:p>
            <a:pPr indent="-342900" lvl="0" marL="342900" marR="0" rtl="0" algn="l">
              <a:lnSpc>
                <a:spcPct val="80000"/>
              </a:lnSpc>
              <a:spcBef>
                <a:spcPts val="544"/>
              </a:spcBef>
              <a:buClr>
                <a:schemeClr val="dk1"/>
              </a:buClr>
              <a:buSzPct val="100740"/>
              <a:buFont typeface="Arial"/>
              <a:buNone/>
            </a:pPr>
            <a:r>
              <a:t/>
            </a:r>
            <a:endParaRPr b="0" i="0" sz="272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457200" y="274637"/>
            <a:ext cx="8229600" cy="411161"/>
          </a:xfrm>
          <a:prstGeom prst="rect">
            <a:avLst/>
          </a:prstGeom>
          <a:noFill/>
          <a:ln>
            <a:noFill/>
          </a:ln>
        </p:spPr>
        <p:txBody>
          <a:bodyPr anchorCtr="0" anchor="ctr" bIns="45700" lIns="91425" rIns="91425" tIns="45700">
            <a:noAutofit/>
          </a:bodyPr>
          <a:lstStyle/>
          <a:p>
            <a:pPr indent="0" lvl="0" marL="0" marR="0" rtl="0" algn="ctr">
              <a:spcBef>
                <a:spcPts val="0"/>
              </a:spcBef>
              <a:buClr>
                <a:srgbClr val="92D050"/>
              </a:buClr>
              <a:buSzPct val="25000"/>
              <a:buFont typeface="Bilbo"/>
              <a:buNone/>
            </a:pPr>
            <a:r>
              <a:rPr b="1" i="0" lang="en-US" sz="3959" u="none" cap="none" strike="noStrike">
                <a:solidFill>
                  <a:srgbClr val="92D050"/>
                </a:solidFill>
                <a:latin typeface="Bilbo"/>
                <a:ea typeface="Bilbo"/>
                <a:cs typeface="Bilbo"/>
                <a:sym typeface="Bilbo"/>
              </a:rPr>
              <a:t>SPIRAL MODEL</a:t>
            </a:r>
          </a:p>
        </p:txBody>
      </p:sp>
      <p:sp>
        <p:nvSpPr>
          <p:cNvPr id="133" name="Shape 133"/>
          <p:cNvSpPr txBox="1"/>
          <p:nvPr>
            <p:ph idx="1" type="body"/>
          </p:nvPr>
        </p:nvSpPr>
        <p:spPr>
          <a:xfrm>
            <a:off x="457200" y="685800"/>
            <a:ext cx="8229600" cy="5943599"/>
          </a:xfrm>
          <a:prstGeom prst="rect">
            <a:avLst/>
          </a:prstGeom>
          <a:noFill/>
          <a:ln>
            <a:noFill/>
          </a:ln>
        </p:spPr>
        <p:txBody>
          <a:bodyPr anchorCtr="0" anchor="t" bIns="45700" lIns="91425" rIns="91425" tIns="45700">
            <a:noAutofit/>
          </a:bodyPr>
          <a:lstStyle/>
          <a:p>
            <a:pPr indent="-342900" lvl="0" marL="342900" marR="0" rtl="0" algn="just">
              <a:lnSpc>
                <a:spcPct val="80000"/>
              </a:lnSpc>
              <a:spcBef>
                <a:spcPts val="0"/>
              </a:spcBef>
              <a:spcAft>
                <a:spcPts val="0"/>
              </a:spcAft>
              <a:buClr>
                <a:schemeClr val="dk1"/>
              </a:buClr>
              <a:buSzPct val="101818"/>
              <a:buFont typeface="Arial"/>
              <a:buChar char="•"/>
            </a:pPr>
            <a:r>
              <a:rPr b="0" i="0" lang="en-US" sz="2240" u="none" cap="none" strike="noStrike">
                <a:solidFill>
                  <a:schemeClr val="dk1"/>
                </a:solidFill>
                <a:latin typeface="Verdana"/>
                <a:ea typeface="Verdana"/>
                <a:cs typeface="Verdana"/>
                <a:sym typeface="Verdana"/>
              </a:rPr>
              <a:t>Adaptive (e.g. spiral) - Good when requirements and needs are uncertain. High technical risk.</a:t>
            </a:r>
          </a:p>
          <a:p>
            <a:pPr indent="-342900" lvl="0" marL="342900" marR="0" rtl="0" algn="just">
              <a:lnSpc>
                <a:spcPct val="80000"/>
              </a:lnSpc>
              <a:spcBef>
                <a:spcPts val="448"/>
              </a:spcBef>
              <a:spcAft>
                <a:spcPts val="0"/>
              </a:spcAft>
              <a:buClr>
                <a:schemeClr val="dk1"/>
              </a:buClr>
              <a:buSzPct val="101818"/>
              <a:buFont typeface="Arial"/>
              <a:buChar char="•"/>
            </a:pPr>
            <a:r>
              <a:rPr b="0" i="0" lang="en-US" sz="2240" u="none" cap="none" strike="noStrike">
                <a:solidFill>
                  <a:schemeClr val="dk1"/>
                </a:solidFill>
                <a:latin typeface="Verdana"/>
                <a:ea typeface="Verdana"/>
                <a:cs typeface="Verdana"/>
                <a:sym typeface="Verdana"/>
              </a:rPr>
              <a:t>In a failure - In a predictive LC it will be expensive because we get to know the failure after finishing everything but in adaptive LC only an iteration is wasted</a:t>
            </a:r>
          </a:p>
          <a:p>
            <a:pPr indent="-342900" lvl="0" marL="342900" marR="0" rtl="0" algn="just">
              <a:lnSpc>
                <a:spcPct val="80000"/>
              </a:lnSpc>
              <a:spcBef>
                <a:spcPts val="448"/>
              </a:spcBef>
              <a:spcAft>
                <a:spcPts val="0"/>
              </a:spcAft>
              <a:buClr>
                <a:schemeClr val="dk1"/>
              </a:buClr>
              <a:buSzPct val="101818"/>
              <a:buFont typeface="Arial"/>
              <a:buChar char="•"/>
            </a:pPr>
            <a:r>
              <a:rPr b="0" i="0" lang="en-US" sz="2240" u="none" cap="none" strike="noStrike">
                <a:solidFill>
                  <a:schemeClr val="dk1"/>
                </a:solidFill>
                <a:latin typeface="Verdana"/>
                <a:ea typeface="Verdana"/>
                <a:cs typeface="Verdana"/>
                <a:sym typeface="Verdana"/>
              </a:rPr>
              <a:t>This is an adaptive SDLC that cycles over and over again through development activities until project is complete. Here we go through some major steps.</a:t>
            </a:r>
          </a:p>
          <a:p>
            <a:pPr indent="-342900" lvl="0" marL="342900" marR="0" rtl="0" algn="just">
              <a:lnSpc>
                <a:spcPct val="80000"/>
              </a:lnSpc>
              <a:spcBef>
                <a:spcPts val="448"/>
              </a:spcBef>
              <a:spcAft>
                <a:spcPts val="0"/>
              </a:spcAft>
              <a:buClr>
                <a:schemeClr val="dk1"/>
              </a:buClr>
              <a:buSzPct val="25000"/>
              <a:buFont typeface="Arial"/>
              <a:buNone/>
            </a:pPr>
            <a:r>
              <a:rPr b="0" i="0" lang="en-US" sz="2240" u="none" cap="none" strike="noStrike">
                <a:solidFill>
                  <a:schemeClr val="dk1"/>
                </a:solidFill>
                <a:latin typeface="Verdana"/>
                <a:ea typeface="Verdana"/>
                <a:cs typeface="Verdana"/>
                <a:sym typeface="Verdana"/>
              </a:rPr>
              <a:t>    1. Plan</a:t>
            </a:r>
          </a:p>
          <a:p>
            <a:pPr indent="-342900" lvl="0" marL="342900" marR="0" rtl="0" algn="just">
              <a:lnSpc>
                <a:spcPct val="80000"/>
              </a:lnSpc>
              <a:spcBef>
                <a:spcPts val="448"/>
              </a:spcBef>
              <a:spcAft>
                <a:spcPts val="0"/>
              </a:spcAft>
              <a:buClr>
                <a:schemeClr val="dk1"/>
              </a:buClr>
              <a:buSzPct val="25000"/>
              <a:buFont typeface="Arial"/>
              <a:buNone/>
            </a:pPr>
            <a:r>
              <a:rPr b="0" i="0" lang="en-US" sz="2240" u="none" cap="none" strike="noStrike">
                <a:solidFill>
                  <a:schemeClr val="dk1"/>
                </a:solidFill>
                <a:latin typeface="Verdana"/>
                <a:ea typeface="Verdana"/>
                <a:cs typeface="Verdana"/>
                <a:sym typeface="Verdana"/>
              </a:rPr>
              <a:t>    2. Analyze and Design</a:t>
            </a:r>
          </a:p>
          <a:p>
            <a:pPr indent="-342900" lvl="0" marL="342900" marR="0" rtl="0" algn="just">
              <a:lnSpc>
                <a:spcPct val="80000"/>
              </a:lnSpc>
              <a:spcBef>
                <a:spcPts val="448"/>
              </a:spcBef>
              <a:spcAft>
                <a:spcPts val="0"/>
              </a:spcAft>
              <a:buClr>
                <a:schemeClr val="dk1"/>
              </a:buClr>
              <a:buSzPct val="25000"/>
              <a:buFont typeface="Arial"/>
              <a:buNone/>
            </a:pPr>
            <a:r>
              <a:rPr b="0" i="0" lang="en-US" sz="2240" u="none" cap="none" strike="noStrike">
                <a:solidFill>
                  <a:schemeClr val="dk1"/>
                </a:solidFill>
                <a:latin typeface="Verdana"/>
                <a:ea typeface="Verdana"/>
                <a:cs typeface="Verdana"/>
                <a:sym typeface="Verdana"/>
              </a:rPr>
              <a:t>    3. Construct prototype</a:t>
            </a:r>
          </a:p>
          <a:p>
            <a:pPr indent="-342900" lvl="0" marL="342900" marR="0" rtl="0" algn="just">
              <a:lnSpc>
                <a:spcPct val="80000"/>
              </a:lnSpc>
              <a:spcBef>
                <a:spcPts val="448"/>
              </a:spcBef>
              <a:spcAft>
                <a:spcPts val="0"/>
              </a:spcAft>
              <a:buClr>
                <a:schemeClr val="dk1"/>
              </a:buClr>
              <a:buSzPct val="25000"/>
              <a:buFont typeface="Arial"/>
              <a:buNone/>
            </a:pPr>
            <a:r>
              <a:rPr b="0" i="0" lang="en-US" sz="2240" u="none" cap="none" strike="noStrike">
                <a:solidFill>
                  <a:schemeClr val="dk1"/>
                </a:solidFill>
                <a:latin typeface="Verdana"/>
                <a:ea typeface="Verdana"/>
                <a:cs typeface="Verdana"/>
                <a:sym typeface="Verdana"/>
              </a:rPr>
              <a:t>    4. Test and integrate</a:t>
            </a:r>
          </a:p>
          <a:p>
            <a:pPr indent="-342900" lvl="0" marL="342900" marR="0" rtl="0" algn="just">
              <a:lnSpc>
                <a:spcPct val="80000"/>
              </a:lnSpc>
              <a:spcBef>
                <a:spcPts val="448"/>
              </a:spcBef>
              <a:spcAft>
                <a:spcPts val="0"/>
              </a:spcAft>
              <a:buClr>
                <a:schemeClr val="dk1"/>
              </a:buClr>
              <a:buSzPct val="101818"/>
              <a:buFont typeface="Arial"/>
              <a:buChar char="•"/>
            </a:pPr>
            <a:r>
              <a:rPr b="0" i="0" lang="en-US" sz="2240" u="none" cap="none" strike="noStrike">
                <a:solidFill>
                  <a:schemeClr val="dk1"/>
                </a:solidFill>
                <a:latin typeface="Verdana"/>
                <a:ea typeface="Verdana"/>
                <a:cs typeface="Verdana"/>
                <a:sym typeface="Verdana"/>
              </a:rPr>
              <a:t>These steps iterate till completion of the project. This is also can be viewed as a divide and conquer approach. In first few iterations complex or risky parts of the system are handled.</a:t>
            </a:r>
          </a:p>
          <a:p>
            <a:pPr indent="-342900" lvl="0" marL="342900" marR="0" rtl="0" algn="l">
              <a:lnSpc>
                <a:spcPct val="80000"/>
              </a:lnSpc>
              <a:spcBef>
                <a:spcPts val="448"/>
              </a:spcBef>
              <a:buClr>
                <a:schemeClr val="dk1"/>
              </a:buClr>
              <a:buSzPct val="101818"/>
              <a:buFont typeface="Arial"/>
              <a:buNone/>
            </a:pPr>
            <a:r>
              <a:t/>
            </a:r>
            <a:endParaRPr b="0" i="0" sz="224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