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9" r:id="rId3"/>
    <p:sldId id="280" r:id="rId4"/>
    <p:sldId id="258" r:id="rId5"/>
    <p:sldId id="259" r:id="rId6"/>
    <p:sldId id="257" r:id="rId7"/>
    <p:sldId id="268" r:id="rId8"/>
    <p:sldId id="269" r:id="rId9"/>
    <p:sldId id="270" r:id="rId10"/>
    <p:sldId id="271" r:id="rId11"/>
    <p:sldId id="273" r:id="rId12"/>
    <p:sldId id="274" r:id="rId13"/>
    <p:sldId id="275" r:id="rId14"/>
    <p:sldId id="276" r:id="rId15"/>
    <p:sldId id="277" r:id="rId16"/>
    <p:sldId id="261" r:id="rId17"/>
    <p:sldId id="262" r:id="rId18"/>
    <p:sldId id="263" r:id="rId19"/>
    <p:sldId id="264" r:id="rId20"/>
    <p:sldId id="265" r:id="rId21"/>
    <p:sldId id="266" r:id="rId22"/>
    <p:sldId id="267" r:id="rId23"/>
    <p:sldId id="260"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4C24AD9-9A44-4ABC-AE54-0A7EA700A88F}" type="datetimeFigureOut">
              <a:rPr lang="en-US" smtClean="0"/>
              <a:pPr/>
              <a:t>4/26/2020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0B5A3A-FF42-425A-AFF0-812AF002DC4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C24AD9-9A44-4ABC-AE54-0A7EA700A88F}" type="datetimeFigureOut">
              <a:rPr lang="en-US" smtClean="0"/>
              <a:pPr/>
              <a:t>4/26/2020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0B5A3A-FF42-425A-AFF0-812AF002DC4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C24AD9-9A44-4ABC-AE54-0A7EA700A88F}" type="datetimeFigureOut">
              <a:rPr lang="en-US" smtClean="0"/>
              <a:pPr/>
              <a:t>4/26/2020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0B5A3A-FF42-425A-AFF0-812AF002DC4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C24AD9-9A44-4ABC-AE54-0A7EA700A88F}" type="datetimeFigureOut">
              <a:rPr lang="en-US" smtClean="0"/>
              <a:pPr/>
              <a:t>4/26/2020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0B5A3A-FF42-425A-AFF0-812AF002DC4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C24AD9-9A44-4ABC-AE54-0A7EA700A88F}" type="datetimeFigureOut">
              <a:rPr lang="en-US" smtClean="0"/>
              <a:pPr/>
              <a:t>4/26/2020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0B5A3A-FF42-425A-AFF0-812AF002DC4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4C24AD9-9A44-4ABC-AE54-0A7EA700A88F}" type="datetimeFigureOut">
              <a:rPr lang="en-US" smtClean="0"/>
              <a:pPr/>
              <a:t>4/26/2020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0B5A3A-FF42-425A-AFF0-812AF002DC4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4C24AD9-9A44-4ABC-AE54-0A7EA700A88F}" type="datetimeFigureOut">
              <a:rPr lang="en-US" smtClean="0"/>
              <a:pPr/>
              <a:t>4/26/2020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0B5A3A-FF42-425A-AFF0-812AF002DC4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4C24AD9-9A44-4ABC-AE54-0A7EA700A88F}" type="datetimeFigureOut">
              <a:rPr lang="en-US" smtClean="0"/>
              <a:pPr/>
              <a:t>4/26/2020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0B5A3A-FF42-425A-AFF0-812AF002DC4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C24AD9-9A44-4ABC-AE54-0A7EA700A88F}" type="datetimeFigureOut">
              <a:rPr lang="en-US" smtClean="0"/>
              <a:pPr/>
              <a:t>4/26/2020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0B5A3A-FF42-425A-AFF0-812AF002DC4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C24AD9-9A44-4ABC-AE54-0A7EA700A88F}" type="datetimeFigureOut">
              <a:rPr lang="en-US" smtClean="0"/>
              <a:pPr/>
              <a:t>4/26/2020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0B5A3A-FF42-425A-AFF0-812AF002DC4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C24AD9-9A44-4ABC-AE54-0A7EA700A88F}" type="datetimeFigureOut">
              <a:rPr lang="en-US" smtClean="0"/>
              <a:pPr/>
              <a:t>4/26/2020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0B5A3A-FF42-425A-AFF0-812AF002DC4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C24AD9-9A44-4ABC-AE54-0A7EA700A88F}" type="datetimeFigureOut">
              <a:rPr lang="en-US" smtClean="0"/>
              <a:pPr/>
              <a:t>4/26/2020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0B5A3A-FF42-425A-AFF0-812AF002DC4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Tic-tac-to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04800"/>
            <a:ext cx="7924800" cy="1676400"/>
          </a:xfrm>
        </p:spPr>
        <p:txBody>
          <a:bodyPr>
            <a:normAutofit fontScale="90000"/>
          </a:bodyPr>
          <a:lstStyle/>
          <a:p>
            <a:r>
              <a:rPr lang="en-US" b="1" dirty="0" smtClean="0"/>
              <a:t/>
            </a:r>
            <a:br>
              <a:rPr lang="en-US" b="1" dirty="0" smtClean="0"/>
            </a:br>
            <a:r>
              <a:rPr lang="en-US" sz="4000" u="sng" dirty="0">
                <a:solidFill>
                  <a:schemeClr val="tx2"/>
                </a:solidFill>
              </a:rPr>
              <a:t>Graphical search </a:t>
            </a:r>
            <a:r>
              <a:rPr lang="en-US" sz="4000" u="sng" dirty="0" smtClean="0">
                <a:solidFill>
                  <a:schemeClr val="tx2"/>
                </a:solidFill>
              </a:rPr>
              <a:t>Algorithms</a:t>
            </a:r>
            <a:br>
              <a:rPr lang="en-US" sz="4000" u="sng" dirty="0" smtClean="0">
                <a:solidFill>
                  <a:schemeClr val="tx2"/>
                </a:solidFill>
              </a:rPr>
            </a:br>
            <a:r>
              <a:rPr lang="en-US" sz="3600" dirty="0" smtClean="0">
                <a:solidFill>
                  <a:schemeClr val="tx2"/>
                </a:solidFill>
              </a:rPr>
              <a:t>[Depth-First </a:t>
            </a:r>
            <a:r>
              <a:rPr lang="en-US" sz="3600" dirty="0">
                <a:solidFill>
                  <a:schemeClr val="tx2"/>
                </a:solidFill>
              </a:rPr>
              <a:t>Search and </a:t>
            </a:r>
            <a:r>
              <a:rPr lang="en-US" sz="3600" dirty="0" smtClean="0">
                <a:solidFill>
                  <a:schemeClr val="tx2"/>
                </a:solidFill>
              </a:rPr>
              <a:t>Breadth-First Search]</a:t>
            </a:r>
            <a:r>
              <a:rPr lang="en-US" sz="3100" b="1" dirty="0" smtClean="0">
                <a:solidFill>
                  <a:schemeClr val="tx1"/>
                </a:solidFill>
                <a:latin typeface="+mj-lt"/>
                <a:ea typeface="+mj-ea"/>
                <a:cs typeface="+mj-cs"/>
              </a:rPr>
              <a:t/>
            </a:r>
            <a:br>
              <a:rPr lang="en-US" sz="3100" b="1" dirty="0" smtClean="0">
                <a:solidFill>
                  <a:schemeClr val="tx1"/>
                </a:solidFill>
                <a:latin typeface="+mj-lt"/>
                <a:ea typeface="+mj-ea"/>
                <a:cs typeface="+mj-cs"/>
              </a:rPr>
            </a:br>
            <a:r>
              <a:rPr lang="en-US" b="1" dirty="0"/>
              <a:t/>
            </a:r>
            <a:br>
              <a:rPr lang="en-US" b="1" dirty="0"/>
            </a:br>
            <a:endParaRPr lang="en-US" dirty="0"/>
          </a:p>
        </p:txBody>
      </p:sp>
      <p:sp useBgFill="1">
        <p:nvSpPr>
          <p:cNvPr id="3" name="Subtitle 2"/>
          <p:cNvSpPr>
            <a:spLocks noGrp="1"/>
          </p:cNvSpPr>
          <p:nvPr>
            <p:ph type="subTitle" idx="1"/>
          </p:nvPr>
        </p:nvSpPr>
        <p:spPr>
          <a:xfrm>
            <a:off x="0" y="1295400"/>
            <a:ext cx="9144000" cy="4343400"/>
          </a:xfrm>
        </p:spPr>
        <p:txBody>
          <a:bodyPr>
            <a:noAutofit/>
          </a:bodyPr>
          <a:lstStyle/>
          <a:p>
            <a:pPr algn="l"/>
            <a:endParaRPr lang="en-US" sz="2400" dirty="0" smtClean="0">
              <a:solidFill>
                <a:schemeClr val="tx1"/>
              </a:solidFill>
              <a:latin typeface="+mj-lt"/>
              <a:ea typeface="+mj-ea"/>
              <a:cs typeface="+mj-cs"/>
            </a:endParaRPr>
          </a:p>
          <a:p>
            <a:pPr algn="l"/>
            <a:endParaRPr lang="en-US" sz="2400" dirty="0" smtClean="0">
              <a:solidFill>
                <a:schemeClr val="tx1"/>
              </a:solidFill>
              <a:latin typeface="+mj-lt"/>
              <a:ea typeface="+mj-ea"/>
              <a:cs typeface="+mj-cs"/>
            </a:endParaRPr>
          </a:p>
          <a:p>
            <a:pPr algn="l">
              <a:buFont typeface="Wingdings" pitchFamily="2" charset="2"/>
              <a:buChar char="v"/>
            </a:pPr>
            <a:r>
              <a:rPr lang="en-US" sz="2400" b="1" dirty="0" smtClean="0">
                <a:solidFill>
                  <a:schemeClr val="tx1"/>
                </a:solidFill>
                <a:latin typeface="+mj-lt"/>
                <a:ea typeface="+mj-ea"/>
                <a:cs typeface="+mj-cs"/>
              </a:rPr>
              <a:t>What is an algorithms</a:t>
            </a:r>
            <a:endParaRPr lang="en-US" sz="2400" b="1" dirty="0">
              <a:solidFill>
                <a:schemeClr val="tx1"/>
              </a:solidFill>
              <a:latin typeface="+mj-lt"/>
              <a:ea typeface="+mj-ea"/>
              <a:cs typeface="+mj-cs"/>
            </a:endParaRPr>
          </a:p>
          <a:p>
            <a:pPr algn="l">
              <a:buFont typeface="Wingdings" pitchFamily="2" charset="2"/>
              <a:buChar char="ü"/>
            </a:pPr>
            <a:r>
              <a:rPr lang="en-US" sz="2400" dirty="0">
                <a:solidFill>
                  <a:srgbClr val="00B050"/>
                </a:solidFill>
                <a:latin typeface="+mj-lt"/>
                <a:ea typeface="+mj-ea"/>
                <a:cs typeface="+mj-cs"/>
              </a:rPr>
              <a:t>An algorithm can be thought </a:t>
            </a:r>
            <a:r>
              <a:rPr lang="en-US" sz="2400" dirty="0" smtClean="0">
                <a:solidFill>
                  <a:srgbClr val="00B050"/>
                </a:solidFill>
                <a:latin typeface="+mj-lt"/>
                <a:ea typeface="+mj-ea"/>
                <a:cs typeface="+mj-cs"/>
              </a:rPr>
              <a:t>of procedure </a:t>
            </a:r>
            <a:r>
              <a:rPr lang="en-US" sz="2400" dirty="0">
                <a:solidFill>
                  <a:srgbClr val="00B050"/>
                </a:solidFill>
                <a:latin typeface="+mj-lt"/>
                <a:ea typeface="+mj-ea"/>
                <a:cs typeface="+mj-cs"/>
              </a:rPr>
              <a:t>or formula to solve </a:t>
            </a:r>
            <a:r>
              <a:rPr lang="en-US" sz="2400" dirty="0" smtClean="0">
                <a:solidFill>
                  <a:srgbClr val="00B050"/>
                </a:solidFill>
                <a:latin typeface="+mj-lt"/>
                <a:ea typeface="+mj-ea"/>
                <a:cs typeface="+mj-cs"/>
              </a:rPr>
              <a:t>a particular problem</a:t>
            </a:r>
          </a:p>
          <a:p>
            <a:pPr algn="l"/>
            <a:endParaRPr lang="en-US" sz="2400" dirty="0">
              <a:solidFill>
                <a:srgbClr val="00B050"/>
              </a:solidFill>
              <a:latin typeface="+mj-lt"/>
              <a:ea typeface="+mj-ea"/>
              <a:cs typeface="+mj-cs"/>
            </a:endParaRPr>
          </a:p>
          <a:p>
            <a:pPr algn="l">
              <a:buFont typeface="Wingdings" pitchFamily="2" charset="2"/>
              <a:buChar char="v"/>
            </a:pPr>
            <a:r>
              <a:rPr lang="en-US" sz="2400" b="1" dirty="0">
                <a:solidFill>
                  <a:schemeClr val="tx1"/>
                </a:solidFill>
                <a:latin typeface="+mj-lt"/>
                <a:ea typeface="+mj-ea"/>
                <a:cs typeface="+mj-cs"/>
              </a:rPr>
              <a:t>What is graph search</a:t>
            </a:r>
          </a:p>
          <a:p>
            <a:pPr algn="l">
              <a:buFont typeface="Wingdings" pitchFamily="2" charset="2"/>
              <a:buChar char="ü"/>
            </a:pPr>
            <a:r>
              <a:rPr lang="en-US" sz="2400" dirty="0">
                <a:solidFill>
                  <a:srgbClr val="00B050"/>
                </a:solidFill>
                <a:latin typeface="+mj-lt"/>
                <a:ea typeface="+mj-ea"/>
                <a:cs typeface="+mj-cs"/>
              </a:rPr>
              <a:t>In graph search, we search a path tied with vertices. </a:t>
            </a:r>
          </a:p>
          <a:p>
            <a:pPr algn="l">
              <a:buFont typeface="Wingdings" pitchFamily="2" charset="2"/>
              <a:buChar char="ü"/>
            </a:pPr>
            <a:r>
              <a:rPr lang="en-US" sz="2400" dirty="0" smtClean="0">
                <a:solidFill>
                  <a:srgbClr val="00B050"/>
                </a:solidFill>
                <a:latin typeface="+mj-lt"/>
                <a:ea typeface="+mj-ea"/>
                <a:cs typeface="+mj-cs"/>
              </a:rPr>
              <a:t>We might </a:t>
            </a:r>
            <a:r>
              <a:rPr lang="en-US" sz="2400" dirty="0">
                <a:solidFill>
                  <a:srgbClr val="00B050"/>
                </a:solidFill>
                <a:latin typeface="+mj-lt"/>
                <a:ea typeface="+mj-ea"/>
                <a:cs typeface="+mj-cs"/>
              </a:rPr>
              <a:t>see an example of a route search for trains before. In route search, it searches the path tied with stations from the train route </a:t>
            </a:r>
            <a:r>
              <a:rPr lang="en-US" sz="2400" dirty="0" smtClean="0">
                <a:solidFill>
                  <a:srgbClr val="00B050"/>
                </a:solidFill>
                <a:latin typeface="+mj-lt"/>
                <a:ea typeface="+mj-ea"/>
                <a:cs typeface="+mj-cs"/>
              </a:rPr>
              <a:t>map</a:t>
            </a:r>
          </a:p>
          <a:p>
            <a:pPr algn="l">
              <a:buFont typeface="Wingdings" pitchFamily="2" charset="2"/>
              <a:buChar char="ü"/>
            </a:pPr>
            <a:r>
              <a:rPr lang="en-US" sz="2400" dirty="0" err="1" smtClean="0">
                <a:solidFill>
                  <a:srgbClr val="00B050"/>
                </a:solidFill>
                <a:latin typeface="+mj-lt"/>
                <a:ea typeface="+mj-ea"/>
                <a:cs typeface="+mj-cs"/>
              </a:rPr>
              <a:t>Eg</a:t>
            </a:r>
            <a:r>
              <a:rPr lang="en-US" sz="2400" dirty="0" smtClean="0">
                <a:solidFill>
                  <a:srgbClr val="00B050"/>
                </a:solidFill>
                <a:latin typeface="+mj-lt"/>
                <a:ea typeface="+mj-ea"/>
                <a:cs typeface="+mj-cs"/>
              </a:rPr>
              <a:t>:  Google </a:t>
            </a:r>
            <a:r>
              <a:rPr lang="en-US" sz="2400" dirty="0">
                <a:solidFill>
                  <a:srgbClr val="00B050"/>
                </a:solidFill>
                <a:latin typeface="+mj-lt"/>
                <a:ea typeface="+mj-ea"/>
                <a:cs typeface="+mj-cs"/>
              </a:rPr>
              <a:t>Map’s route </a:t>
            </a:r>
            <a:r>
              <a:rPr lang="en-US" sz="2400" dirty="0" smtClean="0">
                <a:solidFill>
                  <a:srgbClr val="00B050"/>
                </a:solidFill>
                <a:latin typeface="+mj-lt"/>
                <a:ea typeface="+mj-ea"/>
                <a:cs typeface="+mj-cs"/>
              </a:rPr>
              <a:t>search and Facebook’s </a:t>
            </a:r>
            <a:r>
              <a:rPr lang="en-US" sz="2400" dirty="0">
                <a:solidFill>
                  <a:srgbClr val="00B050"/>
                </a:solidFill>
                <a:latin typeface="+mj-lt"/>
                <a:ea typeface="+mj-ea"/>
                <a:cs typeface="+mj-cs"/>
              </a:rPr>
              <a:t>friend suggestions on the social graph</a:t>
            </a:r>
          </a:p>
          <a:p>
            <a:pPr algn="l">
              <a:buFont typeface="Wingdings" pitchFamily="2" charset="2"/>
              <a:buChar char="ü"/>
            </a:pPr>
            <a:endParaRPr lang="en-US" sz="2400" dirty="0">
              <a:solidFill>
                <a:srgbClr val="00B050"/>
              </a:solidFill>
              <a:latin typeface="+mj-lt"/>
              <a:ea typeface="+mj-ea"/>
              <a:cs typeface="+mj-cs"/>
            </a:endParaRPr>
          </a:p>
          <a:p>
            <a:pPr algn="l"/>
            <a:endParaRPr lang="en-US" sz="2400" dirty="0">
              <a:solidFill>
                <a:schemeClr val="tx1"/>
              </a:solidFill>
              <a:latin typeface="+mj-lt"/>
              <a:ea typeface="+mj-ea"/>
              <a:cs typeface="+mj-cs"/>
            </a:endParaRPr>
          </a:p>
          <a:p>
            <a:pPr algn="l">
              <a:buFont typeface="Wingdings" pitchFamily="2" charset="2"/>
              <a:buChar char="v"/>
            </a:pPr>
            <a:r>
              <a:rPr lang="en-US" sz="2400" b="1" dirty="0">
                <a:solidFill>
                  <a:schemeClr val="tx1"/>
                </a:solidFill>
                <a:latin typeface="+mj-lt"/>
                <a:ea typeface="+mj-ea"/>
                <a:cs typeface="+mj-cs"/>
              </a:rPr>
              <a:t>There are two basic graph search algorithms: </a:t>
            </a:r>
          </a:p>
          <a:p>
            <a:pPr marL="971550" lvl="1" indent="-514350" algn="l">
              <a:buFont typeface="Wingdings" pitchFamily="2" charset="2"/>
              <a:buChar char="Ø"/>
            </a:pPr>
            <a:r>
              <a:rPr lang="en-US" sz="2400" dirty="0">
                <a:solidFill>
                  <a:srgbClr val="00B050"/>
                </a:solidFill>
                <a:latin typeface="+mj-lt"/>
                <a:ea typeface="+mj-ea"/>
                <a:cs typeface="+mj-cs"/>
              </a:rPr>
              <a:t>Breadth-first search (BFS) and </a:t>
            </a:r>
          </a:p>
          <a:p>
            <a:pPr marL="971550" lvl="1" indent="-514350" algn="l">
              <a:buFont typeface="Wingdings" pitchFamily="2" charset="2"/>
              <a:buChar char="Ø"/>
            </a:pPr>
            <a:r>
              <a:rPr lang="en-US" sz="2400" dirty="0">
                <a:solidFill>
                  <a:srgbClr val="00B050"/>
                </a:solidFill>
                <a:latin typeface="+mj-lt"/>
                <a:ea typeface="+mj-ea"/>
                <a:cs typeface="+mj-cs"/>
              </a:rPr>
              <a:t>Depth-first search (DFS).</a:t>
            </a:r>
            <a:r>
              <a:rPr lang="en-US" sz="2400" dirty="0">
                <a:solidFill>
                  <a:schemeClr val="tx1"/>
                </a:solidFill>
                <a:latin typeface="+mj-lt"/>
                <a:ea typeface="+mj-ea"/>
                <a:cs typeface="+mj-cs"/>
              </a:rPr>
              <a:t>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rmAutofit fontScale="90000"/>
          </a:bodyPr>
          <a:lstStyle/>
          <a:p>
            <a:r>
              <a:rPr lang="en-US" u="sng" dirty="0" smtClean="0">
                <a:solidFill>
                  <a:schemeClr val="tx2"/>
                </a:solidFill>
              </a:rPr>
              <a:t>How Algorithm works for BFS contd.</a:t>
            </a:r>
            <a:endParaRPr lang="en-US" dirty="0"/>
          </a:p>
        </p:txBody>
      </p:sp>
      <p:sp>
        <p:nvSpPr>
          <p:cNvPr id="3" name="Content Placeholder 2"/>
          <p:cNvSpPr>
            <a:spLocks noGrp="1"/>
          </p:cNvSpPr>
          <p:nvPr>
            <p:ph idx="1"/>
          </p:nvPr>
        </p:nvSpPr>
        <p:spPr>
          <a:xfrm>
            <a:off x="381000" y="914400"/>
            <a:ext cx="8229600" cy="4525963"/>
          </a:xfrm>
        </p:spPr>
        <p:txBody>
          <a:bodyPr/>
          <a:lstStyle/>
          <a:p>
            <a:pPr>
              <a:buFont typeface="Wingdings" pitchFamily="2" charset="2"/>
              <a:buChar char="v"/>
            </a:pPr>
            <a:r>
              <a:rPr lang="en-US" sz="2800" dirty="0">
                <a:solidFill>
                  <a:srgbClr val="00B050"/>
                </a:solidFill>
              </a:rPr>
              <a:t>First, we extract vertex A from the queue. The neighbors of the vertex A, B and C, are not visited, so we add these to the queue.</a:t>
            </a:r>
          </a:p>
          <a:p>
            <a:endParaRPr lang="en-US" dirty="0" smtClean="0"/>
          </a:p>
          <a:p>
            <a:endParaRPr lang="en-US" dirty="0"/>
          </a:p>
          <a:p>
            <a:endParaRPr lang="en-US" dirty="0" smtClean="0"/>
          </a:p>
          <a:p>
            <a:endParaRPr lang="en-US" dirty="0"/>
          </a:p>
        </p:txBody>
      </p:sp>
      <p:pic>
        <p:nvPicPr>
          <p:cNvPr id="5" name="Picture 2"/>
          <p:cNvPicPr>
            <a:picLocks noChangeAspect="1" noChangeArrowheads="1"/>
          </p:cNvPicPr>
          <p:nvPr/>
        </p:nvPicPr>
        <p:blipFill>
          <a:blip r:embed="rId2" cstate="print"/>
          <a:srcRect/>
          <a:stretch>
            <a:fillRect/>
          </a:stretch>
        </p:blipFill>
        <p:spPr bwMode="auto">
          <a:xfrm>
            <a:off x="1371600" y="2743200"/>
            <a:ext cx="7115175" cy="272415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solidFill>
                  <a:schemeClr val="tx2"/>
                </a:solidFill>
              </a:rPr>
              <a:t>How Algorithm works for BFS contd.</a:t>
            </a:r>
            <a:endParaRPr lang="en-US" dirty="0"/>
          </a:p>
        </p:txBody>
      </p:sp>
      <p:sp>
        <p:nvSpPr>
          <p:cNvPr id="3" name="Content Placeholder 2"/>
          <p:cNvSpPr>
            <a:spLocks noGrp="1"/>
          </p:cNvSpPr>
          <p:nvPr>
            <p:ph idx="1"/>
          </p:nvPr>
        </p:nvSpPr>
        <p:spPr>
          <a:xfrm>
            <a:off x="457200" y="1371600"/>
            <a:ext cx="8229600" cy="4525963"/>
          </a:xfrm>
        </p:spPr>
        <p:txBody>
          <a:bodyPr/>
          <a:lstStyle/>
          <a:p>
            <a:pPr>
              <a:buFont typeface="Wingdings" pitchFamily="2" charset="2"/>
              <a:buChar char="v"/>
            </a:pPr>
            <a:r>
              <a:rPr lang="en-US" sz="2800" dirty="0">
                <a:solidFill>
                  <a:srgbClr val="00B050"/>
                </a:solidFill>
              </a:rPr>
              <a:t>We mark the vertices, B and C as visited because we added these to the queue.</a:t>
            </a:r>
          </a:p>
          <a:p>
            <a:endParaRPr lang="en-US" dirty="0"/>
          </a:p>
        </p:txBody>
      </p:sp>
      <p:pic>
        <p:nvPicPr>
          <p:cNvPr id="4" name="Picture 2"/>
          <p:cNvPicPr>
            <a:picLocks noChangeAspect="1" noChangeArrowheads="1"/>
          </p:cNvPicPr>
          <p:nvPr/>
        </p:nvPicPr>
        <p:blipFill>
          <a:blip r:embed="rId2" cstate="print"/>
          <a:srcRect/>
          <a:stretch>
            <a:fillRect/>
          </a:stretch>
        </p:blipFill>
        <p:spPr bwMode="auto">
          <a:xfrm>
            <a:off x="914400" y="2667000"/>
            <a:ext cx="6838950" cy="26289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solidFill>
                  <a:schemeClr val="tx2"/>
                </a:solidFill>
              </a:rPr>
              <a:t>How Algorithm works for BFS contd.</a:t>
            </a:r>
            <a:endParaRPr lang="en-US" dirty="0"/>
          </a:p>
        </p:txBody>
      </p:sp>
      <p:sp>
        <p:nvSpPr>
          <p:cNvPr id="3" name="Content Placeholder 2"/>
          <p:cNvSpPr>
            <a:spLocks noGrp="1"/>
          </p:cNvSpPr>
          <p:nvPr>
            <p:ph idx="1"/>
          </p:nvPr>
        </p:nvSpPr>
        <p:spPr>
          <a:xfrm>
            <a:off x="457200" y="1371600"/>
            <a:ext cx="8229600" cy="4525963"/>
          </a:xfrm>
        </p:spPr>
        <p:txBody>
          <a:bodyPr>
            <a:noAutofit/>
          </a:bodyPr>
          <a:lstStyle/>
          <a:p>
            <a:pPr>
              <a:buFont typeface="Wingdings" pitchFamily="2" charset="2"/>
              <a:buChar char="v"/>
            </a:pPr>
            <a:r>
              <a:rPr lang="en-US" sz="2800" dirty="0">
                <a:solidFill>
                  <a:srgbClr val="00B050"/>
                </a:solidFill>
              </a:rPr>
              <a:t>Next, we extract vertex B from the queue and then try to add the neighbors (A, D, E). However, we’ve already marked the vertex A as visited, so we only add the vertices D and E to the queue. Here, let’s think the case what if we also added the vertex A to the queue. If we add vertex A to the queue again, we should visit vertex A again. This means an infinite loop happens, so the program doesn’t finish. In other words, the condition of step 3 in the algorithm is always true because of the queue isn’t empty forever. This is the reason why we shouldn’t add the already visited vertex into the queue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solidFill>
                  <a:schemeClr val="tx2"/>
                </a:solidFill>
              </a:rPr>
              <a:t>How Algorithm works for BFS contd.</a:t>
            </a:r>
            <a:endParaRPr lang="en-US" dirty="0"/>
          </a:p>
        </p:txBody>
      </p:sp>
      <p:pic>
        <p:nvPicPr>
          <p:cNvPr id="31746" name="Picture 2"/>
          <p:cNvPicPr>
            <a:picLocks noGrp="1" noChangeAspect="1" noChangeArrowheads="1"/>
          </p:cNvPicPr>
          <p:nvPr>
            <p:ph idx="1"/>
          </p:nvPr>
        </p:nvPicPr>
        <p:blipFill>
          <a:blip r:embed="rId2" cstate="print"/>
          <a:srcRect/>
          <a:stretch>
            <a:fillRect/>
          </a:stretch>
        </p:blipFill>
        <p:spPr bwMode="auto">
          <a:xfrm>
            <a:off x="762000" y="1295400"/>
            <a:ext cx="6943725" cy="2771775"/>
          </a:xfrm>
          <a:prstGeom prst="rect">
            <a:avLst/>
          </a:prstGeom>
          <a:noFill/>
          <a:ln w="9525">
            <a:noFill/>
            <a:miter lim="800000"/>
            <a:headEnd/>
            <a:tailEnd/>
          </a:ln>
        </p:spPr>
      </p:pic>
      <p:sp>
        <p:nvSpPr>
          <p:cNvPr id="5" name="Rectangle 4"/>
          <p:cNvSpPr/>
          <p:nvPr/>
        </p:nvSpPr>
        <p:spPr>
          <a:xfrm>
            <a:off x="228600" y="4724400"/>
            <a:ext cx="8610600" cy="954107"/>
          </a:xfrm>
          <a:prstGeom prst="rect">
            <a:avLst/>
          </a:prstGeom>
        </p:spPr>
        <p:txBody>
          <a:bodyPr wrap="square">
            <a:spAutoFit/>
          </a:bodyPr>
          <a:lstStyle/>
          <a:p>
            <a:pPr>
              <a:buFont typeface="Wingdings" pitchFamily="2" charset="2"/>
              <a:buChar char="v"/>
            </a:pPr>
            <a:r>
              <a:rPr lang="en-US" sz="2800" dirty="0">
                <a:solidFill>
                  <a:srgbClr val="00B050"/>
                </a:solidFill>
              </a:rPr>
              <a:t>Then we mark vertices D and E visited because we added these to the queue.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solidFill>
                  <a:schemeClr val="tx2"/>
                </a:solidFill>
              </a:rPr>
              <a:t>How Algorithm works for BFS contd.</a:t>
            </a:r>
            <a:endParaRPr lang="en-US" dirty="0"/>
          </a:p>
        </p:txBody>
      </p:sp>
      <p:pic>
        <p:nvPicPr>
          <p:cNvPr id="32770" name="Picture 2"/>
          <p:cNvPicPr>
            <a:picLocks noGrp="1" noChangeAspect="1" noChangeArrowheads="1"/>
          </p:cNvPicPr>
          <p:nvPr>
            <p:ph idx="1"/>
          </p:nvPr>
        </p:nvPicPr>
        <p:blipFill>
          <a:blip r:embed="rId2" cstate="print"/>
          <a:srcRect/>
          <a:stretch>
            <a:fillRect/>
          </a:stretch>
        </p:blipFill>
        <p:spPr bwMode="auto">
          <a:xfrm>
            <a:off x="381000" y="1524000"/>
            <a:ext cx="7781925" cy="2686050"/>
          </a:xfrm>
          <a:prstGeom prst="rect">
            <a:avLst/>
          </a:prstGeom>
          <a:noFill/>
          <a:ln w="9525">
            <a:noFill/>
            <a:miter lim="800000"/>
            <a:headEnd/>
            <a:tailEnd/>
          </a:ln>
        </p:spPr>
      </p:pic>
      <p:sp>
        <p:nvSpPr>
          <p:cNvPr id="5" name="Rectangle 4"/>
          <p:cNvSpPr/>
          <p:nvPr/>
        </p:nvSpPr>
        <p:spPr>
          <a:xfrm>
            <a:off x="381000" y="4800600"/>
            <a:ext cx="8458200" cy="1384995"/>
          </a:xfrm>
          <a:prstGeom prst="rect">
            <a:avLst/>
          </a:prstGeom>
        </p:spPr>
        <p:txBody>
          <a:bodyPr wrap="square">
            <a:spAutoFit/>
          </a:bodyPr>
          <a:lstStyle/>
          <a:p>
            <a:pPr>
              <a:buFont typeface="Wingdings" pitchFamily="2" charset="2"/>
              <a:buChar char="v"/>
            </a:pPr>
            <a:r>
              <a:rPr lang="en-US" sz="2800" dirty="0">
                <a:solidFill>
                  <a:srgbClr val="00B050"/>
                </a:solidFill>
              </a:rPr>
              <a:t>We extract vertex C from the queue. However, we don’t have any vertex added to the queue because we’ve already visited all neighbors of vertex C.</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solidFill>
                  <a:schemeClr val="tx2"/>
                </a:solidFill>
              </a:rPr>
              <a:t>How Algorithm works for BFS contd.</a:t>
            </a:r>
            <a:endParaRPr lang="en-US" dirty="0"/>
          </a:p>
        </p:txBody>
      </p:sp>
      <p:sp>
        <p:nvSpPr>
          <p:cNvPr id="3" name="Content Placeholder 2"/>
          <p:cNvSpPr>
            <a:spLocks noGrp="1"/>
          </p:cNvSpPr>
          <p:nvPr>
            <p:ph idx="1"/>
          </p:nvPr>
        </p:nvSpPr>
        <p:spPr/>
        <p:txBody>
          <a:bodyPr>
            <a:normAutofit fontScale="92500" lnSpcReduction="10000"/>
          </a:bodyPr>
          <a:lstStyle/>
          <a:p>
            <a:endParaRPr lang="en-US" dirty="0" smtClean="0"/>
          </a:p>
          <a:p>
            <a:endParaRPr lang="en-US" dirty="0"/>
          </a:p>
          <a:p>
            <a:endParaRPr lang="en-US" dirty="0" smtClean="0"/>
          </a:p>
          <a:p>
            <a:endParaRPr lang="en-US" dirty="0"/>
          </a:p>
          <a:p>
            <a:pPr>
              <a:buFont typeface="Wingdings" pitchFamily="2" charset="2"/>
              <a:buChar char="v"/>
            </a:pPr>
            <a:endParaRPr lang="en-US" sz="3000" dirty="0">
              <a:solidFill>
                <a:srgbClr val="00B050"/>
              </a:solidFill>
            </a:endParaRPr>
          </a:p>
          <a:p>
            <a:pPr>
              <a:buFont typeface="Wingdings" pitchFamily="2" charset="2"/>
              <a:buChar char="v"/>
            </a:pPr>
            <a:r>
              <a:rPr lang="en-US" sz="3000" dirty="0">
                <a:solidFill>
                  <a:srgbClr val="00B050"/>
                </a:solidFill>
              </a:rPr>
              <a:t>We are going to extract vertices D and E, but we’ve also visited these neighbors before. So the queue is empty and we finish to search. Finally, we’ve visited all reachable vertices from vertex A. In other words, we’ve marked all vertices visited.</a:t>
            </a:r>
          </a:p>
        </p:txBody>
      </p:sp>
      <p:pic>
        <p:nvPicPr>
          <p:cNvPr id="5" name="Picture 2"/>
          <p:cNvPicPr>
            <a:picLocks noChangeAspect="1" noChangeArrowheads="1"/>
          </p:cNvPicPr>
          <p:nvPr/>
        </p:nvPicPr>
        <p:blipFill>
          <a:blip r:embed="rId2" cstate="print"/>
          <a:srcRect/>
          <a:stretch>
            <a:fillRect/>
          </a:stretch>
        </p:blipFill>
        <p:spPr bwMode="auto">
          <a:xfrm>
            <a:off x="990600" y="1219200"/>
            <a:ext cx="6705600" cy="251460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u="sng" dirty="0">
                <a:solidFill>
                  <a:schemeClr val="tx2"/>
                </a:solidFill>
              </a:rPr>
              <a:t>Depth first Search</a:t>
            </a:r>
          </a:p>
        </p:txBody>
      </p:sp>
      <p:sp>
        <p:nvSpPr>
          <p:cNvPr id="3" name="Content Placeholder 2"/>
          <p:cNvSpPr>
            <a:spLocks noGrp="1"/>
          </p:cNvSpPr>
          <p:nvPr>
            <p:ph idx="1"/>
          </p:nvPr>
        </p:nvSpPr>
        <p:spPr/>
        <p:txBody>
          <a:bodyPr/>
          <a:lstStyle/>
          <a:p>
            <a:endParaRPr lang="en-US" dirty="0" smtClean="0"/>
          </a:p>
          <a:p>
            <a:pPr>
              <a:buFont typeface="Wingdings" pitchFamily="2" charset="2"/>
              <a:buChar char="ü"/>
            </a:pPr>
            <a:r>
              <a:rPr lang="en-US" sz="2800" dirty="0">
                <a:solidFill>
                  <a:srgbClr val="00B050"/>
                </a:solidFill>
              </a:rPr>
              <a:t>Depth first Search is a recursive algorithm for searching all the vertices of a graph or tree data </a:t>
            </a:r>
            <a:r>
              <a:rPr lang="en-US" sz="2800" dirty="0" smtClean="0">
                <a:solidFill>
                  <a:srgbClr val="00B050"/>
                </a:solidFill>
              </a:rPr>
              <a:t>structure</a:t>
            </a:r>
          </a:p>
          <a:p>
            <a:pPr>
              <a:buFont typeface="Wingdings" pitchFamily="2" charset="2"/>
              <a:buChar char="v"/>
            </a:pPr>
            <a:r>
              <a:rPr lang="en-US" sz="2800" dirty="0">
                <a:solidFill>
                  <a:srgbClr val="00B050"/>
                </a:solidFill>
              </a:rPr>
              <a:t>A standard DFS implementation puts each vertex of the graph into one of two categories:</a:t>
            </a:r>
          </a:p>
          <a:p>
            <a:pPr>
              <a:buFont typeface="Wingdings" pitchFamily="2" charset="2"/>
              <a:buChar char="ü"/>
            </a:pPr>
            <a:r>
              <a:rPr lang="en-US" sz="2800" dirty="0">
                <a:solidFill>
                  <a:srgbClr val="00B050"/>
                </a:solidFill>
              </a:rPr>
              <a:t>Visited</a:t>
            </a:r>
          </a:p>
          <a:p>
            <a:pPr>
              <a:buFont typeface="Wingdings" pitchFamily="2" charset="2"/>
              <a:buChar char="ü"/>
            </a:pPr>
            <a:r>
              <a:rPr lang="en-US" sz="2800" dirty="0">
                <a:solidFill>
                  <a:srgbClr val="00B050"/>
                </a:solidFill>
              </a:rPr>
              <a:t>Not Visited</a:t>
            </a:r>
          </a:p>
          <a:p>
            <a:pPr>
              <a:buFont typeface="Wingdings" pitchFamily="2" charset="2"/>
              <a:buChar char="ü"/>
            </a:pPr>
            <a:endParaRPr lang="en-US" sz="2800" dirty="0">
              <a:solidFill>
                <a:srgbClr val="00B05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u="sng" dirty="0">
                <a:solidFill>
                  <a:schemeClr val="tx2"/>
                </a:solidFill>
              </a:rPr>
              <a:t>DFS algorithm</a:t>
            </a:r>
          </a:p>
        </p:txBody>
      </p:sp>
      <p:sp>
        <p:nvSpPr>
          <p:cNvPr id="3" name="Content Placeholder 2"/>
          <p:cNvSpPr>
            <a:spLocks noGrp="1"/>
          </p:cNvSpPr>
          <p:nvPr>
            <p:ph idx="1"/>
          </p:nvPr>
        </p:nvSpPr>
        <p:spPr/>
        <p:txBody>
          <a:bodyPr>
            <a:normAutofit fontScale="85000" lnSpcReduction="20000"/>
          </a:bodyPr>
          <a:lstStyle/>
          <a:p>
            <a:pPr>
              <a:buFont typeface="Wingdings" pitchFamily="2" charset="2"/>
              <a:buChar char="v"/>
            </a:pPr>
            <a:r>
              <a:rPr lang="en-US" sz="3300" dirty="0">
                <a:solidFill>
                  <a:srgbClr val="00B050"/>
                </a:solidFill>
              </a:rPr>
              <a:t>algorithm is to mark each vertex as visited while avoiding cycles.</a:t>
            </a:r>
          </a:p>
          <a:p>
            <a:pPr>
              <a:buFont typeface="Wingdings" pitchFamily="2" charset="2"/>
              <a:buChar char="v"/>
            </a:pPr>
            <a:r>
              <a:rPr lang="en-US" sz="3300" dirty="0">
                <a:solidFill>
                  <a:srgbClr val="00B050"/>
                </a:solidFill>
              </a:rPr>
              <a:t>The DFS algorithm works as follows:</a:t>
            </a:r>
          </a:p>
          <a:p>
            <a:pPr>
              <a:buFont typeface="Wingdings" pitchFamily="2" charset="2"/>
              <a:buChar char="ü"/>
            </a:pPr>
            <a:r>
              <a:rPr lang="en-US" sz="3300" dirty="0">
                <a:solidFill>
                  <a:srgbClr val="00B050"/>
                </a:solidFill>
              </a:rPr>
              <a:t>Start by putting any one of the graph's vertices on top of a stack.</a:t>
            </a:r>
          </a:p>
          <a:p>
            <a:pPr>
              <a:buFont typeface="Wingdings" pitchFamily="2" charset="2"/>
              <a:buChar char="ü"/>
            </a:pPr>
            <a:r>
              <a:rPr lang="en-US" sz="3300" dirty="0">
                <a:solidFill>
                  <a:srgbClr val="00B050"/>
                </a:solidFill>
              </a:rPr>
              <a:t>Take the top item of the stack and add it to the visited list.</a:t>
            </a:r>
          </a:p>
          <a:p>
            <a:pPr>
              <a:buFont typeface="Wingdings" pitchFamily="2" charset="2"/>
              <a:buChar char="ü"/>
            </a:pPr>
            <a:r>
              <a:rPr lang="en-US" sz="3300" dirty="0">
                <a:solidFill>
                  <a:srgbClr val="00B050"/>
                </a:solidFill>
              </a:rPr>
              <a:t>Create a list of that vertex's adjacent nodes. Add the ones which aren't in the visited list to the top of stack.</a:t>
            </a:r>
          </a:p>
          <a:p>
            <a:pPr>
              <a:buFont typeface="Wingdings" pitchFamily="2" charset="2"/>
              <a:buChar char="ü"/>
            </a:pPr>
            <a:r>
              <a:rPr lang="en-US" sz="3300" dirty="0">
                <a:solidFill>
                  <a:srgbClr val="00B050"/>
                </a:solidFill>
              </a:rPr>
              <a:t>Keep repeating steps 2 and 3 until the stack is empty</a:t>
            </a:r>
            <a:r>
              <a:rPr lang="en-US" dirty="0"/>
              <a:t>.</a:t>
            </a:r>
          </a:p>
          <a:p>
            <a:endParaRPr lang="en-US" dirty="0"/>
          </a:p>
        </p:txBody>
      </p:sp>
    </p:spTree>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u="sng" dirty="0">
                <a:solidFill>
                  <a:schemeClr val="tx2"/>
                </a:solidFill>
              </a:rPr>
              <a:t>DFS example</a:t>
            </a:r>
          </a:p>
        </p:txBody>
      </p:sp>
      <p:sp>
        <p:nvSpPr>
          <p:cNvPr id="3" name="Content Placeholder 2"/>
          <p:cNvSpPr>
            <a:spLocks noGrp="1"/>
          </p:cNvSpPr>
          <p:nvPr>
            <p:ph idx="1"/>
          </p:nvPr>
        </p:nvSpPr>
        <p:spPr>
          <a:xfrm>
            <a:off x="457200" y="1143000"/>
            <a:ext cx="8229600" cy="4983163"/>
          </a:xfrm>
        </p:spPr>
        <p:txBody>
          <a:bodyPr>
            <a:normAutofit/>
          </a:bodyPr>
          <a:lstStyle/>
          <a:p>
            <a:pPr>
              <a:buFont typeface="Wingdings" pitchFamily="2" charset="2"/>
              <a:buChar char="v"/>
            </a:pPr>
            <a:r>
              <a:rPr lang="en-US" sz="2800" dirty="0">
                <a:solidFill>
                  <a:srgbClr val="00B050"/>
                </a:solidFill>
              </a:rPr>
              <a:t>Depth First Search algorithm works with an example. We use an undirected graph with 5 vertices</a:t>
            </a:r>
            <a:r>
              <a:rPr lang="en-US" sz="2800" dirty="0" smtClean="0">
                <a:solidFill>
                  <a:srgbClr val="00B050"/>
                </a:solidFill>
              </a:rPr>
              <a:t>.</a:t>
            </a:r>
          </a:p>
          <a:p>
            <a:pPr>
              <a:buNone/>
            </a:pPr>
            <a:endParaRPr lang="en-US" sz="2800" dirty="0" smtClean="0">
              <a:solidFill>
                <a:srgbClr val="00B050"/>
              </a:solidFill>
            </a:endParaRPr>
          </a:p>
          <a:p>
            <a:endParaRPr lang="en-US" sz="2800" dirty="0" smtClean="0"/>
          </a:p>
          <a:p>
            <a:pPr>
              <a:buFont typeface="Wingdings" pitchFamily="2" charset="2"/>
              <a:buChar char="v"/>
            </a:pPr>
            <a:r>
              <a:rPr lang="en-US" sz="2800" dirty="0" smtClean="0">
                <a:solidFill>
                  <a:srgbClr val="00B050"/>
                </a:solidFill>
              </a:rPr>
              <a:t>We start from vertex 0, the DFS algorithm starts by putting it in the Visited l</a:t>
            </a:r>
            <a:r>
              <a:rPr lang="en-US" sz="2800" dirty="0">
                <a:solidFill>
                  <a:srgbClr val="00B050"/>
                </a:solidFill>
              </a:rPr>
              <a:t>ist and putting all its adjacent vertices in the stack.</a:t>
            </a:r>
          </a:p>
          <a:p>
            <a:pPr>
              <a:buNone/>
            </a:pPr>
            <a:endParaRPr lang="en-US" sz="4000" dirty="0" smtClean="0"/>
          </a:p>
          <a:p>
            <a:pPr>
              <a:buFont typeface="Wingdings" pitchFamily="2" charset="2"/>
              <a:buChar char="v"/>
            </a:pPr>
            <a:endParaRPr lang="en-US" sz="2800" dirty="0" smtClean="0">
              <a:solidFill>
                <a:srgbClr val="00B050"/>
              </a:solidFill>
            </a:endParaRPr>
          </a:p>
          <a:p>
            <a:pPr>
              <a:buNone/>
            </a:pPr>
            <a:endParaRPr lang="en-US" sz="2800" dirty="0" smtClean="0">
              <a:solidFill>
                <a:srgbClr val="00B050"/>
              </a:solidFill>
            </a:endParaRPr>
          </a:p>
          <a:p>
            <a:pPr>
              <a:buNone/>
            </a:pPr>
            <a:endParaRPr lang="en-US" sz="2800" dirty="0">
              <a:solidFill>
                <a:srgbClr val="00B050"/>
              </a:solidFill>
            </a:endParaRPr>
          </a:p>
        </p:txBody>
      </p:sp>
      <p:pic>
        <p:nvPicPr>
          <p:cNvPr id="6" name="Picture 2"/>
          <p:cNvPicPr>
            <a:picLocks noChangeAspect="1" noChangeArrowheads="1"/>
          </p:cNvPicPr>
          <p:nvPr/>
        </p:nvPicPr>
        <p:blipFill>
          <a:blip r:embed="rId2" cstate="print"/>
          <a:srcRect/>
          <a:stretch>
            <a:fillRect/>
          </a:stretch>
        </p:blipFill>
        <p:spPr bwMode="auto">
          <a:xfrm>
            <a:off x="1676400" y="2133600"/>
            <a:ext cx="4953000" cy="838200"/>
          </a:xfrm>
          <a:prstGeom prst="rect">
            <a:avLst/>
          </a:prstGeom>
          <a:noFill/>
          <a:ln w="9525">
            <a:noFill/>
            <a:miter lim="800000"/>
            <a:headEnd/>
            <a:tailEnd/>
          </a:ln>
        </p:spPr>
      </p:pic>
      <p:pic>
        <p:nvPicPr>
          <p:cNvPr id="9" name="Picture 3"/>
          <p:cNvPicPr>
            <a:picLocks noChangeAspect="1" noChangeArrowheads="1"/>
          </p:cNvPicPr>
          <p:nvPr/>
        </p:nvPicPr>
        <p:blipFill>
          <a:blip r:embed="rId3" cstate="print"/>
          <a:srcRect/>
          <a:stretch>
            <a:fillRect/>
          </a:stretch>
        </p:blipFill>
        <p:spPr bwMode="auto">
          <a:xfrm>
            <a:off x="1676400" y="4419600"/>
            <a:ext cx="5048250" cy="161925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u="sng" dirty="0">
                <a:solidFill>
                  <a:schemeClr val="tx2"/>
                </a:solidFill>
              </a:rPr>
              <a:t>DFS example continued</a:t>
            </a:r>
          </a:p>
        </p:txBody>
      </p:sp>
      <p:sp>
        <p:nvSpPr>
          <p:cNvPr id="3" name="Content Placeholder 2"/>
          <p:cNvSpPr>
            <a:spLocks noGrp="1"/>
          </p:cNvSpPr>
          <p:nvPr>
            <p:ph idx="1"/>
          </p:nvPr>
        </p:nvSpPr>
        <p:spPr>
          <a:xfrm>
            <a:off x="457200" y="1295400"/>
            <a:ext cx="8229600" cy="4525963"/>
          </a:xfrm>
        </p:spPr>
        <p:txBody>
          <a:bodyPr>
            <a:normAutofit/>
          </a:bodyPr>
          <a:lstStyle/>
          <a:p>
            <a:pPr>
              <a:buFont typeface="Wingdings" pitchFamily="2" charset="2"/>
              <a:buChar char="v"/>
            </a:pPr>
            <a:r>
              <a:rPr lang="en-US" sz="2800" dirty="0">
                <a:solidFill>
                  <a:srgbClr val="00B050"/>
                </a:solidFill>
              </a:rPr>
              <a:t>Next, we visit the element at the top of stack i.e. 1 and go to its adjacent nodes. Since 0 has already been visited, we visit 2 instead.</a:t>
            </a:r>
          </a:p>
          <a:p>
            <a:endParaRPr lang="en-US" dirty="0"/>
          </a:p>
          <a:p>
            <a:endParaRPr lang="en-US" dirty="0" smtClean="0"/>
          </a:p>
          <a:p>
            <a:endParaRPr lang="en-US" dirty="0"/>
          </a:p>
          <a:p>
            <a:pPr>
              <a:buFont typeface="Wingdings" pitchFamily="2" charset="2"/>
              <a:buChar char="v"/>
            </a:pPr>
            <a:r>
              <a:rPr lang="en-US" sz="2800" dirty="0">
                <a:solidFill>
                  <a:srgbClr val="00B050"/>
                </a:solidFill>
              </a:rPr>
              <a:t>Vertex 2 has an unvisited adjacent vertex in 4, so we add that to the top of the stack and visit it.</a:t>
            </a:r>
          </a:p>
        </p:txBody>
      </p:sp>
      <p:pic>
        <p:nvPicPr>
          <p:cNvPr id="6" name="Picture 2"/>
          <p:cNvPicPr>
            <a:picLocks noChangeAspect="1" noChangeArrowheads="1"/>
          </p:cNvPicPr>
          <p:nvPr/>
        </p:nvPicPr>
        <p:blipFill>
          <a:blip r:embed="rId2" cstate="print"/>
          <a:srcRect/>
          <a:stretch>
            <a:fillRect/>
          </a:stretch>
        </p:blipFill>
        <p:spPr bwMode="auto">
          <a:xfrm>
            <a:off x="1752600" y="2743200"/>
            <a:ext cx="4686300" cy="142875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u="sng" dirty="0" smtClean="0">
                <a:solidFill>
                  <a:schemeClr val="tx2"/>
                </a:solidFill>
              </a:rPr>
              <a:t>BFS and DFS</a:t>
            </a:r>
            <a:endParaRPr lang="en-US" sz="3600" u="sng" dirty="0">
              <a:solidFill>
                <a:schemeClr val="tx2"/>
              </a:solidFill>
            </a:endParaRPr>
          </a:p>
        </p:txBody>
      </p:sp>
      <p:sp>
        <p:nvSpPr>
          <p:cNvPr id="3" name="Content Placeholder 2"/>
          <p:cNvSpPr>
            <a:spLocks noGrp="1"/>
          </p:cNvSpPr>
          <p:nvPr>
            <p:ph idx="1"/>
          </p:nvPr>
        </p:nvSpPr>
        <p:spPr/>
        <p:txBody>
          <a:bodyPr>
            <a:normAutofit lnSpcReduction="10000"/>
          </a:bodyPr>
          <a:lstStyle/>
          <a:p>
            <a:pPr>
              <a:buFont typeface="Wingdings" pitchFamily="2" charset="2"/>
              <a:buChar char="ü"/>
            </a:pPr>
            <a:endParaRPr lang="en-US" sz="2400" dirty="0" smtClean="0">
              <a:solidFill>
                <a:srgbClr val="00B050"/>
              </a:solidFill>
              <a:latin typeface="+mj-lt"/>
              <a:ea typeface="+mj-ea"/>
              <a:cs typeface="+mj-cs"/>
            </a:endParaRPr>
          </a:p>
          <a:p>
            <a:pPr>
              <a:buFont typeface="Wingdings" pitchFamily="2" charset="2"/>
              <a:buChar char="v"/>
            </a:pPr>
            <a:r>
              <a:rPr lang="en-US" sz="2400" dirty="0" smtClean="0">
                <a:solidFill>
                  <a:srgbClr val="00B050"/>
                </a:solidFill>
              </a:rPr>
              <a:t>There are two types of graph search</a:t>
            </a:r>
          </a:p>
          <a:p>
            <a:endParaRPr lang="en-US" sz="2400" dirty="0" smtClean="0">
              <a:solidFill>
                <a:srgbClr val="00B050"/>
              </a:solidFill>
            </a:endParaRPr>
          </a:p>
          <a:p>
            <a:pPr>
              <a:buFont typeface="Wingdings" pitchFamily="2" charset="2"/>
              <a:buChar char="Ø"/>
            </a:pPr>
            <a:r>
              <a:rPr lang="en-US" sz="2400" dirty="0" smtClean="0">
                <a:solidFill>
                  <a:srgbClr val="00B050"/>
                </a:solidFill>
              </a:rPr>
              <a:t>Breadth-First Search</a:t>
            </a:r>
          </a:p>
          <a:p>
            <a:pPr>
              <a:buFont typeface="Wingdings" pitchFamily="2" charset="2"/>
              <a:buChar char="Ø"/>
            </a:pPr>
            <a:r>
              <a:rPr lang="en-US" sz="2400" dirty="0" smtClean="0">
                <a:solidFill>
                  <a:srgbClr val="00B050"/>
                </a:solidFill>
              </a:rPr>
              <a:t>Depth first Search</a:t>
            </a:r>
          </a:p>
          <a:p>
            <a:pPr>
              <a:buFont typeface="Wingdings" pitchFamily="2" charset="2"/>
              <a:buChar char="ü"/>
            </a:pPr>
            <a:endParaRPr lang="en-US" sz="2400" dirty="0" smtClean="0">
              <a:solidFill>
                <a:srgbClr val="00B050"/>
              </a:solidFill>
              <a:latin typeface="+mj-lt"/>
              <a:ea typeface="+mj-ea"/>
              <a:cs typeface="+mj-cs"/>
            </a:endParaRPr>
          </a:p>
          <a:p>
            <a:pPr>
              <a:buFont typeface="Wingdings" pitchFamily="2" charset="2"/>
              <a:buChar char="ü"/>
            </a:pPr>
            <a:r>
              <a:rPr lang="en-US" sz="2400" dirty="0" smtClean="0">
                <a:solidFill>
                  <a:srgbClr val="00B050"/>
                </a:solidFill>
                <a:latin typeface="+mj-lt"/>
                <a:ea typeface="+mj-ea"/>
                <a:cs typeface="+mj-cs"/>
              </a:rPr>
              <a:t>Both are graph traversal method</a:t>
            </a:r>
          </a:p>
          <a:p>
            <a:pPr>
              <a:buFont typeface="Wingdings" pitchFamily="2" charset="2"/>
              <a:buChar char="ü"/>
            </a:pPr>
            <a:r>
              <a:rPr lang="en-US" sz="2400" dirty="0" smtClean="0">
                <a:solidFill>
                  <a:srgbClr val="00B050"/>
                </a:solidFill>
                <a:latin typeface="+mj-lt"/>
                <a:ea typeface="+mj-ea"/>
                <a:cs typeface="+mj-cs"/>
              </a:rPr>
              <a:t>BFS works of queue mechanism, where as DFS works on stack mechanism.</a:t>
            </a:r>
          </a:p>
          <a:p>
            <a:pPr>
              <a:buFont typeface="Wingdings" pitchFamily="2" charset="2"/>
              <a:buChar char="ü"/>
            </a:pPr>
            <a:r>
              <a:rPr lang="en-US" sz="2400" dirty="0" smtClean="0">
                <a:solidFill>
                  <a:srgbClr val="00B050"/>
                </a:solidFill>
                <a:latin typeface="+mj-lt"/>
                <a:ea typeface="+mj-ea"/>
                <a:cs typeface="+mj-cs"/>
              </a:rPr>
              <a:t>BFS works as FIFO and DFS works as LIFO</a:t>
            </a:r>
          </a:p>
          <a:p>
            <a:pPr>
              <a:buFont typeface="Wingdings" pitchFamily="2" charset="2"/>
              <a:buChar char="ü"/>
            </a:pPr>
            <a:r>
              <a:rPr lang="en-US" sz="2400" dirty="0" smtClean="0">
                <a:solidFill>
                  <a:srgbClr val="00B050"/>
                </a:solidFill>
                <a:latin typeface="+mj-lt"/>
                <a:ea typeface="+mj-ea"/>
                <a:cs typeface="+mj-cs"/>
              </a:rPr>
              <a:t>BFS works for wide range, where as DFS used for depth.</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solidFill>
                  <a:schemeClr val="tx2"/>
                </a:solidFill>
              </a:rPr>
              <a:t>DFS example continued</a:t>
            </a:r>
            <a:endParaRPr lang="en-US" dirty="0"/>
          </a:p>
        </p:txBody>
      </p:sp>
      <p:pic>
        <p:nvPicPr>
          <p:cNvPr id="17411" name="Picture 3"/>
          <p:cNvPicPr>
            <a:picLocks noGrp="1" noChangeAspect="1" noChangeArrowheads="1"/>
          </p:cNvPicPr>
          <p:nvPr>
            <p:ph idx="1"/>
          </p:nvPr>
        </p:nvPicPr>
        <p:blipFill>
          <a:blip r:embed="rId2" cstate="print"/>
          <a:srcRect/>
          <a:stretch>
            <a:fillRect/>
          </a:stretch>
        </p:blipFill>
        <p:spPr bwMode="auto">
          <a:xfrm>
            <a:off x="990600" y="1524000"/>
            <a:ext cx="5067300" cy="1714500"/>
          </a:xfrm>
          <a:prstGeom prst="rect">
            <a:avLst/>
          </a:prstGeom>
          <a:noFill/>
          <a:ln w="9525">
            <a:noFill/>
            <a:miter lim="800000"/>
            <a:headEnd/>
            <a:tailEnd/>
          </a:ln>
        </p:spPr>
      </p:pic>
      <p:pic>
        <p:nvPicPr>
          <p:cNvPr id="17412" name="Picture 4"/>
          <p:cNvPicPr>
            <a:picLocks noChangeAspect="1" noChangeArrowheads="1"/>
          </p:cNvPicPr>
          <p:nvPr/>
        </p:nvPicPr>
        <p:blipFill>
          <a:blip r:embed="rId3" cstate="print"/>
          <a:srcRect/>
          <a:stretch>
            <a:fillRect/>
          </a:stretch>
        </p:blipFill>
        <p:spPr bwMode="auto">
          <a:xfrm>
            <a:off x="990600" y="3733800"/>
            <a:ext cx="4829175" cy="1533525"/>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u="sng" dirty="0" smtClean="0">
                <a:solidFill>
                  <a:schemeClr val="tx2"/>
                </a:solidFill>
              </a:rPr>
              <a:t>DFS example continued</a:t>
            </a:r>
            <a:endParaRPr lang="en-US" dirty="0"/>
          </a:p>
        </p:txBody>
      </p:sp>
      <p:sp>
        <p:nvSpPr>
          <p:cNvPr id="6" name="Rectangle 5"/>
          <p:cNvSpPr/>
          <p:nvPr/>
        </p:nvSpPr>
        <p:spPr>
          <a:xfrm>
            <a:off x="609600" y="2828836"/>
            <a:ext cx="7543800" cy="369332"/>
          </a:xfrm>
          <a:prstGeom prst="rect">
            <a:avLst/>
          </a:prstGeom>
        </p:spPr>
        <p:txBody>
          <a:bodyPr wrap="square">
            <a:spAutoFit/>
          </a:bodyPr>
          <a:lstStyle/>
          <a:p>
            <a:r>
              <a:rPr lang="en-US" dirty="0" smtClean="0"/>
              <a:t>.</a:t>
            </a:r>
            <a:endParaRPr lang="en-US" dirty="0"/>
          </a:p>
        </p:txBody>
      </p:sp>
      <p:pic>
        <p:nvPicPr>
          <p:cNvPr id="8" name="Picture 3"/>
          <p:cNvPicPr>
            <a:picLocks noGrp="1" noChangeAspect="1" noChangeArrowheads="1"/>
          </p:cNvPicPr>
          <p:nvPr>
            <p:ph idx="1"/>
          </p:nvPr>
        </p:nvPicPr>
        <p:blipFill>
          <a:blip r:embed="rId2" cstate="print"/>
          <a:srcRect/>
          <a:stretch>
            <a:fillRect/>
          </a:stretch>
        </p:blipFill>
        <p:spPr bwMode="auto">
          <a:xfrm>
            <a:off x="1600200" y="3124200"/>
            <a:ext cx="5181600" cy="1819275"/>
          </a:xfrm>
          <a:prstGeom prst="rect">
            <a:avLst/>
          </a:prstGeom>
          <a:noFill/>
          <a:ln w="9525">
            <a:noFill/>
            <a:miter lim="800000"/>
            <a:headEnd/>
            <a:tailEnd/>
          </a:ln>
        </p:spPr>
      </p:pic>
      <p:sp>
        <p:nvSpPr>
          <p:cNvPr id="9" name="Rectangle 8"/>
          <p:cNvSpPr/>
          <p:nvPr/>
        </p:nvSpPr>
        <p:spPr>
          <a:xfrm>
            <a:off x="914400" y="1066800"/>
            <a:ext cx="7696200" cy="1384995"/>
          </a:xfrm>
          <a:prstGeom prst="rect">
            <a:avLst/>
          </a:prstGeom>
        </p:spPr>
        <p:txBody>
          <a:bodyPr wrap="square">
            <a:spAutoFit/>
          </a:bodyPr>
          <a:lstStyle/>
          <a:p>
            <a:pPr>
              <a:buFont typeface="Wingdings" pitchFamily="2" charset="2"/>
              <a:buChar char="v"/>
            </a:pPr>
            <a:r>
              <a:rPr lang="en-US" sz="2800" dirty="0">
                <a:solidFill>
                  <a:srgbClr val="00B050"/>
                </a:solidFill>
              </a:rPr>
              <a:t>After we visit the last element 3, it doesn't have any unvisited adjacent nodes, so we have completed the Depth First Traversal of the graph</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fontScale="90000"/>
          </a:bodyPr>
          <a:lstStyle/>
          <a:p>
            <a:r>
              <a:rPr lang="en-US" sz="4900" u="sng" dirty="0">
                <a:solidFill>
                  <a:schemeClr val="tx2"/>
                </a:solidFill>
              </a:rPr>
              <a:t>DFS pseudocode (recursive implementation)</a:t>
            </a:r>
            <a:r>
              <a:rPr lang="en-US" b="1" dirty="0"/>
              <a:t/>
            </a:r>
            <a:br>
              <a:rPr lang="en-US" b="1" dirty="0"/>
            </a:br>
            <a:endParaRPr lang="en-US" dirty="0"/>
          </a:p>
        </p:txBody>
      </p:sp>
      <p:sp>
        <p:nvSpPr>
          <p:cNvPr id="3" name="Content Placeholder 2"/>
          <p:cNvSpPr>
            <a:spLocks noGrp="1"/>
          </p:cNvSpPr>
          <p:nvPr>
            <p:ph idx="1"/>
          </p:nvPr>
        </p:nvSpPr>
        <p:spPr/>
        <p:txBody>
          <a:bodyPr>
            <a:normAutofit/>
          </a:bodyPr>
          <a:lstStyle/>
          <a:p>
            <a:pPr>
              <a:buFont typeface="Wingdings" pitchFamily="2" charset="2"/>
              <a:buChar char="v"/>
            </a:pPr>
            <a:r>
              <a:rPr lang="en-US" sz="2400" dirty="0">
                <a:solidFill>
                  <a:srgbClr val="00B050"/>
                </a:solidFill>
              </a:rPr>
              <a:t>The pseudocode for </a:t>
            </a:r>
            <a:r>
              <a:rPr lang="en-US" sz="2400" dirty="0" smtClean="0">
                <a:solidFill>
                  <a:srgbClr val="00B050"/>
                </a:solidFill>
              </a:rPr>
              <a:t>DFS</a:t>
            </a:r>
          </a:p>
          <a:p>
            <a:pPr>
              <a:buNone/>
            </a:pPr>
            <a:r>
              <a:rPr lang="en-US" sz="2400" dirty="0" smtClean="0">
                <a:solidFill>
                  <a:srgbClr val="00B050"/>
                </a:solidFill>
              </a:rPr>
              <a:t>     We need to run </a:t>
            </a:r>
            <a:r>
              <a:rPr lang="en-US" sz="2400" dirty="0">
                <a:solidFill>
                  <a:srgbClr val="00B050"/>
                </a:solidFill>
              </a:rPr>
              <a:t>the DFS function on every node. This is because the graph might have two different disconnected parts so to make sure that we cover every vertex, we can also run the DFS algorithm on every node.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u="sng" dirty="0" err="1">
                <a:solidFill>
                  <a:schemeClr val="tx2"/>
                </a:solidFill>
              </a:rPr>
              <a:t>Defth</a:t>
            </a:r>
            <a:r>
              <a:rPr lang="en-US" u="sng" dirty="0">
                <a:solidFill>
                  <a:schemeClr val="tx2"/>
                </a:solidFill>
              </a:rPr>
              <a:t> first Search -program</a:t>
            </a:r>
          </a:p>
        </p:txBody>
      </p:sp>
      <p:sp>
        <p:nvSpPr>
          <p:cNvPr id="3" name="Content Placeholder 2"/>
          <p:cNvSpPr>
            <a:spLocks noGrp="1"/>
          </p:cNvSpPr>
          <p:nvPr>
            <p:ph idx="1"/>
          </p:nvPr>
        </p:nvSpPr>
        <p:spPr>
          <a:xfrm>
            <a:off x="457200" y="990600"/>
            <a:ext cx="8229600" cy="4525963"/>
          </a:xfrm>
        </p:spPr>
        <p:txBody>
          <a:bodyPr>
            <a:noAutofit/>
          </a:bodyPr>
          <a:lstStyle/>
          <a:p>
            <a:pPr>
              <a:buNone/>
            </a:pPr>
            <a:r>
              <a:rPr lang="en-US" sz="2400" dirty="0">
                <a:solidFill>
                  <a:srgbClr val="00B050"/>
                </a:solidFill>
              </a:rPr>
              <a:t>def </a:t>
            </a:r>
            <a:r>
              <a:rPr lang="en-US" sz="2400" dirty="0" err="1">
                <a:solidFill>
                  <a:srgbClr val="00B050"/>
                </a:solidFill>
              </a:rPr>
              <a:t>dfs</a:t>
            </a:r>
            <a:r>
              <a:rPr lang="en-US" sz="2400" dirty="0">
                <a:solidFill>
                  <a:srgbClr val="00B050"/>
                </a:solidFill>
              </a:rPr>
              <a:t>(graph, start, visited=None):</a:t>
            </a:r>
          </a:p>
          <a:p>
            <a:pPr>
              <a:buNone/>
            </a:pPr>
            <a:r>
              <a:rPr lang="en-US" sz="2400" dirty="0">
                <a:solidFill>
                  <a:srgbClr val="00B050"/>
                </a:solidFill>
              </a:rPr>
              <a:t>     if visited is None: </a:t>
            </a:r>
          </a:p>
          <a:p>
            <a:pPr>
              <a:buNone/>
            </a:pPr>
            <a:r>
              <a:rPr lang="en-US" sz="2400" dirty="0">
                <a:solidFill>
                  <a:srgbClr val="00B050"/>
                </a:solidFill>
              </a:rPr>
              <a:t>     	</a:t>
            </a:r>
            <a:r>
              <a:rPr lang="en-US" sz="2400" dirty="0" smtClean="0">
                <a:solidFill>
                  <a:srgbClr val="00B050"/>
                </a:solidFill>
              </a:rPr>
              <a:t>	visited </a:t>
            </a:r>
            <a:r>
              <a:rPr lang="en-US" sz="2400" dirty="0">
                <a:solidFill>
                  <a:srgbClr val="00B050"/>
                </a:solidFill>
              </a:rPr>
              <a:t>= set() </a:t>
            </a:r>
          </a:p>
          <a:p>
            <a:pPr>
              <a:buNone/>
            </a:pPr>
            <a:r>
              <a:rPr lang="en-US" sz="2400" dirty="0">
                <a:solidFill>
                  <a:srgbClr val="00B050"/>
                </a:solidFill>
              </a:rPr>
              <a:t>     </a:t>
            </a:r>
            <a:r>
              <a:rPr lang="en-US" sz="2400" dirty="0" err="1">
                <a:solidFill>
                  <a:srgbClr val="00B050"/>
                </a:solidFill>
              </a:rPr>
              <a:t>visited.add</a:t>
            </a:r>
            <a:r>
              <a:rPr lang="en-US" sz="2400" dirty="0">
                <a:solidFill>
                  <a:srgbClr val="00B050"/>
                </a:solidFill>
              </a:rPr>
              <a:t>(start) </a:t>
            </a:r>
          </a:p>
          <a:p>
            <a:pPr>
              <a:buNone/>
            </a:pPr>
            <a:r>
              <a:rPr lang="en-US" sz="2400" dirty="0">
                <a:solidFill>
                  <a:srgbClr val="00B050"/>
                </a:solidFill>
              </a:rPr>
              <a:t>     print(start) </a:t>
            </a:r>
          </a:p>
          <a:p>
            <a:pPr>
              <a:buNone/>
            </a:pPr>
            <a:r>
              <a:rPr lang="en-US" sz="2400" dirty="0">
                <a:solidFill>
                  <a:srgbClr val="00B050"/>
                </a:solidFill>
              </a:rPr>
              <a:t>     </a:t>
            </a:r>
            <a:r>
              <a:rPr lang="en-US" sz="2400" dirty="0" smtClean="0">
                <a:solidFill>
                  <a:srgbClr val="00B050"/>
                </a:solidFill>
              </a:rPr>
              <a:t>for </a:t>
            </a:r>
            <a:r>
              <a:rPr lang="en-US" sz="2400" dirty="0">
                <a:solidFill>
                  <a:srgbClr val="00B050"/>
                </a:solidFill>
              </a:rPr>
              <a:t>next in graph[start] - visited: </a:t>
            </a:r>
          </a:p>
          <a:p>
            <a:pPr>
              <a:buNone/>
            </a:pPr>
            <a:r>
              <a:rPr lang="en-US" sz="2400" dirty="0">
                <a:solidFill>
                  <a:srgbClr val="00B050"/>
                </a:solidFill>
              </a:rPr>
              <a:t>     </a:t>
            </a:r>
            <a:r>
              <a:rPr lang="en-US" sz="2400" dirty="0" smtClean="0">
                <a:solidFill>
                  <a:srgbClr val="00B050"/>
                </a:solidFill>
              </a:rPr>
              <a:t>	</a:t>
            </a:r>
            <a:r>
              <a:rPr lang="en-US" sz="2400" dirty="0">
                <a:solidFill>
                  <a:srgbClr val="00B050"/>
                </a:solidFill>
              </a:rPr>
              <a:t>	</a:t>
            </a:r>
            <a:r>
              <a:rPr lang="en-US" sz="2400" dirty="0" err="1">
                <a:solidFill>
                  <a:srgbClr val="00B050"/>
                </a:solidFill>
              </a:rPr>
              <a:t>dfs</a:t>
            </a:r>
            <a:r>
              <a:rPr lang="en-US" sz="2400" dirty="0">
                <a:solidFill>
                  <a:srgbClr val="00B050"/>
                </a:solidFill>
              </a:rPr>
              <a:t>(graph, next, visited) </a:t>
            </a:r>
          </a:p>
          <a:p>
            <a:pPr>
              <a:buNone/>
            </a:pPr>
            <a:r>
              <a:rPr lang="en-US" sz="2400" dirty="0">
                <a:solidFill>
                  <a:srgbClr val="00B050"/>
                </a:solidFill>
              </a:rPr>
              <a:t>	return visited </a:t>
            </a:r>
          </a:p>
          <a:p>
            <a:pPr>
              <a:buNone/>
            </a:pPr>
            <a:r>
              <a:rPr lang="en-US" sz="2400" dirty="0">
                <a:solidFill>
                  <a:srgbClr val="00B050"/>
                </a:solidFill>
              </a:rPr>
              <a:t>graph = {'0': set(['1', '2']), </a:t>
            </a:r>
          </a:p>
          <a:p>
            <a:pPr>
              <a:buNone/>
            </a:pPr>
            <a:r>
              <a:rPr lang="en-US" sz="2400" dirty="0">
                <a:solidFill>
                  <a:srgbClr val="00B050"/>
                </a:solidFill>
              </a:rPr>
              <a:t>		    '1': set(['0', '3', '4']), </a:t>
            </a:r>
          </a:p>
          <a:p>
            <a:pPr>
              <a:buNone/>
            </a:pPr>
            <a:r>
              <a:rPr lang="en-US" sz="2400" dirty="0">
                <a:solidFill>
                  <a:srgbClr val="00B050"/>
                </a:solidFill>
              </a:rPr>
              <a:t>		    '2': set(['0']), </a:t>
            </a:r>
          </a:p>
          <a:p>
            <a:pPr>
              <a:buNone/>
            </a:pPr>
            <a:r>
              <a:rPr lang="en-US" sz="2400" dirty="0">
                <a:solidFill>
                  <a:srgbClr val="00B050"/>
                </a:solidFill>
              </a:rPr>
              <a:t>		    '3': set(['1']),</a:t>
            </a:r>
          </a:p>
          <a:p>
            <a:pPr>
              <a:buNone/>
            </a:pPr>
            <a:r>
              <a:rPr lang="en-US" sz="2400" dirty="0">
                <a:solidFill>
                  <a:srgbClr val="00B050"/>
                </a:solidFill>
              </a:rPr>
              <a:t>		    '4': set(['2', '3'])} </a:t>
            </a:r>
            <a:r>
              <a:rPr lang="en-US" sz="2400" dirty="0" err="1">
                <a:solidFill>
                  <a:srgbClr val="00B050"/>
                </a:solidFill>
              </a:rPr>
              <a:t>dfs</a:t>
            </a:r>
            <a:r>
              <a:rPr lang="en-US" sz="2400" dirty="0">
                <a:solidFill>
                  <a:srgbClr val="00B050"/>
                </a:solidFill>
              </a:rPr>
              <a:t>(graph, '0')</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u="sng" dirty="0" smtClean="0">
                <a:solidFill>
                  <a:schemeClr val="tx2"/>
                </a:solidFill>
              </a:rPr>
              <a:t>BFS and DFS</a:t>
            </a:r>
          </a:p>
        </p:txBody>
      </p:sp>
      <p:sp>
        <p:nvSpPr>
          <p:cNvPr id="3" name="Content Placeholder 2"/>
          <p:cNvSpPr>
            <a:spLocks noGrp="1"/>
          </p:cNvSpPr>
          <p:nvPr>
            <p:ph idx="1"/>
          </p:nvPr>
        </p:nvSpPr>
        <p:spPr/>
        <p:txBody>
          <a:bodyPr>
            <a:normAutofit/>
          </a:bodyPr>
          <a:lstStyle/>
          <a:p>
            <a:pPr>
              <a:buFont typeface="Wingdings" pitchFamily="2" charset="2"/>
              <a:buChar char="ü"/>
            </a:pPr>
            <a:r>
              <a:rPr lang="en-US" sz="2400" dirty="0" smtClean="0">
                <a:solidFill>
                  <a:srgbClr val="00B050"/>
                </a:solidFill>
              </a:rPr>
              <a:t>In BFS we will explore a vertex then we go to the next vertex for exploration, but in DFS once we visited new vertex, we suspend the earlier  vertex and start exploring new vertex</a:t>
            </a:r>
          </a:p>
          <a:p>
            <a:pPr>
              <a:buFont typeface="Wingdings" pitchFamily="2" charset="2"/>
              <a:buChar char="ü"/>
            </a:pPr>
            <a:r>
              <a:rPr lang="en-US" sz="2400" dirty="0" smtClean="0">
                <a:solidFill>
                  <a:srgbClr val="00B050"/>
                </a:solidFill>
                <a:latin typeface="+mj-lt"/>
                <a:ea typeface="+mj-ea"/>
                <a:cs typeface="+mj-cs"/>
              </a:rPr>
              <a:t>BFS is just a level order in a binary tree where as DFS is pre order traversal of a graph.</a:t>
            </a:r>
          </a:p>
          <a:p>
            <a:pPr>
              <a:buFont typeface="Wingdings" pitchFamily="2" charset="2"/>
              <a:buChar char="ü"/>
            </a:pPr>
            <a:r>
              <a:rPr lang="en-US" sz="2400" dirty="0" smtClean="0">
                <a:solidFill>
                  <a:srgbClr val="00B050"/>
                </a:solidFill>
                <a:latin typeface="+mj-lt"/>
                <a:ea typeface="+mj-ea"/>
                <a:cs typeface="+mj-cs"/>
              </a:rPr>
              <a:t>In BFS all connections at one time where as in DFS one connection in one time.</a:t>
            </a:r>
          </a:p>
          <a:p>
            <a:pPr>
              <a:buFont typeface="Wingdings" pitchFamily="2" charset="2"/>
              <a:buChar char="ü"/>
            </a:pPr>
            <a:r>
              <a:rPr lang="en-US" sz="2400" dirty="0" smtClean="0">
                <a:solidFill>
                  <a:srgbClr val="00B050"/>
                </a:solidFill>
                <a:latin typeface="+mj-lt"/>
                <a:ea typeface="+mj-ea"/>
                <a:cs typeface="+mj-cs"/>
              </a:rPr>
              <a:t>Can start traversal from any vertex in both BFS as well as DFS.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u="sng" dirty="0" smtClean="0">
                <a:solidFill>
                  <a:schemeClr val="tx2"/>
                </a:solidFill>
              </a:rPr>
              <a:t>Graph search example</a:t>
            </a:r>
            <a:endParaRPr lang="en-US" u="sng" dirty="0">
              <a:solidFill>
                <a:schemeClr val="tx2"/>
              </a:solidFill>
            </a:endParaRPr>
          </a:p>
        </p:txBody>
      </p:sp>
      <p:sp>
        <p:nvSpPr>
          <p:cNvPr id="3" name="Content Placeholder 2"/>
          <p:cNvSpPr>
            <a:spLocks noGrp="1"/>
          </p:cNvSpPr>
          <p:nvPr>
            <p:ph idx="1"/>
          </p:nvPr>
        </p:nvSpPr>
        <p:spPr/>
        <p:txBody>
          <a:bodyPr>
            <a:normAutofit/>
          </a:bodyPr>
          <a:lstStyle/>
          <a:p>
            <a:pPr>
              <a:buNone/>
            </a:pPr>
            <a:endParaRPr lang="en-US" sz="2400" dirty="0" smtClean="0">
              <a:solidFill>
                <a:srgbClr val="00B050"/>
              </a:solidFill>
              <a:latin typeface="+mj-lt"/>
              <a:ea typeface="+mj-ea"/>
              <a:cs typeface="+mj-cs"/>
            </a:endParaRPr>
          </a:p>
          <a:p>
            <a:pPr>
              <a:buFont typeface="Wingdings" pitchFamily="2" charset="2"/>
              <a:buChar char="ü"/>
            </a:pPr>
            <a:r>
              <a:rPr lang="en-US" sz="2400" dirty="0" smtClean="0">
                <a:solidFill>
                  <a:srgbClr val="00B050"/>
                </a:solidFill>
                <a:latin typeface="+mj-lt"/>
                <a:ea typeface="+mj-ea"/>
                <a:cs typeface="+mj-cs"/>
              </a:rPr>
              <a:t>We can </a:t>
            </a:r>
            <a:r>
              <a:rPr lang="en-US" sz="2400" dirty="0">
                <a:solidFill>
                  <a:srgbClr val="00B050"/>
                </a:solidFill>
                <a:latin typeface="+mj-lt"/>
                <a:ea typeface="+mj-ea"/>
                <a:cs typeface="+mj-cs"/>
              </a:rPr>
              <a:t>apply a graph search algorithm to some problem by changing </a:t>
            </a:r>
            <a:r>
              <a:rPr lang="en-US" sz="2400" dirty="0" smtClean="0">
                <a:solidFill>
                  <a:srgbClr val="00B050"/>
                </a:solidFill>
                <a:latin typeface="+mj-lt"/>
                <a:ea typeface="+mj-ea"/>
                <a:cs typeface="+mj-cs"/>
              </a:rPr>
              <a:t> our </a:t>
            </a:r>
            <a:r>
              <a:rPr lang="en-US" sz="2400" dirty="0">
                <a:solidFill>
                  <a:srgbClr val="00B050"/>
                </a:solidFill>
                <a:latin typeface="+mj-lt"/>
                <a:ea typeface="+mj-ea"/>
                <a:cs typeface="+mj-cs"/>
              </a:rPr>
              <a:t>viewpoint. For example, </a:t>
            </a:r>
            <a:r>
              <a:rPr lang="en-US" sz="2400" dirty="0">
                <a:solidFill>
                  <a:srgbClr val="00B050"/>
                </a:solidFill>
                <a:latin typeface="+mj-lt"/>
                <a:ea typeface="+mj-ea"/>
                <a:cs typeface="+mj-cs"/>
                <a:hlinkClick r:id="rId2"/>
              </a:rPr>
              <a:t>tic-tac-toe</a:t>
            </a:r>
            <a:r>
              <a:rPr lang="en-US" sz="2400" dirty="0">
                <a:solidFill>
                  <a:srgbClr val="00B050"/>
                </a:solidFill>
                <a:latin typeface="+mj-lt"/>
                <a:ea typeface="+mj-ea"/>
                <a:cs typeface="+mj-cs"/>
              </a:rPr>
              <a:t> is that kind of problem. In the figure below, I am a player X and it is my turn to take action. From the figure below, I can draw X on three different positions and only one position can make me win. Of course, I’d like to win this game, so I choose the position makes me win (the position left end).</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miro.medium.com/max/495/1*XygLwV-XdtExSXOsJ4WjpA.png"/>
          <p:cNvPicPr>
            <a:picLocks noGrp="1" noChangeAspect="1" noChangeArrowheads="1"/>
          </p:cNvPicPr>
          <p:nvPr>
            <p:ph idx="1"/>
          </p:nvPr>
        </p:nvPicPr>
        <p:blipFill>
          <a:blip r:embed="rId2" cstate="print"/>
          <a:srcRect/>
          <a:stretch>
            <a:fillRect/>
          </a:stretch>
        </p:blipFill>
        <p:spPr bwMode="auto">
          <a:xfrm>
            <a:off x="762000" y="990600"/>
            <a:ext cx="6705600" cy="3429000"/>
          </a:xfrm>
          <a:prstGeom prst="rect">
            <a:avLst/>
          </a:prstGeom>
          <a:noFill/>
        </p:spPr>
      </p:pic>
      <p:sp>
        <p:nvSpPr>
          <p:cNvPr id="5" name="Rectangle 4"/>
          <p:cNvSpPr/>
          <p:nvPr/>
        </p:nvSpPr>
        <p:spPr>
          <a:xfrm>
            <a:off x="609600" y="4495800"/>
            <a:ext cx="8153400" cy="1569660"/>
          </a:xfrm>
          <a:prstGeom prst="rect">
            <a:avLst/>
          </a:prstGeom>
        </p:spPr>
        <p:txBody>
          <a:bodyPr wrap="square">
            <a:spAutoFit/>
          </a:bodyPr>
          <a:lstStyle/>
          <a:p>
            <a:pPr>
              <a:buFont typeface="Wingdings" pitchFamily="2" charset="2"/>
              <a:buChar char="ü"/>
            </a:pPr>
            <a:r>
              <a:rPr lang="en-US" sz="2400" dirty="0" smtClean="0">
                <a:solidFill>
                  <a:srgbClr val="00B050"/>
                </a:solidFill>
                <a:latin typeface="+mj-lt"/>
                <a:ea typeface="+mj-ea"/>
                <a:cs typeface="+mj-cs"/>
              </a:rPr>
              <a:t>We can </a:t>
            </a:r>
            <a:r>
              <a:rPr lang="en-US" sz="2400" dirty="0">
                <a:solidFill>
                  <a:srgbClr val="00B050"/>
                </a:solidFill>
                <a:latin typeface="+mj-lt"/>
                <a:ea typeface="+mj-ea"/>
                <a:cs typeface="+mj-cs"/>
              </a:rPr>
              <a:t>see the position as the vertex and the changes in the </a:t>
            </a:r>
            <a:r>
              <a:rPr lang="en-US" sz="2400" dirty="0" smtClean="0">
                <a:solidFill>
                  <a:srgbClr val="00B050"/>
                </a:solidFill>
                <a:latin typeface="+mj-lt"/>
                <a:ea typeface="+mj-ea"/>
                <a:cs typeface="+mj-cs"/>
              </a:rPr>
              <a:t> position </a:t>
            </a:r>
            <a:r>
              <a:rPr lang="en-US" sz="2400" dirty="0">
                <a:solidFill>
                  <a:srgbClr val="00B050"/>
                </a:solidFill>
                <a:latin typeface="+mj-lt"/>
                <a:ea typeface="+mj-ea"/>
                <a:cs typeface="+mj-cs"/>
              </a:rPr>
              <a:t>as the edge. Now </a:t>
            </a:r>
            <a:r>
              <a:rPr lang="en-US" sz="2400" dirty="0" smtClean="0">
                <a:solidFill>
                  <a:srgbClr val="00B050"/>
                </a:solidFill>
                <a:latin typeface="+mj-lt"/>
                <a:ea typeface="+mj-ea"/>
                <a:cs typeface="+mj-cs"/>
              </a:rPr>
              <a:t>we know </a:t>
            </a:r>
            <a:r>
              <a:rPr lang="en-US" sz="2400" dirty="0">
                <a:solidFill>
                  <a:srgbClr val="00B050"/>
                </a:solidFill>
                <a:latin typeface="+mj-lt"/>
                <a:ea typeface="+mj-ea"/>
                <a:cs typeface="+mj-cs"/>
              </a:rPr>
              <a:t>finding the path to win </a:t>
            </a:r>
            <a:r>
              <a:rPr lang="en-US" sz="2400" dirty="0" smtClean="0">
                <a:solidFill>
                  <a:srgbClr val="00B050"/>
                </a:solidFill>
                <a:latin typeface="+mj-lt"/>
                <a:ea typeface="+mj-ea"/>
                <a:cs typeface="+mj-cs"/>
              </a:rPr>
              <a:t>.</a:t>
            </a:r>
          </a:p>
          <a:p>
            <a:pPr>
              <a:buFont typeface="Wingdings" pitchFamily="2" charset="2"/>
              <a:buChar char="ü"/>
            </a:pPr>
            <a:r>
              <a:rPr lang="en-US" sz="2400" dirty="0">
                <a:solidFill>
                  <a:srgbClr val="00B050"/>
                </a:solidFill>
              </a:rPr>
              <a:t>A tic-tac-toe game is kind of the graph search problem. </a:t>
            </a:r>
            <a:r>
              <a:rPr lang="en-US" sz="2400" dirty="0" smtClean="0">
                <a:solidFill>
                  <a:srgbClr val="00B050"/>
                </a:solidFill>
                <a:latin typeface="+mj-lt"/>
                <a:ea typeface="+mj-ea"/>
                <a:cs typeface="+mj-cs"/>
              </a:rPr>
              <a:t/>
            </a:r>
            <a:br>
              <a:rPr lang="en-US" sz="2400" dirty="0" smtClean="0">
                <a:solidFill>
                  <a:srgbClr val="00B050"/>
                </a:solidFill>
                <a:latin typeface="+mj-lt"/>
                <a:ea typeface="+mj-ea"/>
                <a:cs typeface="+mj-cs"/>
              </a:rPr>
            </a:br>
            <a:endParaRPr lang="en-US" sz="2400" dirty="0">
              <a:solidFill>
                <a:srgbClr val="00B050"/>
              </a:solidFill>
              <a:latin typeface="+mj-lt"/>
              <a:ea typeface="+mj-ea"/>
              <a:cs typeface="+mj-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solidFill>
                  <a:schemeClr val="tx2"/>
                </a:solidFill>
              </a:rPr>
              <a:t>Breadth-First Search</a:t>
            </a:r>
            <a:endParaRPr lang="en-US" u="sng" dirty="0">
              <a:solidFill>
                <a:schemeClr val="tx2"/>
              </a:solidFill>
            </a:endParaRPr>
          </a:p>
        </p:txBody>
      </p:sp>
      <p:sp>
        <p:nvSpPr>
          <p:cNvPr id="3" name="Content Placeholder 2"/>
          <p:cNvSpPr>
            <a:spLocks noGrp="1"/>
          </p:cNvSpPr>
          <p:nvPr>
            <p:ph idx="1"/>
          </p:nvPr>
        </p:nvSpPr>
        <p:spPr/>
        <p:txBody>
          <a:bodyPr>
            <a:normAutofit lnSpcReduction="10000"/>
          </a:bodyPr>
          <a:lstStyle/>
          <a:p>
            <a:pPr>
              <a:buFont typeface="Wingdings" pitchFamily="2" charset="2"/>
              <a:buChar char="v"/>
            </a:pPr>
            <a:r>
              <a:rPr lang="en-US" sz="2800" dirty="0">
                <a:solidFill>
                  <a:srgbClr val="00B050"/>
                </a:solidFill>
              </a:rPr>
              <a:t>Breadth-First </a:t>
            </a:r>
            <a:r>
              <a:rPr lang="en-US" sz="2800" dirty="0" smtClean="0">
                <a:solidFill>
                  <a:srgbClr val="00B050"/>
                </a:solidFill>
              </a:rPr>
              <a:t>Search</a:t>
            </a:r>
          </a:p>
          <a:p>
            <a:pPr>
              <a:buFont typeface="Wingdings" pitchFamily="2" charset="2"/>
              <a:buChar char="ü"/>
            </a:pPr>
            <a:r>
              <a:rPr lang="en-US" sz="2800" dirty="0" smtClean="0">
                <a:solidFill>
                  <a:srgbClr val="00B050"/>
                </a:solidFill>
              </a:rPr>
              <a:t> Breadth-First Search is </a:t>
            </a:r>
            <a:r>
              <a:rPr lang="en-US" sz="2800" dirty="0">
                <a:solidFill>
                  <a:srgbClr val="00B050"/>
                </a:solidFill>
              </a:rPr>
              <a:t>one of the essential search algorithms to </a:t>
            </a:r>
            <a:r>
              <a:rPr lang="en-US" sz="2800" dirty="0" smtClean="0">
                <a:solidFill>
                  <a:srgbClr val="00B050"/>
                </a:solidFill>
              </a:rPr>
              <a:t>tackle</a:t>
            </a:r>
            <a:r>
              <a:rPr lang="en-US" sz="2800" dirty="0">
                <a:solidFill>
                  <a:srgbClr val="00B050"/>
                </a:solidFill>
              </a:rPr>
              <a:t> competitive </a:t>
            </a:r>
            <a:r>
              <a:rPr lang="en-US" sz="2800" dirty="0" smtClean="0">
                <a:solidFill>
                  <a:srgbClr val="00B050"/>
                </a:solidFill>
              </a:rPr>
              <a:t>programming.</a:t>
            </a:r>
          </a:p>
          <a:p>
            <a:pPr>
              <a:buFont typeface="Wingdings" pitchFamily="2" charset="2"/>
              <a:buChar char="ü"/>
            </a:pPr>
            <a:r>
              <a:rPr lang="en-US" sz="2800" dirty="0" smtClean="0">
                <a:solidFill>
                  <a:srgbClr val="00B050"/>
                </a:solidFill>
              </a:rPr>
              <a:t>BFS can be start from any vertex point and while exploring the vertexes ,can visit any adjacent vertex  in any order. But when we are selecting a vertex for exploration .have to visit all the adjacent for particular vertex then only can go with other  vertex. All queue and exploration have to  be completely done.</a:t>
            </a:r>
          </a:p>
          <a:p>
            <a:pPr>
              <a:buFont typeface="Wingdings" pitchFamily="2" charset="2"/>
              <a:buChar char="ü"/>
            </a:pPr>
            <a:endParaRPr lang="en-US" sz="2800" dirty="0">
              <a:solidFill>
                <a:srgbClr val="00B050"/>
              </a:solidFill>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solidFill>
                  <a:schemeClr val="tx2"/>
                </a:solidFill>
              </a:rPr>
              <a:t>Algorithm </a:t>
            </a:r>
            <a:r>
              <a:rPr lang="en-US" u="sng" dirty="0">
                <a:solidFill>
                  <a:schemeClr val="tx2"/>
                </a:solidFill>
              </a:rPr>
              <a:t>of the breadth-first search</a:t>
            </a:r>
            <a:r>
              <a:rPr lang="en-US" b="1" dirty="0"/>
              <a:t/>
            </a:r>
            <a:br>
              <a:rPr lang="en-US" b="1" dirty="0"/>
            </a:br>
            <a:endParaRPr lang="en-US" dirty="0"/>
          </a:p>
        </p:txBody>
      </p:sp>
      <p:sp>
        <p:nvSpPr>
          <p:cNvPr id="3" name="Content Placeholder 2"/>
          <p:cNvSpPr>
            <a:spLocks noGrp="1"/>
          </p:cNvSpPr>
          <p:nvPr>
            <p:ph idx="1"/>
          </p:nvPr>
        </p:nvSpPr>
        <p:spPr/>
        <p:txBody>
          <a:bodyPr>
            <a:normAutofit/>
          </a:bodyPr>
          <a:lstStyle/>
          <a:p>
            <a:pPr>
              <a:buFont typeface="Wingdings" pitchFamily="2" charset="2"/>
              <a:buChar char="v"/>
            </a:pPr>
            <a:r>
              <a:rPr lang="en-US" sz="2800" dirty="0" smtClean="0">
                <a:solidFill>
                  <a:srgbClr val="00B050"/>
                </a:solidFill>
              </a:rPr>
              <a:t>In breadth-first </a:t>
            </a:r>
            <a:r>
              <a:rPr lang="en-US" sz="2800" dirty="0">
                <a:solidFill>
                  <a:srgbClr val="00B050"/>
                </a:solidFill>
              </a:rPr>
              <a:t>search, we visit the vertex from around it and finally visit all vertices if </a:t>
            </a:r>
            <a:r>
              <a:rPr lang="en-US" sz="2800" dirty="0" smtClean="0">
                <a:solidFill>
                  <a:srgbClr val="00B050"/>
                </a:solidFill>
              </a:rPr>
              <a:t>possible.</a:t>
            </a:r>
          </a:p>
          <a:p>
            <a:pPr>
              <a:buFont typeface="Wingdings" pitchFamily="2" charset="2"/>
              <a:buChar char="v"/>
            </a:pPr>
            <a:r>
              <a:rPr lang="en-US" sz="2800" dirty="0" smtClean="0">
                <a:solidFill>
                  <a:srgbClr val="00B050"/>
                </a:solidFill>
              </a:rPr>
              <a:t>Algorithm </a:t>
            </a:r>
            <a:r>
              <a:rPr lang="en-US" sz="2800" dirty="0">
                <a:solidFill>
                  <a:srgbClr val="00B050"/>
                </a:solidFill>
              </a:rPr>
              <a:t>as following.</a:t>
            </a:r>
          </a:p>
          <a:p>
            <a:pPr>
              <a:buFont typeface="Wingdings" pitchFamily="2" charset="2"/>
              <a:buChar char="ü"/>
            </a:pPr>
            <a:r>
              <a:rPr lang="en-US" sz="2800" dirty="0" smtClean="0">
                <a:solidFill>
                  <a:srgbClr val="00B050"/>
                </a:solidFill>
              </a:rPr>
              <a:t>Add </a:t>
            </a:r>
            <a:r>
              <a:rPr lang="en-US" sz="2800" dirty="0">
                <a:solidFill>
                  <a:srgbClr val="00B050"/>
                </a:solidFill>
              </a:rPr>
              <a:t>the vertex to start the breadth-first search to the empty queue. Mark that vertex </a:t>
            </a:r>
            <a:r>
              <a:rPr lang="en-US" sz="2800" dirty="0" smtClean="0">
                <a:solidFill>
                  <a:srgbClr val="00B050"/>
                </a:solidFill>
              </a:rPr>
              <a:t>visited.</a:t>
            </a:r>
          </a:p>
          <a:p>
            <a:pPr>
              <a:buFont typeface="Wingdings" pitchFamily="2" charset="2"/>
              <a:buChar char="ü"/>
            </a:pPr>
            <a:r>
              <a:rPr lang="en-US" sz="2800" dirty="0" smtClean="0">
                <a:solidFill>
                  <a:srgbClr val="00B050"/>
                </a:solidFill>
              </a:rPr>
              <a:t>Extract </a:t>
            </a:r>
            <a:r>
              <a:rPr lang="en-US" sz="2800" dirty="0">
                <a:solidFill>
                  <a:srgbClr val="00B050"/>
                </a:solidFill>
              </a:rPr>
              <a:t>a vertex from the queue and add its neighbors to the queue if that isn't marked </a:t>
            </a:r>
            <a:r>
              <a:rPr lang="en-US" sz="2800" dirty="0" smtClean="0">
                <a:solidFill>
                  <a:srgbClr val="00B050"/>
                </a:solidFill>
              </a:rPr>
              <a:t>visited.</a:t>
            </a:r>
          </a:p>
          <a:p>
            <a:pPr>
              <a:buFont typeface="Wingdings" pitchFamily="2" charset="2"/>
              <a:buChar char="ü"/>
            </a:pPr>
            <a:r>
              <a:rPr lang="en-US" sz="2800" dirty="0" smtClean="0">
                <a:solidFill>
                  <a:srgbClr val="00B050"/>
                </a:solidFill>
              </a:rPr>
              <a:t>Repeat </a:t>
            </a:r>
            <a:r>
              <a:rPr lang="en-US" sz="2800" dirty="0">
                <a:solidFill>
                  <a:srgbClr val="00B050"/>
                </a:solidFill>
              </a:rPr>
              <a:t>step 2 until the queue is empty.</a:t>
            </a:r>
          </a:p>
          <a:p>
            <a:pPr>
              <a:buFont typeface="Wingdings" pitchFamily="2" charset="2"/>
              <a:buChar char="v"/>
            </a:pPr>
            <a:endParaRPr lang="en-US" sz="2800" dirty="0">
              <a:solidFill>
                <a:srgbClr val="00B05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u="sng" dirty="0" smtClean="0">
                <a:solidFill>
                  <a:schemeClr val="tx2"/>
                </a:solidFill>
              </a:rPr>
              <a:t>Algorithm of the BFS continued</a:t>
            </a:r>
            <a:endParaRPr lang="en-US" dirty="0"/>
          </a:p>
        </p:txBody>
      </p:sp>
      <p:sp>
        <p:nvSpPr>
          <p:cNvPr id="3" name="Content Placeholder 2"/>
          <p:cNvSpPr>
            <a:spLocks noGrp="1"/>
          </p:cNvSpPr>
          <p:nvPr>
            <p:ph idx="1"/>
          </p:nvPr>
        </p:nvSpPr>
        <p:spPr>
          <a:xfrm>
            <a:off x="457200" y="1066800"/>
            <a:ext cx="8229600" cy="4830763"/>
          </a:xfrm>
        </p:spPr>
        <p:txBody>
          <a:bodyPr>
            <a:noAutofit/>
          </a:bodyPr>
          <a:lstStyle/>
          <a:p>
            <a:pPr>
              <a:buFont typeface="Wingdings" pitchFamily="2" charset="2"/>
              <a:buChar char="ü"/>
            </a:pPr>
            <a:r>
              <a:rPr lang="en-US" sz="2800" dirty="0">
                <a:solidFill>
                  <a:srgbClr val="00B050"/>
                </a:solidFill>
              </a:rPr>
              <a:t>Step 1 is initialization to execute the algorithm. Here when we add the vertex queue, we mark the vertex visited. </a:t>
            </a:r>
          </a:p>
          <a:p>
            <a:pPr>
              <a:buFont typeface="Wingdings" pitchFamily="2" charset="2"/>
              <a:buChar char="ü"/>
            </a:pPr>
            <a:r>
              <a:rPr lang="en-US" sz="2800" dirty="0" smtClean="0">
                <a:solidFill>
                  <a:srgbClr val="00B050"/>
                </a:solidFill>
              </a:rPr>
              <a:t>Step </a:t>
            </a:r>
            <a:r>
              <a:rPr lang="en-US" sz="2800" dirty="0">
                <a:solidFill>
                  <a:srgbClr val="00B050"/>
                </a:solidFill>
              </a:rPr>
              <a:t>2 is the main process for the breadth-first search. Basically, this process repeats to add the neighbors of the vertex extracted from the queue to the queue. However, the vertices added to the queue are only marked not visited. I’ll explain the reason why we should do this later. </a:t>
            </a:r>
            <a:endParaRPr lang="en-US" sz="2800" dirty="0" smtClean="0">
              <a:solidFill>
                <a:srgbClr val="00B050"/>
              </a:solidFill>
            </a:endParaRPr>
          </a:p>
          <a:p>
            <a:pPr>
              <a:buFont typeface="Wingdings" pitchFamily="2" charset="2"/>
              <a:buChar char="ü"/>
            </a:pPr>
            <a:r>
              <a:rPr lang="en-US" sz="2800" dirty="0" smtClean="0">
                <a:solidFill>
                  <a:srgbClr val="00B050"/>
                </a:solidFill>
              </a:rPr>
              <a:t>Step </a:t>
            </a:r>
            <a:r>
              <a:rPr lang="en-US" sz="2800" dirty="0">
                <a:solidFill>
                  <a:srgbClr val="00B050"/>
                </a:solidFill>
              </a:rPr>
              <a:t>3 is the condition to finish the loop of step 2. When the queue is empty, we visited all reachable vertices from the vertex from which we start searching.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rmAutofit/>
          </a:bodyPr>
          <a:lstStyle/>
          <a:p>
            <a:r>
              <a:rPr lang="en-US" u="sng" dirty="0">
                <a:solidFill>
                  <a:schemeClr val="tx2"/>
                </a:solidFill>
              </a:rPr>
              <a:t>How Algorithm </a:t>
            </a:r>
            <a:r>
              <a:rPr lang="en-US" u="sng" dirty="0" smtClean="0">
                <a:solidFill>
                  <a:schemeClr val="tx2"/>
                </a:solidFill>
              </a:rPr>
              <a:t>works for BFS</a:t>
            </a:r>
            <a:endParaRPr lang="en-US" u="sng" dirty="0">
              <a:solidFill>
                <a:schemeClr val="tx2"/>
              </a:solidFill>
            </a:endParaRPr>
          </a:p>
        </p:txBody>
      </p:sp>
      <p:sp>
        <p:nvSpPr>
          <p:cNvPr id="3" name="Content Placeholder 2"/>
          <p:cNvSpPr>
            <a:spLocks noGrp="1"/>
          </p:cNvSpPr>
          <p:nvPr>
            <p:ph idx="1"/>
          </p:nvPr>
        </p:nvSpPr>
        <p:spPr>
          <a:xfrm>
            <a:off x="381000" y="838200"/>
            <a:ext cx="8229600" cy="4525963"/>
          </a:xfrm>
        </p:spPr>
        <p:txBody>
          <a:bodyPr>
            <a:normAutofit/>
          </a:bodyPr>
          <a:lstStyle/>
          <a:p>
            <a:pPr>
              <a:buFont typeface="Wingdings" pitchFamily="2" charset="2"/>
              <a:buChar char="v"/>
            </a:pPr>
            <a:r>
              <a:rPr lang="en-US" sz="2800" dirty="0">
                <a:solidFill>
                  <a:srgbClr val="00B050"/>
                </a:solidFill>
              </a:rPr>
              <a:t>the way how the algorithm works. In the graph below, we start searching from the vertex A. Here is the initial state below.</a:t>
            </a:r>
          </a:p>
        </p:txBody>
      </p:sp>
      <p:pic>
        <p:nvPicPr>
          <p:cNvPr id="19458" name="Picture 2" descr="https://miro.medium.com/max/770/1*_sxKsWnQVGy4pBQDNA2cBA.png"/>
          <p:cNvPicPr>
            <a:picLocks noChangeAspect="1" noChangeArrowheads="1"/>
          </p:cNvPicPr>
          <p:nvPr/>
        </p:nvPicPr>
        <p:blipFill>
          <a:blip r:embed="rId2" cstate="print"/>
          <a:srcRect/>
          <a:stretch>
            <a:fillRect/>
          </a:stretch>
        </p:blipFill>
        <p:spPr bwMode="auto">
          <a:xfrm>
            <a:off x="762000" y="2743200"/>
            <a:ext cx="7334250" cy="2790825"/>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1650</TotalTime>
  <Words>1153</Words>
  <Application>Microsoft Office PowerPoint</Application>
  <PresentationFormat>On-screen Show (4:3)</PresentationFormat>
  <Paragraphs>118</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 Graphical search Algorithms [Depth-First Search and Breadth-First Search]  </vt:lpstr>
      <vt:lpstr>BFS and DFS</vt:lpstr>
      <vt:lpstr>BFS and DFS</vt:lpstr>
      <vt:lpstr>Graph search example</vt:lpstr>
      <vt:lpstr>Slide 5</vt:lpstr>
      <vt:lpstr>Breadth-First Search</vt:lpstr>
      <vt:lpstr>Algorithm of the breadth-first search </vt:lpstr>
      <vt:lpstr>Algorithm of the BFS continued</vt:lpstr>
      <vt:lpstr>How Algorithm works for BFS</vt:lpstr>
      <vt:lpstr>How Algorithm works for BFS contd.</vt:lpstr>
      <vt:lpstr>How Algorithm works for BFS contd.</vt:lpstr>
      <vt:lpstr>How Algorithm works for BFS contd.</vt:lpstr>
      <vt:lpstr>How Algorithm works for BFS contd.</vt:lpstr>
      <vt:lpstr>How Algorithm works for BFS contd.</vt:lpstr>
      <vt:lpstr>How Algorithm works for BFS contd.</vt:lpstr>
      <vt:lpstr>Depth first Search</vt:lpstr>
      <vt:lpstr>DFS algorithm</vt:lpstr>
      <vt:lpstr>DFS example</vt:lpstr>
      <vt:lpstr>DFS example continued</vt:lpstr>
      <vt:lpstr>DFS example continued</vt:lpstr>
      <vt:lpstr>DFS example continued</vt:lpstr>
      <vt:lpstr>DFS pseudocode (recursive implementation) </vt:lpstr>
      <vt:lpstr>Defth first Search -program</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Depth-First Search and Breadth-First</dc:title>
  <dc:creator>Admin</dc:creator>
  <cp:lastModifiedBy>Admin</cp:lastModifiedBy>
  <cp:revision>44</cp:revision>
  <dcterms:created xsi:type="dcterms:W3CDTF">2020-04-22T15:43:24Z</dcterms:created>
  <dcterms:modified xsi:type="dcterms:W3CDTF">2020-04-26T17:25:21Z</dcterms:modified>
</cp:coreProperties>
</file>