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34;p15"/>
          <p:cNvSpPr/>
          <p:nvPr/>
        </p:nvSpPr>
        <p:spPr>
          <a:xfrm>
            <a:off x="457200" y="1203120"/>
            <a:ext cx="8228160" cy="29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MLOps and Model Deployment on Azure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07;p27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3. High-Level Architecture of Model Deployment on Azure:</a:t>
            </a:r>
            <a:endParaRPr b="0" lang="en-US" sz="33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3300" spc="-1" strike="noStrike">
              <a:latin typeface="Arial"/>
            </a:endParaRPr>
          </a:p>
          <a:p>
            <a:pPr marL="393840" indent="-266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Workspace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The central workspace for managing machine learning projects and resources.</a:t>
            </a:r>
            <a:endParaRPr b="0" lang="en-US" sz="2900" spc="-1" strike="noStrike">
              <a:latin typeface="Arial"/>
            </a:endParaRPr>
          </a:p>
          <a:p>
            <a:pPr marL="393840" indent="-266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Compute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Virtual machines or clusters used for model training and deployment.</a:t>
            </a:r>
            <a:endParaRPr b="0" lang="en-US" sz="2900" spc="-1" strike="noStrike">
              <a:latin typeface="Arial"/>
            </a:endParaRPr>
          </a:p>
          <a:p>
            <a:pPr marL="393840" indent="-266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Model Registry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Stores model versions and enables version control.</a:t>
            </a:r>
            <a:endParaRPr b="0" lang="en-US" sz="2900" spc="-1" strike="noStrike">
              <a:latin typeface="Arial"/>
            </a:endParaRPr>
          </a:p>
          <a:p>
            <a:pPr marL="393840" indent="-266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Deployment Target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Choose between Azure Kubernetes Service (AKS) or Azure Container Instances (ACI) for deploying models.</a:t>
            </a:r>
            <a:endParaRPr b="0" lang="en-US" sz="2900" spc="-1" strike="noStrike">
              <a:latin typeface="Arial"/>
            </a:endParaRPr>
          </a:p>
          <a:p>
            <a:pPr marL="393840" indent="-266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Endpoint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The API endpoint where the deployed model can be accessed for predictions.</a:t>
            </a:r>
            <a:endParaRPr b="0" lang="en-US" sz="2900" spc="-1" strike="noStrike">
              <a:latin typeface="Arial"/>
            </a:endParaRPr>
          </a:p>
          <a:p>
            <a:pPr marL="393840" indent="-21528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</p:txBody>
      </p:sp>
      <p:sp>
        <p:nvSpPr>
          <p:cNvPr id="95" name="Google Shape;208;p27"/>
          <p:cNvSpPr/>
          <p:nvPr/>
        </p:nvSpPr>
        <p:spPr>
          <a:xfrm rot="21588000">
            <a:off x="-144936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III. Model Deployment Process: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20;p29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Overview of Azure Machine Learning service (Azure ML):</a:t>
            </a:r>
            <a:endParaRPr b="0" lang="en-US" sz="2400" spc="-1" strike="noStrike">
              <a:latin typeface="Arial"/>
            </a:endParaRPr>
          </a:p>
          <a:p>
            <a:pPr marL="393840" indent="-2912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Azure Machine Learning service is a comprehensive platform that empowers data scientists and developers to build, train, and deploy machine learning models at scale.</a:t>
            </a:r>
            <a:endParaRPr b="0" lang="en-US" sz="2200" spc="-1" strike="noStrike">
              <a:latin typeface="Arial"/>
            </a:endParaRPr>
          </a:p>
          <a:p>
            <a:pPr marL="393840" indent="-2912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It provides a collaborative environment, allowing teams to work together efficiently and streamline the end-to-end machine learning workflow.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7" name="Google Shape;221;p29"/>
          <p:cNvSpPr/>
          <p:nvPr/>
        </p:nvSpPr>
        <p:spPr>
          <a:xfrm rot="21588000">
            <a:off x="-117900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IV. Azure Machine Learning Service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226;p30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2. Features and Capabilities of Azure ML for Model Deployment:</a:t>
            </a:r>
            <a:endParaRPr b="0" lang="en-US" sz="28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Automated Machine Learning (AutoML)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offers AutoML capabilities, which automate the model selection and hyperparameter tuning process. This helps in quickly identifying the best-performing model for a given task.</a:t>
            </a:r>
            <a:endParaRPr b="0" lang="en-US" sz="22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Model Interpretability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provides tools for model interpretability, allowing users to understand how models arrive at their predictions. This is crucial for building trust and understanding model decisions.</a:t>
            </a:r>
            <a:endParaRPr b="0" lang="en-US" sz="22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Model Versioning and Deployment Management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With Azure ML, you can version control your models and manage their deployments effectively. This ensures a consistent and organized approach to model deployments.</a:t>
            </a:r>
            <a:endParaRPr b="0" lang="en-US" sz="22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Integration with Azure Services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seamlessly integrates with other Azure services, such as Azure Databricks and Azure Data Factory, enabling end-to-end data science workflows.</a:t>
            </a:r>
            <a:endParaRPr b="0" lang="en-US" sz="22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Distributed Training and Inferencing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supports distributed training and inferencing, allowing you to leverage multiple compute resources for faster model training and real-time predictions.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9" name="Google Shape;227;p30"/>
          <p:cNvSpPr/>
          <p:nvPr/>
        </p:nvSpPr>
        <p:spPr>
          <a:xfrm rot="21588000">
            <a:off x="-117900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IV. Azure Machine Learning Service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44;p33"/>
          <p:cNvSpPr/>
          <p:nvPr/>
        </p:nvSpPr>
        <p:spPr>
          <a:xfrm>
            <a:off x="486720" y="57780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393840" indent="-2152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Azure Machine Learning service offers various options to deploy your trained machine learning model, catering to different business needs and scenarios.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Depending on your use case, you can choose the most suitable deployment option.</a:t>
            </a:r>
            <a:endParaRPr b="0" lang="en-US" sz="2400" spc="-1" strike="noStrike">
              <a:latin typeface="Arial"/>
            </a:endParaRPr>
          </a:p>
          <a:p>
            <a:pPr marL="16524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1. Deploying Models as Web Services: Batch Processing and Real-time Endpoints:</a:t>
            </a:r>
            <a:endParaRPr b="0" lang="en-US" sz="28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a. Batch Processing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Deploying models for batch processing involves processing large amounts of data in batches.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is suitable for scenarios where predictions need to be made on scheduled intervals or when handling data in bulk.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Batch processing is ideal for applications like financial forecasting, sales projections, and data analytics.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b. Real-time Endpoints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Deploying models as real-time endpoints creates an API that can handle individual requests and provide predictions in real-time.</a:t>
            </a:r>
            <a:endParaRPr b="0" lang="en-US" sz="2400" spc="-1" strike="noStrike">
              <a:latin typeface="Arial"/>
            </a:endParaRPr>
          </a:p>
          <a:p>
            <a:pPr marL="393840" indent="-261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is ideal for applications requiring immediate responses, such as recommendation systems, fraud detection, and image recognition.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Google Shape;245;p33"/>
          <p:cNvSpPr/>
          <p:nvPr/>
        </p:nvSpPr>
        <p:spPr>
          <a:xfrm rot="21588000">
            <a:off x="-61992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Different Ways to Deploy a Model on Azure 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50;p34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2. Deployment Targets: Azure Kubernetes Service (AKS) and Azure Container Instances (ACI):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a. Azure Kubernetes Service (AKS):</a:t>
            </a:r>
            <a:endParaRPr b="0" lang="en-US" sz="24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AKS is a managed Kubernetes container orchestration service on Azure.</a:t>
            </a:r>
            <a:endParaRPr b="0" lang="en-US" sz="24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offers high scalability, automated updates, and self-healing capabilities, making it suitable for production-grade deployments.</a:t>
            </a:r>
            <a:endParaRPr b="0" lang="en-US" sz="24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AKS is an excellent choice when you need to deploy multiple instances of your model to handle high workloads and ensure availability.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b. Azure Container Instances (ACI):</a:t>
            </a:r>
            <a:endParaRPr b="0" lang="en-US" sz="24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ACI is a serverless containerization solution in Azure.</a:t>
            </a:r>
            <a:endParaRPr b="0" lang="en-US" sz="24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provides quick and straightforward deployment of containers without the need to manage underlying infrastructure.</a:t>
            </a:r>
            <a:endParaRPr b="0" lang="en-US" sz="2400" spc="-1" strike="noStrike">
              <a:latin typeface="Arial"/>
            </a:endParaRPr>
          </a:p>
          <a:p>
            <a:pPr marL="393840" indent="-2768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ACI is suitable for small-scale workloads or scenarios where you need to deploy individual containers without worrying about cluster management.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Google Shape;251;p34"/>
          <p:cNvSpPr/>
          <p:nvPr/>
        </p:nvSpPr>
        <p:spPr>
          <a:xfrm rot="21588000">
            <a:off x="-76428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7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Different Ways to Deploy a Model on Azure 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62;p36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1. Importance of Monitoring Model Health and Performance:</a:t>
            </a:r>
            <a:endParaRPr b="0" lang="en-US" sz="2400" spc="-1" strike="noStrike">
              <a:latin typeface="Arial"/>
            </a:endParaRPr>
          </a:p>
          <a:p>
            <a:pPr marL="393840" indent="-285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Monitoring the health and performance of deployed machine learning models is crucial for their long-term success and reliability.</a:t>
            </a:r>
            <a:endParaRPr b="0" lang="en-US" sz="2200" spc="-1" strike="noStrike">
              <a:latin typeface="Arial"/>
            </a:endParaRPr>
          </a:p>
          <a:p>
            <a:pPr marL="393840" indent="-285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It allows early detection of issues, ensuring prompt actions for improvements and preventing potential disruptions.</a:t>
            </a:r>
            <a:endParaRPr b="0" lang="en-US" sz="2200" spc="-1" strike="noStrike">
              <a:latin typeface="Arial"/>
            </a:endParaRPr>
          </a:p>
          <a:p>
            <a:pPr marL="393840" indent="-285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Monitoring also helps in identifying model degradation over time, enabling model updates and maintaining high accuracy.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5" name="Google Shape;263;p36"/>
          <p:cNvSpPr/>
          <p:nvPr/>
        </p:nvSpPr>
        <p:spPr>
          <a:xfrm rot="21588000">
            <a:off x="-2008440" y="-24984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7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68;p37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2. Implementing Logging and Telemetry for Model Monitoring: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Logging and telemetry are essential components of model monitoring, providing insights into model behaviour and performance.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a. Logging: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Logging involves capturing relevant events and activities during model execution. This information is valuable for post-analysis, debugging, and understanding the behaviour of the model during its runtime. In Azure, you can use various logging techniques to record important events and data.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Google Shape;269;p37"/>
          <p:cNvSpPr/>
          <p:nvPr/>
        </p:nvSpPr>
        <p:spPr>
          <a:xfrm rot="21588000">
            <a:off x="-186408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7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68;p37_0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Example of Logging in Azure: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Let's say you have deployed a sentiment analysis model as a web service on Azure. You can implement logging in your code to record the following events during model execution.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1. Input Data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Log the input text or data that users send to the model for sentiment analysis.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2. Output Data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Log the sentiment analysis results, indicating whether the input text is positive, negative, or neutral.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3. Timestamp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Record the timestamps of each prediction to understand the model's response time.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4. Error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If any errors occur during model execution, log the details of the error to aid in debugging.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By implementing logging in your model deployment, you can review the logs later to analyze the model's performance, identify patterns, and troubleshoot any issues that may arise.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9" name="Google Shape;269;p37_1"/>
          <p:cNvSpPr/>
          <p:nvPr/>
        </p:nvSpPr>
        <p:spPr>
          <a:xfrm rot="21588000">
            <a:off x="-186408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7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68;p37_1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b. Telemetry: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Telemetry involves collecting and analyzing real-time data about the model's usage and performance. It enables continuous monitoring and provides insights into how the model is behaving in a production environment.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Example of Telemetry in Azure: Continuing with the sentiment analysis model, you can use telemetry to collect and analyze the following real-time data in Azure: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1. Request Rate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: Measure how many sentiment analysis requests the model receives per second.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2. Latency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: Track the time it takes for the model to respond to each sentiment analysis request.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3. Prediction Accuracy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: Monitor the accuracy of the model's predictions by comparing them to ground truth labels.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With telemetry, you can set up monitoring dashboards or use </a:t>
            </a: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Azure Application Insights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 to visualize and analyze the collected data. This way, you can gain valuable insights into the model's performance, identify potential bottlenecks, and take proactive measures to optimize its behavior.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By combining both logging and telemetry in Azure, you can have a comprehensive monitoring system for your machine learning model, enabling you to monitor, analyze, and improve the model's behavior and performance over time.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1" name="Google Shape;269;p37_0"/>
          <p:cNvSpPr/>
          <p:nvPr/>
        </p:nvSpPr>
        <p:spPr>
          <a:xfrm rot="21588000">
            <a:off x="-186408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7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68;p37_2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3. Managing Deployed Models with Azure Tools: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provides various tools for managing deployed models efficiently and effectively.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Machine Learning Model Registry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enables version control and organization of model versions.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Monitor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helps in real-time monitoring of models, capturing performance metrics and providing alerts.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Application Insights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allows monitoring web service endpoints for telemetry data.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Automation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can be used for automating routine management tasks and scaling deployments as needed.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Google Shape;269;p37_2"/>
          <p:cNvSpPr/>
          <p:nvPr/>
        </p:nvSpPr>
        <p:spPr>
          <a:xfrm rot="21588000">
            <a:off x="-186408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7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34;p15_1"/>
          <p:cNvSpPr/>
          <p:nvPr/>
        </p:nvSpPr>
        <p:spPr>
          <a:xfrm>
            <a:off x="457200" y="0"/>
            <a:ext cx="8228160" cy="51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Table of contents: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 Overview of MLOps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1.1 Definition of MLOps and its Significance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1.2 Key Benefits of Adopting MLOps Practices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1.3 Challenges in Model Deployment and the Need for MLOps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2. Why Azure for Model Deployment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2.1 Brief Introduction to Microsoft Azure as a Cloud Platform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2.2 Advantages of Using Azure for Model Deployment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 Model Deployment Process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3.1 Step-by-Step Process of Model Deployment on Azure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3.2 Understanding the Key Stages: Model Preparation, Deployment, and Monitoring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3.3 High-Level Architecture of Model Deployment on Azure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4. Azure Machine Learning Service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4.1 Overview of Azure Machine Learning Service (Azure ML)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4.2 Features and Capabilities of Azure ML for Model Deployments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 Model Deployment Options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5.1 Different Ways to Deploy a Model on Azure ML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5.2 Deploying Models as Web Services: Batch Processing and Real-Time Endpoints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5.3 Deployment Targets: Azure Kubernetes Service (AKS) and Azure Container Instances (ACI)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 Monitoring and Management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6.1 Importance of Monitoring Model Health and Performance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6.2 Implementing Logging and Telemetry for Model Monitoring</a:t>
            </a:r>
            <a:endParaRPr b="0" lang="en-US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6.3 Managing Deployed Models with Azure Tools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Summary of Today's Session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200" y="745560"/>
            <a:ext cx="9143640" cy="367740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3429000" y="228600"/>
            <a:ext cx="3429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MLOps with Azure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80;p39_0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MLOps is the combination of machine learning and DevOps practices, focusing on streamlining the model deployment and management process.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It brings numerous benefits, such as improved collaboration, faster deployment cycles, and better model reliability.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Challenges in model deployment, such as version control, reproducibility, and monitoring, can be effectively addressed with MLOps practices.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Microsoft Azure provides a powerful cloud platform for model deployment with its Azure Machine Learning service.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Azure ML offers automated machine learning (AutoML), model interpretability, and version control capabilities for efficient model deployment.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Two deployment options in Azure ML are batch processing, suitable for handling large sets of data periodically, and real-time predictions, ideal for instant responses to individual requests.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Azure Kubernetes Service (AKS) and Azure Container Instances (ACI) are deployment targets in Azure, offering different capabilities based on workload requirements.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Monitoring model health is crucial, and Azure ML provides tools for logging and telemetry to collect real-time data on model performance.</a:t>
            </a:r>
            <a:endParaRPr b="0" lang="en-US" sz="1200" spc="-1" strike="noStrike">
              <a:latin typeface="Arial"/>
            </a:endParaRPr>
          </a:p>
          <a:p>
            <a:pPr marL="393840" indent="-29772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Efficient management of deployed models can be achieved using Azure tools and services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Google Shape;281;p39_1"/>
          <p:cNvSpPr/>
          <p:nvPr/>
        </p:nvSpPr>
        <p:spPr>
          <a:xfrm rot="21588000">
            <a:off x="-186408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Summary of Today's Session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51;p18"/>
          <p:cNvSpPr/>
          <p:nvPr/>
        </p:nvSpPr>
        <p:spPr>
          <a:xfrm>
            <a:off x="457200" y="62208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6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1. Definition of MLOps:</a:t>
            </a:r>
            <a:endParaRPr b="0" lang="en-US" sz="3300" spc="-1" strike="noStrike">
              <a:latin typeface="Arial"/>
            </a:endParaRPr>
          </a:p>
          <a:p>
            <a:pPr marL="393840" indent="-2728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MLOps is the fusion of "Machine Learning" and "Operations," representing a set of practices that streamline the process of developing, deploying, and managing machine learning models.</a:t>
            </a:r>
            <a:endParaRPr b="0" lang="en-US" sz="29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2. Significance of MLOps in Machine Learning Projects:</a:t>
            </a:r>
            <a:endParaRPr b="0" lang="en-US" sz="3300" spc="-1" strike="noStrike">
              <a:latin typeface="Arial"/>
            </a:endParaRPr>
          </a:p>
          <a:p>
            <a:pPr marL="393840" indent="-2728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MLOps is crucial because it bridges the gap between data science and operations, ensuring smooth model deployment and efficient operations.</a:t>
            </a:r>
            <a:endParaRPr b="0" lang="en-US" sz="2900" spc="-1" strike="noStrike">
              <a:latin typeface="Arial"/>
            </a:endParaRPr>
          </a:p>
          <a:p>
            <a:pPr marL="393840" indent="-2728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It enhances collaboration between data scientists and IT operations leading to better communication and teamwork.</a:t>
            </a:r>
            <a:endParaRPr b="0" lang="en-US" sz="2900" spc="-1" strike="noStrike">
              <a:latin typeface="Arial"/>
            </a:endParaRPr>
          </a:p>
          <a:p>
            <a:pPr marL="393840" indent="-2728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MLOps practices empower organizations to deliver machine learning solutions faster, more reliably, and with improved scalability.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79" name="Google Shape;152;p18"/>
          <p:cNvSpPr/>
          <p:nvPr/>
        </p:nvSpPr>
        <p:spPr>
          <a:xfrm rot="21588000">
            <a:off x="-227880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I. Overview of MLOps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80" name="Google Shape;153;p18" descr=""/>
          <p:cNvPicPr/>
          <p:nvPr/>
        </p:nvPicPr>
        <p:blipFill>
          <a:blip r:embed="rId1"/>
          <a:srcRect l="0" t="17376" r="0" b="17376"/>
          <a:stretch/>
        </p:blipFill>
        <p:spPr>
          <a:xfrm>
            <a:off x="6825240" y="228240"/>
            <a:ext cx="1888200" cy="8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58;p19"/>
          <p:cNvSpPr/>
          <p:nvPr/>
        </p:nvSpPr>
        <p:spPr>
          <a:xfrm>
            <a:off x="457200" y="62208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3. Key Benefits of Adopting MLOps Practices:</a:t>
            </a:r>
            <a:endParaRPr b="0" lang="en-US" sz="33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3300" spc="-1" strike="noStrike">
              <a:latin typeface="Arial"/>
            </a:endParaRPr>
          </a:p>
          <a:p>
            <a:pPr marL="457200" indent="-34668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Faster Model Deployment</a:t>
            </a:r>
            <a:r>
              <a:rPr b="0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: MLOps automates and simplifies the deployment process, reducing time-to-market for machine learning models.</a:t>
            </a:r>
            <a:endParaRPr b="0" lang="en-US" sz="2020" spc="-1" strike="noStrike">
              <a:latin typeface="Arial"/>
            </a:endParaRPr>
          </a:p>
          <a:p>
            <a:pPr marL="457200" indent="-34668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Improved Model Performance</a:t>
            </a:r>
            <a:r>
              <a:rPr b="0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: MLOps emphasizes monitoring and model health, allowing quick identification and resolution of performance issues.</a:t>
            </a:r>
            <a:endParaRPr b="0" lang="en-US" sz="2020" spc="-1" strike="noStrike">
              <a:latin typeface="Arial"/>
            </a:endParaRPr>
          </a:p>
          <a:p>
            <a:pPr marL="457200" indent="-34668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Scalability and Reliability</a:t>
            </a:r>
            <a:r>
              <a:rPr b="0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: With MLOps, models can be deployed at scale, handling increased workloads without compromising performance.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82" name="Google Shape;159;p19"/>
          <p:cNvSpPr/>
          <p:nvPr/>
        </p:nvSpPr>
        <p:spPr>
          <a:xfrm rot="21588000">
            <a:off x="-227880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I. Overview of MLOps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64;p20"/>
          <p:cNvSpPr/>
          <p:nvPr/>
        </p:nvSpPr>
        <p:spPr>
          <a:xfrm>
            <a:off x="457200" y="62208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4. Challenges in Model Deployment and Why MLOps is Essential:</a:t>
            </a:r>
            <a:endParaRPr b="0" lang="en-US" sz="3300" spc="-1" strike="noStrike">
              <a:latin typeface="Arial"/>
            </a:endParaRPr>
          </a:p>
          <a:p>
            <a:pPr marL="393840" indent="-279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Model deployment can be complex and error-prone without proper practices. MLOps addresses these challenges with automation and standardization.</a:t>
            </a:r>
            <a:endParaRPr b="0" lang="en-US" sz="2900" spc="-1" strike="noStrike">
              <a:latin typeface="Arial"/>
            </a:endParaRPr>
          </a:p>
          <a:p>
            <a:pPr marL="393840" indent="-279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Issues such as version control, dependency management, and environment consistency can lead to deployment failures. MLOps ensures reproducibility and consistency.</a:t>
            </a:r>
            <a:endParaRPr b="0" lang="en-US" sz="2900" spc="-1" strike="noStrike">
              <a:latin typeface="Arial"/>
            </a:endParaRPr>
          </a:p>
          <a:p>
            <a:pPr marL="393840" indent="-2790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Monitoring model performance and health is essential, especially in real-world scenarios. MLOps provides tools and methodologies for continuous monitoring and improvement.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84" name="Google Shape;165;p20"/>
          <p:cNvSpPr/>
          <p:nvPr/>
        </p:nvSpPr>
        <p:spPr>
          <a:xfrm rot="21588000">
            <a:off x="-227880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I. Overview of MLOps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76;p22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1. Brief Introduction to Microsoft Azure: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348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Microsoft Azure is a leading cloud platform, offering a wide range of services to build, deploy, and manage applications and services globally.</a:t>
            </a: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 indent="-348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With Azure's extensive global network of data centers, it provides a reliable and scalable environment for hosting machine learning models.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86" name="Google Shape;177;p22"/>
          <p:cNvSpPr/>
          <p:nvPr/>
        </p:nvSpPr>
        <p:spPr>
          <a:xfrm rot="21588000">
            <a:off x="-103464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II. Why Azure for Model Deployment: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87" name="Google Shape;178;p22" descr=""/>
          <p:cNvPicPr/>
          <p:nvPr/>
        </p:nvPicPr>
        <p:blipFill>
          <a:blip r:embed="rId1"/>
          <a:stretch/>
        </p:blipFill>
        <p:spPr>
          <a:xfrm>
            <a:off x="6023160" y="3438360"/>
            <a:ext cx="2685240" cy="170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83;p23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393840" indent="-21528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21528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2. Advantages of Using Azure for Model Deployment:</a:t>
            </a:r>
            <a:endParaRPr b="0" lang="en-US" sz="3300" spc="-1" strike="noStrike">
              <a:latin typeface="Arial"/>
            </a:endParaRPr>
          </a:p>
          <a:p>
            <a:pPr marL="457200" indent="-30672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Seamless Integration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offers seamless integration with popular data science tools and frameworks, making it easy to deploy models from various platforms.</a:t>
            </a:r>
            <a:endParaRPr b="0" lang="en-US" sz="1779" spc="-1" strike="noStrike">
              <a:latin typeface="Arial"/>
            </a:endParaRPr>
          </a:p>
          <a:p>
            <a:pPr marL="457200" indent="-30672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Scalability and Flexibility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enables the deployment of models at any scale, from small applications to large-scale enterprise solutions, ensuring flexibility to meet business needs.</a:t>
            </a:r>
            <a:endParaRPr b="0" lang="en-US" sz="1779" spc="-1" strike="noStrike">
              <a:latin typeface="Arial"/>
            </a:endParaRPr>
          </a:p>
          <a:p>
            <a:pPr marL="457200" indent="-30672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Global Reach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Azure's global presence allows deploying models closer to users, reducing latency and improving the overall user experience.</a:t>
            </a:r>
            <a:endParaRPr b="0" lang="en-US" sz="1779" spc="-1" strike="noStrike">
              <a:latin typeface="Arial"/>
            </a:endParaRPr>
          </a:p>
          <a:p>
            <a:pPr marL="457200" indent="-30672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Cost-Effectiveness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offers flexible pricing models, allowing cost optimization by paying only for the resources used during model deployment.</a:t>
            </a:r>
            <a:endParaRPr b="0" lang="en-US" sz="1779" spc="-1" strike="noStrike">
              <a:latin typeface="Arial"/>
            </a:endParaRPr>
          </a:p>
          <a:p>
            <a:pPr marL="457200" indent="-30672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Security and Compliance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provides robust security features and complies with various industry standards, ensuring the protection of sensitive data and meeting regulatory requirements.</a:t>
            </a:r>
            <a:endParaRPr b="0" lang="en-US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779" spc="-1" strike="noStrike">
              <a:latin typeface="Arial"/>
            </a:endParaRPr>
          </a:p>
        </p:txBody>
      </p:sp>
      <p:sp>
        <p:nvSpPr>
          <p:cNvPr id="89" name="Google Shape;184;p23"/>
          <p:cNvSpPr/>
          <p:nvPr/>
        </p:nvSpPr>
        <p:spPr>
          <a:xfrm rot="21588000">
            <a:off x="-103464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II. Why Azure for Model Deployment: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95;p25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1. Step-by-Step Process of Model Deployment on Azure:</a:t>
            </a:r>
            <a:endParaRPr b="0" lang="en-US" sz="2900" spc="-1" strike="noStrike">
              <a:latin typeface="Arial"/>
            </a:endParaRPr>
          </a:p>
          <a:p>
            <a:pPr marL="17784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 marL="393840" indent="-2714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Training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Begin by training your machine learning model using relevant data and algorithms. Azure ML provides tools to train models efficiently and optimize their performance.</a:t>
            </a:r>
            <a:endParaRPr b="0" lang="en-US" sz="2400" spc="-1" strike="noStrike">
              <a:latin typeface="Arial"/>
            </a:endParaRPr>
          </a:p>
          <a:p>
            <a:pPr marL="393840" indent="-2714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Evaluation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After training, evaluate the model's performance using metrics and validation techniques. This step ensures that the model is accurate and reliable.</a:t>
            </a:r>
            <a:endParaRPr b="0" lang="en-US" sz="2400" spc="-1" strike="noStrike">
              <a:latin typeface="Arial"/>
            </a:endParaRPr>
          </a:p>
          <a:p>
            <a:pPr marL="393840" indent="-2714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Saving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Save the trained model in a format compatible with Azure, such as .pkl or .sav, to prepare it for deployment.</a:t>
            </a:r>
            <a:endParaRPr b="0" lang="en-US" sz="2400" spc="-1" strike="noStrike">
              <a:latin typeface="Arial"/>
            </a:endParaRPr>
          </a:p>
          <a:p>
            <a:pPr marL="393840" indent="-2714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Azure Workspace Creation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Create an Azure Machine Learning workspace, which serves as the central hub for managing machine learning projects, models, and resources.</a:t>
            </a:r>
            <a:endParaRPr b="0" lang="en-US" sz="2400" spc="-1" strike="noStrike">
              <a:latin typeface="Arial"/>
            </a:endParaRPr>
          </a:p>
          <a:p>
            <a:pPr marL="393840" indent="-2714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Deployment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Use Azure ML to deploy the trained model as a web service. Choose between batch processing and real-time endpoints, depending on your application's needs.</a:t>
            </a:r>
            <a:endParaRPr b="0" lang="en-US" sz="2400" spc="-1" strike="noStrike">
              <a:latin typeface="Arial"/>
            </a:endParaRPr>
          </a:p>
          <a:p>
            <a:pPr marL="393840" indent="-22788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1" name="Google Shape;196;p25"/>
          <p:cNvSpPr/>
          <p:nvPr/>
        </p:nvSpPr>
        <p:spPr>
          <a:xfrm rot="21588000">
            <a:off x="-144936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III. Model Deployment Process: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01;p26"/>
          <p:cNvSpPr/>
          <p:nvPr/>
        </p:nvSpPr>
        <p:spPr>
          <a:xfrm>
            <a:off x="480240" y="571320"/>
            <a:ext cx="822816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2. Understanding the Key Stages: Model Preparation, Deployment, and Monitoring: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93840" indent="-285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Model Preparation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 This stage involves data preprocessing, feature engineering, and model training. It is crucial to ensure that the model is well-prepared before deployment.</a:t>
            </a:r>
            <a:endParaRPr b="0" lang="en-US" sz="1800" spc="-1" strike="noStrike">
              <a:latin typeface="Arial"/>
            </a:endParaRPr>
          </a:p>
          <a:p>
            <a:pPr marL="393840" indent="-285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Model Deployment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 In this stage, the trained model is deployed on Azure, making it accessible to end-users or applications.</a:t>
            </a:r>
            <a:endParaRPr b="0" lang="en-US" sz="1800" spc="-1" strike="noStrike">
              <a:latin typeface="Arial"/>
            </a:endParaRPr>
          </a:p>
          <a:p>
            <a:pPr marL="393840" indent="-285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Model Monitoring and Management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 After deployment, it's essential to monitor the model's performance and health. Monitoring helps detect issues early, enabling prompt actions for improvements.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Google Shape;202;p26"/>
          <p:cNvSpPr/>
          <p:nvPr/>
        </p:nvSpPr>
        <p:spPr>
          <a:xfrm rot="21588000">
            <a:off x="-1449360" y="-191880"/>
            <a:ext cx="82281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III. Model Deployment Process: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2023-07-31T14:08:04Z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