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37"/>
  </p:notesMasterIdLst>
  <p:sldIdLst>
    <p:sldId id="258" r:id="rId2"/>
    <p:sldId id="552" r:id="rId3"/>
    <p:sldId id="609" r:id="rId4"/>
    <p:sldId id="610" r:id="rId5"/>
    <p:sldId id="611" r:id="rId6"/>
    <p:sldId id="612" r:id="rId7"/>
    <p:sldId id="613" r:id="rId8"/>
    <p:sldId id="614" r:id="rId9"/>
    <p:sldId id="615" r:id="rId10"/>
    <p:sldId id="616" r:id="rId11"/>
    <p:sldId id="624" r:id="rId12"/>
    <p:sldId id="623" r:id="rId13"/>
    <p:sldId id="625" r:id="rId14"/>
    <p:sldId id="617" r:id="rId15"/>
    <p:sldId id="626" r:id="rId16"/>
    <p:sldId id="618" r:id="rId17"/>
    <p:sldId id="627" r:id="rId18"/>
    <p:sldId id="590" r:id="rId19"/>
    <p:sldId id="628" r:id="rId20"/>
    <p:sldId id="630" r:id="rId21"/>
    <p:sldId id="629" r:id="rId22"/>
    <p:sldId id="596" r:id="rId23"/>
    <p:sldId id="597" r:id="rId24"/>
    <p:sldId id="598" r:id="rId25"/>
    <p:sldId id="599" r:id="rId26"/>
    <p:sldId id="600" r:id="rId27"/>
    <p:sldId id="631" r:id="rId28"/>
    <p:sldId id="601" r:id="rId29"/>
    <p:sldId id="602" r:id="rId30"/>
    <p:sldId id="603" r:id="rId31"/>
    <p:sldId id="604" r:id="rId32"/>
    <p:sldId id="605" r:id="rId33"/>
    <p:sldId id="632" r:id="rId34"/>
    <p:sldId id="633" r:id="rId35"/>
    <p:sldId id="410" r:id="rId36"/>
  </p:sldIdLst>
  <p:sldSz cx="9144000" cy="6858000" type="screen4x3"/>
  <p:notesSz cx="6858000" cy="9144000"/>
  <p:defaultTextStyle>
    <a:defPPr>
      <a:defRPr lang="sv-SE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jnish Kumar" initials="RK" lastIdx="1" clrIdx="0">
    <p:extLst>
      <p:ext uri="{19B8F6BF-5375-455C-9EA6-DF929625EA0E}">
        <p15:presenceInfo xmlns:p15="http://schemas.microsoft.com/office/powerpoint/2012/main" userId="Rajnish Kuma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A58EE"/>
    <a:srgbClr val="FFFF00"/>
    <a:srgbClr val="5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9" autoAdjust="0"/>
    <p:restoredTop sz="90944" autoAdjust="0"/>
  </p:normalViewPr>
  <p:slideViewPr>
    <p:cSldViewPr>
      <p:cViewPr varScale="1">
        <p:scale>
          <a:sx n="79" d="100"/>
          <a:sy n="79" d="100"/>
        </p:scale>
        <p:origin x="1838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A9B0E554-CA8A-47FE-0C85-78B6456B4F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2524BA8C-4812-06AC-B2BE-E4C62821C9A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10244" name="Rectangle 4">
            <a:extLst>
              <a:ext uri="{FF2B5EF4-FFF2-40B4-BE49-F238E27FC236}">
                <a16:creationId xmlns:a16="http://schemas.microsoft.com/office/drawing/2014/main" id="{C035766B-D4AD-DBF4-6ECC-A776F52F588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B802A99-D682-A4BA-1290-0F75A927457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v-SE" noProof="0"/>
              <a:t>Klicka här för att ändra format på bakgrundstexten</a:t>
            </a:r>
          </a:p>
          <a:p>
            <a:pPr lvl="1"/>
            <a:r>
              <a:rPr lang="sv-SE" noProof="0"/>
              <a:t>Nivå två</a:t>
            </a:r>
          </a:p>
          <a:p>
            <a:pPr lvl="2"/>
            <a:r>
              <a:rPr lang="sv-SE" noProof="0"/>
              <a:t>Nivå tre</a:t>
            </a:r>
          </a:p>
          <a:p>
            <a:pPr lvl="3"/>
            <a:r>
              <a:rPr lang="sv-SE" noProof="0"/>
              <a:t>Nivå fyra</a:t>
            </a:r>
          </a:p>
          <a:p>
            <a:pPr lvl="4"/>
            <a:r>
              <a:rPr lang="sv-SE" noProof="0"/>
              <a:t>Nivå fem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D2E611A2-C3AB-3810-3820-E4323A02C97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" pitchFamily="18" charset="0"/>
                <a:cs typeface="+mn-cs"/>
              </a:defRPr>
            </a:lvl1pPr>
          </a:lstStyle>
          <a:p>
            <a:pPr>
              <a:defRPr/>
            </a:pPr>
            <a:endParaRPr lang="sv-SE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7E41C1C9-13FC-67EF-7AEB-B8FC4CDD0F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5714506-3508-4263-97E8-568C34EEA046}" type="slidenum">
              <a:rPr lang="sv-SE" altLang="en-US"/>
              <a:pPr/>
              <a:t>‹#›</a:t>
            </a:fld>
            <a:endParaRPr lang="sv-S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>
            <a:extLst>
              <a:ext uri="{FF2B5EF4-FFF2-40B4-BE49-F238E27FC236}">
                <a16:creationId xmlns:a16="http://schemas.microsoft.com/office/drawing/2014/main" id="{72243F0C-E253-53F6-50EA-B14C4E1BD67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D331D6EC-A831-4AC4-6446-295A007D5F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228AAC1-A95D-EA45-2EED-CD9E97A8D1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cs typeface="Arial" panose="020B0604020202020204" pitchFamily="34" charset="0"/>
              </a:defRPr>
            </a:lvl9pPr>
          </a:lstStyle>
          <a:p>
            <a:fld id="{A0B3BBF4-F556-4A5F-BC36-2C5B824A7C9A}" type="slidenum">
              <a:rPr lang="sv-SE" altLang="en-US" sz="1200"/>
              <a:pPr/>
              <a:t>1</a:t>
            </a:fld>
            <a:endParaRPr lang="sv-SE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IT (BHU) Varanasi - Wikipedia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94" y="152400"/>
            <a:ext cx="1039812" cy="105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266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A893A3-8C6E-C33D-3681-C2CC22AF3A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21F19BD-6427-4CC5-8B5F-96DB8D38A86B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6AFFEF-BDE2-DA7E-1A1A-6545770AACA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4803171-12BA-38EA-8CDF-1EAEA22EC66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CC2D73-B50C-4211-A3FC-EB930DDD54B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94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961062"/>
          </a:xfrm>
          <a:prstGeom prst="rect">
            <a:avLst/>
          </a:prstGeom>
        </p:spPr>
        <p:txBody>
          <a:bodyPr vert="eaVert"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lodrät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961062"/>
          </a:xfrm>
        </p:spPr>
        <p:txBody>
          <a:bodyPr vert="eaVert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9656434-1D42-739C-4054-30CE9E6A803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512D65-7784-4F8D-ABDA-B728613F21C4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CAB7F08-1BA6-5885-0101-1565E660CE3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A90EAA8-1B22-98F6-4763-81CF678D11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F178091-E221-4177-9DBC-28F1BA2889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62112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A45FF-DD30-1BF6-3E3F-0BF46495D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19DCE76-77FE-42F1-9E75-5071BAE02A1B}" type="datetime1">
              <a:rPr lang="en-GB" smtClean="0"/>
              <a:t>11/01/2025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F086C-B563-E3CF-7CA3-0AA5CA0B6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Rajnish Kumar, PhD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4B715-5F3D-A6C4-DF27-F9E95F7C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A6AEAA-B7BC-439C-BBD4-B1A0C2FE95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994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893F83-F770-58A1-8134-6770F4C5041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13AD1BD-4336-3325-263B-FFCC3CC704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1C09F4E-6787-C061-45AE-F99472FD66C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6F965D5-F9A5-4C0B-A45E-3B1FB4FA8853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2270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 baseline="0"/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8D7E8E6-EA81-D0EE-5D13-66826BE046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DEBB0-359B-466D-BFA2-2FDA55CF3534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4FBA3AC-8762-7692-67FF-6628BF97562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21AC4D-C634-119F-8D84-B05E5FF8C5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0DF3C1-8AB6-412A-B172-77B1FCFF015E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0884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dirty="0"/>
              <a:t>Click to edit Master title style</a:t>
            </a:r>
            <a:endParaRPr lang="en-GB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539750" y="21209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 baseline="0"/>
            </a:lvl4pPr>
            <a:lvl5pPr>
              <a:defRPr sz="1800" baseline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02150" y="21209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B67921-433F-158E-D070-47AEF06195F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3FCB1B-F0CF-4718-8E2C-C5527BADA46B}" type="datetime1">
              <a:rPr lang="en-GB" smtClean="0"/>
              <a:t>11/01/2025</a:t>
            </a:fld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DDBB70-4DD4-EDE7-826A-6D120CA49CA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5BB430-846F-8069-CAB0-5C3765FED5A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C982805-0F69-43CA-A2A8-9B2E845C6E94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6909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350C505-F76D-AFDB-02C9-5F6E10D392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46CC95C-C744-42AC-BDD2-992234875F5F}" type="datetime1">
              <a:rPr lang="en-GB" smtClean="0"/>
              <a:t>11/01/2025</a:t>
            </a:fld>
            <a:endParaRPr lang="sv-SE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203163E-AA76-1ACB-48B8-8877C1E06D3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53DBC1EA-B7B4-3188-E155-9C2EEC6D021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B4E429-050F-4480-BD9A-8D377DC329DD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876804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F985CC78-F56F-C198-2BE9-1ECDF004B6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E034A8-8660-468A-8A26-1CA45A525128}" type="datetime1">
              <a:rPr lang="en-GB" smtClean="0"/>
              <a:t>11/01/2025</a:t>
            </a:fld>
            <a:endParaRPr lang="en-GB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4567A5D-26A9-B543-D514-E5AAB9F0CE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0C53512-FCF4-C18B-C6CD-DD54883D0F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D5617-9C16-40A9-BFDD-5FDCC718E9D6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6835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3B84867-8366-9B6C-BE9E-E2605A06BF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706A9B5-DB7B-43BB-93DA-3E191C1ADA64}" type="datetime1">
              <a:rPr lang="en-GB" smtClean="0"/>
              <a:t>11/01/2025</a:t>
            </a:fld>
            <a:endParaRPr lang="sv-SE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B6D3C42-5DEA-782F-D021-46760D8CDE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2AE90B2-E6C0-31F0-D5BF-B00513C006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F5D9DA2-3193-4CAA-9965-F48C7FF11C58}" type="slidenum">
              <a:rPr lang="sv-SE" altLang="en-US"/>
              <a:pPr/>
              <a:t>‹#›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2442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D99698-76A8-2744-C3C3-5CC47A1C0A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95336AE-034A-448D-AEA9-CE3CE92B09D1}" type="datetime1">
              <a:rPr lang="en-GB" smtClean="0"/>
              <a:t>11/01/2025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CC61C-6FC5-31F4-0805-59C541FC27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880E9-BCFB-A33D-B171-35010CA3DF5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C01F0-FAD6-471C-A896-6F7CEE4E9F8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8741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 baseline="0"/>
            </a:lvl1pPr>
          </a:lstStyle>
          <a:p>
            <a:r>
              <a:rPr lang="en-US"/>
              <a:t>Click to edit Master title style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 baseline="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BD7C0-8640-0970-B6F3-4ED451B1D7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11A0661-AC1B-4883-8233-4BBCBCE7FE0A}" type="datetime1">
              <a:rPr lang="en-GB" smtClean="0"/>
              <a:t>11/01/2025</a:t>
            </a:fld>
            <a:endParaRPr lang="sv-S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C85269-77B6-9CFD-B5D2-4A094F372E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92BCBB-C333-FE63-3E9F-27273D752B1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C81BB4-0F5F-4144-9FA9-E568C86A985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31540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>
            <a:extLst>
              <a:ext uri="{FF2B5EF4-FFF2-40B4-BE49-F238E27FC236}">
                <a16:creationId xmlns:a16="http://schemas.microsoft.com/office/drawing/2014/main" id="{6A2D114A-28C7-ACA1-816E-116881A4F8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21209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Write text here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2E5A391-EE5D-1994-B35E-6A024540692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553200" y="64770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CF080531-EEA5-4285-9BE9-6B4E3C836D09}" type="datetime1">
              <a:rPr lang="en-GB" smtClean="0"/>
              <a:t>11/01/2025</a:t>
            </a:fld>
            <a:endParaRPr lang="en-GB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2722443-27EF-7797-BC7E-C0A26570DCB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57200" y="64770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800" smtClean="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GB"/>
              <a:t>Rajnish Kumar, PhD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69141A1-9B5A-473D-AD17-A45C0C6B97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29600" y="6477000"/>
            <a:ext cx="6858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 b="1">
                <a:solidFill>
                  <a:schemeClr val="bg2"/>
                </a:solidFill>
                <a:latin typeface="Arial" panose="020B0604020202020204" pitchFamily="34" charset="0"/>
              </a:defRPr>
            </a:lvl1pPr>
          </a:lstStyle>
          <a:p>
            <a:fld id="{83DF40DF-4686-4A67-9A99-8B33CABDAA1A}" type="slidenum">
              <a:rPr lang="sv-SE" altLang="en-US"/>
              <a:pPr/>
              <a:t>‹#›</a:t>
            </a:fld>
            <a:endParaRPr lang="sv-SE" altLang="en-US"/>
          </a:p>
        </p:txBody>
      </p:sp>
      <p:sp>
        <p:nvSpPr>
          <p:cNvPr id="1031" name="Line 7">
            <a:extLst>
              <a:ext uri="{FF2B5EF4-FFF2-40B4-BE49-F238E27FC236}">
                <a16:creationId xmlns:a16="http://schemas.microsoft.com/office/drawing/2014/main" id="{5DF84B59-C75B-6D82-7608-605842413B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6400800"/>
            <a:ext cx="83058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1266" name="Picture 2" descr="IIT (BHU) Varanasi - Wikipedia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8294" y="152400"/>
            <a:ext cx="1039812" cy="1053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6" r:id="rId1"/>
    <p:sldLayoutId id="2147484072" r:id="rId2"/>
    <p:sldLayoutId id="2147484073" r:id="rId3"/>
    <p:sldLayoutId id="2147484074" r:id="rId4"/>
    <p:sldLayoutId id="2147484077" r:id="rId5"/>
    <p:sldLayoutId id="2147484075" r:id="rId6"/>
    <p:sldLayoutId id="2147484078" r:id="rId7"/>
    <p:sldLayoutId id="2147484079" r:id="rId8"/>
    <p:sldLayoutId id="2147484080" r:id="rId9"/>
    <p:sldLayoutId id="2147484081" r:id="rId10"/>
    <p:sldLayoutId id="2147484082" r:id="rId11"/>
    <p:sldLayoutId id="2147484083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accent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à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1600">
          <a:solidFill>
            <a:schemeClr val="accent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à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371/journal.pcbi.1011863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EEAA79E7-EE32-0355-B869-61F8ECEA78D7}"/>
              </a:ext>
            </a:extLst>
          </p:cNvPr>
          <p:cNvSpPr>
            <a:spLocks noGrp="1"/>
          </p:cNvSpPr>
          <p:nvPr>
            <p:ph type="ctrTitle"/>
          </p:nvPr>
        </p:nvSpPr>
        <p:spPr bwMode="auto">
          <a:xfrm>
            <a:off x="762000" y="1676400"/>
            <a:ext cx="7924800" cy="13716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sz="3200" dirty="0" smtClean="0"/>
              <a:t>Writing Winning Grant Application in the Age of Generative AI</a:t>
            </a:r>
            <a:endParaRPr lang="en-US" alt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042BB4-DDCF-177A-EB90-EDCC95A05DAA}"/>
              </a:ext>
            </a:extLst>
          </p:cNvPr>
          <p:cNvSpPr txBox="1">
            <a:spLocks/>
          </p:cNvSpPr>
          <p:nvPr/>
        </p:nvSpPr>
        <p:spPr>
          <a:xfrm>
            <a:off x="2286000" y="3886200"/>
            <a:ext cx="4800600" cy="1701800"/>
          </a:xfrm>
          <a:prstGeom prst="rect">
            <a:avLst/>
          </a:prstGeom>
        </p:spPr>
        <p:txBody>
          <a:bodyPr anchor="b"/>
          <a:lstStyle/>
          <a:p>
            <a:pPr algn="ctr" eaLnBrk="1" hangingPunct="1">
              <a:defRPr/>
            </a:pPr>
            <a:endParaRPr lang="en-US" sz="1600" kern="0" dirty="0" smtClean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600" b="1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Rajnish </a:t>
            </a:r>
            <a:r>
              <a:rPr lang="en-US" sz="1600" b="1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Kumar, Ph.D.</a:t>
            </a:r>
          </a:p>
          <a:p>
            <a:pPr algn="ctr" eaLnBrk="1" hangingPunct="1">
              <a:defRPr/>
            </a:pPr>
            <a:r>
              <a:rPr lang="en-US" sz="1600" i="1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Associate Professor</a:t>
            </a:r>
          </a:p>
          <a:p>
            <a:pPr algn="ctr" eaLnBrk="1" hangingPunct="1">
              <a:defRPr/>
            </a:pPr>
            <a:r>
              <a:rPr lang="en-US" sz="1600" i="1" kern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Department of Pharmaceutical Engineering &amp; Technology, IIT(BHU), Varanasi </a:t>
            </a:r>
            <a:endParaRPr lang="en-US" sz="1600" i="1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  <a:p>
            <a:pPr algn="ctr" eaLnBrk="1" hangingPunct="1">
              <a:defRPr/>
            </a:pPr>
            <a:r>
              <a:rPr lang="en-US" sz="1200" kern="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	</a:t>
            </a:r>
            <a:endParaRPr lang="en-US" sz="1400" kern="0" dirty="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Times New Roman" panose="02020603050405020304" pitchFamily="18" charset="0"/>
              </a:rPr>
              <a:t>Abstract </a:t>
            </a:r>
            <a:r>
              <a:rPr lang="en-US" dirty="0">
                <a:ea typeface="Times New Roman" panose="02020603050405020304" pitchFamily="18" charset="0"/>
              </a:rPr>
              <a:t>and Specific Aims </a:t>
            </a:r>
            <a:r>
              <a:rPr lang="en-US" dirty="0" smtClean="0">
                <a:ea typeface="Times New Roman" panose="02020603050405020304" pitchFamily="18" charset="0"/>
              </a:rPr>
              <a:t>section</a:t>
            </a:r>
            <a:r>
              <a:rPr lang="en-IN" sz="2000" dirty="0">
                <a:ea typeface="Times New Roman" panose="02020603050405020304" pitchFamily="18" charset="0"/>
              </a:rPr>
              <a:t/>
            </a:r>
            <a:br>
              <a:rPr lang="en-IN" sz="2000" dirty="0"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120900"/>
            <a:ext cx="3651250" cy="411480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Brief background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Unknown or problem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Objective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Preliminary results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General strategy (may include specific aims if not listed in separate part)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Expected Outcomes—optional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Significance/impact</a:t>
            </a:r>
          </a:p>
          <a:p>
            <a:pPr algn="just">
              <a:spcAft>
                <a:spcPts val="0"/>
              </a:spcAft>
            </a:pPr>
            <a:endParaRPr lang="en-IN" sz="180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10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740106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smtClean="0">
                <a:ea typeface="Times New Roman" panose="02020603050405020304" pitchFamily="18" charset="0"/>
              </a:rPr>
              <a:t>Abstract </a:t>
            </a:r>
            <a:r>
              <a:rPr lang="en-US" dirty="0">
                <a:ea typeface="Times New Roman" panose="02020603050405020304" pitchFamily="18" charset="0"/>
              </a:rPr>
              <a:t>and Specific Aims </a:t>
            </a:r>
            <a:r>
              <a:rPr lang="en-US" dirty="0" smtClean="0">
                <a:ea typeface="Times New Roman" panose="02020603050405020304" pitchFamily="18" charset="0"/>
              </a:rPr>
              <a:t>section</a:t>
            </a:r>
            <a:r>
              <a:rPr lang="en-IN" sz="2000" dirty="0">
                <a:ea typeface="Times New Roman" panose="02020603050405020304" pitchFamily="18" charset="0"/>
              </a:rPr>
              <a:t/>
            </a:r>
            <a:br>
              <a:rPr lang="en-IN" sz="2000" dirty="0"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120900"/>
            <a:ext cx="3651250" cy="4114800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Brief background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Unknown or problem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Objective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Preliminary results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General strategy (may include specific aims if not listed in separate part)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Expected Outcomes—optional</a:t>
            </a:r>
          </a:p>
          <a:p>
            <a:pPr algn="just">
              <a:spcAft>
                <a:spcPts val="0"/>
              </a:spcAft>
            </a:pPr>
            <a:r>
              <a:rPr lang="en-US" sz="1800" dirty="0">
                <a:ea typeface="Times New Roman" panose="02020603050405020304" pitchFamily="18" charset="0"/>
              </a:rPr>
              <a:t>Significance/impact</a:t>
            </a:r>
          </a:p>
          <a:p>
            <a:pPr algn="just">
              <a:spcAft>
                <a:spcPts val="0"/>
              </a:spcAft>
            </a:pPr>
            <a:endParaRPr lang="en-IN" sz="1800" dirty="0">
              <a:ea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11</a:t>
            </a:fld>
            <a:endParaRPr lang="sv-SE" altLang="en-US"/>
          </a:p>
        </p:txBody>
      </p:sp>
      <p:sp>
        <p:nvSpPr>
          <p:cNvPr id="7" name="Rectangle 6"/>
          <p:cNvSpPr/>
          <p:nvPr/>
        </p:nvSpPr>
        <p:spPr>
          <a:xfrm>
            <a:off x="4419600" y="2120900"/>
            <a:ext cx="4572000" cy="1685077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800" b="1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Most common problems </a:t>
            </a:r>
            <a:endParaRPr lang="en-IN" sz="1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Omission of parts</a:t>
            </a:r>
            <a:endParaRPr lang="en-IN" sz="1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Excessive length</a:t>
            </a:r>
            <a:endParaRPr lang="en-IN" sz="1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Unrealistic aims</a:t>
            </a:r>
            <a:endParaRPr lang="en-IN" sz="14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8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Excessive interdependence of aims</a:t>
            </a:r>
            <a:endParaRPr lang="en-IN" sz="1400" dirty="0"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8927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120900"/>
            <a:ext cx="479425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1. Aim to awaken interest.</a:t>
            </a:r>
          </a:p>
          <a:p>
            <a:pPr marL="0" indent="0">
              <a:buNone/>
            </a:pPr>
            <a:r>
              <a:rPr lang="en-US" sz="1600" dirty="0" smtClean="0"/>
              <a:t>2.</a:t>
            </a:r>
            <a:r>
              <a:rPr lang="en-US" sz="1600" dirty="0"/>
              <a:t> Provide pertinent background information, but do not review the literature.</a:t>
            </a:r>
          </a:p>
          <a:p>
            <a:pPr marL="0" indent="0">
              <a:buNone/>
            </a:pPr>
            <a:r>
              <a:rPr lang="en-US" sz="1600" dirty="0" smtClean="0"/>
              <a:t>3.</a:t>
            </a:r>
            <a:r>
              <a:rPr lang="en-US" sz="1600" dirty="0"/>
              <a:t> State the unknown, problem, or need.</a:t>
            </a:r>
          </a:p>
          <a:p>
            <a:pPr marL="0" indent="0">
              <a:buNone/>
            </a:pPr>
            <a:r>
              <a:rPr lang="en-US" sz="1600" dirty="0" smtClean="0"/>
              <a:t>4.</a:t>
            </a:r>
            <a:r>
              <a:rPr lang="en-US" sz="1600" dirty="0"/>
              <a:t> State an implication at the end of the section.</a:t>
            </a:r>
          </a:p>
          <a:p>
            <a:pPr marL="0" indent="0">
              <a:buNone/>
            </a:pPr>
            <a:r>
              <a:rPr lang="en-US" sz="1600" dirty="0" smtClean="0"/>
              <a:t>5.</a:t>
            </a:r>
            <a:r>
              <a:rPr lang="en-US" sz="1600" dirty="0"/>
              <a:t> Signal all the elements of the section.</a:t>
            </a:r>
          </a:p>
          <a:p>
            <a:pPr marL="0" indent="0">
              <a:buNone/>
            </a:pPr>
            <a:r>
              <a:rPr lang="en-US" sz="1600" dirty="0" smtClean="0"/>
              <a:t>6.</a:t>
            </a:r>
            <a:r>
              <a:rPr lang="en-US" sz="1600" dirty="0"/>
              <a:t> Use topic sentences and techniques of continuity to tell the story.</a:t>
            </a:r>
          </a:p>
          <a:p>
            <a:pPr marL="0" indent="0">
              <a:buNone/>
            </a:pPr>
            <a:r>
              <a:rPr lang="en-US" sz="1600" dirty="0" smtClean="0"/>
              <a:t>7.</a:t>
            </a:r>
            <a:r>
              <a:rPr lang="en-US" sz="1600" dirty="0"/>
              <a:t> Organize your background section logically.</a:t>
            </a:r>
          </a:p>
          <a:p>
            <a:pPr marL="0" indent="0">
              <a:buNone/>
            </a:pPr>
            <a:r>
              <a:rPr lang="en-US" sz="1600" dirty="0" smtClean="0"/>
              <a:t>8.</a:t>
            </a:r>
            <a:r>
              <a:rPr lang="en-US" sz="1600" dirty="0"/>
              <a:t> Present evidence objectively.</a:t>
            </a:r>
          </a:p>
          <a:p>
            <a:pPr marL="0" indent="0">
              <a:buNone/>
            </a:pPr>
            <a:r>
              <a:rPr lang="en-US" sz="1600" dirty="0" smtClean="0"/>
              <a:t>9.</a:t>
            </a:r>
            <a:r>
              <a:rPr lang="en-US" sz="1600" dirty="0"/>
              <a:t> Provide the necessary amount of detail.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12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3686846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Background and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750" y="2120900"/>
            <a:ext cx="479425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1. Aim to awaken interest.</a:t>
            </a:r>
          </a:p>
          <a:p>
            <a:pPr marL="0" indent="0">
              <a:buNone/>
            </a:pPr>
            <a:r>
              <a:rPr lang="en-US" sz="1600" dirty="0" smtClean="0"/>
              <a:t>2.</a:t>
            </a:r>
            <a:r>
              <a:rPr lang="en-US" sz="1600" dirty="0"/>
              <a:t> Provide pertinent background information, but do not review the literature.</a:t>
            </a:r>
          </a:p>
          <a:p>
            <a:pPr marL="0" indent="0">
              <a:buNone/>
            </a:pPr>
            <a:r>
              <a:rPr lang="en-US" sz="1600" dirty="0" smtClean="0"/>
              <a:t>3.</a:t>
            </a:r>
            <a:r>
              <a:rPr lang="en-US" sz="1600" dirty="0"/>
              <a:t> State the unknown, problem, or need.</a:t>
            </a:r>
          </a:p>
          <a:p>
            <a:pPr marL="0" indent="0">
              <a:buNone/>
            </a:pPr>
            <a:r>
              <a:rPr lang="en-US" sz="1600" dirty="0" smtClean="0"/>
              <a:t>4.</a:t>
            </a:r>
            <a:r>
              <a:rPr lang="en-US" sz="1600" dirty="0"/>
              <a:t> State an implication at the end of the section.</a:t>
            </a:r>
          </a:p>
          <a:p>
            <a:pPr marL="0" indent="0">
              <a:buNone/>
            </a:pPr>
            <a:r>
              <a:rPr lang="en-US" sz="1600" dirty="0" smtClean="0"/>
              <a:t>5.</a:t>
            </a:r>
            <a:r>
              <a:rPr lang="en-US" sz="1600" dirty="0"/>
              <a:t> Signal all the elements of the section.</a:t>
            </a:r>
          </a:p>
          <a:p>
            <a:pPr marL="0" indent="0">
              <a:buNone/>
            </a:pPr>
            <a:r>
              <a:rPr lang="en-US" sz="1600" dirty="0" smtClean="0"/>
              <a:t>6.</a:t>
            </a:r>
            <a:r>
              <a:rPr lang="en-US" sz="1600" dirty="0"/>
              <a:t> Use topic sentences and techniques of continuity to tell the story.</a:t>
            </a:r>
          </a:p>
          <a:p>
            <a:pPr marL="0" indent="0">
              <a:buNone/>
            </a:pPr>
            <a:r>
              <a:rPr lang="en-US" sz="1600" dirty="0" smtClean="0"/>
              <a:t>7.</a:t>
            </a:r>
            <a:r>
              <a:rPr lang="en-US" sz="1600" dirty="0"/>
              <a:t> Organize your background section logically.</a:t>
            </a:r>
          </a:p>
          <a:p>
            <a:pPr marL="0" indent="0">
              <a:buNone/>
            </a:pPr>
            <a:r>
              <a:rPr lang="en-US" sz="1600" dirty="0" smtClean="0"/>
              <a:t>8.</a:t>
            </a:r>
            <a:r>
              <a:rPr lang="en-US" sz="1600" dirty="0"/>
              <a:t> Present evidence objectively.</a:t>
            </a:r>
          </a:p>
          <a:p>
            <a:pPr marL="0" indent="0">
              <a:buNone/>
            </a:pPr>
            <a:r>
              <a:rPr lang="en-US" sz="1600" dirty="0" smtClean="0"/>
              <a:t>9.</a:t>
            </a:r>
            <a:r>
              <a:rPr lang="en-US" sz="1600" dirty="0"/>
              <a:t> Provide the necessary amount of detail.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13</a:t>
            </a:fld>
            <a:endParaRPr lang="sv-SE" altLang="en-US"/>
          </a:p>
        </p:txBody>
      </p:sp>
      <p:sp>
        <p:nvSpPr>
          <p:cNvPr id="7" name="Rectangle 6"/>
          <p:cNvSpPr/>
          <p:nvPr/>
        </p:nvSpPr>
        <p:spPr>
          <a:xfrm>
            <a:off x="5219700" y="2101144"/>
            <a:ext cx="30099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latin typeface="+mn-lt"/>
                <a:ea typeface="Symbol" panose="05050102010706020507" pitchFamily="18" charset="2"/>
              </a:rPr>
              <a:t>Most common problems 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6858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Poor organization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6858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Lack of objectivity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6858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Amount of detail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6858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Equating significance with a problem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6858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Equating significance with innovation</a:t>
            </a:r>
            <a:endParaRPr lang="en-IN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3008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0163"/>
            <a:ext cx="471805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1. Report all important previous findings relevant to the topic.</a:t>
            </a:r>
          </a:p>
          <a:p>
            <a:pPr marL="0" indent="0">
              <a:buNone/>
            </a:pPr>
            <a:r>
              <a:rPr lang="en-US" sz="1400" dirty="0"/>
              <a:t>2. Indicate logical next steps or what is unknown or problematic.</a:t>
            </a:r>
          </a:p>
          <a:p>
            <a:pPr marL="0" indent="0">
              <a:buNone/>
            </a:pPr>
            <a:r>
              <a:rPr lang="en-US" sz="1400" dirty="0"/>
              <a:t>3. Use figures and tables if necessary to enhance findings.</a:t>
            </a:r>
          </a:p>
          <a:p>
            <a:pPr marL="0" indent="0">
              <a:buNone/>
            </a:pPr>
            <a:r>
              <a:rPr lang="en-US" sz="1400" dirty="0"/>
              <a:t>4. Interpret your results for the reader. Distinguish between data and results.</a:t>
            </a:r>
          </a:p>
          <a:p>
            <a:pPr marL="0" indent="0">
              <a:buNone/>
            </a:pPr>
            <a:r>
              <a:rPr lang="en-US" sz="1400" dirty="0"/>
              <a:t>5. Summarize and generalize relevant previous results.</a:t>
            </a:r>
          </a:p>
          <a:p>
            <a:pPr marL="0" indent="0">
              <a:buNone/>
            </a:pPr>
            <a:r>
              <a:rPr lang="en-US" sz="1400" dirty="0"/>
              <a:t>6. Organize the Preliminary Results sections chronologically or from most to least important.</a:t>
            </a:r>
          </a:p>
          <a:p>
            <a:pPr marL="0" indent="0">
              <a:buNone/>
            </a:pPr>
            <a:r>
              <a:rPr lang="en-US" sz="1400" dirty="0"/>
              <a:t>7. Organize longer Preliminary Results sections by subtopics and under each subheading chronologically or from most to least important.</a:t>
            </a:r>
          </a:p>
          <a:p>
            <a:pPr marL="0" indent="0">
              <a:buNone/>
            </a:pPr>
            <a:r>
              <a:rPr lang="en-US" sz="1400" dirty="0"/>
              <a:t>8. </a:t>
            </a:r>
            <a:r>
              <a:rPr lang="en-US" sz="1400" dirty="0" smtClean="0"/>
              <a:t>Pay </a:t>
            </a:r>
            <a:r>
              <a:rPr lang="en-US" sz="1400" dirty="0"/>
              <a:t>attention to word choice.</a:t>
            </a:r>
          </a:p>
          <a:p>
            <a:pPr marL="0" indent="0">
              <a:buNone/>
            </a:pPr>
            <a:r>
              <a:rPr lang="en-US" sz="1400" dirty="0" smtClean="0"/>
              <a:t>9.</a:t>
            </a:r>
            <a:r>
              <a:rPr lang="en-US" sz="1400" dirty="0"/>
              <a:t> Provide only findings directly relevant to your proposed work.</a:t>
            </a:r>
          </a:p>
          <a:p>
            <a:pPr marL="0" indent="0">
              <a:buNone/>
            </a:pPr>
            <a:r>
              <a:rPr lang="en-US" sz="1400" dirty="0" smtClean="0"/>
              <a:t>10.</a:t>
            </a:r>
            <a:r>
              <a:rPr lang="en-US" sz="1400" dirty="0"/>
              <a:t> Demonstrate your expertise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14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2557350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Preliminary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70163"/>
            <a:ext cx="471805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1400" dirty="0"/>
              <a:t>1. Report all important previous findings relevant to the topic.</a:t>
            </a:r>
          </a:p>
          <a:p>
            <a:pPr marL="0" indent="0">
              <a:buNone/>
            </a:pPr>
            <a:r>
              <a:rPr lang="en-US" sz="1400" dirty="0"/>
              <a:t>2. Indicate logical next steps or what is unknown or problematic.</a:t>
            </a:r>
          </a:p>
          <a:p>
            <a:pPr marL="0" indent="0">
              <a:buNone/>
            </a:pPr>
            <a:r>
              <a:rPr lang="en-US" sz="1400" dirty="0"/>
              <a:t>3. Use figures and tables if necessary to enhance findings.</a:t>
            </a:r>
          </a:p>
          <a:p>
            <a:pPr marL="0" indent="0">
              <a:buNone/>
            </a:pPr>
            <a:r>
              <a:rPr lang="en-US" sz="1400" dirty="0"/>
              <a:t>4. Interpret your results for the reader. Distinguish between data and results.</a:t>
            </a:r>
          </a:p>
          <a:p>
            <a:pPr marL="0" indent="0">
              <a:buNone/>
            </a:pPr>
            <a:r>
              <a:rPr lang="en-US" sz="1400" dirty="0"/>
              <a:t>5. Summarize and generalize relevant previous results.</a:t>
            </a:r>
          </a:p>
          <a:p>
            <a:pPr marL="0" indent="0">
              <a:buNone/>
            </a:pPr>
            <a:r>
              <a:rPr lang="en-US" sz="1400" dirty="0"/>
              <a:t>6. Organize the Preliminary Results sections chronologically or from most to least important.</a:t>
            </a:r>
          </a:p>
          <a:p>
            <a:pPr marL="0" indent="0">
              <a:buNone/>
            </a:pPr>
            <a:r>
              <a:rPr lang="en-US" sz="1400" dirty="0"/>
              <a:t>7. Organize longer Preliminary Results sections by subtopics and under each subheading chronologically or from most to least important.</a:t>
            </a:r>
          </a:p>
          <a:p>
            <a:pPr marL="0" indent="0">
              <a:buNone/>
            </a:pPr>
            <a:r>
              <a:rPr lang="en-US" sz="1400" dirty="0"/>
              <a:t>8. </a:t>
            </a:r>
            <a:r>
              <a:rPr lang="en-US" sz="1400" dirty="0" smtClean="0"/>
              <a:t>Pay </a:t>
            </a:r>
            <a:r>
              <a:rPr lang="en-US" sz="1400" dirty="0"/>
              <a:t>attention to word choice.</a:t>
            </a:r>
          </a:p>
          <a:p>
            <a:pPr marL="0" indent="0">
              <a:buNone/>
            </a:pPr>
            <a:r>
              <a:rPr lang="en-US" sz="1400" dirty="0" smtClean="0"/>
              <a:t>9.</a:t>
            </a:r>
            <a:r>
              <a:rPr lang="en-US" sz="1400" dirty="0"/>
              <a:t> Provide only findings directly relevant to your proposed work.</a:t>
            </a:r>
          </a:p>
          <a:p>
            <a:pPr marL="0" indent="0">
              <a:buNone/>
            </a:pPr>
            <a:r>
              <a:rPr lang="en-US" sz="1400" dirty="0" smtClean="0"/>
              <a:t>10.</a:t>
            </a:r>
            <a:r>
              <a:rPr lang="en-US" sz="1400" dirty="0"/>
              <a:t> Demonstrate your expertise</a:t>
            </a:r>
            <a:r>
              <a:rPr lang="en-US" sz="1400" dirty="0" smtClean="0"/>
              <a:t>.</a:t>
            </a:r>
            <a:endParaRPr lang="en-US" sz="1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15</a:t>
            </a:fld>
            <a:endParaRPr lang="sv-SE" altLang="en-US"/>
          </a:p>
        </p:txBody>
      </p:sp>
      <p:sp>
        <p:nvSpPr>
          <p:cNvPr id="7" name="Rectangle 6"/>
          <p:cNvSpPr/>
          <p:nvPr/>
        </p:nvSpPr>
        <p:spPr>
          <a:xfrm>
            <a:off x="5251450" y="1752600"/>
            <a:ext cx="3581400" cy="26407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latin typeface="+mn-lt"/>
                <a:ea typeface="Symbol" panose="05050102010706020507" pitchFamily="18" charset="2"/>
              </a:rPr>
              <a:t>Most common problems 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Findings not directly related to proposed work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Experience of investigator not adequate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</a:rPr>
              <a:t>•	Omission of important points or procedures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4572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Times New Roman" panose="02020603050405020304" pitchFamily="18" charset="0"/>
              </a:rPr>
              <a:t>•	Poor organization</a:t>
            </a:r>
            <a:endParaRPr lang="en-IN" sz="1200" dirty="0">
              <a:latin typeface="+mn-lt"/>
              <a:ea typeface="Times New Roman" panose="02020603050405020304" pitchFamily="18" charset="0"/>
            </a:endParaRPr>
          </a:p>
          <a:p>
            <a:pPr marL="914400" marR="2540"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latin typeface="+mn-lt"/>
                <a:ea typeface="Times New Roman" panose="02020603050405020304" pitchFamily="18" charset="0"/>
              </a:rPr>
              <a:t> </a:t>
            </a:r>
            <a:endParaRPr lang="en-IN" sz="1200" dirty="0">
              <a:effectLst/>
              <a:latin typeface="+mn-lt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4382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and Methods </a:t>
            </a:r>
            <a:r>
              <a:rPr lang="en-US" dirty="0" smtClean="0"/>
              <a:t>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9919"/>
            <a:ext cx="4870450" cy="4114800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Address the problems stated in the Background and Preliminary Studies sections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Adjust your level of writing to your audience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Convey confidence—use future tense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Organize the Research Design section into subsections according to your Specific Aims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ea typeface="Times New Roman" panose="02020603050405020304" pitchFamily="18" charset="0"/>
              </a:rPr>
              <a:t>Provide </a:t>
            </a:r>
            <a:r>
              <a:rPr lang="en-US" sz="1600" dirty="0">
                <a:ea typeface="Times New Roman" panose="02020603050405020304" pitchFamily="18" charset="0"/>
              </a:rPr>
              <a:t>a concluding summary for the overall section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Indicate the significance of your work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Signal the elements of the Research Design and Methods section; use subheadings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Your experimental plan should be feasible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Do not use too many interrelated aims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Do not too much or too little detail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State expected results clearly and interpret them</a:t>
            </a:r>
            <a:endParaRPr lang="en-IN" sz="1200" dirty="0">
              <a:ea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16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071949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Design and Methods </a:t>
            </a:r>
            <a:r>
              <a:rPr lang="en-US" dirty="0" smtClean="0"/>
              <a:t>Section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9919"/>
            <a:ext cx="4870450" cy="4114800"/>
          </a:xfrm>
        </p:spPr>
        <p:txBody>
          <a:bodyPr/>
          <a:lstStyle/>
          <a:p>
            <a:pPr lvl="0">
              <a:spcBef>
                <a:spcPts val="60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Address the problems stated in the Background and Preliminary Studies sections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Adjust your level of writing to your audience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Convey confidence—use future tense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Organize the Research Design section into subsections according to your Specific Aims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 smtClean="0">
                <a:ea typeface="Times New Roman" panose="02020603050405020304" pitchFamily="18" charset="0"/>
              </a:rPr>
              <a:t>Provide </a:t>
            </a:r>
            <a:r>
              <a:rPr lang="en-US" sz="1600" dirty="0">
                <a:ea typeface="Times New Roman" panose="02020603050405020304" pitchFamily="18" charset="0"/>
              </a:rPr>
              <a:t>a concluding summary for the overall section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Indicate the significance of your work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Signal the elements of the Research Design and Methods section; use subheadings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Your experimental plan should be feasible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Do not use too many interrelated aims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Do not too much or too little detail</a:t>
            </a:r>
            <a:endParaRPr lang="en-IN" sz="1200" dirty="0">
              <a:ea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buFont typeface="+mj-lt"/>
              <a:buAutoNum type="arabicPeriod"/>
            </a:pPr>
            <a:r>
              <a:rPr lang="en-US" sz="1600" dirty="0">
                <a:ea typeface="Times New Roman" panose="02020603050405020304" pitchFamily="18" charset="0"/>
              </a:rPr>
              <a:t>State expected results clearly and interpret them</a:t>
            </a:r>
            <a:endParaRPr lang="en-IN" sz="1200" dirty="0">
              <a:ea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17</a:t>
            </a:fld>
            <a:endParaRPr lang="sv-SE" altLang="en-US"/>
          </a:p>
        </p:txBody>
      </p:sp>
      <p:sp>
        <p:nvSpPr>
          <p:cNvPr id="7" name="Rectangle 6"/>
          <p:cNvSpPr/>
          <p:nvPr/>
        </p:nvSpPr>
        <p:spPr>
          <a:xfrm>
            <a:off x="5480050" y="1875808"/>
            <a:ext cx="3467100" cy="2357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Aft>
                <a:spcPts val="0"/>
              </a:spcAft>
            </a:pPr>
            <a:r>
              <a:rPr lang="en-US" sz="1600" b="1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Most common problems </a:t>
            </a:r>
            <a:endParaRPr lang="en-IN" sz="12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Experimental plan is too ambitious</a:t>
            </a:r>
            <a:endParaRPr lang="en-IN" sz="12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Aims depend on previous aims excessively</a:t>
            </a:r>
            <a:endParaRPr lang="en-IN" sz="1200" dirty="0"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indent="-228600" algn="just">
              <a:lnSpc>
                <a:spcPct val="115000"/>
              </a:lnSpc>
              <a:spcAft>
                <a:spcPts val="0"/>
              </a:spcAft>
            </a:pPr>
            <a:r>
              <a:rPr lang="en-US" sz="16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•	Amount of </a:t>
            </a:r>
            <a:r>
              <a:rPr lang="en-US" sz="1600" dirty="0" smtClean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detail</a:t>
            </a:r>
            <a:endParaRPr lang="en-IN" sz="1200" dirty="0">
              <a:latin typeface="+mn-lt"/>
              <a:ea typeface="Symbol" panose="05050102010706020507" pitchFamily="18" charset="2"/>
              <a:cs typeface="Times New Roman" panose="02020603050405020304" pitchFamily="18" charset="0"/>
            </a:endParaRPr>
          </a:p>
          <a:p>
            <a:pPr marL="971550" indent="-285750" algn="just">
              <a:lnSpc>
                <a:spcPct val="115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Expected </a:t>
            </a:r>
            <a:r>
              <a:rPr lang="en-US" sz="1600" dirty="0">
                <a:latin typeface="+mn-lt"/>
                <a:ea typeface="Symbol" panose="05050102010706020507" pitchFamily="18" charset="2"/>
                <a:cs typeface="Times New Roman" panose="02020603050405020304" pitchFamily="18" charset="0"/>
              </a:rPr>
              <a:t>results are not clear</a:t>
            </a:r>
            <a:endParaRPr lang="en-IN" sz="16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9834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2EA26-475A-6389-38E6-660CC264A6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74" t="2788" r="2357" b="3567"/>
          <a:stretch/>
        </p:blipFill>
        <p:spPr>
          <a:xfrm>
            <a:off x="2461029" y="5105400"/>
            <a:ext cx="4164791" cy="12509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7934CAE-04EB-FCE3-1493-4F382A8D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>
            <a:normAutofit/>
          </a:bodyPr>
          <a:lstStyle/>
          <a:p>
            <a:r>
              <a:rPr lang="en-IN" sz="3200" dirty="0">
                <a:latin typeface="+mn-lt"/>
                <a:cs typeface="Times New Roman" panose="02020603050405020304" pitchFamily="18" charset="0"/>
              </a:rPr>
              <a:t>Artificial intelligence (AI) for grant writing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2370A-589A-DA87-9029-1F0AB8CA2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29550" cy="3508375"/>
          </a:xfrm>
        </p:spPr>
        <p:txBody>
          <a:bodyPr>
            <a:noAutofit/>
          </a:bodyPr>
          <a:lstStyle/>
          <a:p>
            <a:pPr algn="just"/>
            <a:r>
              <a:rPr lang="en-US" sz="1800" dirty="0" smtClean="0">
                <a:cs typeface="Times New Roman" panose="02020603050405020304" pitchFamily="18" charset="0"/>
              </a:rPr>
              <a:t>Involves </a:t>
            </a:r>
            <a:r>
              <a:rPr lang="en-US" sz="1800" dirty="0">
                <a:cs typeface="Times New Roman" panose="02020603050405020304" pitchFamily="18" charset="0"/>
              </a:rPr>
              <a:t>using </a:t>
            </a:r>
            <a:r>
              <a:rPr lang="en-US" sz="1800" dirty="0" smtClean="0">
                <a:cs typeface="Times New Roman" panose="02020603050405020304" pitchFamily="18" charset="0"/>
              </a:rPr>
              <a:t>AI </a:t>
            </a:r>
            <a:r>
              <a:rPr lang="en-US" sz="1800" dirty="0">
                <a:cs typeface="Times New Roman" panose="02020603050405020304" pitchFamily="18" charset="0"/>
              </a:rPr>
              <a:t>technologies to assist in the creation, editing, and submission of grant proposals.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As AI technologies advance, grant writing professionals face both exciting opportunities and new challenges.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AI can help streamline the grant writing process by </a:t>
            </a:r>
            <a:r>
              <a:rPr lang="en-US" sz="1800" dirty="0" smtClean="0">
                <a:cs typeface="Times New Roman" panose="02020603050405020304" pitchFamily="18" charset="0"/>
              </a:rPr>
              <a:t>automating </a:t>
            </a:r>
            <a:r>
              <a:rPr lang="en-US" sz="1800" dirty="0">
                <a:cs typeface="Times New Roman" panose="02020603050405020304" pitchFamily="18" charset="0"/>
              </a:rPr>
              <a:t>repetitive </a:t>
            </a:r>
            <a:r>
              <a:rPr lang="en-US" sz="1800" dirty="0" smtClean="0">
                <a:cs typeface="Times New Roman" panose="02020603050405020304" pitchFamily="18" charset="0"/>
              </a:rPr>
              <a:t>tasks, providing </a:t>
            </a:r>
            <a:r>
              <a:rPr lang="en-US" sz="1800" dirty="0">
                <a:cs typeface="Times New Roman" panose="02020603050405020304" pitchFamily="18" charset="0"/>
              </a:rPr>
              <a:t>data analysis, and </a:t>
            </a:r>
            <a:r>
              <a:rPr lang="en-US" sz="1800" dirty="0" smtClean="0">
                <a:cs typeface="Times New Roman" panose="02020603050405020304" pitchFamily="18" charset="0"/>
              </a:rPr>
              <a:t>generating </a:t>
            </a:r>
            <a:r>
              <a:rPr lang="en-US" sz="1800" dirty="0">
                <a:cs typeface="Times New Roman" panose="02020603050405020304" pitchFamily="18" charset="0"/>
              </a:rPr>
              <a:t>content that aligns with funding requirements.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One can strategically position themselves to enhance their grant writing efficiency and effectiveness, ultimately improving their chances of securing vital funding. </a:t>
            </a:r>
            <a:endParaRPr lang="en-IN" sz="18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6907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5" y="1587941"/>
            <a:ext cx="6208889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1749"/>
            <a:ext cx="5708650" cy="438327"/>
          </a:xfrm>
        </p:spPr>
        <p:txBody>
          <a:bodyPr/>
          <a:lstStyle/>
          <a:p>
            <a:r>
              <a:rPr lang="en-IN" dirty="0" smtClean="0"/>
              <a:t>Made to generate text.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19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11732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ECDCA4BD-3C0F-4E28-9F50-F9253138B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IN" altLang="ja-JP" dirty="0" smtClean="0"/>
              <a:t>About me</a:t>
            </a:r>
            <a:endParaRPr kumimoji="1" lang="ja-JP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7F9FAAC-A059-43E4-9DF0-93AD8AA97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54908"/>
            <a:ext cx="7772400" cy="4114800"/>
          </a:xfrm>
        </p:spPr>
        <p:txBody>
          <a:bodyPr>
            <a:normAutofit/>
          </a:bodyPr>
          <a:lstStyle/>
          <a:p>
            <a:r>
              <a:rPr lang="en-IN" altLang="ja-JP" dirty="0" smtClean="0"/>
              <a:t>Associate Professor</a:t>
            </a:r>
            <a:r>
              <a:rPr lang="en-IN" altLang="ja-JP" dirty="0"/>
              <a:t>, </a:t>
            </a:r>
            <a:r>
              <a:rPr lang="en-IN" altLang="ja-JP" dirty="0" smtClean="0"/>
              <a:t>IIT(BHU), Nov. 2024</a:t>
            </a:r>
          </a:p>
          <a:p>
            <a:r>
              <a:rPr lang="en-IN" altLang="ja-JP" dirty="0" smtClean="0"/>
              <a:t>Assistant Professor</a:t>
            </a:r>
            <a:r>
              <a:rPr lang="en-IN" altLang="ja-JP" dirty="0"/>
              <a:t>, IIT(BHU), </a:t>
            </a:r>
            <a:r>
              <a:rPr lang="en-IN" altLang="ja-JP" dirty="0" smtClean="0"/>
              <a:t>Oct. 2019</a:t>
            </a:r>
            <a:endParaRPr lang="en-IN" altLang="ja-JP" dirty="0"/>
          </a:p>
          <a:p>
            <a:r>
              <a:rPr lang="en-IN" altLang="ja-JP" dirty="0" smtClean="0"/>
              <a:t>Assistant </a:t>
            </a:r>
            <a:r>
              <a:rPr lang="en-IN" altLang="ja-JP" dirty="0"/>
              <a:t>Professor, Karolinska Institutet, June </a:t>
            </a:r>
            <a:r>
              <a:rPr lang="en-IN" altLang="ja-JP" dirty="0" smtClean="0"/>
              <a:t>2019</a:t>
            </a:r>
          </a:p>
          <a:p>
            <a:r>
              <a:rPr lang="en-IN" altLang="ja-JP" dirty="0" smtClean="0"/>
              <a:t>JSPS Summer fellow, NIBIOHN, Osaka Japan, </a:t>
            </a:r>
            <a:r>
              <a:rPr lang="en-IN" altLang="ja-JP" dirty="0" err="1" smtClean="0"/>
              <a:t>Mizuguchi</a:t>
            </a:r>
            <a:r>
              <a:rPr lang="en-IN" altLang="ja-JP" dirty="0" smtClean="0"/>
              <a:t> Lab, June 2019-July 2019</a:t>
            </a:r>
          </a:p>
          <a:p>
            <a:r>
              <a:rPr lang="en-IN" altLang="ja-JP" dirty="0" smtClean="0"/>
              <a:t>Postdoctoral </a:t>
            </a:r>
            <a:r>
              <a:rPr lang="en-IN" altLang="ja-JP" dirty="0"/>
              <a:t>researcher, Karolinska Institutet, Stockholm, Sweden (2016-2019), </a:t>
            </a:r>
            <a:r>
              <a:rPr lang="en-IN" altLang="ja-JP" dirty="0" err="1"/>
              <a:t>Winblad</a:t>
            </a:r>
            <a:r>
              <a:rPr lang="en-IN" altLang="ja-JP" dirty="0"/>
              <a:t> group</a:t>
            </a:r>
          </a:p>
          <a:p>
            <a:r>
              <a:rPr lang="en-IN" altLang="ja-JP" dirty="0"/>
              <a:t>Postdoctoral researcher, Karolinska Institutet, Stockholm, Sweden (2014-2016), </a:t>
            </a:r>
            <a:r>
              <a:rPr lang="en-IN" altLang="ja-JP" dirty="0" err="1"/>
              <a:t>Darreh-Shori</a:t>
            </a:r>
            <a:r>
              <a:rPr lang="en-IN" altLang="ja-JP" dirty="0"/>
              <a:t> group</a:t>
            </a:r>
          </a:p>
          <a:p>
            <a:r>
              <a:rPr lang="en-IN" altLang="ja-JP" dirty="0"/>
              <a:t>PhD in Pharmaceutical and Medicinal </a:t>
            </a:r>
            <a:r>
              <a:rPr lang="en-IN" altLang="ja-JP" dirty="0" smtClean="0"/>
              <a:t>Chemistry </a:t>
            </a:r>
            <a:r>
              <a:rPr lang="en-IN" altLang="ja-JP" dirty="0"/>
              <a:t>from </a:t>
            </a:r>
            <a:r>
              <a:rPr lang="en-IN" altLang="ja-JP" dirty="0" smtClean="0"/>
              <a:t>UIPS, Panjab </a:t>
            </a:r>
            <a:r>
              <a:rPr lang="en-IN" altLang="ja-JP" dirty="0"/>
              <a:t>University, Chandigarh, India (2014) </a:t>
            </a:r>
            <a:endParaRPr lang="ja-JP" altLang="ja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220DB-1ADE-46A0-8F34-D6AF8B863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27FC760-8E9A-49E5-BA41-41C7EF6869F8}" type="datetime1">
              <a:rPr lang="en-US" altLang="ja-JP" smtClean="0">
                <a:solidFill>
                  <a:srgbClr val="808080"/>
                </a:solidFill>
              </a:rPr>
              <a:t>1/11/2025</a:t>
            </a:fld>
            <a:endParaRPr lang="en-US">
              <a:solidFill>
                <a:srgbClr val="808080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2599B-096C-4E31-BAC6-85B1E68F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57200" y="6507145"/>
            <a:ext cx="2895600" cy="228600"/>
          </a:xfrm>
        </p:spPr>
        <p:txBody>
          <a:bodyPr/>
          <a:lstStyle/>
          <a:p>
            <a:pPr>
              <a:defRPr/>
            </a:pPr>
            <a:r>
              <a:rPr lang="en-US" smtClean="0">
                <a:solidFill>
                  <a:srgbClr val="808080"/>
                </a:solidFill>
              </a:rPr>
              <a:t>Rajnish Kumar</a:t>
            </a:r>
            <a:endParaRPr lang="en-US">
              <a:solidFill>
                <a:srgbClr val="808080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5733-D740-4BF1-9432-268BBCB91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30A8F0-FF77-4919-8BF2-181ABDE47B5D}" type="slidenum">
              <a:rPr lang="en-US" smtClean="0">
                <a:solidFill>
                  <a:srgbClr val="808080"/>
                </a:solidFill>
              </a:rPr>
              <a:pPr>
                <a:defRPr/>
              </a:pPr>
              <a:t>2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154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555" y="1587941"/>
            <a:ext cx="6208889" cy="46566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Generative AI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31749"/>
            <a:ext cx="5708650" cy="438327"/>
          </a:xfrm>
        </p:spPr>
        <p:txBody>
          <a:bodyPr/>
          <a:lstStyle/>
          <a:p>
            <a:r>
              <a:rPr lang="en-IN" dirty="0" smtClean="0"/>
              <a:t>Made to generate text.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20</a:t>
            </a:fld>
            <a:endParaRPr lang="sv-SE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8163" y="2031912"/>
            <a:ext cx="4747671" cy="3490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56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Some tools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750" y="2337273"/>
            <a:ext cx="7772400" cy="3682054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21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40576889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EB7DB-FC14-7D28-0F9D-736C7FF64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590800"/>
            <a:ext cx="7886700" cy="1325563"/>
          </a:xfrm>
        </p:spPr>
        <p:txBody>
          <a:bodyPr>
            <a:normAutofit/>
          </a:bodyPr>
          <a:lstStyle/>
          <a:p>
            <a:pPr algn="ctr"/>
            <a:r>
              <a:rPr lang="en-IN" sz="3200" dirty="0">
                <a:cs typeface="Times New Roman" panose="02020603050405020304" pitchFamily="18" charset="0"/>
              </a:rPr>
              <a:t>Ten simple rules of AI use in Grant writing </a:t>
            </a:r>
          </a:p>
        </p:txBody>
      </p:sp>
      <p:sp>
        <p:nvSpPr>
          <p:cNvPr id="3" name="Rectangle 2"/>
          <p:cNvSpPr/>
          <p:nvPr/>
        </p:nvSpPr>
        <p:spPr>
          <a:xfrm>
            <a:off x="4419600" y="5867400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606060"/>
                </a:solidFill>
                <a:latin typeface="Helvetica" panose="020B0604020202020204" pitchFamily="34" charset="0"/>
                <a:hlinkClick r:id="rId2"/>
              </a:rPr>
              <a:t>https://doi.org/10.1371/journal.pcbi.1011863</a:t>
            </a:r>
            <a:endParaRPr lang="en-IN" sz="1400" b="0" i="0" dirty="0">
              <a:solidFill>
                <a:srgbClr val="606060"/>
              </a:solidFill>
              <a:effectLst/>
              <a:latin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58118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DB98A-6B1E-2C19-03CA-581E60F0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Rule 1</a:t>
            </a:r>
            <a:r>
              <a:rPr lang="en-US" sz="3200" dirty="0">
                <a:cs typeface="Times New Roman" panose="02020603050405020304" pitchFamily="18" charset="0"/>
              </a:rPr>
              <a:t>: Check the guidelines of the funding agency regarding AI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132D1-030A-6398-B2BD-FB14D2A29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 Funding agencies have varied rules regarding AI chatbot usage in publications and grant applications.</a:t>
            </a:r>
          </a:p>
          <a:p>
            <a:pPr marL="0" indent="0" algn="just">
              <a:buNone/>
            </a:pPr>
            <a:r>
              <a:rPr lang="en-US" sz="1800" b="1" dirty="0">
                <a:cs typeface="Times New Roman" panose="02020603050405020304" pitchFamily="18" charset="0"/>
              </a:rPr>
              <a:t>Grant Agency Policies: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Might allow AI use with mandatory disclosure.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Might warn against risks like fabrication, falsification, or automated plagiarism and misinformation checks due to AI use.</a:t>
            </a:r>
          </a:p>
          <a:p>
            <a:pPr algn="just"/>
            <a:r>
              <a:rPr lang="en-US" sz="1800" b="1" dirty="0">
                <a:cs typeface="Times New Roman" panose="02020603050405020304" pitchFamily="18" charset="0"/>
              </a:rPr>
              <a:t>Dynamic Rules: </a:t>
            </a:r>
            <a:r>
              <a:rPr lang="en-US" sz="1800" dirty="0">
                <a:cs typeface="Times New Roman" panose="02020603050405020304" pitchFamily="18" charset="0"/>
              </a:rPr>
              <a:t>Regularly review guidelines as policies evolve over time.</a:t>
            </a:r>
          </a:p>
          <a:p>
            <a:pPr algn="just"/>
            <a:r>
              <a:rPr lang="en-US" sz="1800" b="1" dirty="0">
                <a:cs typeface="Times New Roman" panose="02020603050405020304" pitchFamily="18" charset="0"/>
              </a:rPr>
              <a:t>Recommendation: </a:t>
            </a:r>
            <a:r>
              <a:rPr lang="en-US" sz="1800" dirty="0">
                <a:cs typeface="Times New Roman" panose="02020603050405020304" pitchFamily="18" charset="0"/>
              </a:rPr>
              <a:t>Disclose AI usage in grant applications, even if not required.</a:t>
            </a:r>
          </a:p>
        </p:txBody>
      </p:sp>
    </p:spTree>
    <p:extLst>
      <p:ext uri="{BB962C8B-B14F-4D97-AF65-F5344CB8AC3E}">
        <p14:creationId xmlns:p14="http://schemas.microsoft.com/office/powerpoint/2010/main" val="2877868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349AE2-6C23-A695-AC12-1DC8A76389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89"/>
          <a:stretch/>
        </p:blipFill>
        <p:spPr>
          <a:xfrm>
            <a:off x="4311656" y="2133600"/>
            <a:ext cx="4818368" cy="28956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7A4110-FBA0-0465-6C65-F09F67B68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IN" sz="3200" dirty="0" smtClean="0">
                <a:cs typeface="Times New Roman" panose="02020603050405020304" pitchFamily="18" charset="0"/>
              </a:rPr>
              <a:t>Rule 2</a:t>
            </a:r>
            <a:r>
              <a:rPr lang="en-IN" sz="3200" dirty="0">
                <a:cs typeface="Times New Roman" panose="02020603050405020304" pitchFamily="18" charset="0"/>
              </a:rPr>
              <a:t>: Consider data privacy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FDF30-C55A-EA5D-8EB5-402BEC2D7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3562350" cy="4351338"/>
          </a:xfrm>
        </p:spPr>
        <p:txBody>
          <a:bodyPr>
            <a:normAutofit/>
          </a:bodyPr>
          <a:lstStyle/>
          <a:p>
            <a:pPr algn="just"/>
            <a:r>
              <a:rPr lang="en-IN" sz="1800" dirty="0">
                <a:cs typeface="Times New Roman" panose="02020603050405020304" pitchFamily="18" charset="0"/>
              </a:rPr>
              <a:t>Public AI chatbots (e.g., ChatGPT, Google Bard) save user interactions to improve algorithms.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Sharing sensitive information (e.g., grant application drafts) poses risks of data being reused or suggested to competitors.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Review and adjust data storage settings before using AI tools.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35BA5E-F3EF-70A3-2417-0E32D22F4D41}"/>
              </a:ext>
            </a:extLst>
          </p:cNvPr>
          <p:cNvSpPr txBox="1"/>
          <p:nvPr/>
        </p:nvSpPr>
        <p:spPr>
          <a:xfrm>
            <a:off x="4587240" y="5334000"/>
            <a:ext cx="4267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latin typeface="+mn-lt"/>
                <a:cs typeface="Times New Roman" panose="02020603050405020304" pitchFamily="18" charset="0"/>
              </a:rPr>
              <a:t>An illustration of data and privacy dilemma in AI</a:t>
            </a:r>
            <a:endParaRPr lang="en-IN" sz="1400" dirty="0"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374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662B7-48B8-BC42-66AB-74D141022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3152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Rule 3</a:t>
            </a:r>
            <a:r>
              <a:rPr lang="en-US" sz="3200" dirty="0">
                <a:cs typeface="Times New Roman" panose="02020603050405020304" pitchFamily="18" charset="0"/>
              </a:rPr>
              <a:t>: Don’t use AI to write your grant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037DF-802F-AA46-4E7B-182DDDE72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128545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The first draft of any section should be written by you.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AI-generated output may lack originality and scientific validity due to LLM training limitations.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Engage with AI tools only after completing an initial draft for revisions, not for drafting.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Ensure the grant reflects your unique scientific ideas, preliminary data, and novel approach in your own words.</a:t>
            </a: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829143-E082-BFF8-7F7E-2A24AD27E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9513" y="1848736"/>
            <a:ext cx="3374135" cy="3160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617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287B2-6CEE-2E1A-99FE-9D70CABA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086600" cy="1143000"/>
          </a:xfrm>
        </p:spPr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Rule 4</a:t>
            </a:r>
            <a:r>
              <a:rPr lang="en-US" sz="3200" dirty="0">
                <a:cs typeface="Times New Roman" panose="02020603050405020304" pitchFamily="18" charset="0"/>
              </a:rPr>
              <a:t>: Use custom prompts for specific feedback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8E3F6-271F-9A74-C19D-1577009946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cs typeface="Times New Roman" panose="02020603050405020304" pitchFamily="18" charset="0"/>
              </a:rPr>
              <a:t>Provide precise instructions and context when seeking feedback from AI, similar to human reviewers.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Narrow the AI's focus to specific tasks or sections for better-targeted feedback.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Specify your role, funding agency, and alignment with their mission.</a:t>
            </a:r>
            <a:endParaRPr lang="en-IN" sz="1800" dirty="0">
              <a:cs typeface="Times New Roman" panose="02020603050405020304" pitchFamily="18" charset="0"/>
            </a:endParaRPr>
          </a:p>
          <a:p>
            <a:r>
              <a:rPr lang="en-US" sz="1800" dirty="0">
                <a:cs typeface="Times New Roman" panose="02020603050405020304" pitchFamily="18" charset="0"/>
              </a:rPr>
              <a:t>Ask for coherence, cohesion, or grammar/spelling improvements for each section individually.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Focus on incremental evaluations to refine sections and enhance overall proposal quality.</a:t>
            </a:r>
          </a:p>
          <a:p>
            <a:r>
              <a:rPr lang="en-US" sz="1800" dirty="0">
                <a:cs typeface="Times New Roman" panose="02020603050405020304" pitchFamily="18" charset="0"/>
              </a:rPr>
              <a:t>Leverage AI to improve grammar and spelling, reducing the burden of writing in a second language.</a:t>
            </a:r>
          </a:p>
        </p:txBody>
      </p:sp>
    </p:spTree>
    <p:extLst>
      <p:ext uri="{BB962C8B-B14F-4D97-AF65-F5344CB8AC3E}">
        <p14:creationId xmlns:p14="http://schemas.microsoft.com/office/powerpoint/2010/main" val="27622820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Custom prompts examples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non-native English speaker, kindly help me revise the following text for improved </a:t>
            </a:r>
            <a:r>
              <a:rPr lang="en-US" dirty="0" smtClean="0"/>
              <a:t>understanding and </a:t>
            </a:r>
            <a:r>
              <a:rPr lang="en-US" dirty="0"/>
              <a:t>clarity. Please check for spelling and sentence structure errors and suggest alternatives</a:t>
            </a:r>
            <a:r>
              <a:rPr lang="en-US" dirty="0" smtClean="0"/>
              <a:t>.</a:t>
            </a:r>
            <a:endParaRPr lang="en-IN" dirty="0"/>
          </a:p>
          <a:p>
            <a:r>
              <a:rPr lang="en-US" dirty="0"/>
              <a:t>What suggestions do you have to enhance the clarity of my text?</a:t>
            </a:r>
          </a:p>
          <a:p>
            <a:r>
              <a:rPr lang="en-US" dirty="0"/>
              <a:t>Please identify any parts of my writing that may be difficult for a lay audience to understand.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27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954277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EA820-FF12-5C69-E019-B021AA826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 smtClean="0">
                <a:cs typeface="Times New Roman" panose="02020603050405020304" pitchFamily="18" charset="0"/>
              </a:rPr>
              <a:t>Rule 5</a:t>
            </a:r>
            <a:r>
              <a:rPr lang="en-IN" sz="3200" dirty="0">
                <a:cs typeface="Times New Roman" panose="02020603050405020304" pitchFamily="18" charset="0"/>
              </a:rPr>
              <a:t>: Fact check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1C5FC-3509-9BEC-A980-E21FA1F8A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4089654" cy="4351338"/>
          </a:xfrm>
        </p:spPr>
        <p:txBody>
          <a:bodyPr>
            <a:norm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AI models may fabricate facts, references, or sources due to training limitations.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Improvements in newer versions (e.g., ChatGPT 4.0) reduce but don't eliminate such risk.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Fake or mismatched references and DOIs are common, as evidenced in various studies and experiences.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Verify all claims, references, and figures provided by AI, regardless of their convincing presentation.</a:t>
            </a: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CA0E6F5-C94D-D87B-52F9-509AA2D65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4098" y="2514600"/>
            <a:ext cx="3408102" cy="2267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1236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C0A4D-92AC-DCAF-A561-650DE20C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smtClean="0">
                <a:cs typeface="Times New Roman" panose="02020603050405020304" pitchFamily="18" charset="0"/>
              </a:rPr>
              <a:t>Rule 6</a:t>
            </a:r>
            <a:r>
              <a:rPr lang="en-US" sz="3200" dirty="0">
                <a:cs typeface="Times New Roman" panose="02020603050405020304" pitchFamily="18" charset="0"/>
              </a:rPr>
              <a:t>: Don’t copy-paste; use the AI-generated text as inspiration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94CD3-59E9-2DBA-2A5B-A1BF46F82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AI predicts text without understanding, which can result in convincing but plagiarized, biased, or “fluffy” content.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Do not copy AI-generated text directly into your grant application.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Use AI output as inspiration and carefully revise to align with your draft.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Employ critical thinking to refine and adapt AI-generated suggestions for your specific needs.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Maintain control over the content and watch for unintended changes.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560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Grants</a:t>
            </a:r>
            <a:endParaRPr lang="en-IN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4745193"/>
              </p:ext>
            </p:extLst>
          </p:nvPr>
        </p:nvGraphicFramePr>
        <p:xfrm>
          <a:off x="457200" y="1417634"/>
          <a:ext cx="8229599" cy="4525965"/>
        </p:xfrm>
        <a:graphic>
          <a:graphicData uri="http://schemas.openxmlformats.org/drawingml/2006/table">
            <a:tbl>
              <a:tblPr/>
              <a:tblGrid>
                <a:gridCol w="444843">
                  <a:extLst>
                    <a:ext uri="{9D8B030D-6E8A-4147-A177-3AD203B41FA5}">
                      <a16:colId xmlns:a16="http://schemas.microsoft.com/office/drawing/2014/main" val="4155102540"/>
                    </a:ext>
                  </a:extLst>
                </a:gridCol>
                <a:gridCol w="3113903">
                  <a:extLst>
                    <a:ext uri="{9D8B030D-6E8A-4147-A177-3AD203B41FA5}">
                      <a16:colId xmlns:a16="http://schemas.microsoft.com/office/drawing/2014/main" val="2078060496"/>
                    </a:ext>
                  </a:extLst>
                </a:gridCol>
                <a:gridCol w="632253">
                  <a:extLst>
                    <a:ext uri="{9D8B030D-6E8A-4147-A177-3AD203B41FA5}">
                      <a16:colId xmlns:a16="http://schemas.microsoft.com/office/drawing/2014/main" val="3966661622"/>
                    </a:ext>
                  </a:extLst>
                </a:gridCol>
                <a:gridCol w="2360038">
                  <a:extLst>
                    <a:ext uri="{9D8B030D-6E8A-4147-A177-3AD203B41FA5}">
                      <a16:colId xmlns:a16="http://schemas.microsoft.com/office/drawing/2014/main" val="872348458"/>
                    </a:ext>
                  </a:extLst>
                </a:gridCol>
                <a:gridCol w="1678562">
                  <a:extLst>
                    <a:ext uri="{9D8B030D-6E8A-4147-A177-3AD203B41FA5}">
                      <a16:colId xmlns:a16="http://schemas.microsoft.com/office/drawing/2014/main" val="3199407705"/>
                    </a:ext>
                  </a:extLst>
                </a:gridCol>
              </a:tblGrid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S.NO.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Funding Agency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PI/Co-PI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Amount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b="1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Duration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197791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1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ICMR</a:t>
                      </a:r>
                      <a:endParaRPr lang="en-IN" sz="1200" dirty="0"/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PI</a:t>
                      </a:r>
                      <a:endParaRPr lang="en-IN" sz="1200" dirty="0"/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45,32,684 INR</a:t>
                      </a:r>
                      <a:endParaRPr lang="en-IN" sz="1200" dirty="0"/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 smtClean="0"/>
                        <a:t>Jan, 2025-Dec, 2027</a:t>
                      </a:r>
                      <a:endParaRPr lang="en-IN" sz="1200" dirty="0"/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1247824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2.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SERB-SRG, India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32,86,840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Jan, 2022-Dec, 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9423146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3.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SERB-MATRICS, India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6,60,000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Jan, 2022-Dec, </a:t>
                      </a: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2024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04813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4.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SERB, India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Co-PI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40,81,240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2021 - Dec,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2023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1290959"/>
                  </a:ext>
                </a:extLst>
              </a:tr>
              <a:tr h="437231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5.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Seed Grant</a:t>
                      </a:r>
                    </a:p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IIT(BHU), India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10,00,000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2020 - Jan,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2021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1963846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6.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The Swedish Research Council, Sweden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Co-PI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7.2 M SEK ~ 6.16 Crores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2019 - Dec,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2022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07115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7.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The Swedish Research Council, Sweden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Co-PI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2.8 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M SEK ~ 2.4 Crores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2017 - Dec,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2020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76738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8.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Alzheimer's Association, United States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C0-PI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sv-SE" sz="1200" dirty="0">
                          <a:effectLst/>
                          <a:latin typeface="Arial" panose="020B0604020202020204" pitchFamily="34" charset="0"/>
                        </a:rPr>
                        <a:t>100,000 USD ~ 73.5 Lakhs 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2016 - Jan,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431921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9.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Sigurd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 and Elsa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Goljes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 Memory Foundation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40000 SEK ~ 3.5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Jan, 2017- Dec </a:t>
                      </a:r>
                      <a:r>
                        <a:rPr lang="en-US" sz="1200" dirty="0" smtClean="0">
                          <a:effectLst/>
                          <a:latin typeface="Arial" panose="020B0604020202020204" pitchFamily="34" charset="0"/>
                        </a:rPr>
                        <a:t>2018</a:t>
                      </a:r>
                      <a:endParaRPr lang="en-US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1733260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10.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Gun and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Bertil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Stohnes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 foundation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120000 SEK ~ 10.25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2014-2018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0435571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Lars </a:t>
                      </a:r>
                      <a:r>
                        <a:rPr lang="en-IN" sz="1200" dirty="0" err="1">
                          <a:effectLst/>
                          <a:latin typeface="Arial" panose="020B0604020202020204" pitchFamily="34" charset="0"/>
                        </a:rPr>
                        <a:t>Hiertas</a:t>
                      </a:r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 Memory foundation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100000 SEK ~ 8.5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2016-2017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902333"/>
                  </a:ext>
                </a:extLst>
              </a:tr>
              <a:tr h="437231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12.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Tore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Nilsons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 foundation for medical research; </a:t>
                      </a:r>
                      <a:r>
                        <a:rPr lang="en-US" sz="1200" dirty="0" err="1">
                          <a:effectLst/>
                          <a:latin typeface="Arial" panose="020B0604020202020204" pitchFamily="34" charset="0"/>
                        </a:rPr>
                        <a:t>kr</a:t>
                      </a:r>
                      <a:r>
                        <a:rPr lang="en-US" sz="1200" dirty="0">
                          <a:effectLst/>
                          <a:latin typeface="Arial" panose="020B0604020202020204" pitchFamily="34" charset="0"/>
                        </a:rPr>
                        <a:t>;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130000 SEK ~ 11.15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2015-2016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298586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13.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Foundation for old servants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280000 SEK ~ 8.5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2015, 2017-2018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6182064"/>
                  </a:ext>
                </a:extLst>
              </a:tr>
              <a:tr h="22570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14.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Gunvor and Josef Aners foundation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150000 SEK ~ 12.85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2016-2018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9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5740238"/>
                  </a:ext>
                </a:extLst>
              </a:tr>
              <a:tr h="234768">
                <a:tc>
                  <a:txBody>
                    <a:bodyPr/>
                    <a:lstStyle/>
                    <a:p>
                      <a:pPr algn="l"/>
                      <a:r>
                        <a:rPr lang="en-IN" sz="1200">
                          <a:effectLst/>
                          <a:latin typeface="Arial" panose="020B0604020202020204" pitchFamily="34" charset="0"/>
                        </a:rPr>
                        <a:t>15.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Foundation for Geriatric Diseases at KI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475 000 SEK ~ 40.5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2016-2019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3456"/>
                  </a:ext>
                </a:extLst>
              </a:tr>
              <a:tr h="437231"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16.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>
                          <a:effectLst/>
                          <a:latin typeface="Arial" panose="020B0604020202020204" pitchFamily="34" charset="0"/>
                        </a:rPr>
                        <a:t>Loo and Hans Ostermans foundation for medical research in geriatrics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 smtClean="0">
                          <a:effectLst/>
                          <a:latin typeface="Arial" panose="020B0604020202020204" pitchFamily="34" charset="0"/>
                        </a:rPr>
                        <a:t>PI</a:t>
                      </a:r>
                      <a:endParaRPr lang="en-IN" sz="1200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50000 SEK ~ 4.3 Lakhs INR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200" dirty="0">
                          <a:effectLst/>
                          <a:latin typeface="Arial" panose="020B0604020202020204" pitchFamily="34" charset="0"/>
                        </a:rPr>
                        <a:t>2018</a:t>
                      </a:r>
                    </a:p>
                  </a:txBody>
                  <a:tcPr marL="13798" marR="13798" marT="6132" marB="6132" anchor="ctr">
                    <a:lnL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115806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3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8669843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79208-34A9-47A9-D029-DB54DCA5D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cs typeface="Times New Roman" panose="02020603050405020304" pitchFamily="18" charset="0"/>
              </a:rPr>
              <a:t>Rule 7: Use this iterative process to become a better grant writer</a:t>
            </a:r>
            <a:endParaRPr lang="en-IN" sz="3200" dirty="0"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844ED-49C0-3842-895B-BCA4B1B0C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Review each AI suggestion critically to assess its value: Does it strengthen your application? Is it clearer? Is it consistent?</a:t>
            </a:r>
          </a:p>
          <a:p>
            <a:r>
              <a:rPr lang="en-US" dirty="0">
                <a:cs typeface="Times New Roman" panose="02020603050405020304" pitchFamily="18" charset="0"/>
              </a:rPr>
              <a:t>Use this iterative process to refine your writing and identify patterns in AI feedback.</a:t>
            </a:r>
          </a:p>
          <a:p>
            <a:r>
              <a:rPr lang="en-US" dirty="0">
                <a:cs typeface="Times New Roman" panose="02020603050405020304" pitchFamily="18" charset="0"/>
              </a:rPr>
              <a:t>Supervise your own learning by detecting and adapting to feedback from AI, just as AI systems learn through iteration.</a:t>
            </a:r>
          </a:p>
          <a:p>
            <a:r>
              <a:rPr lang="en-US" dirty="0">
                <a:cs typeface="Times New Roman" panose="02020603050405020304" pitchFamily="18" charset="0"/>
              </a:rPr>
              <a:t>Anticipate and incorporate feedback—key skills for long-term scientific writing.</a:t>
            </a:r>
          </a:p>
          <a:p>
            <a:r>
              <a:rPr lang="en-US" dirty="0">
                <a:cs typeface="Times New Roman" panose="02020603050405020304" pitchFamily="18" charset="0"/>
              </a:rPr>
              <a:t>Create your own “training sets” using successful examples from similar grant mechanisms to identify patterns that lead to funding.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5761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824EE-D213-816C-E02A-E8F990741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8: Use the AI for inspiration in developing figures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F5D23-2F9C-6C0E-8995-FBB9B13ED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1" y="1825625"/>
            <a:ext cx="4933949" cy="4351338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cs typeface="Times New Roman" panose="02020603050405020304" pitchFamily="18" charset="0"/>
              </a:rPr>
              <a:t>Tools like </a:t>
            </a:r>
            <a:r>
              <a:rPr lang="en-US" sz="1800" b="1" dirty="0">
                <a:cs typeface="Times New Roman" panose="02020603050405020304" pitchFamily="18" charset="0"/>
              </a:rPr>
              <a:t>DALL-E-3</a:t>
            </a:r>
            <a:r>
              <a:rPr lang="en-US" sz="1800" dirty="0">
                <a:cs typeface="Times New Roman" panose="02020603050405020304" pitchFamily="18" charset="0"/>
              </a:rPr>
              <a:t> or </a:t>
            </a:r>
            <a:r>
              <a:rPr lang="en-US" sz="1800" b="1" dirty="0">
                <a:cs typeface="Times New Roman" panose="02020603050405020304" pitchFamily="18" charset="0"/>
              </a:rPr>
              <a:t>Midjourney</a:t>
            </a:r>
            <a:r>
              <a:rPr lang="en-US" sz="1800" dirty="0">
                <a:cs typeface="Times New Roman" panose="02020603050405020304" pitchFamily="18" charset="0"/>
              </a:rPr>
              <a:t> can generate images from text prompts, which can inspire figures for your grant application.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One can also upload your own images and ask the AI for feedback on clarity or emphasis.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Like text generators, image generators may produce plagiarized or scientifically incorrect content, so always verify the results.</a:t>
            </a:r>
          </a:p>
          <a:p>
            <a:pPr algn="just"/>
            <a:r>
              <a:rPr lang="en-US" sz="1800" dirty="0">
                <a:cs typeface="Times New Roman" panose="02020603050405020304" pitchFamily="18" charset="0"/>
              </a:rPr>
              <a:t>Ensure that AI-generated figures are permitted by the funding agency.</a:t>
            </a:r>
            <a:endParaRPr lang="en-IN" sz="1800" dirty="0">
              <a:cs typeface="Times New Roman" panose="02020603050405020304" pitchFamily="18" charset="0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5A02166-0CC7-7684-DE6D-C40C7F4941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944"/>
          <a:stretch/>
        </p:blipFill>
        <p:spPr bwMode="auto">
          <a:xfrm>
            <a:off x="5867400" y="2209800"/>
            <a:ext cx="272626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14875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0ED93-745A-8DDE-F307-DFE56F152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 9: Don’t forget to interact with humans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B8200-E25B-B22B-F353-C72E3EC5E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cs typeface="Times New Roman" panose="02020603050405020304" pitchFamily="18" charset="0"/>
              </a:rPr>
              <a:t>AI tools are useful, but they cannot replace expert human review, especially for scientific accuracy and technical details.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Always seek feedback from peers and mentors throughout the grant writing process.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For less experienced grant writers, human feedback is crucial to identify errors and improve your proposal.</a:t>
            </a:r>
          </a:p>
          <a:p>
            <a:pPr algn="just"/>
            <a:r>
              <a:rPr lang="en-US" dirty="0">
                <a:cs typeface="Times New Roman" panose="02020603050405020304" pitchFamily="18" charset="0"/>
              </a:rPr>
              <a:t>Engaging with human reviewers helps you grow as a scientist and ensures the quality of your application, making it more competitive.</a:t>
            </a:r>
            <a:endParaRPr lang="en-I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3064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  Rule 10: Play!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best way to learn how to use AI for grant writing is through experimentation and play.</a:t>
            </a:r>
          </a:p>
          <a:p>
            <a:r>
              <a:rPr lang="en-US" dirty="0"/>
              <a:t>Use free tools like </a:t>
            </a:r>
            <a:r>
              <a:rPr lang="en-US" dirty="0" err="1"/>
              <a:t>ChatGPT</a:t>
            </a:r>
            <a:r>
              <a:rPr lang="en-US" dirty="0"/>
              <a:t> 3.5 or Google Bard to try different prompts and refine your understanding of AI’s capabilities.</a:t>
            </a:r>
          </a:p>
          <a:p>
            <a:r>
              <a:rPr lang="en-US" dirty="0"/>
              <a:t>Ask questions you already know the answer to, to test AI’s reliability and learn how to fact-check responses.</a:t>
            </a:r>
          </a:p>
          <a:p>
            <a:r>
              <a:rPr lang="en-US" dirty="0"/>
              <a:t>As generative models evolve, understanding their strengths and weaknesses will allow you to harness their full potential for grant writing and scientific communication.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33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5694541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Conclusion	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Generative AI tools like </a:t>
            </a:r>
            <a:r>
              <a:rPr lang="en-IN" dirty="0" err="1" smtClean="0"/>
              <a:t>ChatGPT</a:t>
            </a:r>
            <a:r>
              <a:rPr lang="en-IN" dirty="0" smtClean="0"/>
              <a:t>/ Bard/ Gemini/</a:t>
            </a:r>
            <a:r>
              <a:rPr lang="en-IN" dirty="0" err="1" smtClean="0"/>
              <a:t>Copilot</a:t>
            </a:r>
            <a:r>
              <a:rPr lang="en-IN" dirty="0" smtClean="0"/>
              <a:t> etc. can </a:t>
            </a:r>
            <a:r>
              <a:rPr lang="en-US" dirty="0" smtClean="0"/>
              <a:t>streamline </a:t>
            </a:r>
            <a:r>
              <a:rPr lang="en-US" dirty="0"/>
              <a:t>the drafting process, reducing the time and effort required for writing comprehensive grant applications.</a:t>
            </a:r>
            <a:endParaRPr lang="en-IN" dirty="0"/>
          </a:p>
          <a:p>
            <a:r>
              <a:rPr lang="en-US" dirty="0"/>
              <a:t>These tools </a:t>
            </a:r>
            <a:r>
              <a:rPr lang="en-US" dirty="0" smtClean="0"/>
              <a:t>can help </a:t>
            </a:r>
            <a:r>
              <a:rPr lang="en-US" dirty="0"/>
              <a:t>in refining language, ensuring that the proposal is clear, coherent, and free from errors</a:t>
            </a:r>
            <a:endParaRPr lang="en-IN" dirty="0" smtClean="0"/>
          </a:p>
          <a:p>
            <a:r>
              <a:rPr lang="en-US" dirty="0" smtClean="0"/>
              <a:t>Can help with literature </a:t>
            </a:r>
            <a:r>
              <a:rPr lang="en-US" dirty="0"/>
              <a:t>review </a:t>
            </a:r>
            <a:r>
              <a:rPr lang="en-US" dirty="0" smtClean="0"/>
              <a:t>however these tools are prone to make mistakes and proper verification is needed.</a:t>
            </a:r>
          </a:p>
          <a:p>
            <a:r>
              <a:rPr lang="en-US" dirty="0" smtClean="0"/>
              <a:t>Can </a:t>
            </a:r>
            <a:r>
              <a:rPr lang="en-US" dirty="0"/>
              <a:t>analyze large datasets to provide valuable insights, supporting the research hypothesis and methodology</a:t>
            </a:r>
            <a:endParaRPr lang="en-IN" dirty="0" smtClean="0"/>
          </a:p>
          <a:p>
            <a:r>
              <a:rPr lang="en-IN" dirty="0" smtClean="0"/>
              <a:t>Trust but verify- the tools are not fool proof and make mistakes. </a:t>
            </a:r>
            <a:endParaRPr lang="en-IN" dirty="0"/>
          </a:p>
          <a:p>
            <a:endParaRPr lang="en-IN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34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3270113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5" name="Title 1">
            <a:extLst>
              <a:ext uri="{FF2B5EF4-FFF2-40B4-BE49-F238E27FC236}">
                <a16:creationId xmlns:a16="http://schemas.microsoft.com/office/drawing/2014/main" id="{2B93602A-35B7-2C53-AE10-6E331544190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116513" y="6002338"/>
            <a:ext cx="3276600" cy="22701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000" b="0">
                <a:solidFill>
                  <a:schemeClr val="tx1"/>
                </a:solidFill>
                <a:cs typeface="Times" panose="02020603050405020304" pitchFamily="18" charset="0"/>
              </a:rPr>
              <a:t>C &amp; E News, June 1, 2015 Cover, Volume 93, Issue 22</a:t>
            </a:r>
            <a:endParaRPr lang="en-US" altLang="en-US" sz="100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pic>
        <p:nvPicPr>
          <p:cNvPr id="61446" name="Picture 5">
            <a:extLst>
              <a:ext uri="{FF2B5EF4-FFF2-40B4-BE49-F238E27FC236}">
                <a16:creationId xmlns:a16="http://schemas.microsoft.com/office/drawing/2014/main" id="{2CA2E3BE-0B29-9D55-160C-CAF1C4BE5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863600"/>
            <a:ext cx="4267200" cy="491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20B1AEC3-21B3-0286-6667-06F60ACCA530}"/>
              </a:ext>
            </a:extLst>
          </p:cNvPr>
          <p:cNvSpPr txBox="1">
            <a:spLocks/>
          </p:cNvSpPr>
          <p:nvPr/>
        </p:nvSpPr>
        <p:spPr bwMode="auto">
          <a:xfrm>
            <a:off x="990600" y="2914650"/>
            <a:ext cx="29718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accent1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sz="4000" b="0" kern="0" dirty="0">
                <a:solidFill>
                  <a:schemeClr val="tx1"/>
                </a:solidFill>
                <a:cs typeface="Times" panose="02020603050405020304" pitchFamily="18" charset="0"/>
              </a:rPr>
              <a:t>Questions?</a:t>
            </a:r>
            <a:endParaRPr lang="en-US" altLang="en-US" sz="4000" kern="0" dirty="0">
              <a:solidFill>
                <a:schemeClr val="tx1"/>
              </a:solidFill>
              <a:cs typeface="Times" panose="02020603050405020304" pitchFamily="18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DAAA5B4-F1DA-410C-AFFD-3E63E4917B38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D5617-9C16-40A9-BFDD-5FDCC718E9D6}" type="slidenum">
              <a:rPr lang="sv-SE" altLang="en-US" smtClean="0"/>
              <a:pPr/>
              <a:t>35</a:t>
            </a:fld>
            <a:endParaRPr lang="sv-SE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Grant- Give me Money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4</a:t>
            </a:fld>
            <a:endParaRPr lang="sv-SE" altLang="en-US"/>
          </a:p>
        </p:txBody>
      </p:sp>
      <p:pic>
        <p:nvPicPr>
          <p:cNvPr id="2050" name="Picture 2" descr="Falling rupee hi-res stock photography and images - Alamy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37"/>
          <a:stretch/>
        </p:blipFill>
        <p:spPr bwMode="auto">
          <a:xfrm>
            <a:off x="1448259" y="1707443"/>
            <a:ext cx="6247482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819400" y="5980211"/>
            <a:ext cx="5638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400" dirty="0"/>
              <a:t>https://www.alamy.com/stock-photo/falling-rupee.html?sortBy=relevant</a:t>
            </a:r>
          </a:p>
        </p:txBody>
      </p:sp>
    </p:spTree>
    <p:extLst>
      <p:ext uri="{BB962C8B-B14F-4D97-AF65-F5344CB8AC3E}">
        <p14:creationId xmlns:p14="http://schemas.microsoft.com/office/powerpoint/2010/main" val="2785449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Grant Writing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750" y="2120900"/>
            <a:ext cx="4413250" cy="4114800"/>
          </a:xfrm>
        </p:spPr>
        <p:txBody>
          <a:bodyPr/>
          <a:lstStyle/>
          <a:p>
            <a:r>
              <a:rPr lang="en-US" sz="2400" dirty="0"/>
              <a:t>Grant writing is as central to a scientific career as are writing papers and doing research. </a:t>
            </a:r>
            <a:endParaRPr lang="en-US" sz="2400" dirty="0" smtClean="0"/>
          </a:p>
          <a:p>
            <a:r>
              <a:rPr lang="en-US" sz="2400" dirty="0" smtClean="0"/>
              <a:t>Careful </a:t>
            </a:r>
            <a:r>
              <a:rPr lang="en-US" sz="2400" dirty="0"/>
              <a:t>targeting of a funder and careful preparation of a proposal can determine success or failure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Make it possible to do research for the benefit of mankind. </a:t>
            </a:r>
            <a:endParaRPr lang="en-IN" sz="2400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5334000" y="2120900"/>
            <a:ext cx="2978150" cy="4114800"/>
          </a:xfrm>
        </p:spPr>
        <p:txBody>
          <a:bodyPr/>
          <a:lstStyle/>
          <a:p>
            <a:r>
              <a:rPr lang="en-IN" sz="2400" dirty="0" smtClean="0"/>
              <a:t>Vaccines</a:t>
            </a:r>
          </a:p>
          <a:p>
            <a:r>
              <a:rPr lang="en-IN" sz="2400" dirty="0" smtClean="0"/>
              <a:t>Anti-cancer drugs</a:t>
            </a:r>
          </a:p>
          <a:p>
            <a:r>
              <a:rPr lang="en-IN" sz="2400" dirty="0" smtClean="0"/>
              <a:t>Gene therapy </a:t>
            </a:r>
          </a:p>
          <a:p>
            <a:r>
              <a:rPr lang="en-IN" sz="2400" dirty="0" smtClean="0"/>
              <a:t>Anti-malarial drugs</a:t>
            </a:r>
          </a:p>
          <a:p>
            <a:r>
              <a:rPr lang="en-IN" sz="2400" dirty="0" smtClean="0"/>
              <a:t>Mars exploration </a:t>
            </a:r>
          </a:p>
          <a:p>
            <a:r>
              <a:rPr lang="en-IN" sz="2400" dirty="0" smtClean="0"/>
              <a:t>Nuclear reactors </a:t>
            </a:r>
          </a:p>
          <a:p>
            <a:r>
              <a:rPr lang="en-IN" sz="2400" dirty="0" smtClean="0"/>
              <a:t>Wireless communication</a:t>
            </a:r>
          </a:p>
          <a:p>
            <a:endParaRPr lang="en-IN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5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16338174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781800" cy="1143000"/>
          </a:xfrm>
        </p:spPr>
        <p:txBody>
          <a:bodyPr/>
          <a:lstStyle/>
          <a:p>
            <a:r>
              <a:rPr lang="en-US" dirty="0"/>
              <a:t>The success of a grant </a:t>
            </a:r>
            <a:r>
              <a:rPr lang="en-US" dirty="0" smtClean="0"/>
              <a:t>proposal depends 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489" y="2133600"/>
            <a:ext cx="7772400" cy="41148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sponsoring organization.</a:t>
            </a:r>
          </a:p>
          <a:p>
            <a:r>
              <a:rPr lang="en-US" dirty="0" smtClean="0"/>
              <a:t>The </a:t>
            </a:r>
            <a:r>
              <a:rPr lang="en-US" dirty="0"/>
              <a:t>innovative nature or critical importance of the proposed project.</a:t>
            </a:r>
          </a:p>
          <a:p>
            <a:r>
              <a:rPr lang="en-US" dirty="0" smtClean="0"/>
              <a:t>The </a:t>
            </a:r>
            <a:r>
              <a:rPr lang="en-US" dirty="0"/>
              <a:t>competition level.</a:t>
            </a:r>
          </a:p>
          <a:p>
            <a:r>
              <a:rPr lang="en-US" dirty="0" smtClean="0"/>
              <a:t>The </a:t>
            </a:r>
            <a:r>
              <a:rPr lang="en-US" dirty="0"/>
              <a:t>skills of the grant writer in building a compelling case.</a:t>
            </a:r>
          </a:p>
          <a:p>
            <a:r>
              <a:rPr lang="en-US" dirty="0" smtClean="0"/>
              <a:t>Good </a:t>
            </a:r>
            <a:r>
              <a:rPr lang="en-US" dirty="0"/>
              <a:t>luck.</a:t>
            </a:r>
          </a:p>
          <a:p>
            <a:r>
              <a:rPr lang="en-US" dirty="0" smtClean="0"/>
              <a:t>Good </a:t>
            </a:r>
            <a:r>
              <a:rPr lang="en-US" dirty="0"/>
              <a:t>timing (in terms of whether the funder and/or society are ready for the idea or approach).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6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952366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Research Proposal Organisation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1.   Abstract</a:t>
            </a:r>
          </a:p>
          <a:p>
            <a:pPr marL="0" indent="0">
              <a:buNone/>
            </a:pPr>
            <a:r>
              <a:rPr lang="en-US" sz="1800" dirty="0"/>
              <a:t>2.   Specific Aims</a:t>
            </a:r>
          </a:p>
          <a:p>
            <a:pPr marL="0" indent="0">
              <a:buNone/>
            </a:pPr>
            <a:r>
              <a:rPr lang="en-US" sz="1800" dirty="0"/>
              <a:t>3.   Background/Introduction/Statement of Need</a:t>
            </a:r>
          </a:p>
          <a:p>
            <a:pPr marL="0" indent="0">
              <a:buNone/>
            </a:pPr>
            <a:r>
              <a:rPr lang="en-US" sz="1800" dirty="0"/>
              <a:t>4.   Preliminary Results</a:t>
            </a:r>
          </a:p>
          <a:p>
            <a:pPr marL="0" indent="0">
              <a:buNone/>
            </a:pPr>
            <a:r>
              <a:rPr lang="en-US" sz="1800" dirty="0"/>
              <a:t>5.   Research Design/Research Plan/Methodology/Implementation/Proposed Methods and   Procedures/Approach/Strategy</a:t>
            </a:r>
          </a:p>
          <a:p>
            <a:pPr marL="0" indent="0">
              <a:buNone/>
            </a:pPr>
            <a:r>
              <a:rPr lang="en-US" sz="1800" dirty="0"/>
              <a:t>6.   Alternate Strategy/Technical Problems and Alternate Routes</a:t>
            </a:r>
          </a:p>
          <a:p>
            <a:pPr marL="0" indent="0">
              <a:buNone/>
            </a:pPr>
            <a:r>
              <a:rPr lang="en-US" sz="1800" dirty="0"/>
              <a:t>7.   Summary/Impact Statement</a:t>
            </a:r>
          </a:p>
          <a:p>
            <a:pPr marL="0" indent="0">
              <a:buNone/>
            </a:pPr>
            <a:r>
              <a:rPr lang="en-US" sz="1800" dirty="0"/>
              <a:t>8.   References</a:t>
            </a:r>
          </a:p>
          <a:p>
            <a:pPr marL="0" indent="0">
              <a:buNone/>
            </a:pPr>
            <a:r>
              <a:rPr lang="en-US" sz="1800" dirty="0"/>
              <a:t>9.   Budget</a:t>
            </a:r>
          </a:p>
          <a:p>
            <a:pPr marL="0" indent="0">
              <a:buNone/>
            </a:pPr>
            <a:r>
              <a:rPr lang="en-US" sz="1800" dirty="0"/>
              <a:t>10. Personnel/Biographical Sketches</a:t>
            </a: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7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648246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</p:spPr>
        <p:txBody>
          <a:bodyPr/>
          <a:lstStyle/>
          <a:p>
            <a:r>
              <a:rPr lang="en-IN" dirty="0" smtClean="0"/>
              <a:t>Homework before starting writing your grant application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/>
              <a:t>Do not over- or underestimate the required funding for your project, and know the amount to can ask for from the sponsor. </a:t>
            </a:r>
            <a:endParaRPr lang="en-US" sz="1800" dirty="0" smtClean="0"/>
          </a:p>
          <a:p>
            <a:r>
              <a:rPr lang="en-US" sz="1800" dirty="0" smtClean="0"/>
              <a:t>Find </a:t>
            </a:r>
            <a:r>
              <a:rPr lang="en-US" sz="1800" dirty="0"/>
              <a:t>out what the proposal deadline is to ensure that you can meet it. Estimate that it will take you about 2 to 3 months to prepare a well-written proposal. </a:t>
            </a:r>
            <a:endParaRPr lang="en-US" sz="1800" dirty="0" smtClean="0"/>
          </a:p>
          <a:p>
            <a:r>
              <a:rPr lang="en-US" sz="1800" dirty="0" smtClean="0"/>
              <a:t>Also </a:t>
            </a:r>
            <a:r>
              <a:rPr lang="en-US" sz="1800" dirty="0"/>
              <a:t>take into account the start date of your project. It will take from 3 to 6 months for you to find out whether your proposal will be funded.</a:t>
            </a:r>
          </a:p>
          <a:p>
            <a:r>
              <a:rPr lang="en-US" sz="1800" dirty="0" smtClean="0"/>
              <a:t>Know </a:t>
            </a:r>
            <a:r>
              <a:rPr lang="en-US" sz="1800" dirty="0"/>
              <a:t>who will review your proposal. Knowing who your reviewers will be, particularly their training and background, will help you gear your writing level to that specific audience.</a:t>
            </a:r>
          </a:p>
          <a:p>
            <a:r>
              <a:rPr lang="en-US" sz="1800" dirty="0" smtClean="0"/>
              <a:t>Find </a:t>
            </a:r>
            <a:r>
              <a:rPr lang="en-US" sz="1800" dirty="0"/>
              <a:t>out the name and contact information for a program officer at the agency. Consider contacting this person if you have questions about the content or format of the proposal you are considering to prepare. </a:t>
            </a:r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8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2542791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Grant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Make sure that the first page is perfect.</a:t>
            </a:r>
          </a:p>
          <a:p>
            <a:r>
              <a:rPr lang="en-IN" dirty="0" smtClean="0"/>
              <a:t>Common mistakes </a:t>
            </a:r>
          </a:p>
          <a:p>
            <a:pPr lvl="1"/>
            <a:r>
              <a:rPr lang="en-US" sz="1800" dirty="0"/>
              <a:t>overambitious research plans</a:t>
            </a:r>
            <a:endParaRPr lang="en-IN" sz="1800" dirty="0"/>
          </a:p>
          <a:p>
            <a:pPr lvl="1"/>
            <a:r>
              <a:rPr lang="en-US" sz="1800" dirty="0"/>
              <a:t>incoherent or unfocused experimental designs</a:t>
            </a:r>
            <a:endParaRPr lang="en-IN" sz="1800" dirty="0"/>
          </a:p>
          <a:p>
            <a:pPr lvl="1"/>
            <a:r>
              <a:rPr lang="en-US" sz="1800" dirty="0"/>
              <a:t>specific aims being too dependent on one another</a:t>
            </a:r>
            <a:endParaRPr lang="en-IN" sz="1800" dirty="0"/>
          </a:p>
          <a:p>
            <a:pPr lvl="1"/>
            <a:r>
              <a:rPr lang="en-US" sz="1800" dirty="0"/>
              <a:t>poor write-up and presentation of the proposed study</a:t>
            </a:r>
            <a:endParaRPr lang="en-IN" sz="1800" dirty="0"/>
          </a:p>
          <a:p>
            <a:pPr lvl="1"/>
            <a:endParaRPr lang="en-IN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85EBA9-EB11-4FA8-9581-EF1BE64D8E53}" type="datetime1">
              <a:rPr lang="en-GB" smtClean="0"/>
              <a:t>11/01/2025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Rajnish Kumar, PhD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965D5-F9A5-4C0B-A45E-3B1FB4FA8853}" type="slidenum">
              <a:rPr lang="sv-SE" altLang="en-US" smtClean="0"/>
              <a:pPr/>
              <a:t>9</a:t>
            </a:fld>
            <a:endParaRPr lang="sv-SE" altLang="en-US"/>
          </a:p>
        </p:txBody>
      </p:sp>
    </p:spTree>
    <p:extLst>
      <p:ext uri="{BB962C8B-B14F-4D97-AF65-F5344CB8AC3E}">
        <p14:creationId xmlns:p14="http://schemas.microsoft.com/office/powerpoint/2010/main" val="3741234667"/>
      </p:ext>
    </p:extLst>
  </p:cSld>
  <p:clrMapOvr>
    <a:masterClrMapping/>
  </p:clrMapOvr>
</p:sld>
</file>

<file path=ppt/theme/theme1.xml><?xml version="1.0" encoding="utf-8"?>
<a:theme xmlns:a="http://schemas.openxmlformats.org/drawingml/2006/main" name="ki_white_eng (4)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70052"/>
      </a:accent1>
      <a:accent2>
        <a:srgbClr val="9FE6E9"/>
      </a:accent2>
      <a:accent3>
        <a:srgbClr val="FFFFFF"/>
      </a:accent3>
      <a:accent4>
        <a:srgbClr val="000000"/>
      </a:accent4>
      <a:accent5>
        <a:srgbClr val="C3AAB3"/>
      </a:accent5>
      <a:accent6>
        <a:srgbClr val="90D0D3"/>
      </a:accent6>
      <a:hlink>
        <a:srgbClr val="D40963"/>
      </a:hlink>
      <a:folHlink>
        <a:srgbClr val="CBCBCB"/>
      </a:folHlink>
    </a:clrScheme>
    <a:fontScheme name="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sv-SE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61B54"/>
        </a:accent1>
        <a:accent2>
          <a:srgbClr val="97D8DA"/>
        </a:accent2>
        <a:accent3>
          <a:srgbClr val="FFFFFF"/>
        </a:accent3>
        <a:accent4>
          <a:srgbClr val="000000"/>
        </a:accent4>
        <a:accent5>
          <a:srgbClr val="BDABB3"/>
        </a:accent5>
        <a:accent6>
          <a:srgbClr val="88C4C5"/>
        </a:accent6>
        <a:hlink>
          <a:srgbClr val="CF0063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ki_template_white_eng</Template>
  <TotalTime>13754</TotalTime>
  <Words>2260</Words>
  <Application>Microsoft Office PowerPoint</Application>
  <PresentationFormat>On-screen Show (4:3)</PresentationFormat>
  <Paragraphs>399</Paragraphs>
  <Slides>35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Helvetica</vt:lpstr>
      <vt:lpstr>Symbol</vt:lpstr>
      <vt:lpstr>Times</vt:lpstr>
      <vt:lpstr>Times New Roman</vt:lpstr>
      <vt:lpstr>Wingdings</vt:lpstr>
      <vt:lpstr>ki_white_eng (4)</vt:lpstr>
      <vt:lpstr>Writing Winning Grant Application in the Age of Generative AI</vt:lpstr>
      <vt:lpstr>About me</vt:lpstr>
      <vt:lpstr>Research Grants</vt:lpstr>
      <vt:lpstr>Research Grant- Give me Money</vt:lpstr>
      <vt:lpstr>Grant Writing </vt:lpstr>
      <vt:lpstr>The success of a grant proposal depends on </vt:lpstr>
      <vt:lpstr>Research Proposal Organisation</vt:lpstr>
      <vt:lpstr>Homework before starting writing your grant application</vt:lpstr>
      <vt:lpstr>Grant Writing</vt:lpstr>
      <vt:lpstr>Abstract and Specific Aims section </vt:lpstr>
      <vt:lpstr>Abstract and Specific Aims section </vt:lpstr>
      <vt:lpstr>Background and Significance</vt:lpstr>
      <vt:lpstr>Background and Significance</vt:lpstr>
      <vt:lpstr>Preliminary Results</vt:lpstr>
      <vt:lpstr>Preliminary Results</vt:lpstr>
      <vt:lpstr>Research Design and Methods Section</vt:lpstr>
      <vt:lpstr>Research Design and Methods Section</vt:lpstr>
      <vt:lpstr>Artificial intelligence (AI) for grant writing</vt:lpstr>
      <vt:lpstr>Generative AI</vt:lpstr>
      <vt:lpstr>Generative AI</vt:lpstr>
      <vt:lpstr>Some tools</vt:lpstr>
      <vt:lpstr>Ten simple rules of AI use in Grant writing </vt:lpstr>
      <vt:lpstr>Rule 1: Check the guidelines of the funding agency regarding AI</vt:lpstr>
      <vt:lpstr>Rule 2: Consider data privacy limitations</vt:lpstr>
      <vt:lpstr>Rule 3: Don’t use AI to write your grant</vt:lpstr>
      <vt:lpstr>Rule 4: Use custom prompts for specific feedback</vt:lpstr>
      <vt:lpstr>Custom prompts examples</vt:lpstr>
      <vt:lpstr>Rule 5: Fact check everything</vt:lpstr>
      <vt:lpstr>Rule 6: Don’t copy-paste; use the AI-generated text as inspiration</vt:lpstr>
      <vt:lpstr>Rule 7: Use this iterative process to become a better grant writer</vt:lpstr>
      <vt:lpstr>Rule 8: Use the AI for inspiration in developing figures</vt:lpstr>
      <vt:lpstr>Rule 9: Don’t forget to interact with humans</vt:lpstr>
      <vt:lpstr>  Rule 10: Play!</vt:lpstr>
      <vt:lpstr>Conclusion </vt:lpstr>
      <vt:lpstr>C &amp; E News, June 1, 2015 Cover, Volume 93, Issue 22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Based Virtual Screening (Docking Studies)</dc:title>
  <dc:creator>Rajnish</dc:creator>
  <cp:lastModifiedBy>Rajnish Kumar</cp:lastModifiedBy>
  <cp:revision>232</cp:revision>
  <cp:lastPrinted>2005-09-23T14:22:03Z</cp:lastPrinted>
  <dcterms:created xsi:type="dcterms:W3CDTF">2014-05-30T07:40:27Z</dcterms:created>
  <dcterms:modified xsi:type="dcterms:W3CDTF">2025-01-11T05:26:59Z</dcterms:modified>
</cp:coreProperties>
</file>