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0" r:id="rId3"/>
    <p:sldId id="257" r:id="rId4"/>
    <p:sldId id="265" r:id="rId5"/>
    <p:sldId id="277" r:id="rId6"/>
    <p:sldId id="266" r:id="rId7"/>
    <p:sldId id="267" r:id="rId8"/>
    <p:sldId id="268" r:id="rId9"/>
    <p:sldId id="273" r:id="rId10"/>
    <p:sldId id="272" r:id="rId11"/>
    <p:sldId id="258" r:id="rId12"/>
    <p:sldId id="278" r:id="rId13"/>
    <p:sldId id="279" r:id="rId14"/>
    <p:sldId id="280" r:id="rId15"/>
    <p:sldId id="281" r:id="rId16"/>
    <p:sldId id="260" r:id="rId17"/>
    <p:sldId id="269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4526" autoAdjust="0"/>
  </p:normalViewPr>
  <p:slideViewPr>
    <p:cSldViewPr snapToGrid="0" snapToObjects="1">
      <p:cViewPr varScale="1">
        <p:scale>
          <a:sx n="102" d="100"/>
          <a:sy n="102" d="100"/>
        </p:scale>
        <p:origin x="-7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C7C-818C-8044-A520-4A44C8FD331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F9D1-300A-BF49-8A6A-512041EE2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C7C-818C-8044-A520-4A44C8FD331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F9D1-300A-BF49-8A6A-512041EE2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C7C-818C-8044-A520-4A44C8FD331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F9D1-300A-BF49-8A6A-512041EE2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C7C-818C-8044-A520-4A44C8FD331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F9D1-300A-BF49-8A6A-512041EE2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C7C-818C-8044-A520-4A44C8FD331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F9D1-300A-BF49-8A6A-512041EE2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C7C-818C-8044-A520-4A44C8FD331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F9D1-300A-BF49-8A6A-512041EE2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C7C-818C-8044-A520-4A44C8FD331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F9D1-300A-BF49-8A6A-512041EE2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C7C-818C-8044-A520-4A44C8FD331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F9D1-300A-BF49-8A6A-512041EE2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C7C-818C-8044-A520-4A44C8FD331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F9D1-300A-BF49-8A6A-512041EE2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C7C-818C-8044-A520-4A44C8FD331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F9D1-300A-BF49-8A6A-512041EE2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C7C-818C-8044-A520-4A44C8FD331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F9D1-300A-BF49-8A6A-512041EE2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2AC7C-818C-8044-A520-4A44C8FD331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0F9D1-300A-BF49-8A6A-512041EE2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olang.org/src/cmd/cgo/" TargetMode="External"/><Relationship Id="rId4" Type="http://schemas.openxmlformats.org/officeDocument/2006/relationships/hyperlink" Target="http://golang.org/misc/cgo/" TargetMode="External"/><Relationship Id="rId5" Type="http://schemas.openxmlformats.org/officeDocument/2006/relationships/hyperlink" Target="https://golang.org/cmd/cgo/" TargetMode="External"/><Relationship Id="rId6" Type="http://schemas.openxmlformats.org/officeDocument/2006/relationships/hyperlink" Target="http://akrennmair.github.io/golang-cgo-slides" TargetMode="External"/><Relationship Id="rId7" Type="http://schemas.openxmlformats.org/officeDocument/2006/relationships/hyperlink" Target="http://morsmachine.dk/go-schedul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lang.org/src/runtime/cgocall.g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78353"/>
            <a:ext cx="7772400" cy="847891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Cgo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89272"/>
            <a:ext cx="7086600" cy="57165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Go under the hood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984675"/>
            <a:ext cx="4295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Rajesh Ramachandran</a:t>
            </a:r>
          </a:p>
          <a:p>
            <a:r>
              <a:rPr lang="en-US" sz="2400" dirty="0" smtClean="0"/>
              <a:t>Qube Cinema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6591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Cgo</a:t>
            </a:r>
            <a:r>
              <a:rPr lang="en-US" dirty="0" smtClean="0"/>
              <a:t> </a:t>
            </a:r>
            <a:r>
              <a:rPr lang="en-US" dirty="0"/>
              <a:t>g</a:t>
            </a:r>
            <a:r>
              <a:rPr lang="en-US" dirty="0" smtClean="0"/>
              <a:t>enerated </a:t>
            </a:r>
            <a:r>
              <a:rPr lang="en-US" dirty="0" smtClean="0"/>
              <a:t>Go wrapper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57201" y="1417638"/>
            <a:ext cx="4040188" cy="2125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Monaco"/>
              </a:rPr>
              <a:t>//</a:t>
            </a:r>
            <a:r>
              <a:rPr lang="en-US" sz="1800" dirty="0">
                <a:solidFill>
                  <a:srgbClr val="FF0000"/>
                </a:solidFill>
                <a:latin typeface="Monaco"/>
                <a:cs typeface="Monaco"/>
              </a:rPr>
              <a:t>hello.cgo1.go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latin typeface="Monaco"/>
              </a:rPr>
              <a:t>package </a:t>
            </a:r>
            <a:r>
              <a:rPr lang="en-US" sz="1800" dirty="0">
                <a:latin typeface="Monaco"/>
              </a:rPr>
              <a:t>main</a:t>
            </a:r>
          </a:p>
          <a:p>
            <a:pPr marL="0" indent="0">
              <a:buNone/>
            </a:pPr>
            <a:endParaRPr lang="en-US" sz="18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800" dirty="0" err="1">
                <a:latin typeface="Monaco"/>
              </a:rPr>
              <a:t>func</a:t>
            </a:r>
            <a:r>
              <a:rPr lang="en-US" sz="1800" dirty="0">
                <a:latin typeface="Monaco"/>
              </a:rPr>
              <a:t> main() {</a:t>
            </a:r>
          </a:p>
          <a:p>
            <a:pPr marL="0" indent="0">
              <a:buNone/>
            </a:pPr>
            <a:r>
              <a:rPr lang="fr-FR" sz="1800" dirty="0">
                <a:latin typeface="Monaco"/>
              </a:rPr>
              <a:t>    _</a:t>
            </a:r>
            <a:r>
              <a:rPr lang="fr-FR" sz="1800" dirty="0" err="1">
                <a:latin typeface="Monaco"/>
              </a:rPr>
              <a:t>Cfunc</a:t>
            </a:r>
            <a:r>
              <a:rPr lang="fr-FR" sz="1800" dirty="0">
                <a:latin typeface="Monaco"/>
              </a:rPr>
              <a:t>__main()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Monaco"/>
              <a:cs typeface="Monaco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>
          <a:xfrm>
            <a:off x="457200" y="3922412"/>
            <a:ext cx="8229600" cy="271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Monaco"/>
              </a:rPr>
              <a:t>//</a:t>
            </a:r>
            <a:r>
              <a:rPr lang="en-US" sz="1800" dirty="0">
                <a:solidFill>
                  <a:srgbClr val="FF0000"/>
                </a:solidFill>
                <a:latin typeface="Monaco"/>
                <a:cs typeface="Monaco"/>
              </a:rPr>
              <a:t>_</a:t>
            </a:r>
            <a:r>
              <a:rPr lang="en-US" sz="1800" dirty="0" err="1">
                <a:solidFill>
                  <a:srgbClr val="FF0000"/>
                </a:solidFill>
                <a:latin typeface="Monaco"/>
                <a:cs typeface="Monaco"/>
              </a:rPr>
              <a:t>cgo_gotypes.go</a:t>
            </a:r>
            <a:endParaRPr lang="en-US" sz="1800" dirty="0" smtClean="0">
              <a:solidFill>
                <a:srgbClr val="FF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Monaco"/>
              </a:rPr>
              <a:t>func</a:t>
            </a:r>
            <a:r>
              <a:rPr lang="en-US" sz="1800" dirty="0" smtClean="0">
                <a:latin typeface="Monaco"/>
              </a:rPr>
              <a:t> </a:t>
            </a:r>
            <a:r>
              <a:rPr lang="en-US" sz="1800" dirty="0">
                <a:latin typeface="Monaco"/>
              </a:rPr>
              <a:t>_</a:t>
            </a:r>
            <a:r>
              <a:rPr lang="en-US" sz="1800" dirty="0" err="1">
                <a:latin typeface="Monaco"/>
              </a:rPr>
              <a:t>Cfunc</a:t>
            </a:r>
            <a:r>
              <a:rPr lang="en-US" sz="1800" dirty="0">
                <a:latin typeface="Monaco"/>
              </a:rPr>
              <a:t>__main() (r1 _</a:t>
            </a:r>
            <a:r>
              <a:rPr lang="en-US" sz="1800" dirty="0" err="1">
                <a:latin typeface="Monaco"/>
              </a:rPr>
              <a:t>Ctype_int</a:t>
            </a:r>
            <a:r>
              <a:rPr lang="en-US" sz="1800" dirty="0"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Monaco"/>
              </a:rPr>
              <a:t>    _</a:t>
            </a:r>
            <a:r>
              <a:rPr lang="en-US" sz="1800" dirty="0" err="1">
                <a:latin typeface="Monaco"/>
              </a:rPr>
              <a:t>cgo_runtime_cgocall_errno</a:t>
            </a:r>
            <a:r>
              <a:rPr lang="en-US" sz="1800" dirty="0" smtClean="0">
                <a:latin typeface="Monaco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Monaco"/>
              </a:rPr>
              <a:t> </a:t>
            </a:r>
            <a:r>
              <a:rPr lang="en-US" sz="1800" dirty="0" smtClean="0">
                <a:latin typeface="Monaco"/>
              </a:rPr>
              <a:t>       _cgo_2b504f279e52_Cfunc__main,</a:t>
            </a:r>
          </a:p>
          <a:p>
            <a:pPr marL="0" indent="0">
              <a:buNone/>
            </a:pPr>
            <a:r>
              <a:rPr lang="en-US" sz="1800" dirty="0">
                <a:latin typeface="Monaco"/>
              </a:rPr>
              <a:t> </a:t>
            </a:r>
            <a:r>
              <a:rPr lang="en-US" sz="1800" dirty="0" smtClean="0">
                <a:latin typeface="Monaco"/>
              </a:rPr>
              <a:t>       </a:t>
            </a:r>
            <a:r>
              <a:rPr lang="en-US" sz="1800" dirty="0" err="1" smtClean="0">
                <a:latin typeface="Monaco"/>
              </a:rPr>
              <a:t>uintptr</a:t>
            </a:r>
            <a:r>
              <a:rPr lang="en-US" sz="1800" dirty="0" smtClean="0">
                <a:latin typeface="Monaco"/>
              </a:rPr>
              <a:t>(</a:t>
            </a:r>
            <a:r>
              <a:rPr lang="en-US" sz="1800" dirty="0" err="1" smtClean="0">
                <a:latin typeface="Monaco"/>
              </a:rPr>
              <a:t>unsafe.Pointer</a:t>
            </a:r>
            <a:r>
              <a:rPr lang="en-US" sz="1800" dirty="0" smtClean="0">
                <a:latin typeface="Monaco"/>
              </a:rPr>
              <a:t>(&amp;r1)))</a:t>
            </a:r>
          </a:p>
          <a:p>
            <a:pPr marL="0" indent="0">
              <a:buNone/>
            </a:pPr>
            <a:r>
              <a:rPr lang="en-US" sz="1800" dirty="0" smtClean="0">
                <a:latin typeface="Monaco"/>
              </a:rPr>
              <a:t>    </a:t>
            </a:r>
            <a:r>
              <a:rPr lang="en-US" sz="1800" dirty="0">
                <a:latin typeface="Monaco"/>
              </a:rPr>
              <a:t>return</a:t>
            </a:r>
          </a:p>
          <a:p>
            <a:pPr marL="0" indent="0">
              <a:buNone/>
            </a:pPr>
            <a:r>
              <a:rPr lang="en-US" sz="1800" dirty="0">
                <a:latin typeface="Monaco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6" name="Curved Connector 65"/>
          <p:cNvCxnSpPr/>
          <p:nvPr/>
        </p:nvCxnSpPr>
        <p:spPr>
          <a:xfrm flipV="1">
            <a:off x="5760303" y="3309542"/>
            <a:ext cx="3254514" cy="1462356"/>
          </a:xfrm>
          <a:prstGeom prst="curvedConnector3">
            <a:avLst/>
          </a:prstGeom>
          <a:ln w="381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ame 8"/>
          <p:cNvSpPr/>
          <p:nvPr/>
        </p:nvSpPr>
        <p:spPr>
          <a:xfrm>
            <a:off x="2764212" y="4607264"/>
            <a:ext cx="1195335" cy="336221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63823" y="2888890"/>
            <a:ext cx="161868" cy="1419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10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Cgo</a:t>
            </a:r>
            <a:r>
              <a:rPr lang="en-US" dirty="0" smtClean="0"/>
              <a:t> </a:t>
            </a:r>
            <a:r>
              <a:rPr lang="en-US" dirty="0"/>
              <a:t>g</a:t>
            </a:r>
            <a:r>
              <a:rPr lang="en-US" dirty="0" smtClean="0"/>
              <a:t>enerated C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Monaco"/>
              </a:rPr>
              <a:t>//hello.cgo2.c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696795"/>
                </a:solidFill>
                <a:latin typeface="Monaco"/>
              </a:rPr>
              <a:t>#</a:t>
            </a:r>
            <a:r>
              <a:rPr lang="en-US" sz="1800" dirty="0">
                <a:solidFill>
                  <a:srgbClr val="696795"/>
                </a:solidFill>
                <a:latin typeface="Monaco"/>
              </a:rPr>
              <a:t>include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onaco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onaco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onaco"/>
              </a:rPr>
              <a:t>&gt;</a:t>
            </a:r>
            <a:endParaRPr lang="en-US" sz="1800" dirty="0">
              <a:solidFill>
                <a:srgbClr val="F2F2F2"/>
              </a:solidFill>
              <a:latin typeface="Monaco"/>
            </a:endParaRPr>
          </a:p>
          <a:p>
            <a:pPr marL="0" indent="0">
              <a:buNone/>
            </a:pPr>
            <a:endParaRPr lang="en-US" sz="1800" dirty="0">
              <a:solidFill>
                <a:srgbClr val="F2F2F2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200FF"/>
                </a:solidFill>
                <a:latin typeface="Monaco"/>
              </a:rPr>
              <a:t>static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onaco"/>
              </a:rPr>
              <a:t>int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onaco"/>
              </a:rPr>
              <a:t>_main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onaco"/>
              </a:rPr>
              <a:t>void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2F2F2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2F2F2"/>
                </a:solidFill>
                <a:latin typeface="Monaco"/>
              </a:rPr>
              <a:t>  </a:t>
            </a:r>
            <a:r>
              <a:rPr lang="en-US" sz="1800" dirty="0" err="1">
                <a:solidFill>
                  <a:srgbClr val="F2F2F2"/>
                </a:solidFill>
                <a:latin typeface="Monaco"/>
              </a:rPr>
              <a:t>printf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onaco"/>
              </a:rPr>
              <a:t>"%d: hello, world\n"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2F2F2"/>
                </a:solidFill>
                <a:latin typeface="Monaco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F2F2F2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onaco"/>
                <a:ea typeface="Monaco"/>
                <a:cs typeface="Monaco"/>
              </a:rPr>
              <a:t>void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onaco"/>
                <a:ea typeface="Monaco"/>
                <a:cs typeface="Monaco"/>
              </a:rPr>
              <a:t>_cgo_2b504f279e52_Cfunc__main(void *v)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800" dirty="0" err="1">
                <a:solidFill>
                  <a:srgbClr val="FFFFFF"/>
                </a:solidFill>
                <a:latin typeface="Monaco"/>
                <a:ea typeface="Monaco"/>
                <a:cs typeface="Monaco"/>
              </a:rPr>
              <a:t>struct</a:t>
            </a:r>
            <a:r>
              <a:rPr lang="en-US" sz="1800" dirty="0">
                <a:solidFill>
                  <a:srgbClr val="FFFFFF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onaco"/>
                <a:ea typeface="Monaco"/>
                <a:cs typeface="Monaco"/>
              </a:rPr>
              <a:t>                </a:t>
            </a:r>
            <a:r>
              <a:rPr lang="en-US" sz="1800" dirty="0" err="1">
                <a:solidFill>
                  <a:srgbClr val="FFFFFF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800" dirty="0">
                <a:solidFill>
                  <a:srgbClr val="FFFFFF"/>
                </a:solidFill>
                <a:latin typeface="Monaco"/>
                <a:ea typeface="Monaco"/>
                <a:cs typeface="Monaco"/>
              </a:rPr>
              <a:t> r;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onaco"/>
                <a:ea typeface="Monaco"/>
                <a:cs typeface="Monaco"/>
              </a:rPr>
              <a:t>                char __pad4[4];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onaco"/>
                <a:ea typeface="Monaco"/>
                <a:cs typeface="Monaco"/>
              </a:rPr>
              <a:t>        } __attribute__((__packed__)) *a = v;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onaco"/>
                <a:ea typeface="Monaco"/>
                <a:cs typeface="Monaco"/>
              </a:rPr>
              <a:t>        char *</a:t>
            </a:r>
            <a:r>
              <a:rPr lang="en-US" sz="1800" dirty="0" err="1">
                <a:solidFill>
                  <a:srgbClr val="FFFFFF"/>
                </a:solidFill>
                <a:latin typeface="Monaco"/>
                <a:ea typeface="Monaco"/>
                <a:cs typeface="Monaco"/>
              </a:rPr>
              <a:t>stktop</a:t>
            </a:r>
            <a:r>
              <a:rPr lang="en-US" sz="1800" dirty="0">
                <a:solidFill>
                  <a:srgbClr val="FFFFFF"/>
                </a:solidFill>
                <a:latin typeface="Monaco"/>
                <a:ea typeface="Monaco"/>
                <a:cs typeface="Monaco"/>
              </a:rPr>
              <a:t> = _</a:t>
            </a:r>
            <a:r>
              <a:rPr lang="en-US" sz="1800" dirty="0" err="1">
                <a:solidFill>
                  <a:srgbClr val="FFFFFF"/>
                </a:solidFill>
                <a:latin typeface="Monaco"/>
                <a:ea typeface="Monaco"/>
                <a:cs typeface="Monaco"/>
              </a:rPr>
              <a:t>cgo_topofstack</a:t>
            </a:r>
            <a:r>
              <a:rPr lang="en-US" sz="1800" dirty="0">
                <a:solidFill>
                  <a:srgbClr val="FFFFFF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onaco"/>
                <a:ea typeface="Monaco"/>
                <a:cs typeface="Monaco"/>
              </a:rPr>
              <a:t>        __</a:t>
            </a:r>
            <a:r>
              <a:rPr lang="en-US" sz="1800" dirty="0" err="1">
                <a:solidFill>
                  <a:srgbClr val="FFFFFF"/>
                </a:solidFill>
                <a:latin typeface="Monaco"/>
                <a:ea typeface="Monaco"/>
                <a:cs typeface="Monaco"/>
              </a:rPr>
              <a:t>typeof</a:t>
            </a:r>
            <a:r>
              <a:rPr lang="en-US" sz="1800" dirty="0">
                <a:solidFill>
                  <a:srgbClr val="FFFFFF"/>
                </a:solidFill>
                <a:latin typeface="Monaco"/>
                <a:ea typeface="Monaco"/>
                <a:cs typeface="Monaco"/>
              </a:rPr>
              <a:t>__(a-&gt;r) r = _main();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onaco"/>
                <a:ea typeface="Monaco"/>
                <a:cs typeface="Monaco"/>
              </a:rPr>
              <a:t>        a = (void*)((char*)a + (_</a:t>
            </a:r>
            <a:r>
              <a:rPr lang="en-US" sz="1800" dirty="0" err="1">
                <a:solidFill>
                  <a:srgbClr val="FFFFFF"/>
                </a:solidFill>
                <a:latin typeface="Monaco"/>
                <a:ea typeface="Monaco"/>
                <a:cs typeface="Monaco"/>
              </a:rPr>
              <a:t>cgo_topofstack</a:t>
            </a:r>
            <a:r>
              <a:rPr lang="en-US" sz="1800" dirty="0">
                <a:solidFill>
                  <a:srgbClr val="FFFFFF"/>
                </a:solidFill>
                <a:latin typeface="Monaco"/>
                <a:ea typeface="Monaco"/>
                <a:cs typeface="Monaco"/>
              </a:rPr>
              <a:t>() - </a:t>
            </a:r>
            <a:r>
              <a:rPr lang="en-US" sz="1800" dirty="0" err="1">
                <a:solidFill>
                  <a:srgbClr val="FFFFFF"/>
                </a:solidFill>
                <a:latin typeface="Monaco"/>
                <a:ea typeface="Monaco"/>
                <a:cs typeface="Monaco"/>
              </a:rPr>
              <a:t>stktop</a:t>
            </a:r>
            <a:r>
              <a:rPr lang="en-US" sz="1800" dirty="0">
                <a:solidFill>
                  <a:srgbClr val="FFFFFF"/>
                </a:solidFill>
                <a:latin typeface="Monaco"/>
                <a:ea typeface="Monaco"/>
                <a:cs typeface="Monaco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onaco"/>
                <a:ea typeface="Monaco"/>
                <a:cs typeface="Monaco"/>
              </a:rPr>
              <a:t>        a-&gt;r = r;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onaco"/>
                <a:ea typeface="Monaco"/>
                <a:cs typeface="Monaco"/>
              </a:rPr>
              <a:t>}</a:t>
            </a:r>
            <a:endParaRPr lang="en-US" sz="1800" dirty="0">
              <a:solidFill>
                <a:srgbClr val="FFFFFF"/>
              </a:solidFill>
              <a:latin typeface="Monaco"/>
            </a:endParaRPr>
          </a:p>
        </p:txBody>
      </p:sp>
      <p:cxnSp>
        <p:nvCxnSpPr>
          <p:cNvPr id="5" name="Curved Connector 4"/>
          <p:cNvCxnSpPr/>
          <p:nvPr/>
        </p:nvCxnSpPr>
        <p:spPr>
          <a:xfrm rot="16200000" flipV="1">
            <a:off x="2014373" y="2372952"/>
            <a:ext cx="3258230" cy="2899396"/>
          </a:xfrm>
          <a:prstGeom prst="curvedConnector3">
            <a:avLst>
              <a:gd name="adj1" fmla="val 444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0" y="3104299"/>
            <a:ext cx="590142" cy="513108"/>
          </a:xfrm>
          <a:prstGeom prst="curvedConnector3">
            <a:avLst>
              <a:gd name="adj1" fmla="val 23913"/>
            </a:avLst>
          </a:prstGeom>
          <a:ln w="381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452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back into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57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1800" dirty="0">
                <a:solidFill>
                  <a:srgbClr val="C200FF"/>
                </a:solidFill>
                <a:latin typeface="Monaco"/>
              </a:rPr>
              <a:t>package</a:t>
            </a:r>
            <a:r>
              <a:rPr lang="fr-FR" sz="1800" dirty="0">
                <a:solidFill>
                  <a:srgbClr val="F2F2F2"/>
                </a:solidFill>
                <a:latin typeface="Monaco"/>
              </a:rPr>
              <a:t> main                                                      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F2F2F2"/>
                </a:solidFill>
                <a:latin typeface="Monaco"/>
              </a:rPr>
              <a:t>                                                                  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CB2418"/>
                </a:solidFill>
                <a:latin typeface="Monaco"/>
              </a:rPr>
              <a:t>/*                                                                </a:t>
            </a:r>
          </a:p>
          <a:p>
            <a:pPr marL="0" indent="0">
              <a:buNone/>
            </a:pPr>
            <a:r>
              <a:rPr lang="fi-FI" sz="1800" dirty="0" err="1">
                <a:solidFill>
                  <a:srgbClr val="CB2418"/>
                </a:solidFill>
                <a:latin typeface="Monaco"/>
              </a:rPr>
              <a:t>extern</a:t>
            </a:r>
            <a:r>
              <a:rPr lang="fi-FI" sz="1800" dirty="0">
                <a:solidFill>
                  <a:srgbClr val="CB2418"/>
                </a:solidFill>
                <a:latin typeface="Monaco"/>
              </a:rPr>
              <a:t> </a:t>
            </a:r>
            <a:r>
              <a:rPr lang="fi-FI" sz="1800" dirty="0" err="1">
                <a:solidFill>
                  <a:srgbClr val="CB2418"/>
                </a:solidFill>
                <a:latin typeface="Monaco"/>
              </a:rPr>
              <a:t>void</a:t>
            </a:r>
            <a:r>
              <a:rPr lang="fi-FI" sz="1800" dirty="0">
                <a:solidFill>
                  <a:srgbClr val="CB2418"/>
                </a:solidFill>
                <a:latin typeface="Monaco"/>
              </a:rPr>
              <a:t> </a:t>
            </a:r>
            <a:r>
              <a:rPr lang="fi-FI" sz="1800" dirty="0" err="1">
                <a:solidFill>
                  <a:srgbClr val="CB2418"/>
                </a:solidFill>
                <a:latin typeface="Monaco"/>
              </a:rPr>
              <a:t>progress(int</a:t>
            </a:r>
            <a:r>
              <a:rPr lang="fi-FI" sz="1800" dirty="0">
                <a:solidFill>
                  <a:srgbClr val="CB2418"/>
                </a:solidFill>
                <a:latin typeface="Monaco"/>
              </a:rPr>
              <a:t>);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B2418"/>
                </a:solidFill>
                <a:latin typeface="Monaco"/>
              </a:rPr>
              <a:t>static void fill(</a:t>
            </a:r>
            <a:r>
              <a:rPr lang="en-US" sz="1800" dirty="0" err="1">
                <a:solidFill>
                  <a:srgbClr val="CB2418"/>
                </a:solidFill>
                <a:latin typeface="Monaco"/>
              </a:rPr>
              <a:t>int</a:t>
            </a:r>
            <a:r>
              <a:rPr lang="en-US" sz="1800" dirty="0">
                <a:solidFill>
                  <a:srgbClr val="CB2418"/>
                </a:solidFill>
                <a:latin typeface="Monaco"/>
              </a:rPr>
              <a:t> *x, </a:t>
            </a:r>
            <a:r>
              <a:rPr lang="en-US" sz="1800" dirty="0" err="1">
                <a:solidFill>
                  <a:srgbClr val="CB2418"/>
                </a:solidFill>
                <a:latin typeface="Monaco"/>
              </a:rPr>
              <a:t>int</a:t>
            </a:r>
            <a:r>
              <a:rPr lang="en-US" sz="1800" dirty="0">
                <a:solidFill>
                  <a:srgbClr val="CB2418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CB2418"/>
                </a:solidFill>
                <a:latin typeface="Monaco"/>
              </a:rPr>
              <a:t>len</a:t>
            </a:r>
            <a:r>
              <a:rPr lang="en-US" sz="1800" dirty="0">
                <a:solidFill>
                  <a:srgbClr val="CB2418"/>
                </a:solidFill>
                <a:latin typeface="Monaco"/>
              </a:rPr>
              <a:t>)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B2418"/>
                </a:solidFill>
                <a:latin typeface="Monaco"/>
              </a:rPr>
              <a:t>{                                                                 </a:t>
            </a:r>
          </a:p>
          <a:p>
            <a:pPr marL="0" indent="0">
              <a:buNone/>
            </a:pPr>
            <a:r>
              <a:rPr lang="sk-SK" sz="1800" dirty="0">
                <a:solidFill>
                  <a:srgbClr val="CB2418"/>
                </a:solidFill>
                <a:latin typeface="Monaco"/>
              </a:rPr>
              <a:t>  int interval = len / 100;                                       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CB2418"/>
                </a:solidFill>
                <a:latin typeface="Monaco"/>
              </a:rPr>
              <a:t>  for(</a:t>
            </a:r>
            <a:r>
              <a:rPr lang="da-DK" sz="1800" dirty="0" err="1">
                <a:solidFill>
                  <a:srgbClr val="CB2418"/>
                </a:solidFill>
                <a:latin typeface="Monaco"/>
              </a:rPr>
              <a:t>int</a:t>
            </a:r>
            <a:r>
              <a:rPr lang="da-DK" sz="1800" dirty="0">
                <a:solidFill>
                  <a:srgbClr val="CB2418"/>
                </a:solidFill>
                <a:latin typeface="Monaco"/>
              </a:rPr>
              <a:t> i = 0; i &lt; len; i++) {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B2418"/>
                </a:solidFill>
                <a:latin typeface="Monaco"/>
              </a:rPr>
              <a:t>    if (</a:t>
            </a:r>
            <a:r>
              <a:rPr lang="en-US" sz="1800" dirty="0" err="1">
                <a:solidFill>
                  <a:srgbClr val="CB2418"/>
                </a:solidFill>
                <a:latin typeface="Monaco"/>
              </a:rPr>
              <a:t>i</a:t>
            </a:r>
            <a:r>
              <a:rPr lang="en-US" sz="1800" dirty="0">
                <a:solidFill>
                  <a:srgbClr val="CB2418"/>
                </a:solidFill>
                <a:latin typeface="Monaco"/>
              </a:rPr>
              <a:t> % interval == 0)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B2418"/>
                </a:solidFill>
                <a:latin typeface="Monaco"/>
              </a:rPr>
              <a:t>      </a:t>
            </a:r>
            <a:r>
              <a:rPr lang="en-US" sz="2900" dirty="0">
                <a:solidFill>
                  <a:srgbClr val="CB2418"/>
                </a:solidFill>
                <a:latin typeface="Monaco"/>
              </a:rPr>
              <a:t>progress(</a:t>
            </a:r>
            <a:r>
              <a:rPr lang="en-US" sz="2900" dirty="0" err="1">
                <a:solidFill>
                  <a:srgbClr val="CB2418"/>
                </a:solidFill>
                <a:latin typeface="Monaco"/>
              </a:rPr>
              <a:t>i</a:t>
            </a:r>
            <a:r>
              <a:rPr lang="en-US" sz="2900" dirty="0">
                <a:solidFill>
                  <a:srgbClr val="CB2418"/>
                </a:solidFill>
                <a:latin typeface="Monaco"/>
              </a:rPr>
              <a:t> / interval);</a:t>
            </a:r>
            <a:r>
              <a:rPr lang="en-US" sz="1800" dirty="0">
                <a:solidFill>
                  <a:srgbClr val="CB2418"/>
                </a:solidFill>
                <a:latin typeface="Monaco"/>
              </a:rPr>
              <a:t>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B2418"/>
                </a:solidFill>
                <a:latin typeface="Monaco"/>
              </a:rPr>
              <a:t>    x[</a:t>
            </a:r>
            <a:r>
              <a:rPr lang="en-US" sz="1800" dirty="0" err="1">
                <a:solidFill>
                  <a:srgbClr val="CB2418"/>
                </a:solidFill>
                <a:latin typeface="Monaco"/>
              </a:rPr>
              <a:t>i</a:t>
            </a:r>
            <a:r>
              <a:rPr lang="en-US" sz="1800" dirty="0">
                <a:solidFill>
                  <a:srgbClr val="CB2418"/>
                </a:solidFill>
                <a:latin typeface="Monaco"/>
              </a:rPr>
              <a:t>] = </a:t>
            </a:r>
            <a:r>
              <a:rPr lang="en-US" sz="1800" dirty="0" err="1">
                <a:solidFill>
                  <a:srgbClr val="CB2418"/>
                </a:solidFill>
                <a:latin typeface="Monaco"/>
              </a:rPr>
              <a:t>i</a:t>
            </a:r>
            <a:r>
              <a:rPr lang="en-US" sz="1800" dirty="0">
                <a:solidFill>
                  <a:srgbClr val="CB2418"/>
                </a:solidFill>
                <a:latin typeface="Monaco"/>
              </a:rPr>
              <a:t>;     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B2418"/>
                </a:solidFill>
                <a:latin typeface="Monaco"/>
              </a:rPr>
              <a:t>  }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B2418"/>
                </a:solidFill>
                <a:latin typeface="Monaco"/>
              </a:rPr>
              <a:t>}  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B2418"/>
                </a:solidFill>
                <a:latin typeface="Monaco"/>
              </a:rPr>
              <a:t>*/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200FF"/>
                </a:solidFill>
                <a:latin typeface="Monaco"/>
              </a:rPr>
              <a:t>import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onaco"/>
              </a:rPr>
              <a:t>"C"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                                                        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C200FF"/>
                </a:solidFill>
                <a:latin typeface="Monaco"/>
              </a:rPr>
              <a:t>import</a:t>
            </a:r>
            <a:r>
              <a:rPr lang="fi-FI" sz="1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fi-FI" sz="1800" dirty="0" smtClean="0">
                <a:solidFill>
                  <a:srgbClr val="F2F2F2"/>
                </a:solidFill>
                <a:latin typeface="Monaco"/>
              </a:rPr>
              <a:t>(</a:t>
            </a:r>
            <a:r>
              <a:rPr lang="fi-FI" sz="1800" dirty="0" smtClean="0">
                <a:solidFill>
                  <a:srgbClr val="9D206F"/>
                </a:solidFill>
                <a:latin typeface="Monaco"/>
              </a:rPr>
              <a:t>"</a:t>
            </a:r>
            <a:r>
              <a:rPr lang="fi-FI" sz="1800" dirty="0" err="1" smtClean="0">
                <a:solidFill>
                  <a:srgbClr val="9D206F"/>
                </a:solidFill>
                <a:latin typeface="Monaco"/>
              </a:rPr>
              <a:t>unsafe</a:t>
            </a:r>
            <a:r>
              <a:rPr lang="fi-FI" sz="1800" dirty="0" smtClean="0">
                <a:solidFill>
                  <a:srgbClr val="9D206F"/>
                </a:solidFill>
                <a:latin typeface="Monaco"/>
              </a:rPr>
              <a:t>”; ”</a:t>
            </a:r>
            <a:r>
              <a:rPr lang="fi-FI" sz="1800" dirty="0" err="1" smtClean="0">
                <a:solidFill>
                  <a:srgbClr val="9D206F"/>
                </a:solidFill>
                <a:latin typeface="Monaco"/>
              </a:rPr>
              <a:t>fmt</a:t>
            </a:r>
            <a:r>
              <a:rPr lang="fi-FI" sz="1800" dirty="0" smtClean="0">
                <a:solidFill>
                  <a:srgbClr val="9D206F"/>
                </a:solidFill>
                <a:latin typeface="Monaco"/>
              </a:rPr>
              <a:t>)</a:t>
            </a:r>
            <a:r>
              <a:rPr lang="fi-FI" sz="1800" dirty="0" smtClean="0">
                <a:solidFill>
                  <a:srgbClr val="F2F2F2"/>
                </a:solidFill>
                <a:latin typeface="Monaco"/>
              </a:rPr>
              <a:t>                                                   </a:t>
            </a:r>
            <a:endParaRPr lang="fi-FI" sz="1800" dirty="0">
              <a:solidFill>
                <a:srgbClr val="F2F2F2"/>
              </a:solidFill>
              <a:latin typeface="Monaco"/>
            </a:endParaRPr>
          </a:p>
          <a:p>
            <a:pPr marL="0" indent="0">
              <a:buNone/>
            </a:pPr>
            <a:r>
              <a:rPr lang="fi-FI" sz="1800" dirty="0" smtClean="0">
                <a:solidFill>
                  <a:srgbClr val="F2F2F2"/>
                </a:solidFill>
                <a:latin typeface="Monaco"/>
              </a:rPr>
              <a:t>                                                                  </a:t>
            </a:r>
            <a:endParaRPr lang="fi-FI" sz="1800" dirty="0">
              <a:solidFill>
                <a:srgbClr val="F2F2F2"/>
              </a:solidFill>
              <a:latin typeface="Monaco"/>
            </a:endParaRPr>
          </a:p>
          <a:p>
            <a:pPr marL="0" indent="0">
              <a:buNone/>
            </a:pPr>
            <a:r>
              <a:rPr lang="fr-FR" sz="1800" dirty="0" err="1">
                <a:solidFill>
                  <a:srgbClr val="C200FF"/>
                </a:solidFill>
                <a:latin typeface="Monaco"/>
              </a:rPr>
              <a:t>func</a:t>
            </a:r>
            <a:r>
              <a:rPr lang="fr-FR" sz="1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onaco"/>
              </a:rPr>
              <a:t>main</a:t>
            </a:r>
            <a:r>
              <a:rPr lang="fr-FR" sz="1800" dirty="0">
                <a:solidFill>
                  <a:srgbClr val="F2F2F2"/>
                </a:solidFill>
                <a:latin typeface="Monaco"/>
              </a:rPr>
              <a:t>() {                                                     </a:t>
            </a:r>
          </a:p>
          <a:p>
            <a:pPr marL="0" indent="0">
              <a:buNone/>
            </a:pPr>
            <a:r>
              <a:rPr lang="pl-PL" sz="1800" dirty="0">
                <a:solidFill>
                  <a:srgbClr val="F2F2F2"/>
                </a:solidFill>
                <a:latin typeface="Monaco"/>
              </a:rPr>
              <a:t>    </a:t>
            </a:r>
            <a:r>
              <a:rPr lang="pl-PL" sz="1800" dirty="0" err="1">
                <a:solidFill>
                  <a:srgbClr val="C200FF"/>
                </a:solidFill>
                <a:latin typeface="Monaco"/>
              </a:rPr>
              <a:t>var</a:t>
            </a:r>
            <a:r>
              <a:rPr lang="pl-PL" sz="1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pl-PL" sz="1800" dirty="0" err="1">
                <a:solidFill>
                  <a:srgbClr val="F2F2F2"/>
                </a:solidFill>
                <a:latin typeface="Monaco"/>
              </a:rPr>
              <a:t>nums</a:t>
            </a:r>
            <a:r>
              <a:rPr lang="pl-PL" sz="1800" dirty="0">
                <a:solidFill>
                  <a:srgbClr val="F2F2F2"/>
                </a:solidFill>
                <a:latin typeface="Monaco"/>
              </a:rPr>
              <a:t> []</a:t>
            </a:r>
            <a:r>
              <a:rPr lang="pl-PL" sz="1800" dirty="0" err="1">
                <a:solidFill>
                  <a:srgbClr val="2D961E"/>
                </a:solidFill>
                <a:latin typeface="Monaco"/>
              </a:rPr>
              <a:t>C.int</a:t>
            </a:r>
            <a:r>
              <a:rPr lang="pl-PL" sz="1800" dirty="0">
                <a:solidFill>
                  <a:srgbClr val="F2F2F2"/>
                </a:solidFill>
                <a:latin typeface="Monaco"/>
              </a:rPr>
              <a:t> = </a:t>
            </a:r>
            <a:r>
              <a:rPr lang="pl-PL" sz="1800" dirty="0" err="1">
                <a:solidFill>
                  <a:srgbClr val="696795"/>
                </a:solidFill>
                <a:latin typeface="Monaco"/>
              </a:rPr>
              <a:t>make</a:t>
            </a:r>
            <a:r>
              <a:rPr lang="pl-PL" sz="1800" dirty="0">
                <a:solidFill>
                  <a:srgbClr val="F2F2F2"/>
                </a:solidFill>
                <a:latin typeface="Monaco"/>
              </a:rPr>
              <a:t>([]</a:t>
            </a:r>
            <a:r>
              <a:rPr lang="pl-PL" sz="1800" dirty="0" err="1">
                <a:solidFill>
                  <a:srgbClr val="2D961E"/>
                </a:solidFill>
                <a:latin typeface="Monaco"/>
              </a:rPr>
              <a:t>C.int</a:t>
            </a:r>
            <a:r>
              <a:rPr lang="pl-PL" sz="1800" dirty="0">
                <a:solidFill>
                  <a:srgbClr val="F2F2F2"/>
                </a:solidFill>
                <a:latin typeface="Monaco"/>
              </a:rPr>
              <a:t>, 1e9)                         </a:t>
            </a:r>
          </a:p>
          <a:p>
            <a:pPr marL="0" indent="0">
              <a:buNone/>
            </a:pPr>
            <a:r>
              <a:rPr lang="pl-PL" sz="1800" dirty="0">
                <a:solidFill>
                  <a:srgbClr val="F2F2F2"/>
                </a:solidFill>
                <a:latin typeface="Monaco"/>
              </a:rPr>
              <a:t>    </a:t>
            </a:r>
            <a:r>
              <a:rPr lang="pl-PL" sz="2900" dirty="0" err="1">
                <a:solidFill>
                  <a:srgbClr val="F2F2F2"/>
                </a:solidFill>
                <a:latin typeface="Monaco"/>
              </a:rPr>
              <a:t>C.</a:t>
            </a:r>
            <a:r>
              <a:rPr lang="pl-PL" sz="2900" dirty="0" err="1">
                <a:solidFill>
                  <a:srgbClr val="4A00FF"/>
                </a:solidFill>
                <a:latin typeface="Monaco"/>
              </a:rPr>
              <a:t>fill</a:t>
            </a:r>
            <a:r>
              <a:rPr lang="pl-PL" sz="2900" dirty="0">
                <a:solidFill>
                  <a:srgbClr val="F2F2F2"/>
                </a:solidFill>
                <a:latin typeface="Monaco"/>
              </a:rPr>
              <a:t>((*</a:t>
            </a:r>
            <a:r>
              <a:rPr lang="pl-PL" sz="2900" dirty="0" err="1">
                <a:solidFill>
                  <a:srgbClr val="F2F2F2"/>
                </a:solidFill>
                <a:latin typeface="Monaco"/>
              </a:rPr>
              <a:t>C.int</a:t>
            </a:r>
            <a:r>
              <a:rPr lang="pl-PL" sz="2900" dirty="0">
                <a:solidFill>
                  <a:srgbClr val="F2F2F2"/>
                </a:solidFill>
                <a:latin typeface="Monaco"/>
              </a:rPr>
              <a:t>)(</a:t>
            </a:r>
            <a:r>
              <a:rPr lang="pl-PL" sz="2900" dirty="0" err="1">
                <a:solidFill>
                  <a:srgbClr val="F2F2F2"/>
                </a:solidFill>
                <a:latin typeface="Monaco"/>
              </a:rPr>
              <a:t>unsafe.</a:t>
            </a:r>
            <a:r>
              <a:rPr lang="pl-PL" sz="2900" dirty="0" err="1">
                <a:solidFill>
                  <a:srgbClr val="4A00FF"/>
                </a:solidFill>
                <a:latin typeface="Monaco"/>
              </a:rPr>
              <a:t>Pointer</a:t>
            </a:r>
            <a:r>
              <a:rPr lang="pl-PL" sz="2900" dirty="0">
                <a:solidFill>
                  <a:srgbClr val="F2F2F2"/>
                </a:solidFill>
                <a:latin typeface="Monaco"/>
              </a:rPr>
              <a:t>(&amp;</a:t>
            </a:r>
            <a:r>
              <a:rPr lang="pl-PL" sz="2900" dirty="0" err="1">
                <a:solidFill>
                  <a:srgbClr val="F2F2F2"/>
                </a:solidFill>
                <a:latin typeface="Monaco"/>
              </a:rPr>
              <a:t>nums</a:t>
            </a:r>
            <a:r>
              <a:rPr lang="pl-PL" sz="2900" dirty="0">
                <a:solidFill>
                  <a:srgbClr val="F2F2F2"/>
                </a:solidFill>
                <a:latin typeface="Monaco"/>
              </a:rPr>
              <a:t>[0])), (</a:t>
            </a:r>
            <a:r>
              <a:rPr lang="pl-PL" sz="2900" dirty="0" err="1">
                <a:solidFill>
                  <a:srgbClr val="F2F2F2"/>
                </a:solidFill>
                <a:latin typeface="Monaco"/>
              </a:rPr>
              <a:t>C.int</a:t>
            </a:r>
            <a:r>
              <a:rPr lang="pl-PL" sz="2900" dirty="0">
                <a:solidFill>
                  <a:srgbClr val="F2F2F2"/>
                </a:solidFill>
                <a:latin typeface="Monaco"/>
              </a:rPr>
              <a:t>)(</a:t>
            </a:r>
            <a:r>
              <a:rPr lang="pl-PL" sz="2900" dirty="0">
                <a:solidFill>
                  <a:srgbClr val="696795"/>
                </a:solidFill>
                <a:latin typeface="Monaco"/>
              </a:rPr>
              <a:t>len</a:t>
            </a:r>
            <a:r>
              <a:rPr lang="pl-PL" sz="2900" dirty="0">
                <a:solidFill>
                  <a:srgbClr val="F2F2F2"/>
                </a:solidFill>
                <a:latin typeface="Monaco"/>
              </a:rPr>
              <a:t>(</a:t>
            </a:r>
            <a:r>
              <a:rPr lang="pl-PL" sz="2900" dirty="0" err="1">
                <a:solidFill>
                  <a:srgbClr val="F2F2F2"/>
                </a:solidFill>
                <a:latin typeface="Monaco"/>
              </a:rPr>
              <a:t>nums</a:t>
            </a:r>
            <a:r>
              <a:rPr lang="pl-PL" sz="2900" dirty="0">
                <a:solidFill>
                  <a:srgbClr val="F2F2F2"/>
                </a:solidFill>
                <a:latin typeface="Monaco"/>
              </a:rPr>
              <a:t>)))</a:t>
            </a:r>
          </a:p>
          <a:p>
            <a:pPr marL="0" indent="0">
              <a:buNone/>
            </a:pPr>
            <a:r>
              <a:rPr lang="pl-PL" sz="1800" dirty="0">
                <a:solidFill>
                  <a:srgbClr val="F2F2F2"/>
                </a:solidFill>
                <a:latin typeface="Monaco"/>
              </a:rPr>
              <a:t>}                                                                 </a:t>
            </a:r>
          </a:p>
          <a:p>
            <a:pPr marL="0" indent="0">
              <a:buNone/>
            </a:pPr>
            <a:r>
              <a:rPr lang="pl-PL" sz="1800" dirty="0">
                <a:solidFill>
                  <a:srgbClr val="F2F2F2"/>
                </a:solidFill>
                <a:latin typeface="Monaco"/>
              </a:rPr>
              <a:t>                                                                  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CB2418"/>
                </a:solidFill>
                <a:latin typeface="Monaco"/>
              </a:rPr>
              <a:t>//export progress                                                 </a:t>
            </a:r>
          </a:p>
          <a:p>
            <a:pPr marL="0" indent="0">
              <a:buNone/>
            </a:pPr>
            <a:r>
              <a:rPr lang="pl-PL" sz="2900" dirty="0" err="1">
                <a:solidFill>
                  <a:srgbClr val="C200FF"/>
                </a:solidFill>
                <a:latin typeface="Monaco"/>
              </a:rPr>
              <a:t>func</a:t>
            </a:r>
            <a:r>
              <a:rPr lang="pl-PL" sz="2900" dirty="0">
                <a:solidFill>
                  <a:srgbClr val="F2F2F2"/>
                </a:solidFill>
                <a:latin typeface="Monaco"/>
              </a:rPr>
              <a:t> </a:t>
            </a:r>
            <a:r>
              <a:rPr lang="pl-PL" sz="2900" dirty="0" err="1">
                <a:solidFill>
                  <a:srgbClr val="4A00FF"/>
                </a:solidFill>
                <a:latin typeface="Monaco"/>
              </a:rPr>
              <a:t>progress</a:t>
            </a:r>
            <a:r>
              <a:rPr lang="pl-PL" sz="2900" dirty="0">
                <a:solidFill>
                  <a:srgbClr val="F2F2F2"/>
                </a:solidFill>
                <a:latin typeface="Monaco"/>
              </a:rPr>
              <a:t>(</a:t>
            </a:r>
            <a:r>
              <a:rPr lang="pl-PL" sz="2900" dirty="0" err="1">
                <a:solidFill>
                  <a:srgbClr val="F2F2F2"/>
                </a:solidFill>
                <a:latin typeface="Monaco"/>
              </a:rPr>
              <a:t>percent</a:t>
            </a:r>
            <a:r>
              <a:rPr lang="pl-PL" sz="2900" dirty="0">
                <a:solidFill>
                  <a:srgbClr val="F2F2F2"/>
                </a:solidFill>
                <a:latin typeface="Monaco"/>
              </a:rPr>
              <a:t> </a:t>
            </a:r>
            <a:r>
              <a:rPr lang="pl-PL" sz="2900" dirty="0" err="1">
                <a:solidFill>
                  <a:srgbClr val="2D961E"/>
                </a:solidFill>
                <a:latin typeface="Monaco"/>
              </a:rPr>
              <a:t>C.int</a:t>
            </a:r>
            <a:r>
              <a:rPr lang="pl-PL" sz="2900" dirty="0">
                <a:solidFill>
                  <a:srgbClr val="F2F2F2"/>
                </a:solidFill>
                <a:latin typeface="Monaco"/>
              </a:rPr>
              <a:t>) {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2F2F2"/>
                </a:solidFill>
                <a:latin typeface="Monaco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onaco"/>
              </a:rPr>
              <a:t>if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 percent%10 == 0 {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2F2F2"/>
                </a:solidFill>
                <a:latin typeface="Monaco"/>
              </a:rPr>
              <a:t>        </a:t>
            </a:r>
            <a:r>
              <a:rPr lang="en-US" sz="1800" dirty="0" err="1">
                <a:solidFill>
                  <a:srgbClr val="F2F2F2"/>
                </a:solidFill>
                <a:latin typeface="Monaco"/>
              </a:rPr>
              <a:t>fmt.</a:t>
            </a:r>
            <a:r>
              <a:rPr lang="en-US" sz="1800" dirty="0" err="1">
                <a:solidFill>
                  <a:srgbClr val="4A00FF"/>
                </a:solidFill>
                <a:latin typeface="Monaco"/>
              </a:rPr>
              <a:t>Printf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onaco"/>
              </a:rPr>
              <a:t>"%d%%"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, percent)                               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F2F2F2"/>
                </a:solidFill>
                <a:latin typeface="Monaco"/>
              </a:rPr>
              <a:t>    } </a:t>
            </a:r>
            <a:r>
              <a:rPr lang="da-DK" sz="1800" dirty="0" err="1">
                <a:solidFill>
                  <a:srgbClr val="C200FF"/>
                </a:solidFill>
                <a:latin typeface="Monaco"/>
              </a:rPr>
              <a:t>else</a:t>
            </a:r>
            <a:r>
              <a:rPr lang="da-DK" sz="1800" dirty="0">
                <a:solidFill>
                  <a:srgbClr val="F2F2F2"/>
                </a:solidFill>
                <a:latin typeface="Monaco"/>
              </a:rPr>
              <a:t> {                                                      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F2F2F2"/>
                </a:solidFill>
                <a:latin typeface="Monaco"/>
              </a:rPr>
              <a:t>        </a:t>
            </a:r>
            <a:r>
              <a:rPr lang="da-DK" sz="1800" dirty="0" err="1">
                <a:solidFill>
                  <a:srgbClr val="F2F2F2"/>
                </a:solidFill>
                <a:latin typeface="Monaco"/>
              </a:rPr>
              <a:t>fmt.</a:t>
            </a:r>
            <a:r>
              <a:rPr lang="da-DK" sz="1800" dirty="0" err="1">
                <a:solidFill>
                  <a:srgbClr val="4A00FF"/>
                </a:solidFill>
                <a:latin typeface="Monaco"/>
              </a:rPr>
              <a:t>Print</a:t>
            </a:r>
            <a:r>
              <a:rPr lang="da-DK" sz="1800" dirty="0">
                <a:solidFill>
                  <a:srgbClr val="F2F2F2"/>
                </a:solidFill>
                <a:latin typeface="Monaco"/>
              </a:rPr>
              <a:t>(</a:t>
            </a:r>
            <a:r>
              <a:rPr lang="da-DK" sz="1800" dirty="0">
                <a:solidFill>
                  <a:srgbClr val="9D206F"/>
                </a:solidFill>
                <a:latin typeface="Monaco"/>
              </a:rPr>
              <a:t>"."</a:t>
            </a:r>
            <a:r>
              <a:rPr lang="da-DK" sz="1800" dirty="0">
                <a:solidFill>
                  <a:srgbClr val="F2F2F2"/>
                </a:solidFill>
                <a:latin typeface="Monaco"/>
              </a:rPr>
              <a:t>)                                            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F2F2F2"/>
                </a:solidFill>
                <a:latin typeface="Monaco"/>
              </a:rPr>
              <a:t>    }                                                             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F2F2F2"/>
                </a:solidFill>
                <a:latin typeface="Monaco"/>
              </a:rPr>
              <a:t>} </a:t>
            </a:r>
            <a:endParaRPr lang="en-US" sz="1800" dirty="0">
              <a:solidFill>
                <a:srgbClr val="FFFFFF"/>
              </a:solidFill>
              <a:latin typeface="Monaco"/>
            </a:endParaRPr>
          </a:p>
        </p:txBody>
      </p:sp>
      <p:sp>
        <p:nvSpPr>
          <p:cNvPr id="6" name="Frame 5"/>
          <p:cNvSpPr/>
          <p:nvPr/>
        </p:nvSpPr>
        <p:spPr>
          <a:xfrm>
            <a:off x="457200" y="5005749"/>
            <a:ext cx="4349042" cy="44827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>
            <a:endCxn id="6" idx="3"/>
          </p:cNvCxnSpPr>
          <p:nvPr/>
        </p:nvCxnSpPr>
        <p:spPr>
          <a:xfrm>
            <a:off x="4806242" y="2957377"/>
            <a:ext cx="12700" cy="2272510"/>
          </a:xfrm>
          <a:prstGeom prst="curvedConnector3">
            <a:avLst>
              <a:gd name="adj1" fmla="val 11114039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rame 48"/>
          <p:cNvSpPr/>
          <p:nvPr/>
        </p:nvSpPr>
        <p:spPr>
          <a:xfrm>
            <a:off x="457199" y="2851533"/>
            <a:ext cx="4349043" cy="21168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ame 51"/>
          <p:cNvSpPr/>
          <p:nvPr/>
        </p:nvSpPr>
        <p:spPr>
          <a:xfrm>
            <a:off x="457200" y="4435913"/>
            <a:ext cx="8009755" cy="21168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15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Cgo</a:t>
            </a:r>
            <a:r>
              <a:rPr lang="en-US" dirty="0" smtClean="0"/>
              <a:t> generated </a:t>
            </a:r>
            <a:r>
              <a:rPr lang="en-US" dirty="0" smtClean="0"/>
              <a:t>C wrappers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734"/>
            <a:ext cx="8229600" cy="27538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Monaco"/>
              </a:rPr>
              <a:t>// _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</a:rPr>
              <a:t>cgo_export.c</a:t>
            </a:r>
            <a:endParaRPr lang="en-US" sz="1800" dirty="0" smtClean="0">
              <a:solidFill>
                <a:srgbClr val="FF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800" dirty="0" smtClean="0">
                <a:latin typeface="Monaco"/>
              </a:rPr>
              <a:t>void </a:t>
            </a:r>
            <a:r>
              <a:rPr lang="en-US" sz="1800" dirty="0">
                <a:latin typeface="Monaco"/>
              </a:rPr>
              <a:t>progress(</a:t>
            </a:r>
            <a:r>
              <a:rPr lang="en-US" sz="1800" dirty="0" err="1">
                <a:latin typeface="Monaco"/>
              </a:rPr>
              <a:t>int</a:t>
            </a:r>
            <a:r>
              <a:rPr lang="en-US" sz="1800" dirty="0">
                <a:latin typeface="Monaco"/>
              </a:rPr>
              <a:t> p0)</a:t>
            </a:r>
          </a:p>
          <a:p>
            <a:pPr marL="0" indent="0">
              <a:buNone/>
            </a:pPr>
            <a:r>
              <a:rPr lang="en-US" sz="1800" dirty="0"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Monaco"/>
              </a:rPr>
              <a:t>        </a:t>
            </a:r>
            <a:r>
              <a:rPr lang="en-US" sz="1800" dirty="0" err="1">
                <a:latin typeface="Monaco"/>
              </a:rPr>
              <a:t>struct</a:t>
            </a:r>
            <a:r>
              <a:rPr lang="en-US" sz="1800" dirty="0"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fr-FR" sz="1800" dirty="0">
                <a:latin typeface="Monaco"/>
              </a:rPr>
              <a:t>                </a:t>
            </a:r>
            <a:r>
              <a:rPr lang="fr-FR" sz="1800" dirty="0" err="1">
                <a:latin typeface="Monaco"/>
              </a:rPr>
              <a:t>int</a:t>
            </a:r>
            <a:r>
              <a:rPr lang="fr-FR" sz="1800" dirty="0">
                <a:latin typeface="Monaco"/>
              </a:rPr>
              <a:t> p0;</a:t>
            </a:r>
          </a:p>
          <a:p>
            <a:pPr marL="0" indent="0">
              <a:buNone/>
            </a:pPr>
            <a:r>
              <a:rPr lang="da-DK" sz="1800" dirty="0">
                <a:latin typeface="Monaco"/>
              </a:rPr>
              <a:t>                </a:t>
            </a:r>
            <a:r>
              <a:rPr lang="da-DK" sz="1800" dirty="0" err="1">
                <a:latin typeface="Monaco"/>
              </a:rPr>
              <a:t>char</a:t>
            </a:r>
            <a:r>
              <a:rPr lang="da-DK" sz="1800" dirty="0">
                <a:latin typeface="Monaco"/>
              </a:rPr>
              <a:t> __pad0[4];</a:t>
            </a:r>
          </a:p>
          <a:p>
            <a:pPr marL="0" indent="0">
              <a:buNone/>
            </a:pPr>
            <a:r>
              <a:rPr lang="it-IT" sz="1800" dirty="0">
                <a:latin typeface="Monaco"/>
              </a:rPr>
              <a:t>        } __</a:t>
            </a:r>
            <a:r>
              <a:rPr lang="it-IT" sz="1800" dirty="0" err="1">
                <a:latin typeface="Monaco"/>
              </a:rPr>
              <a:t>attribute</a:t>
            </a:r>
            <a:r>
              <a:rPr lang="it-IT" sz="1800" dirty="0">
                <a:latin typeface="Monaco"/>
              </a:rPr>
              <a:t>__((__</a:t>
            </a:r>
            <a:r>
              <a:rPr lang="it-IT" sz="1800" dirty="0" err="1">
                <a:latin typeface="Monaco"/>
              </a:rPr>
              <a:t>packed</a:t>
            </a:r>
            <a:r>
              <a:rPr lang="it-IT" sz="1800" dirty="0">
                <a:latin typeface="Monaco"/>
              </a:rPr>
              <a:t>__)) a;</a:t>
            </a:r>
          </a:p>
          <a:p>
            <a:pPr marL="0" indent="0">
              <a:buNone/>
            </a:pPr>
            <a:r>
              <a:rPr lang="it-IT" sz="1800" dirty="0">
                <a:latin typeface="Monaco"/>
              </a:rPr>
              <a:t>        a.p0 = p0;</a:t>
            </a:r>
          </a:p>
          <a:p>
            <a:pPr marL="0" indent="0">
              <a:buNone/>
            </a:pPr>
            <a:r>
              <a:rPr lang="nl-NL" sz="1800" dirty="0">
                <a:latin typeface="Monaco"/>
              </a:rPr>
              <a:t>        crosscall2(_cgoexp_6784b7ee9109_progress, &amp;a, 8);</a:t>
            </a:r>
          </a:p>
          <a:p>
            <a:pPr marL="0" indent="0">
              <a:buNone/>
            </a:pPr>
            <a:r>
              <a:rPr lang="nl-NL" sz="1800" dirty="0" smtClean="0">
                <a:latin typeface="Monaco"/>
              </a:rPr>
              <a:t>}</a:t>
            </a:r>
            <a:endParaRPr lang="en-US" sz="1800" dirty="0">
              <a:solidFill>
                <a:srgbClr val="FFFFFF"/>
              </a:solidFill>
              <a:latin typeface="Monaco"/>
            </a:endParaRPr>
          </a:p>
          <a:p>
            <a:pPr marL="0" indent="0">
              <a:buNone/>
            </a:pPr>
            <a:endParaRPr lang="nl-NL" sz="1800" dirty="0">
              <a:latin typeface="Monaco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334382"/>
            <a:ext cx="8229600" cy="2252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Monaco"/>
              </a:rPr>
              <a:t>// _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</a:rPr>
              <a:t>cgo_defun.c</a:t>
            </a:r>
            <a:endParaRPr lang="en-US" sz="1800" dirty="0" smtClean="0">
              <a:solidFill>
                <a:srgbClr val="FF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onaco"/>
              </a:rPr>
              <a:t>void</a:t>
            </a:r>
            <a:endParaRPr lang="en-US" sz="1800" dirty="0">
              <a:solidFill>
                <a:srgbClr val="FFFFFF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onaco"/>
              </a:rPr>
              <a:t>_cgoexp_6784b7ee9109_progress(void *a, int32 n)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onaco"/>
              </a:rPr>
              <a:t> 	      </a:t>
            </a:r>
            <a:r>
              <a:rPr lang="en-US" sz="1800" dirty="0" err="1">
                <a:solidFill>
                  <a:srgbClr val="FFFFFF"/>
                </a:solidFill>
                <a:latin typeface="Monaco"/>
              </a:rPr>
              <a:t>runtime·cgocallback</a:t>
            </a:r>
            <a:r>
              <a:rPr lang="en-US" sz="1800" dirty="0">
                <a:solidFill>
                  <a:srgbClr val="FFFFFF"/>
                </a:solidFill>
                <a:latin typeface="Monaco"/>
              </a:rPr>
              <a:t>(·progress, a, n);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Monaco"/>
              </a:rPr>
              <a:t>}</a:t>
            </a:r>
            <a:endParaRPr lang="nl-NL" sz="1800" dirty="0">
              <a:latin typeface="Monaco"/>
            </a:endParaRPr>
          </a:p>
        </p:txBody>
      </p:sp>
      <p:sp>
        <p:nvSpPr>
          <p:cNvPr id="7" name="Frame 6"/>
          <p:cNvSpPr/>
          <p:nvPr/>
        </p:nvSpPr>
        <p:spPr>
          <a:xfrm>
            <a:off x="1556427" y="3461686"/>
            <a:ext cx="1332300" cy="311297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2216350" y="5665710"/>
            <a:ext cx="2642684" cy="301801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543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Callbacks: In an ideal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57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1800" dirty="0">
                <a:solidFill>
                  <a:srgbClr val="C200FF"/>
                </a:solidFill>
                <a:latin typeface="Monaco"/>
              </a:rPr>
              <a:t>package</a:t>
            </a:r>
            <a:r>
              <a:rPr lang="fr-FR" sz="1800" dirty="0">
                <a:solidFill>
                  <a:srgbClr val="F2F2F2"/>
                </a:solidFill>
                <a:latin typeface="Monaco"/>
              </a:rPr>
              <a:t> main                                                                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F2F2F2"/>
                </a:solidFill>
                <a:latin typeface="Monaco"/>
              </a:rPr>
              <a:t>                                                                            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CB2418"/>
                </a:solidFill>
                <a:latin typeface="Monaco"/>
              </a:rPr>
              <a:t>/*                                                                          </a:t>
            </a:r>
          </a:p>
          <a:p>
            <a:pPr marL="0" indent="0">
              <a:buNone/>
            </a:pPr>
            <a:r>
              <a:rPr lang="fi-FI" sz="2900" dirty="0" err="1">
                <a:solidFill>
                  <a:srgbClr val="CB2418"/>
                </a:solidFill>
                <a:latin typeface="Monaco"/>
              </a:rPr>
              <a:t>static</a:t>
            </a:r>
            <a:r>
              <a:rPr lang="fi-FI" sz="2900" dirty="0">
                <a:solidFill>
                  <a:srgbClr val="CB2418"/>
                </a:solidFill>
                <a:latin typeface="Monaco"/>
              </a:rPr>
              <a:t> </a:t>
            </a:r>
            <a:r>
              <a:rPr lang="fi-FI" sz="2900" dirty="0" err="1">
                <a:solidFill>
                  <a:srgbClr val="CB2418"/>
                </a:solidFill>
                <a:latin typeface="Monaco"/>
              </a:rPr>
              <a:t>void</a:t>
            </a:r>
            <a:r>
              <a:rPr lang="fi-FI" sz="2900" dirty="0">
                <a:solidFill>
                  <a:srgbClr val="CB2418"/>
                </a:solidFill>
                <a:latin typeface="Monaco"/>
              </a:rPr>
              <a:t> </a:t>
            </a:r>
            <a:r>
              <a:rPr lang="fi-FI" sz="2900" dirty="0" err="1">
                <a:solidFill>
                  <a:srgbClr val="CB2418"/>
                </a:solidFill>
                <a:latin typeface="Monaco"/>
              </a:rPr>
              <a:t>fill(int</a:t>
            </a:r>
            <a:r>
              <a:rPr lang="fi-FI" sz="2900" dirty="0">
                <a:solidFill>
                  <a:srgbClr val="CB2418"/>
                </a:solidFill>
                <a:latin typeface="Monaco"/>
              </a:rPr>
              <a:t> *x, </a:t>
            </a:r>
            <a:r>
              <a:rPr lang="fi-FI" sz="2900" dirty="0" err="1">
                <a:solidFill>
                  <a:srgbClr val="CB2418"/>
                </a:solidFill>
                <a:latin typeface="Monaco"/>
              </a:rPr>
              <a:t>int</a:t>
            </a:r>
            <a:r>
              <a:rPr lang="fi-FI" sz="2900" dirty="0">
                <a:solidFill>
                  <a:srgbClr val="CB2418"/>
                </a:solidFill>
                <a:latin typeface="Monaco"/>
              </a:rPr>
              <a:t> </a:t>
            </a:r>
            <a:r>
              <a:rPr lang="fi-FI" sz="2900" dirty="0" err="1">
                <a:solidFill>
                  <a:srgbClr val="CB2418"/>
                </a:solidFill>
                <a:latin typeface="Monaco"/>
              </a:rPr>
              <a:t>len</a:t>
            </a:r>
            <a:r>
              <a:rPr lang="fi-FI" sz="2900" dirty="0">
                <a:solidFill>
                  <a:srgbClr val="CB2418"/>
                </a:solidFill>
                <a:latin typeface="Monaco"/>
              </a:rPr>
              <a:t>, </a:t>
            </a:r>
            <a:r>
              <a:rPr lang="fi-FI" sz="2900" dirty="0" err="1">
                <a:solidFill>
                  <a:srgbClr val="CB2418"/>
                </a:solidFill>
                <a:latin typeface="Monaco"/>
              </a:rPr>
              <a:t>void</a:t>
            </a:r>
            <a:r>
              <a:rPr lang="fi-FI" sz="2900" dirty="0">
                <a:solidFill>
                  <a:srgbClr val="CB2418"/>
                </a:solidFill>
                <a:latin typeface="Monaco"/>
              </a:rPr>
              <a:t> (*</a:t>
            </a:r>
            <a:r>
              <a:rPr lang="fi-FI" sz="2900" dirty="0" err="1">
                <a:solidFill>
                  <a:srgbClr val="CB2418"/>
                </a:solidFill>
                <a:latin typeface="Monaco"/>
              </a:rPr>
              <a:t>prog)(int</a:t>
            </a:r>
            <a:r>
              <a:rPr lang="fi-FI" sz="2900" dirty="0">
                <a:solidFill>
                  <a:srgbClr val="CB2418"/>
                </a:solidFill>
                <a:latin typeface="Monaco"/>
              </a:rPr>
              <a:t>))                        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CB2418"/>
                </a:solidFill>
                <a:latin typeface="Monaco"/>
              </a:rPr>
              <a:t>{                                                                           </a:t>
            </a:r>
          </a:p>
          <a:p>
            <a:pPr marL="0" indent="0">
              <a:buNone/>
            </a:pPr>
            <a:r>
              <a:rPr lang="sk-SK" sz="1800" dirty="0">
                <a:solidFill>
                  <a:srgbClr val="CB2418"/>
                </a:solidFill>
                <a:latin typeface="Monaco"/>
              </a:rPr>
              <a:t>  int interval = len / 100;                                                 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CB2418"/>
                </a:solidFill>
                <a:latin typeface="Monaco"/>
              </a:rPr>
              <a:t>  for(</a:t>
            </a:r>
            <a:r>
              <a:rPr lang="da-DK" sz="1800" dirty="0" err="1">
                <a:solidFill>
                  <a:srgbClr val="CB2418"/>
                </a:solidFill>
                <a:latin typeface="Monaco"/>
              </a:rPr>
              <a:t>int</a:t>
            </a:r>
            <a:r>
              <a:rPr lang="da-DK" sz="1800" dirty="0">
                <a:solidFill>
                  <a:srgbClr val="CB2418"/>
                </a:solidFill>
                <a:latin typeface="Monaco"/>
              </a:rPr>
              <a:t> i = 0; i &lt; len; i++) {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B2418"/>
                </a:solidFill>
                <a:latin typeface="Monaco"/>
              </a:rPr>
              <a:t>    if (</a:t>
            </a:r>
            <a:r>
              <a:rPr lang="en-US" sz="1800" dirty="0" err="1">
                <a:solidFill>
                  <a:srgbClr val="CB2418"/>
                </a:solidFill>
                <a:latin typeface="Monaco"/>
              </a:rPr>
              <a:t>i</a:t>
            </a:r>
            <a:r>
              <a:rPr lang="en-US" sz="1800" dirty="0">
                <a:solidFill>
                  <a:srgbClr val="CB2418"/>
                </a:solidFill>
                <a:latin typeface="Monaco"/>
              </a:rPr>
              <a:t> % interval == 0)  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B2418"/>
                </a:solidFill>
                <a:latin typeface="Monaco"/>
              </a:rPr>
              <a:t>      </a:t>
            </a:r>
            <a:r>
              <a:rPr lang="en-US" sz="2900" dirty="0" err="1">
                <a:solidFill>
                  <a:srgbClr val="CB2418"/>
                </a:solidFill>
                <a:latin typeface="Monaco"/>
              </a:rPr>
              <a:t>prog</a:t>
            </a:r>
            <a:r>
              <a:rPr lang="en-US" sz="2900" dirty="0">
                <a:solidFill>
                  <a:srgbClr val="CB2418"/>
                </a:solidFill>
                <a:latin typeface="Monaco"/>
              </a:rPr>
              <a:t>(</a:t>
            </a:r>
            <a:r>
              <a:rPr lang="en-US" sz="2900" dirty="0" err="1">
                <a:solidFill>
                  <a:srgbClr val="CB2418"/>
                </a:solidFill>
                <a:latin typeface="Monaco"/>
              </a:rPr>
              <a:t>i</a:t>
            </a:r>
            <a:r>
              <a:rPr lang="en-US" sz="2900" dirty="0">
                <a:solidFill>
                  <a:srgbClr val="CB2418"/>
                </a:solidFill>
                <a:latin typeface="Monaco"/>
              </a:rPr>
              <a:t> / interval);</a:t>
            </a:r>
            <a:r>
              <a:rPr lang="en-US" sz="1800" dirty="0">
                <a:solidFill>
                  <a:srgbClr val="CB2418"/>
                </a:solidFill>
                <a:latin typeface="Monaco"/>
              </a:rPr>
              <a:t>   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B2418"/>
                </a:solidFill>
                <a:latin typeface="Monaco"/>
              </a:rPr>
              <a:t>    x[</a:t>
            </a:r>
            <a:r>
              <a:rPr lang="en-US" sz="1800" dirty="0" err="1">
                <a:solidFill>
                  <a:srgbClr val="CB2418"/>
                </a:solidFill>
                <a:latin typeface="Monaco"/>
              </a:rPr>
              <a:t>i</a:t>
            </a:r>
            <a:r>
              <a:rPr lang="en-US" sz="1800" dirty="0">
                <a:solidFill>
                  <a:srgbClr val="CB2418"/>
                </a:solidFill>
                <a:latin typeface="Monaco"/>
              </a:rPr>
              <a:t>] = </a:t>
            </a:r>
            <a:r>
              <a:rPr lang="en-US" sz="1800" dirty="0" err="1">
                <a:solidFill>
                  <a:srgbClr val="CB2418"/>
                </a:solidFill>
                <a:latin typeface="Monaco"/>
              </a:rPr>
              <a:t>i</a:t>
            </a:r>
            <a:r>
              <a:rPr lang="en-US" sz="1800" dirty="0">
                <a:solidFill>
                  <a:srgbClr val="CB2418"/>
                </a:solidFill>
                <a:latin typeface="Monaco"/>
              </a:rPr>
              <a:t>;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B2418"/>
                </a:solidFill>
                <a:latin typeface="Monaco"/>
              </a:rPr>
              <a:t>  }          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B2418"/>
                </a:solidFill>
                <a:latin typeface="Monaco"/>
              </a:rPr>
              <a:t>}            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B2418"/>
                </a:solidFill>
                <a:latin typeface="Monaco"/>
              </a:rPr>
              <a:t>*/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200FF"/>
                </a:solidFill>
                <a:latin typeface="Monaco"/>
              </a:rPr>
              <a:t>import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onaco"/>
              </a:rPr>
              <a:t>"C"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   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200FF"/>
                </a:solidFill>
                <a:latin typeface="Monaco"/>
              </a:rPr>
              <a:t>import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sz="1800" dirty="0" smtClean="0">
                <a:solidFill>
                  <a:srgbClr val="F2F2F2"/>
                </a:solidFill>
                <a:latin typeface="Monaco"/>
              </a:rPr>
              <a:t>(</a:t>
            </a:r>
            <a:r>
              <a:rPr lang="en-US" sz="1800" dirty="0" smtClean="0">
                <a:solidFill>
                  <a:srgbClr val="9D206F"/>
                </a:solidFill>
                <a:latin typeface="Monaco"/>
              </a:rPr>
              <a:t>"</a:t>
            </a:r>
            <a:r>
              <a:rPr lang="en-US" sz="1800" dirty="0" err="1" smtClean="0">
                <a:solidFill>
                  <a:srgbClr val="9D206F"/>
                </a:solidFill>
                <a:latin typeface="Monaco"/>
              </a:rPr>
              <a:t>fmt</a:t>
            </a:r>
            <a:r>
              <a:rPr lang="en-US" sz="1800" dirty="0" smtClean="0">
                <a:solidFill>
                  <a:srgbClr val="9D206F"/>
                </a:solidFill>
                <a:latin typeface="Monaco"/>
              </a:rPr>
              <a:t>”; </a:t>
            </a:r>
            <a:r>
              <a:rPr lang="fi-FI" sz="1800" dirty="0" smtClean="0">
                <a:solidFill>
                  <a:srgbClr val="9D206F"/>
                </a:solidFill>
                <a:latin typeface="Monaco"/>
              </a:rPr>
              <a:t>"</a:t>
            </a:r>
            <a:r>
              <a:rPr lang="fi-FI" sz="1800" dirty="0" err="1" smtClean="0">
                <a:solidFill>
                  <a:srgbClr val="9D206F"/>
                </a:solidFill>
                <a:latin typeface="Monaco"/>
              </a:rPr>
              <a:t>unsafe</a:t>
            </a:r>
            <a:r>
              <a:rPr lang="fi-FI" sz="1800" dirty="0" smtClean="0">
                <a:solidFill>
                  <a:srgbClr val="9D206F"/>
                </a:solidFill>
                <a:latin typeface="Monaco"/>
              </a:rPr>
              <a:t>”</a:t>
            </a:r>
            <a:r>
              <a:rPr lang="fi-FI" sz="1800" dirty="0" smtClean="0">
                <a:solidFill>
                  <a:srgbClr val="F2F2F2"/>
                </a:solidFill>
                <a:latin typeface="Monaco"/>
              </a:rPr>
              <a:t>)                                                                           </a:t>
            </a:r>
            <a:endParaRPr lang="fi-FI" sz="1800" dirty="0">
              <a:solidFill>
                <a:srgbClr val="F2F2F2"/>
              </a:solidFill>
              <a:latin typeface="Monaco"/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F2F2F2"/>
                </a:solidFill>
                <a:latin typeface="Monaco"/>
              </a:rPr>
              <a:t>                                                                            </a:t>
            </a:r>
          </a:p>
          <a:p>
            <a:pPr marL="0" indent="0">
              <a:buNone/>
            </a:pPr>
            <a:r>
              <a:rPr lang="fr-FR" sz="1800" dirty="0" err="1">
                <a:solidFill>
                  <a:srgbClr val="C200FF"/>
                </a:solidFill>
                <a:latin typeface="Monaco"/>
              </a:rPr>
              <a:t>func</a:t>
            </a:r>
            <a:r>
              <a:rPr lang="fr-FR" sz="1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onaco"/>
              </a:rPr>
              <a:t>main</a:t>
            </a:r>
            <a:r>
              <a:rPr lang="fr-FR" sz="1800" dirty="0">
                <a:solidFill>
                  <a:srgbClr val="F2F2F2"/>
                </a:solidFill>
                <a:latin typeface="Monaco"/>
              </a:rPr>
              <a:t>() {                                                               </a:t>
            </a:r>
          </a:p>
          <a:p>
            <a:pPr marL="0" indent="0">
              <a:buNone/>
            </a:pPr>
            <a:r>
              <a:rPr lang="pl-PL" sz="1800" dirty="0">
                <a:solidFill>
                  <a:srgbClr val="F2F2F2"/>
                </a:solidFill>
                <a:latin typeface="Monaco"/>
              </a:rPr>
              <a:t>    </a:t>
            </a:r>
            <a:r>
              <a:rPr lang="pl-PL" sz="1800" dirty="0" err="1">
                <a:solidFill>
                  <a:srgbClr val="C200FF"/>
                </a:solidFill>
                <a:latin typeface="Monaco"/>
              </a:rPr>
              <a:t>var</a:t>
            </a:r>
            <a:r>
              <a:rPr lang="pl-PL" sz="1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pl-PL" sz="1800" dirty="0" err="1">
                <a:solidFill>
                  <a:srgbClr val="F2F2F2"/>
                </a:solidFill>
                <a:latin typeface="Monaco"/>
              </a:rPr>
              <a:t>nums</a:t>
            </a:r>
            <a:r>
              <a:rPr lang="pl-PL" sz="1800" dirty="0">
                <a:solidFill>
                  <a:srgbClr val="F2F2F2"/>
                </a:solidFill>
                <a:latin typeface="Monaco"/>
              </a:rPr>
              <a:t> []</a:t>
            </a:r>
            <a:r>
              <a:rPr lang="pl-PL" sz="1800" dirty="0" err="1">
                <a:solidFill>
                  <a:srgbClr val="2D961E"/>
                </a:solidFill>
                <a:latin typeface="Monaco"/>
              </a:rPr>
              <a:t>C.int</a:t>
            </a:r>
            <a:r>
              <a:rPr lang="pl-PL" sz="1800" dirty="0">
                <a:solidFill>
                  <a:srgbClr val="F2F2F2"/>
                </a:solidFill>
                <a:latin typeface="Monaco"/>
              </a:rPr>
              <a:t> = </a:t>
            </a:r>
            <a:r>
              <a:rPr lang="pl-PL" sz="1800" dirty="0" err="1">
                <a:solidFill>
                  <a:srgbClr val="696795"/>
                </a:solidFill>
                <a:latin typeface="Monaco"/>
              </a:rPr>
              <a:t>make</a:t>
            </a:r>
            <a:r>
              <a:rPr lang="pl-PL" sz="1800" dirty="0">
                <a:solidFill>
                  <a:srgbClr val="F2F2F2"/>
                </a:solidFill>
                <a:latin typeface="Monaco"/>
              </a:rPr>
              <a:t>([]</a:t>
            </a:r>
            <a:r>
              <a:rPr lang="pl-PL" sz="1800" dirty="0" err="1">
                <a:solidFill>
                  <a:srgbClr val="2D961E"/>
                </a:solidFill>
                <a:latin typeface="Monaco"/>
              </a:rPr>
              <a:t>C.int</a:t>
            </a:r>
            <a:r>
              <a:rPr lang="pl-PL" sz="1800" dirty="0">
                <a:solidFill>
                  <a:srgbClr val="F2F2F2"/>
                </a:solidFill>
                <a:latin typeface="Monaco"/>
              </a:rPr>
              <a:t>, 1e9)                                   </a:t>
            </a:r>
          </a:p>
          <a:p>
            <a:pPr marL="0" indent="0">
              <a:buNone/>
            </a:pPr>
            <a:r>
              <a:rPr lang="pl-PL" sz="1800" dirty="0">
                <a:solidFill>
                  <a:srgbClr val="F2F2F2"/>
                </a:solidFill>
                <a:latin typeface="Monaco"/>
              </a:rPr>
              <a:t>    </a:t>
            </a:r>
            <a:r>
              <a:rPr lang="pl-PL" sz="2900" dirty="0" err="1">
                <a:solidFill>
                  <a:srgbClr val="F2F2F2"/>
                </a:solidFill>
                <a:latin typeface="Monaco"/>
              </a:rPr>
              <a:t>C.</a:t>
            </a:r>
            <a:r>
              <a:rPr lang="pl-PL" sz="2900" dirty="0" err="1">
                <a:solidFill>
                  <a:srgbClr val="4A00FF"/>
                </a:solidFill>
                <a:latin typeface="Monaco"/>
              </a:rPr>
              <a:t>fill</a:t>
            </a:r>
            <a:r>
              <a:rPr lang="pl-PL" sz="2900" dirty="0">
                <a:solidFill>
                  <a:srgbClr val="F2F2F2"/>
                </a:solidFill>
                <a:latin typeface="Monaco"/>
              </a:rPr>
              <a:t>((*</a:t>
            </a:r>
            <a:r>
              <a:rPr lang="pl-PL" sz="2900" dirty="0" err="1">
                <a:solidFill>
                  <a:srgbClr val="F2F2F2"/>
                </a:solidFill>
                <a:latin typeface="Monaco"/>
              </a:rPr>
              <a:t>C.int</a:t>
            </a:r>
            <a:r>
              <a:rPr lang="pl-PL" sz="2900" dirty="0">
                <a:solidFill>
                  <a:srgbClr val="F2F2F2"/>
                </a:solidFill>
                <a:latin typeface="Monaco"/>
              </a:rPr>
              <a:t>)(</a:t>
            </a:r>
            <a:r>
              <a:rPr lang="pl-PL" sz="2900" dirty="0" err="1">
                <a:solidFill>
                  <a:srgbClr val="F2F2F2"/>
                </a:solidFill>
                <a:latin typeface="Monaco"/>
              </a:rPr>
              <a:t>unsafe.</a:t>
            </a:r>
            <a:r>
              <a:rPr lang="pl-PL" sz="2900" dirty="0" err="1">
                <a:solidFill>
                  <a:srgbClr val="4A00FF"/>
                </a:solidFill>
                <a:latin typeface="Monaco"/>
              </a:rPr>
              <a:t>Pointer</a:t>
            </a:r>
            <a:r>
              <a:rPr lang="pl-PL" sz="2900" dirty="0">
                <a:solidFill>
                  <a:srgbClr val="F2F2F2"/>
                </a:solidFill>
                <a:latin typeface="Monaco"/>
              </a:rPr>
              <a:t>(&amp;</a:t>
            </a:r>
            <a:r>
              <a:rPr lang="pl-PL" sz="2900" dirty="0" err="1">
                <a:solidFill>
                  <a:srgbClr val="F2F2F2"/>
                </a:solidFill>
                <a:latin typeface="Monaco"/>
              </a:rPr>
              <a:t>nums</a:t>
            </a:r>
            <a:r>
              <a:rPr lang="pl-PL" sz="2900" dirty="0">
                <a:solidFill>
                  <a:srgbClr val="F2F2F2"/>
                </a:solidFill>
                <a:latin typeface="Monaco"/>
              </a:rPr>
              <a:t>[0])), </a:t>
            </a:r>
            <a:r>
              <a:rPr lang="pl-PL" sz="2900" dirty="0" smtClean="0">
                <a:solidFill>
                  <a:srgbClr val="F2F2F2"/>
                </a:solidFill>
                <a:latin typeface="Monaco"/>
              </a:rPr>
              <a:t>(</a:t>
            </a:r>
            <a:r>
              <a:rPr lang="pl-PL" sz="2900" dirty="0" err="1">
                <a:solidFill>
                  <a:srgbClr val="F2F2F2"/>
                </a:solidFill>
                <a:latin typeface="Monaco"/>
              </a:rPr>
              <a:t>C.int</a:t>
            </a:r>
            <a:r>
              <a:rPr lang="pl-PL" sz="2900" dirty="0">
                <a:solidFill>
                  <a:srgbClr val="F2F2F2"/>
                </a:solidFill>
                <a:latin typeface="Monaco"/>
              </a:rPr>
              <a:t>)(</a:t>
            </a:r>
            <a:r>
              <a:rPr lang="pl-PL" sz="2900" dirty="0">
                <a:solidFill>
                  <a:srgbClr val="696795"/>
                </a:solidFill>
                <a:latin typeface="Monaco"/>
              </a:rPr>
              <a:t>len</a:t>
            </a:r>
            <a:r>
              <a:rPr lang="pl-PL" sz="2900" dirty="0">
                <a:solidFill>
                  <a:srgbClr val="F2F2F2"/>
                </a:solidFill>
                <a:latin typeface="Monaco"/>
              </a:rPr>
              <a:t>(</a:t>
            </a:r>
            <a:r>
              <a:rPr lang="pl-PL" sz="2900" dirty="0" err="1">
                <a:solidFill>
                  <a:srgbClr val="F2F2F2"/>
                </a:solidFill>
                <a:latin typeface="Monaco"/>
              </a:rPr>
              <a:t>nums</a:t>
            </a:r>
            <a:r>
              <a:rPr lang="pl-PL" sz="2900" dirty="0">
                <a:solidFill>
                  <a:srgbClr val="F2F2F2"/>
                </a:solidFill>
                <a:latin typeface="Monaco"/>
              </a:rPr>
              <a:t>)), </a:t>
            </a:r>
            <a:endParaRPr lang="pl-PL" sz="2900" dirty="0" smtClean="0">
              <a:solidFill>
                <a:srgbClr val="F2F2F2"/>
              </a:solidFill>
              <a:latin typeface="Monaco"/>
            </a:endParaRPr>
          </a:p>
          <a:p>
            <a:pPr marL="0" indent="0">
              <a:buNone/>
            </a:pPr>
            <a:r>
              <a:rPr lang="pl-PL" sz="2900" dirty="0" smtClean="0">
                <a:solidFill>
                  <a:srgbClr val="F2F2F2"/>
                </a:solidFill>
                <a:latin typeface="Monaco"/>
              </a:rPr>
              <a:t>       </a:t>
            </a:r>
            <a:r>
              <a:rPr lang="pl-PL" sz="2900" dirty="0" err="1" smtClean="0">
                <a:solidFill>
                  <a:srgbClr val="F2F2F2"/>
                </a:solidFill>
                <a:latin typeface="Monaco"/>
              </a:rPr>
              <a:t>progress</a:t>
            </a:r>
            <a:r>
              <a:rPr lang="pl-PL" sz="2900" dirty="0">
                <a:solidFill>
                  <a:srgbClr val="F2F2F2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pl-PL" sz="1800" dirty="0">
                <a:solidFill>
                  <a:srgbClr val="F2F2F2"/>
                </a:solidFill>
                <a:latin typeface="Monaco"/>
              </a:rPr>
              <a:t>}                                                                           </a:t>
            </a:r>
          </a:p>
          <a:p>
            <a:pPr marL="0" indent="0">
              <a:buNone/>
            </a:pPr>
            <a:r>
              <a:rPr lang="pl-PL" sz="1800" dirty="0">
                <a:solidFill>
                  <a:srgbClr val="F2F2F2"/>
                </a:solidFill>
                <a:latin typeface="Monaco"/>
              </a:rPr>
              <a:t>             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B2418"/>
                </a:solidFill>
                <a:latin typeface="Monaco"/>
              </a:rPr>
              <a:t>//export progress                                                           </a:t>
            </a:r>
          </a:p>
          <a:p>
            <a:pPr marL="0" indent="0">
              <a:buNone/>
            </a:pPr>
            <a:r>
              <a:rPr lang="pl-PL" sz="1800" dirty="0" err="1">
                <a:solidFill>
                  <a:srgbClr val="C200FF"/>
                </a:solidFill>
                <a:latin typeface="Monaco"/>
              </a:rPr>
              <a:t>func</a:t>
            </a:r>
            <a:r>
              <a:rPr lang="pl-PL" sz="1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pl-PL" sz="1800" dirty="0" err="1">
                <a:solidFill>
                  <a:srgbClr val="4A00FF"/>
                </a:solidFill>
                <a:latin typeface="Monaco"/>
              </a:rPr>
              <a:t>progress</a:t>
            </a:r>
            <a:r>
              <a:rPr lang="pl-PL" sz="1800" dirty="0">
                <a:solidFill>
                  <a:srgbClr val="F2F2F2"/>
                </a:solidFill>
                <a:latin typeface="Monaco"/>
              </a:rPr>
              <a:t>(</a:t>
            </a:r>
            <a:r>
              <a:rPr lang="pl-PL" sz="1800" dirty="0" err="1">
                <a:solidFill>
                  <a:srgbClr val="F2F2F2"/>
                </a:solidFill>
                <a:latin typeface="Monaco"/>
              </a:rPr>
              <a:t>percent</a:t>
            </a:r>
            <a:r>
              <a:rPr lang="pl-PL" sz="1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pl-PL" sz="1800" dirty="0" err="1">
                <a:solidFill>
                  <a:srgbClr val="2D961E"/>
                </a:solidFill>
                <a:latin typeface="Monaco"/>
              </a:rPr>
              <a:t>C.int</a:t>
            </a:r>
            <a:r>
              <a:rPr lang="pl-PL" sz="1800" dirty="0">
                <a:solidFill>
                  <a:srgbClr val="F2F2F2"/>
                </a:solidFill>
                <a:latin typeface="Monaco"/>
              </a:rPr>
              <a:t>) {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2F2F2"/>
                </a:solidFill>
                <a:latin typeface="Monaco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onaco"/>
              </a:rPr>
              <a:t>if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 percent%10 == 0 {    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2F2F2"/>
                </a:solidFill>
                <a:latin typeface="Monaco"/>
              </a:rPr>
              <a:t>        </a:t>
            </a:r>
            <a:r>
              <a:rPr lang="en-US" sz="1800" dirty="0" err="1">
                <a:solidFill>
                  <a:srgbClr val="F2F2F2"/>
                </a:solidFill>
                <a:latin typeface="Monaco"/>
              </a:rPr>
              <a:t>fmt.</a:t>
            </a:r>
            <a:r>
              <a:rPr lang="en-US" sz="1800" dirty="0" err="1">
                <a:solidFill>
                  <a:srgbClr val="4A00FF"/>
                </a:solidFill>
                <a:latin typeface="Monaco"/>
              </a:rPr>
              <a:t>Printf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onaco"/>
              </a:rPr>
              <a:t>"%d%%"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, percent)                                         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F2F2F2"/>
                </a:solidFill>
                <a:latin typeface="Monaco"/>
              </a:rPr>
              <a:t>    } </a:t>
            </a:r>
            <a:r>
              <a:rPr lang="da-DK" sz="1800" dirty="0" err="1">
                <a:solidFill>
                  <a:srgbClr val="C200FF"/>
                </a:solidFill>
                <a:latin typeface="Monaco"/>
              </a:rPr>
              <a:t>else</a:t>
            </a:r>
            <a:r>
              <a:rPr lang="da-DK" sz="1800" dirty="0">
                <a:solidFill>
                  <a:srgbClr val="F2F2F2"/>
                </a:solidFill>
                <a:latin typeface="Monaco"/>
              </a:rPr>
              <a:t> {                                                                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F2F2F2"/>
                </a:solidFill>
                <a:latin typeface="Monaco"/>
              </a:rPr>
              <a:t>        </a:t>
            </a:r>
            <a:r>
              <a:rPr lang="da-DK" sz="1800" dirty="0" err="1">
                <a:solidFill>
                  <a:srgbClr val="F2F2F2"/>
                </a:solidFill>
                <a:latin typeface="Monaco"/>
              </a:rPr>
              <a:t>fmt.</a:t>
            </a:r>
            <a:r>
              <a:rPr lang="da-DK" sz="1800" dirty="0" err="1">
                <a:solidFill>
                  <a:srgbClr val="4A00FF"/>
                </a:solidFill>
                <a:latin typeface="Monaco"/>
              </a:rPr>
              <a:t>Print</a:t>
            </a:r>
            <a:r>
              <a:rPr lang="da-DK" sz="1800" dirty="0">
                <a:solidFill>
                  <a:srgbClr val="F2F2F2"/>
                </a:solidFill>
                <a:latin typeface="Monaco"/>
              </a:rPr>
              <a:t>(</a:t>
            </a:r>
            <a:r>
              <a:rPr lang="da-DK" sz="1800" dirty="0">
                <a:solidFill>
                  <a:srgbClr val="9D206F"/>
                </a:solidFill>
                <a:latin typeface="Monaco"/>
              </a:rPr>
              <a:t>"."</a:t>
            </a:r>
            <a:r>
              <a:rPr lang="da-DK" sz="1800" dirty="0">
                <a:solidFill>
                  <a:srgbClr val="F2F2F2"/>
                </a:solidFill>
                <a:latin typeface="Monaco"/>
              </a:rPr>
              <a:t>)                                                      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F2F2F2"/>
                </a:solidFill>
                <a:latin typeface="Monaco"/>
              </a:rPr>
              <a:t>    }                                                                       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F2F2F2"/>
                </a:solidFill>
                <a:latin typeface="Monaco"/>
              </a:rPr>
              <a:t>} </a:t>
            </a:r>
            <a:endParaRPr lang="en-US" sz="1800" dirty="0">
              <a:solidFill>
                <a:srgbClr val="FFFFFF"/>
              </a:solidFill>
              <a:latin typeface="Monaco"/>
            </a:endParaRPr>
          </a:p>
        </p:txBody>
      </p:sp>
      <p:sp>
        <p:nvSpPr>
          <p:cNvPr id="8" name="Frame 7"/>
          <p:cNvSpPr/>
          <p:nvPr/>
        </p:nvSpPr>
        <p:spPr>
          <a:xfrm>
            <a:off x="4694181" y="1880268"/>
            <a:ext cx="2216348" cy="311297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949291" y="2729986"/>
            <a:ext cx="2425039" cy="311297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1319849" y="4625666"/>
            <a:ext cx="1232689" cy="311297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8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02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Callbacks: With </a:t>
            </a:r>
            <a:r>
              <a:rPr lang="en-US" dirty="0" err="1" smtClean="0"/>
              <a:t>Cgo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4846"/>
            <a:ext cx="8229600" cy="51757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800" dirty="0">
                <a:solidFill>
                  <a:srgbClr val="C200FF"/>
                </a:solidFill>
                <a:latin typeface="Monaco"/>
              </a:rPr>
              <a:t>package</a:t>
            </a:r>
            <a:r>
              <a:rPr lang="fr-FR" sz="800" dirty="0">
                <a:solidFill>
                  <a:srgbClr val="F2F2F2"/>
                </a:solidFill>
                <a:latin typeface="Monaco"/>
              </a:rPr>
              <a:t> main                                                            </a:t>
            </a:r>
          </a:p>
          <a:p>
            <a:pPr marL="0" indent="0">
              <a:buNone/>
            </a:pPr>
            <a:r>
              <a:rPr lang="fr-FR" sz="800" dirty="0">
                <a:solidFill>
                  <a:srgbClr val="F2F2F2"/>
                </a:solidFill>
                <a:latin typeface="Monaco"/>
              </a:rPr>
              <a:t>                                                                        </a:t>
            </a:r>
          </a:p>
          <a:p>
            <a:pPr marL="0" indent="0">
              <a:buNone/>
            </a:pPr>
            <a:r>
              <a:rPr lang="fr-FR" sz="800" dirty="0">
                <a:solidFill>
                  <a:srgbClr val="CB2418"/>
                </a:solidFill>
                <a:latin typeface="Monaco"/>
              </a:rPr>
              <a:t>/*                                                                      </a:t>
            </a:r>
          </a:p>
          <a:p>
            <a:pPr marL="0" indent="0">
              <a:buNone/>
            </a:pPr>
            <a:r>
              <a:rPr lang="fi-FI" sz="800" dirty="0" err="1">
                <a:solidFill>
                  <a:srgbClr val="CB2418"/>
                </a:solidFill>
                <a:latin typeface="Monaco"/>
              </a:rPr>
              <a:t>static</a:t>
            </a:r>
            <a:r>
              <a:rPr lang="fi-FI" sz="800" dirty="0">
                <a:solidFill>
                  <a:srgbClr val="CB2418"/>
                </a:solidFill>
                <a:latin typeface="Monaco"/>
              </a:rPr>
              <a:t> </a:t>
            </a:r>
            <a:r>
              <a:rPr lang="fi-FI" sz="800" dirty="0" err="1">
                <a:solidFill>
                  <a:srgbClr val="CB2418"/>
                </a:solidFill>
                <a:latin typeface="Monaco"/>
              </a:rPr>
              <a:t>void</a:t>
            </a:r>
            <a:r>
              <a:rPr lang="fi-FI" sz="800" dirty="0">
                <a:solidFill>
                  <a:srgbClr val="CB2418"/>
                </a:solidFill>
                <a:latin typeface="Monaco"/>
              </a:rPr>
              <a:t> </a:t>
            </a:r>
            <a:r>
              <a:rPr lang="fi-FI" sz="800" dirty="0" err="1">
                <a:solidFill>
                  <a:srgbClr val="CB2418"/>
                </a:solidFill>
                <a:latin typeface="Monaco"/>
              </a:rPr>
              <a:t>fill(int</a:t>
            </a:r>
            <a:r>
              <a:rPr lang="fi-FI" sz="800" dirty="0">
                <a:solidFill>
                  <a:srgbClr val="CB2418"/>
                </a:solidFill>
                <a:latin typeface="Monaco"/>
              </a:rPr>
              <a:t> *x, </a:t>
            </a:r>
            <a:r>
              <a:rPr lang="fi-FI" sz="800" dirty="0" err="1">
                <a:solidFill>
                  <a:srgbClr val="CB2418"/>
                </a:solidFill>
                <a:latin typeface="Monaco"/>
              </a:rPr>
              <a:t>int</a:t>
            </a:r>
            <a:r>
              <a:rPr lang="fi-FI" sz="800" dirty="0">
                <a:solidFill>
                  <a:srgbClr val="CB2418"/>
                </a:solidFill>
                <a:latin typeface="Monaco"/>
              </a:rPr>
              <a:t> </a:t>
            </a:r>
            <a:r>
              <a:rPr lang="fi-FI" sz="800" dirty="0" err="1">
                <a:solidFill>
                  <a:srgbClr val="CB2418"/>
                </a:solidFill>
                <a:latin typeface="Monaco"/>
              </a:rPr>
              <a:t>len</a:t>
            </a:r>
            <a:r>
              <a:rPr lang="fi-FI" sz="800" dirty="0">
                <a:solidFill>
                  <a:srgbClr val="CB2418"/>
                </a:solidFill>
                <a:latin typeface="Monaco"/>
              </a:rPr>
              <a:t>, </a:t>
            </a:r>
            <a:r>
              <a:rPr lang="fi-FI" sz="800" dirty="0" err="1">
                <a:solidFill>
                  <a:srgbClr val="CB2418"/>
                </a:solidFill>
                <a:latin typeface="Monaco"/>
              </a:rPr>
              <a:t>void</a:t>
            </a:r>
            <a:r>
              <a:rPr lang="fi-FI" sz="800" dirty="0">
                <a:solidFill>
                  <a:srgbClr val="CB2418"/>
                </a:solidFill>
                <a:latin typeface="Monaco"/>
              </a:rPr>
              <a:t> (*</a:t>
            </a:r>
            <a:r>
              <a:rPr lang="fi-FI" sz="800" dirty="0" err="1">
                <a:solidFill>
                  <a:srgbClr val="CB2418"/>
                </a:solidFill>
                <a:latin typeface="Monaco"/>
              </a:rPr>
              <a:t>prog)(int</a:t>
            </a:r>
            <a:r>
              <a:rPr lang="fi-FI" sz="800" dirty="0">
                <a:solidFill>
                  <a:srgbClr val="CB2418"/>
                </a:solidFill>
                <a:latin typeface="Monaco"/>
              </a:rPr>
              <a:t>))                    </a:t>
            </a:r>
          </a:p>
          <a:p>
            <a:pPr marL="0" indent="0">
              <a:buNone/>
            </a:pPr>
            <a:r>
              <a:rPr lang="fi-FI" sz="800" dirty="0">
                <a:solidFill>
                  <a:srgbClr val="CB2418"/>
                </a:solidFill>
                <a:latin typeface="Monaco"/>
              </a:rPr>
              <a:t>{                                                                       </a:t>
            </a:r>
          </a:p>
          <a:p>
            <a:pPr marL="0" indent="0">
              <a:buNone/>
            </a:pPr>
            <a:r>
              <a:rPr lang="sk-SK" sz="800" dirty="0">
                <a:solidFill>
                  <a:srgbClr val="CB2418"/>
                </a:solidFill>
                <a:latin typeface="Monaco"/>
              </a:rPr>
              <a:t>  int interval = len / 100;                                             </a:t>
            </a:r>
          </a:p>
          <a:p>
            <a:pPr marL="0" indent="0">
              <a:buNone/>
            </a:pPr>
            <a:r>
              <a:rPr lang="da-DK" sz="800" dirty="0">
                <a:solidFill>
                  <a:srgbClr val="CB2418"/>
                </a:solidFill>
                <a:latin typeface="Monaco"/>
              </a:rPr>
              <a:t>  for(</a:t>
            </a:r>
            <a:r>
              <a:rPr lang="da-DK" sz="800" dirty="0" err="1">
                <a:solidFill>
                  <a:srgbClr val="CB2418"/>
                </a:solidFill>
                <a:latin typeface="Monaco"/>
              </a:rPr>
              <a:t>int</a:t>
            </a:r>
            <a:r>
              <a:rPr lang="da-DK" sz="800" dirty="0">
                <a:solidFill>
                  <a:srgbClr val="CB2418"/>
                </a:solidFill>
                <a:latin typeface="Monaco"/>
              </a:rPr>
              <a:t> i = 0; i &lt; len; i++) {                                       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CB2418"/>
                </a:solidFill>
                <a:latin typeface="Monaco"/>
              </a:rPr>
              <a:t>    if (</a:t>
            </a:r>
            <a:r>
              <a:rPr lang="en-US" sz="800" dirty="0" err="1">
                <a:solidFill>
                  <a:srgbClr val="CB2418"/>
                </a:solidFill>
                <a:latin typeface="Monaco"/>
              </a:rPr>
              <a:t>i</a:t>
            </a:r>
            <a:r>
              <a:rPr lang="en-US" sz="800" dirty="0">
                <a:solidFill>
                  <a:srgbClr val="CB2418"/>
                </a:solidFill>
                <a:latin typeface="Monaco"/>
              </a:rPr>
              <a:t> % interval == 0)                                             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CB2418"/>
                </a:solidFill>
                <a:latin typeface="Monaco"/>
              </a:rPr>
              <a:t>      </a:t>
            </a:r>
            <a:r>
              <a:rPr lang="en-US" sz="800" dirty="0" err="1">
                <a:solidFill>
                  <a:srgbClr val="CB2418"/>
                </a:solidFill>
                <a:latin typeface="Monaco"/>
              </a:rPr>
              <a:t>prog</a:t>
            </a:r>
            <a:r>
              <a:rPr lang="en-US" sz="800" dirty="0">
                <a:solidFill>
                  <a:srgbClr val="CB2418"/>
                </a:solidFill>
                <a:latin typeface="Monaco"/>
              </a:rPr>
              <a:t>(</a:t>
            </a:r>
            <a:r>
              <a:rPr lang="en-US" sz="800" dirty="0" err="1">
                <a:solidFill>
                  <a:srgbClr val="CB2418"/>
                </a:solidFill>
                <a:latin typeface="Monaco"/>
              </a:rPr>
              <a:t>i</a:t>
            </a:r>
            <a:r>
              <a:rPr lang="en-US" sz="800" dirty="0">
                <a:solidFill>
                  <a:srgbClr val="CB2418"/>
                </a:solidFill>
                <a:latin typeface="Monaco"/>
              </a:rPr>
              <a:t> / interval);                                              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CB2418"/>
                </a:solidFill>
                <a:latin typeface="Monaco"/>
              </a:rPr>
              <a:t>    x[</a:t>
            </a:r>
            <a:r>
              <a:rPr lang="en-US" sz="800" dirty="0" err="1">
                <a:solidFill>
                  <a:srgbClr val="CB2418"/>
                </a:solidFill>
                <a:latin typeface="Monaco"/>
              </a:rPr>
              <a:t>i</a:t>
            </a:r>
            <a:r>
              <a:rPr lang="en-US" sz="800" dirty="0">
                <a:solidFill>
                  <a:srgbClr val="CB2418"/>
                </a:solidFill>
                <a:latin typeface="Monaco"/>
              </a:rPr>
              <a:t>] = </a:t>
            </a:r>
            <a:r>
              <a:rPr lang="en-US" sz="800" dirty="0" err="1">
                <a:solidFill>
                  <a:srgbClr val="CB2418"/>
                </a:solidFill>
                <a:latin typeface="Monaco"/>
              </a:rPr>
              <a:t>i</a:t>
            </a:r>
            <a:r>
              <a:rPr lang="en-US" sz="800" dirty="0">
                <a:solidFill>
                  <a:srgbClr val="CB2418"/>
                </a:solidFill>
                <a:latin typeface="Monaco"/>
              </a:rPr>
              <a:t>;                                                          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CB2418"/>
                </a:solidFill>
                <a:latin typeface="Monaco"/>
              </a:rPr>
              <a:t>  }                                                                    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CB2418"/>
                </a:solidFill>
                <a:latin typeface="Monaco"/>
              </a:rPr>
              <a:t>}                                                                      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CB2418"/>
                </a:solidFill>
                <a:latin typeface="Monaco"/>
              </a:rPr>
              <a:t>                                                                        </a:t>
            </a:r>
          </a:p>
          <a:p>
            <a:pPr marL="0" indent="0">
              <a:buNone/>
            </a:pPr>
            <a:r>
              <a:rPr lang="fi-FI" sz="1600" dirty="0" err="1">
                <a:solidFill>
                  <a:srgbClr val="CB2418"/>
                </a:solidFill>
                <a:latin typeface="Monaco"/>
              </a:rPr>
              <a:t>extern</a:t>
            </a:r>
            <a:r>
              <a:rPr lang="fi-FI" sz="1600" dirty="0">
                <a:solidFill>
                  <a:srgbClr val="CB2418"/>
                </a:solidFill>
                <a:latin typeface="Monaco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onaco"/>
              </a:rPr>
              <a:t>void</a:t>
            </a:r>
            <a:r>
              <a:rPr lang="fi-FI" sz="1600" dirty="0">
                <a:solidFill>
                  <a:srgbClr val="CB2418"/>
                </a:solidFill>
                <a:latin typeface="Monaco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onaco"/>
              </a:rPr>
              <a:t>progress(int</a:t>
            </a:r>
            <a:r>
              <a:rPr lang="fi-FI" sz="1600" dirty="0">
                <a:solidFill>
                  <a:srgbClr val="CB2418"/>
                </a:solidFill>
                <a:latin typeface="Monaco"/>
              </a:rPr>
              <a:t>);                                     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B2418"/>
                </a:solidFill>
                <a:latin typeface="Monaco"/>
              </a:rPr>
              <a:t>static void </a:t>
            </a:r>
            <a:r>
              <a:rPr lang="en-US" sz="1600" dirty="0" err="1">
                <a:solidFill>
                  <a:srgbClr val="CB2418"/>
                </a:solidFill>
                <a:latin typeface="Monaco"/>
              </a:rPr>
              <a:t>fill_wrap</a:t>
            </a:r>
            <a:r>
              <a:rPr lang="en-US" sz="1600" dirty="0">
                <a:solidFill>
                  <a:srgbClr val="CB2418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CB2418"/>
                </a:solidFill>
                <a:latin typeface="Monaco"/>
              </a:rPr>
              <a:t>int</a:t>
            </a:r>
            <a:r>
              <a:rPr lang="en-US" sz="1600" dirty="0">
                <a:solidFill>
                  <a:srgbClr val="CB2418"/>
                </a:solidFill>
                <a:latin typeface="Monaco"/>
              </a:rPr>
              <a:t> *x, </a:t>
            </a:r>
            <a:r>
              <a:rPr lang="en-US" sz="1600" dirty="0" err="1">
                <a:solidFill>
                  <a:srgbClr val="CB2418"/>
                </a:solidFill>
                <a:latin typeface="Monaco"/>
              </a:rPr>
              <a:t>int</a:t>
            </a:r>
            <a:r>
              <a:rPr lang="en-US" sz="1600" dirty="0">
                <a:solidFill>
                  <a:srgbClr val="CB2418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onaco"/>
              </a:rPr>
              <a:t>len</a:t>
            </a:r>
            <a:r>
              <a:rPr lang="en-US" sz="1600" dirty="0">
                <a:solidFill>
                  <a:srgbClr val="CB2418"/>
                </a:solidFill>
                <a:latin typeface="Monaco"/>
              </a:rPr>
              <a:t>)                         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B2418"/>
                </a:solidFill>
                <a:latin typeface="Monaco"/>
              </a:rPr>
              <a:t>{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B2418"/>
                </a:solidFill>
                <a:latin typeface="Monaco"/>
              </a:rPr>
              <a:t>  fill(x, </a:t>
            </a:r>
            <a:r>
              <a:rPr lang="en-US" sz="1600" dirty="0" err="1">
                <a:solidFill>
                  <a:srgbClr val="CB2418"/>
                </a:solidFill>
                <a:latin typeface="Monaco"/>
              </a:rPr>
              <a:t>len</a:t>
            </a:r>
            <a:r>
              <a:rPr lang="en-US" sz="1600" dirty="0">
                <a:solidFill>
                  <a:srgbClr val="CB2418"/>
                </a:solidFill>
                <a:latin typeface="Monaco"/>
              </a:rPr>
              <a:t>, progress);                                      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B2418"/>
                </a:solidFill>
                <a:latin typeface="Monaco"/>
              </a:rPr>
              <a:t>}                                                                      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CB2418"/>
                </a:solidFill>
                <a:latin typeface="Monaco"/>
              </a:rPr>
              <a:t>*/</a:t>
            </a:r>
            <a:r>
              <a:rPr lang="en-US" sz="800" dirty="0">
                <a:solidFill>
                  <a:srgbClr val="F2F2F2"/>
                </a:solidFill>
                <a:latin typeface="Monaco"/>
              </a:rPr>
              <a:t>                                                                     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C200FF"/>
                </a:solidFill>
                <a:latin typeface="Monaco"/>
              </a:rPr>
              <a:t>import</a:t>
            </a:r>
            <a:r>
              <a:rPr lang="en-US" sz="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sz="800" dirty="0">
                <a:solidFill>
                  <a:srgbClr val="9D206F"/>
                </a:solidFill>
                <a:latin typeface="Monaco"/>
              </a:rPr>
              <a:t>"C"</a:t>
            </a:r>
            <a:r>
              <a:rPr lang="en-US" sz="800" dirty="0">
                <a:solidFill>
                  <a:srgbClr val="F2F2F2"/>
                </a:solidFill>
                <a:latin typeface="Monaco"/>
              </a:rPr>
              <a:t>                                                             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C200FF"/>
                </a:solidFill>
                <a:latin typeface="Monaco"/>
              </a:rPr>
              <a:t>import</a:t>
            </a:r>
            <a:r>
              <a:rPr lang="en-US" sz="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sz="800" dirty="0" smtClean="0">
                <a:solidFill>
                  <a:srgbClr val="F2F2F2"/>
                </a:solidFill>
                <a:latin typeface="Monaco"/>
              </a:rPr>
              <a:t>(</a:t>
            </a:r>
            <a:r>
              <a:rPr lang="en-US" sz="800" dirty="0" smtClean="0">
                <a:solidFill>
                  <a:srgbClr val="9D206F"/>
                </a:solidFill>
                <a:latin typeface="Monaco"/>
              </a:rPr>
              <a:t>"</a:t>
            </a:r>
            <a:r>
              <a:rPr lang="en-US" sz="800" dirty="0" err="1" smtClean="0">
                <a:solidFill>
                  <a:srgbClr val="9D206F"/>
                </a:solidFill>
                <a:latin typeface="Monaco"/>
              </a:rPr>
              <a:t>fmt</a:t>
            </a:r>
            <a:r>
              <a:rPr lang="en-US" sz="800" dirty="0" smtClean="0">
                <a:solidFill>
                  <a:srgbClr val="9D206F"/>
                </a:solidFill>
                <a:latin typeface="Monaco"/>
              </a:rPr>
              <a:t>”; </a:t>
            </a:r>
            <a:r>
              <a:rPr lang="fi-FI" sz="800" dirty="0" smtClean="0">
                <a:solidFill>
                  <a:srgbClr val="9D206F"/>
                </a:solidFill>
                <a:latin typeface="Monaco"/>
              </a:rPr>
              <a:t>"</a:t>
            </a:r>
            <a:r>
              <a:rPr lang="fi-FI" sz="800" dirty="0" err="1" smtClean="0">
                <a:solidFill>
                  <a:srgbClr val="9D206F"/>
                </a:solidFill>
                <a:latin typeface="Monaco"/>
              </a:rPr>
              <a:t>unsafe</a:t>
            </a:r>
            <a:r>
              <a:rPr lang="fi-FI" sz="800" dirty="0" smtClean="0">
                <a:solidFill>
                  <a:srgbClr val="9D206F"/>
                </a:solidFill>
                <a:latin typeface="Monaco"/>
              </a:rPr>
              <a:t>”</a:t>
            </a:r>
            <a:r>
              <a:rPr lang="fi-FI" sz="800" dirty="0" smtClean="0">
                <a:solidFill>
                  <a:srgbClr val="F2F2F2"/>
                </a:solidFill>
                <a:latin typeface="Monaco"/>
              </a:rPr>
              <a:t>)                                                                       </a:t>
            </a:r>
            <a:endParaRPr lang="fi-FI" sz="800" dirty="0">
              <a:solidFill>
                <a:srgbClr val="F2F2F2"/>
              </a:solidFill>
              <a:latin typeface="Monaco"/>
            </a:endParaRPr>
          </a:p>
          <a:p>
            <a:pPr marL="0" indent="0">
              <a:buNone/>
            </a:pPr>
            <a:r>
              <a:rPr lang="fi-FI" sz="800" dirty="0">
                <a:solidFill>
                  <a:srgbClr val="F2F2F2"/>
                </a:solidFill>
                <a:latin typeface="Monaco"/>
              </a:rPr>
              <a:t>                                                                        </a:t>
            </a:r>
          </a:p>
          <a:p>
            <a:pPr marL="0" indent="0">
              <a:buNone/>
            </a:pPr>
            <a:r>
              <a:rPr lang="fr-FR" sz="800" dirty="0" err="1">
                <a:solidFill>
                  <a:srgbClr val="C200FF"/>
                </a:solidFill>
                <a:latin typeface="Monaco"/>
              </a:rPr>
              <a:t>func</a:t>
            </a:r>
            <a:r>
              <a:rPr lang="fr-FR" sz="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fr-FR" sz="800" dirty="0">
                <a:solidFill>
                  <a:srgbClr val="4A00FF"/>
                </a:solidFill>
                <a:latin typeface="Monaco"/>
              </a:rPr>
              <a:t>main</a:t>
            </a:r>
            <a:r>
              <a:rPr lang="fr-FR" sz="800" dirty="0">
                <a:solidFill>
                  <a:srgbClr val="F2F2F2"/>
                </a:solidFill>
                <a:latin typeface="Monaco"/>
              </a:rPr>
              <a:t>() {                                                           </a:t>
            </a:r>
          </a:p>
          <a:p>
            <a:pPr marL="0" indent="0">
              <a:buNone/>
            </a:pPr>
            <a:r>
              <a:rPr lang="pl-PL" sz="800" dirty="0">
                <a:solidFill>
                  <a:srgbClr val="F2F2F2"/>
                </a:solidFill>
                <a:latin typeface="Monaco"/>
              </a:rPr>
              <a:t>    </a:t>
            </a:r>
            <a:r>
              <a:rPr lang="pl-PL" sz="800" dirty="0" err="1">
                <a:solidFill>
                  <a:srgbClr val="C200FF"/>
                </a:solidFill>
                <a:latin typeface="Monaco"/>
              </a:rPr>
              <a:t>var</a:t>
            </a:r>
            <a:r>
              <a:rPr lang="pl-PL" sz="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pl-PL" sz="800" dirty="0" err="1">
                <a:solidFill>
                  <a:srgbClr val="F2F2F2"/>
                </a:solidFill>
                <a:latin typeface="Monaco"/>
              </a:rPr>
              <a:t>nums</a:t>
            </a:r>
            <a:r>
              <a:rPr lang="pl-PL" sz="800" dirty="0">
                <a:solidFill>
                  <a:srgbClr val="F2F2F2"/>
                </a:solidFill>
                <a:latin typeface="Monaco"/>
              </a:rPr>
              <a:t> []</a:t>
            </a:r>
            <a:r>
              <a:rPr lang="pl-PL" sz="800" dirty="0" err="1">
                <a:solidFill>
                  <a:srgbClr val="2D961E"/>
                </a:solidFill>
                <a:latin typeface="Monaco"/>
              </a:rPr>
              <a:t>C.int</a:t>
            </a:r>
            <a:r>
              <a:rPr lang="pl-PL" sz="800" dirty="0">
                <a:solidFill>
                  <a:srgbClr val="F2F2F2"/>
                </a:solidFill>
                <a:latin typeface="Monaco"/>
              </a:rPr>
              <a:t> = </a:t>
            </a:r>
            <a:r>
              <a:rPr lang="pl-PL" sz="800" dirty="0" err="1">
                <a:solidFill>
                  <a:srgbClr val="696795"/>
                </a:solidFill>
                <a:latin typeface="Monaco"/>
              </a:rPr>
              <a:t>make</a:t>
            </a:r>
            <a:r>
              <a:rPr lang="pl-PL" sz="800" dirty="0">
                <a:solidFill>
                  <a:srgbClr val="F2F2F2"/>
                </a:solidFill>
                <a:latin typeface="Monaco"/>
              </a:rPr>
              <a:t>([]</a:t>
            </a:r>
            <a:r>
              <a:rPr lang="pl-PL" sz="800" dirty="0" err="1">
                <a:solidFill>
                  <a:srgbClr val="2D961E"/>
                </a:solidFill>
                <a:latin typeface="Monaco"/>
              </a:rPr>
              <a:t>C.int</a:t>
            </a:r>
            <a:r>
              <a:rPr lang="pl-PL" sz="800" dirty="0">
                <a:solidFill>
                  <a:srgbClr val="F2F2F2"/>
                </a:solidFill>
                <a:latin typeface="Monaco"/>
              </a:rPr>
              <a:t>, 1e9)                               </a:t>
            </a:r>
          </a:p>
          <a:p>
            <a:pPr marL="0" indent="0">
              <a:buNone/>
            </a:pPr>
            <a:r>
              <a:rPr lang="pl-PL" sz="800" dirty="0">
                <a:solidFill>
                  <a:srgbClr val="F2F2F2"/>
                </a:solidFill>
                <a:latin typeface="Monaco"/>
              </a:rPr>
              <a:t>    </a:t>
            </a:r>
            <a:r>
              <a:rPr lang="pl-PL" sz="1400" dirty="0" err="1">
                <a:solidFill>
                  <a:srgbClr val="F2F2F2"/>
                </a:solidFill>
                <a:latin typeface="Monaco"/>
              </a:rPr>
              <a:t>C.</a:t>
            </a:r>
            <a:r>
              <a:rPr lang="pl-PL" sz="1400" dirty="0" err="1">
                <a:solidFill>
                  <a:srgbClr val="4A00FF"/>
                </a:solidFill>
                <a:latin typeface="Monaco"/>
              </a:rPr>
              <a:t>fill_wrap</a:t>
            </a:r>
            <a:r>
              <a:rPr lang="pl-PL" sz="1400" dirty="0">
                <a:solidFill>
                  <a:srgbClr val="F2F2F2"/>
                </a:solidFill>
                <a:latin typeface="Monaco"/>
              </a:rPr>
              <a:t>((*</a:t>
            </a:r>
            <a:r>
              <a:rPr lang="pl-PL" sz="1400" dirty="0" err="1">
                <a:solidFill>
                  <a:srgbClr val="F2F2F2"/>
                </a:solidFill>
                <a:latin typeface="Monaco"/>
              </a:rPr>
              <a:t>C.int</a:t>
            </a:r>
            <a:r>
              <a:rPr lang="pl-PL" sz="1400" dirty="0">
                <a:solidFill>
                  <a:srgbClr val="F2F2F2"/>
                </a:solidFill>
                <a:latin typeface="Monaco"/>
              </a:rPr>
              <a:t>)(</a:t>
            </a:r>
            <a:r>
              <a:rPr lang="pl-PL" sz="1400" dirty="0" err="1">
                <a:solidFill>
                  <a:srgbClr val="F2F2F2"/>
                </a:solidFill>
                <a:latin typeface="Monaco"/>
              </a:rPr>
              <a:t>unsafe.</a:t>
            </a:r>
            <a:r>
              <a:rPr lang="pl-PL" sz="1400" dirty="0" err="1">
                <a:solidFill>
                  <a:srgbClr val="4A00FF"/>
                </a:solidFill>
                <a:latin typeface="Monaco"/>
              </a:rPr>
              <a:t>Pointer</a:t>
            </a:r>
            <a:r>
              <a:rPr lang="pl-PL" sz="1400" dirty="0">
                <a:solidFill>
                  <a:srgbClr val="F2F2F2"/>
                </a:solidFill>
                <a:latin typeface="Monaco"/>
              </a:rPr>
              <a:t>(&amp;</a:t>
            </a:r>
            <a:r>
              <a:rPr lang="pl-PL" sz="1400" dirty="0" err="1">
                <a:solidFill>
                  <a:srgbClr val="F2F2F2"/>
                </a:solidFill>
                <a:latin typeface="Monaco"/>
              </a:rPr>
              <a:t>nums</a:t>
            </a:r>
            <a:r>
              <a:rPr lang="pl-PL" sz="1400" dirty="0">
                <a:solidFill>
                  <a:srgbClr val="F2F2F2"/>
                </a:solidFill>
                <a:latin typeface="Monaco"/>
              </a:rPr>
              <a:t>[0])), (</a:t>
            </a:r>
            <a:r>
              <a:rPr lang="pl-PL" sz="1400" dirty="0" err="1">
                <a:solidFill>
                  <a:srgbClr val="F2F2F2"/>
                </a:solidFill>
                <a:latin typeface="Monaco"/>
              </a:rPr>
              <a:t>C.int</a:t>
            </a:r>
            <a:r>
              <a:rPr lang="pl-PL" sz="1400" dirty="0">
                <a:solidFill>
                  <a:srgbClr val="F2F2F2"/>
                </a:solidFill>
                <a:latin typeface="Monaco"/>
              </a:rPr>
              <a:t>)(</a:t>
            </a:r>
            <a:r>
              <a:rPr lang="pl-PL" sz="1400" dirty="0">
                <a:solidFill>
                  <a:srgbClr val="696795"/>
                </a:solidFill>
                <a:latin typeface="Monaco"/>
              </a:rPr>
              <a:t>len</a:t>
            </a:r>
            <a:r>
              <a:rPr lang="pl-PL" sz="1400" dirty="0">
                <a:solidFill>
                  <a:srgbClr val="F2F2F2"/>
                </a:solidFill>
                <a:latin typeface="Monaco"/>
              </a:rPr>
              <a:t>(</a:t>
            </a:r>
            <a:r>
              <a:rPr lang="pl-PL" sz="1400" dirty="0" err="1">
                <a:solidFill>
                  <a:srgbClr val="F2F2F2"/>
                </a:solidFill>
                <a:latin typeface="Monaco"/>
              </a:rPr>
              <a:t>nums</a:t>
            </a:r>
            <a:r>
              <a:rPr lang="pl-PL" sz="1400" dirty="0">
                <a:solidFill>
                  <a:srgbClr val="F2F2F2"/>
                </a:solidFill>
                <a:latin typeface="Monaco"/>
              </a:rPr>
              <a:t>)))</a:t>
            </a:r>
            <a:r>
              <a:rPr lang="pl-PL" sz="800" dirty="0">
                <a:solidFill>
                  <a:srgbClr val="F2F2F2"/>
                </a:solidFill>
                <a:latin typeface="Monaco"/>
              </a:rPr>
              <a:t> </a:t>
            </a:r>
          </a:p>
          <a:p>
            <a:pPr marL="0" indent="0">
              <a:buNone/>
            </a:pPr>
            <a:r>
              <a:rPr lang="pl-PL" sz="800" dirty="0">
                <a:solidFill>
                  <a:srgbClr val="F2F2F2"/>
                </a:solidFill>
                <a:latin typeface="Monaco"/>
              </a:rPr>
              <a:t>}                                                                       </a:t>
            </a:r>
          </a:p>
          <a:p>
            <a:pPr marL="0" indent="0">
              <a:buNone/>
            </a:pPr>
            <a:r>
              <a:rPr lang="pl-PL" sz="800" dirty="0">
                <a:solidFill>
                  <a:srgbClr val="F2F2F2"/>
                </a:solidFill>
                <a:latin typeface="Monaco"/>
              </a:rPr>
              <a:t>                                                                       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CB2418"/>
                </a:solidFill>
                <a:latin typeface="Monaco"/>
              </a:rPr>
              <a:t>//export progress                                                       </a:t>
            </a:r>
          </a:p>
          <a:p>
            <a:pPr marL="0" indent="0">
              <a:buNone/>
            </a:pPr>
            <a:r>
              <a:rPr lang="pl-PL" sz="800" dirty="0" err="1">
                <a:solidFill>
                  <a:srgbClr val="C200FF"/>
                </a:solidFill>
                <a:latin typeface="Monaco"/>
              </a:rPr>
              <a:t>func</a:t>
            </a:r>
            <a:r>
              <a:rPr lang="pl-PL" sz="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pl-PL" sz="800" dirty="0" err="1">
                <a:solidFill>
                  <a:srgbClr val="4A00FF"/>
                </a:solidFill>
                <a:latin typeface="Monaco"/>
              </a:rPr>
              <a:t>progress</a:t>
            </a:r>
            <a:r>
              <a:rPr lang="pl-PL" sz="800" dirty="0">
                <a:solidFill>
                  <a:srgbClr val="F2F2F2"/>
                </a:solidFill>
                <a:latin typeface="Monaco"/>
              </a:rPr>
              <a:t>(</a:t>
            </a:r>
            <a:r>
              <a:rPr lang="pl-PL" sz="800" dirty="0" err="1">
                <a:solidFill>
                  <a:srgbClr val="F2F2F2"/>
                </a:solidFill>
                <a:latin typeface="Monaco"/>
              </a:rPr>
              <a:t>percent</a:t>
            </a:r>
            <a:r>
              <a:rPr lang="pl-PL" sz="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pl-PL" sz="800" dirty="0" err="1">
                <a:solidFill>
                  <a:srgbClr val="2D961E"/>
                </a:solidFill>
                <a:latin typeface="Monaco"/>
              </a:rPr>
              <a:t>C.int</a:t>
            </a:r>
            <a:r>
              <a:rPr lang="pl-PL" sz="800" dirty="0">
                <a:solidFill>
                  <a:srgbClr val="F2F2F2"/>
                </a:solidFill>
                <a:latin typeface="Monaco"/>
              </a:rPr>
              <a:t>) {                                         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F2F2F2"/>
                </a:solidFill>
                <a:latin typeface="Monaco"/>
              </a:rPr>
              <a:t>    </a:t>
            </a:r>
            <a:r>
              <a:rPr lang="en-US" sz="800" dirty="0">
                <a:solidFill>
                  <a:srgbClr val="C200FF"/>
                </a:solidFill>
                <a:latin typeface="Monaco"/>
              </a:rPr>
              <a:t>if</a:t>
            </a:r>
            <a:r>
              <a:rPr lang="en-US" sz="800" dirty="0">
                <a:solidFill>
                  <a:srgbClr val="F2F2F2"/>
                </a:solidFill>
                <a:latin typeface="Monaco"/>
              </a:rPr>
              <a:t> percent%10 == 0 {                                               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F2F2F2"/>
                </a:solidFill>
                <a:latin typeface="Monaco"/>
              </a:rPr>
              <a:t>        </a:t>
            </a:r>
            <a:r>
              <a:rPr lang="en-US" sz="800" dirty="0" err="1">
                <a:solidFill>
                  <a:srgbClr val="F2F2F2"/>
                </a:solidFill>
                <a:latin typeface="Monaco"/>
              </a:rPr>
              <a:t>fmt.</a:t>
            </a:r>
            <a:r>
              <a:rPr lang="en-US" sz="800" dirty="0" err="1">
                <a:solidFill>
                  <a:srgbClr val="4A00FF"/>
                </a:solidFill>
                <a:latin typeface="Monaco"/>
              </a:rPr>
              <a:t>Printf</a:t>
            </a:r>
            <a:r>
              <a:rPr lang="en-US" sz="800" dirty="0">
                <a:solidFill>
                  <a:srgbClr val="F2F2F2"/>
                </a:solidFill>
                <a:latin typeface="Monaco"/>
              </a:rPr>
              <a:t>(</a:t>
            </a:r>
            <a:r>
              <a:rPr lang="en-US" sz="800" dirty="0">
                <a:solidFill>
                  <a:srgbClr val="9D206F"/>
                </a:solidFill>
                <a:latin typeface="Monaco"/>
              </a:rPr>
              <a:t>"%d%%"</a:t>
            </a:r>
            <a:r>
              <a:rPr lang="en-US" sz="800" dirty="0">
                <a:solidFill>
                  <a:srgbClr val="F2F2F2"/>
                </a:solidFill>
                <a:latin typeface="Monaco"/>
              </a:rPr>
              <a:t>, percent)                                     </a:t>
            </a:r>
          </a:p>
          <a:p>
            <a:pPr marL="0" indent="0">
              <a:buNone/>
            </a:pPr>
            <a:r>
              <a:rPr lang="da-DK" sz="800" dirty="0">
                <a:solidFill>
                  <a:srgbClr val="F2F2F2"/>
                </a:solidFill>
                <a:latin typeface="Monaco"/>
              </a:rPr>
              <a:t>    } </a:t>
            </a:r>
            <a:r>
              <a:rPr lang="da-DK" sz="800" dirty="0" err="1">
                <a:solidFill>
                  <a:srgbClr val="C200FF"/>
                </a:solidFill>
                <a:latin typeface="Monaco"/>
              </a:rPr>
              <a:t>else</a:t>
            </a:r>
            <a:r>
              <a:rPr lang="da-DK" sz="800" dirty="0">
                <a:solidFill>
                  <a:srgbClr val="F2F2F2"/>
                </a:solidFill>
                <a:latin typeface="Monaco"/>
              </a:rPr>
              <a:t> {                                                            </a:t>
            </a:r>
          </a:p>
          <a:p>
            <a:pPr marL="0" indent="0">
              <a:buNone/>
            </a:pPr>
            <a:r>
              <a:rPr lang="da-DK" sz="800" dirty="0">
                <a:solidFill>
                  <a:srgbClr val="F2F2F2"/>
                </a:solidFill>
                <a:latin typeface="Monaco"/>
              </a:rPr>
              <a:t>        </a:t>
            </a:r>
            <a:r>
              <a:rPr lang="da-DK" sz="800" dirty="0" err="1">
                <a:solidFill>
                  <a:srgbClr val="F2F2F2"/>
                </a:solidFill>
                <a:latin typeface="Monaco"/>
              </a:rPr>
              <a:t>fmt.</a:t>
            </a:r>
            <a:r>
              <a:rPr lang="da-DK" sz="800" dirty="0" err="1">
                <a:solidFill>
                  <a:srgbClr val="4A00FF"/>
                </a:solidFill>
                <a:latin typeface="Monaco"/>
              </a:rPr>
              <a:t>Print</a:t>
            </a:r>
            <a:r>
              <a:rPr lang="da-DK" sz="800" dirty="0">
                <a:solidFill>
                  <a:srgbClr val="F2F2F2"/>
                </a:solidFill>
                <a:latin typeface="Monaco"/>
              </a:rPr>
              <a:t>(</a:t>
            </a:r>
            <a:r>
              <a:rPr lang="da-DK" sz="800" dirty="0">
                <a:solidFill>
                  <a:srgbClr val="9D206F"/>
                </a:solidFill>
                <a:latin typeface="Monaco"/>
              </a:rPr>
              <a:t>"."</a:t>
            </a:r>
            <a:r>
              <a:rPr lang="da-DK" sz="800" dirty="0">
                <a:solidFill>
                  <a:srgbClr val="F2F2F2"/>
                </a:solidFill>
                <a:latin typeface="Monaco"/>
              </a:rPr>
              <a:t>)                                                  </a:t>
            </a:r>
          </a:p>
          <a:p>
            <a:pPr marL="0" indent="0">
              <a:buNone/>
            </a:pPr>
            <a:r>
              <a:rPr lang="da-DK" sz="800" dirty="0">
                <a:solidFill>
                  <a:srgbClr val="F2F2F2"/>
                </a:solidFill>
                <a:latin typeface="Monaco"/>
              </a:rPr>
              <a:t>    }                                                                   </a:t>
            </a:r>
          </a:p>
          <a:p>
            <a:pPr marL="0" indent="0">
              <a:buNone/>
            </a:pPr>
            <a:r>
              <a:rPr lang="da-DK" sz="800" dirty="0">
                <a:solidFill>
                  <a:srgbClr val="F2F2F2"/>
                </a:solidFill>
                <a:latin typeface="Monaco"/>
              </a:rPr>
              <a:t>} </a:t>
            </a:r>
            <a:endParaRPr lang="en-US" sz="800" dirty="0">
              <a:solidFill>
                <a:srgbClr val="FFFFFF"/>
              </a:solidFill>
              <a:latin typeface="Monaco"/>
            </a:endParaRPr>
          </a:p>
        </p:txBody>
      </p:sp>
      <p:sp>
        <p:nvSpPr>
          <p:cNvPr id="8" name="Frame 7"/>
          <p:cNvSpPr/>
          <p:nvPr/>
        </p:nvSpPr>
        <p:spPr>
          <a:xfrm>
            <a:off x="457200" y="2826633"/>
            <a:ext cx="4809744" cy="1419542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734114" y="5142727"/>
            <a:ext cx="7209882" cy="264468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Crossing the Chasm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C </a:t>
            </a:r>
            <a:r>
              <a:rPr lang="en-US" dirty="0" smtClean="0"/>
              <a:t>with </a:t>
            </a:r>
            <a:r>
              <a:rPr lang="en-US" dirty="0" err="1" smtClean="0"/>
              <a:t>runtime.cgocall</a:t>
            </a:r>
            <a:endParaRPr lang="en-US" dirty="0" smtClean="0"/>
          </a:p>
          <a:p>
            <a:pPr lvl="1"/>
            <a:r>
              <a:rPr lang="en-US" dirty="0" smtClean="0"/>
              <a:t>Will not block other </a:t>
            </a:r>
            <a:r>
              <a:rPr lang="en-US" dirty="0" err="1" smtClean="0"/>
              <a:t>goroutines</a:t>
            </a:r>
            <a:r>
              <a:rPr lang="en-US" dirty="0" smtClean="0"/>
              <a:t> and GC</a:t>
            </a:r>
          </a:p>
          <a:p>
            <a:pPr lvl="1"/>
            <a:r>
              <a:rPr lang="en-US" dirty="0" smtClean="0"/>
              <a:t> Runs on OS allocated stack</a:t>
            </a:r>
          </a:p>
          <a:p>
            <a:pPr lvl="1"/>
            <a:r>
              <a:rPr lang="en-US" dirty="0" smtClean="0"/>
              <a:t>O</a:t>
            </a:r>
            <a:r>
              <a:rPr lang="en-US" dirty="0" smtClean="0"/>
              <a:t>utside of $GOMAXPROCS accounting </a:t>
            </a:r>
          </a:p>
          <a:p>
            <a:r>
              <a:rPr lang="en-US" dirty="0" smtClean="0"/>
              <a:t>C to Go with </a:t>
            </a:r>
            <a:r>
              <a:rPr lang="en-US" dirty="0" err="1" smtClean="0"/>
              <a:t>runtime.cgocallback</a:t>
            </a:r>
            <a:endParaRPr lang="en-US" dirty="0"/>
          </a:p>
          <a:p>
            <a:pPr lvl="1"/>
            <a:r>
              <a:rPr lang="en-US" dirty="0" smtClean="0"/>
              <a:t>Runs on original </a:t>
            </a:r>
            <a:r>
              <a:rPr lang="en-US" dirty="0" err="1" smtClean="0"/>
              <a:t>goroutine’s</a:t>
            </a:r>
            <a:r>
              <a:rPr lang="en-US" dirty="0" smtClean="0"/>
              <a:t> stack</a:t>
            </a:r>
          </a:p>
          <a:p>
            <a:pPr lvl="1"/>
            <a:r>
              <a:rPr lang="en-US" dirty="0" smtClean="0"/>
              <a:t>$GOMAXPROCS accounting enforced</a:t>
            </a:r>
          </a:p>
          <a:p>
            <a:r>
              <a:rPr lang="en-US" dirty="0" smtClean="0"/>
              <a:t>Recursion allowed across the chasm</a:t>
            </a:r>
          </a:p>
          <a:p>
            <a:r>
              <a:rPr lang="en-US" dirty="0" smtClean="0"/>
              <a:t>Implemented in Go, C and Assembly</a:t>
            </a:r>
          </a:p>
        </p:txBody>
      </p:sp>
    </p:spTree>
    <p:extLst>
      <p:ext uri="{BB962C8B-B14F-4D97-AF65-F5344CB8AC3E}">
        <p14:creationId xmlns:p14="http://schemas.microsoft.com/office/powerpoint/2010/main" val="296925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425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Cgo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200" dirty="0"/>
              <a:t>Relationship Status: It’s </a:t>
            </a:r>
            <a:r>
              <a:rPr lang="en-US" sz="2200" dirty="0" smtClean="0"/>
              <a:t>Complicated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Smoother start than </a:t>
            </a:r>
            <a:r>
              <a:rPr lang="en-US" dirty="0"/>
              <a:t>JNI, </a:t>
            </a:r>
            <a:r>
              <a:rPr lang="en-US" dirty="0" smtClean="0"/>
              <a:t>Extension Modules</a:t>
            </a:r>
          </a:p>
          <a:p>
            <a:r>
              <a:rPr lang="en-US" dirty="0" smtClean="0"/>
              <a:t>Callbacks can be cumbersome</a:t>
            </a:r>
          </a:p>
          <a:p>
            <a:r>
              <a:rPr lang="en-US" dirty="0" smtClean="0"/>
              <a:t>Cross </a:t>
            </a:r>
            <a:r>
              <a:rPr lang="en-US" dirty="0" smtClean="0"/>
              <a:t>Platform Builds?</a:t>
            </a:r>
          </a:p>
          <a:p>
            <a:r>
              <a:rPr lang="en-US" dirty="0" smtClean="0"/>
              <a:t>Slower compile </a:t>
            </a:r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10x on hello, world!</a:t>
            </a:r>
          </a:p>
          <a:p>
            <a:r>
              <a:rPr lang="en-US" dirty="0" smtClean="0"/>
              <a:t>GC </a:t>
            </a:r>
          </a:p>
          <a:p>
            <a:pPr lvl="1"/>
            <a:r>
              <a:rPr lang="en-US" sz="1800" dirty="0">
                <a:solidFill>
                  <a:srgbClr val="C200FF"/>
                </a:solidFill>
                <a:latin typeface="Monaco"/>
              </a:rPr>
              <a:t>g</a:t>
            </a:r>
            <a:r>
              <a:rPr lang="en-US" sz="1800" dirty="0" smtClean="0">
                <a:solidFill>
                  <a:srgbClr val="C200FF"/>
                </a:solidFill>
                <a:latin typeface="Monaco"/>
              </a:rPr>
              <a:t>o </a:t>
            </a:r>
            <a:r>
              <a:rPr lang="pl-PL" sz="1800" dirty="0" err="1" smtClean="0">
                <a:solidFill>
                  <a:srgbClr val="F2F2F2"/>
                </a:solidFill>
                <a:latin typeface="Monaco"/>
              </a:rPr>
              <a:t>C.</a:t>
            </a:r>
            <a:r>
              <a:rPr lang="pl-PL" sz="1800" dirty="0" err="1" smtClean="0">
                <a:solidFill>
                  <a:srgbClr val="4A00FF"/>
                </a:solidFill>
                <a:latin typeface="Monaco"/>
              </a:rPr>
              <a:t>fill</a:t>
            </a:r>
            <a:r>
              <a:rPr lang="pl-PL" sz="1800" dirty="0">
                <a:solidFill>
                  <a:srgbClr val="F2F2F2"/>
                </a:solidFill>
                <a:latin typeface="Monaco"/>
              </a:rPr>
              <a:t>((*</a:t>
            </a:r>
            <a:r>
              <a:rPr lang="pl-PL" sz="1800" dirty="0" err="1">
                <a:solidFill>
                  <a:srgbClr val="F2F2F2"/>
                </a:solidFill>
                <a:latin typeface="Monaco"/>
              </a:rPr>
              <a:t>C.int</a:t>
            </a:r>
            <a:r>
              <a:rPr lang="pl-PL" sz="1800" dirty="0">
                <a:solidFill>
                  <a:srgbClr val="F2F2F2"/>
                </a:solidFill>
                <a:latin typeface="Monaco"/>
              </a:rPr>
              <a:t>)(</a:t>
            </a:r>
            <a:r>
              <a:rPr lang="pl-PL" sz="1800" dirty="0" err="1">
                <a:solidFill>
                  <a:srgbClr val="F2F2F2"/>
                </a:solidFill>
                <a:latin typeface="Monaco"/>
              </a:rPr>
              <a:t>unsafe.</a:t>
            </a:r>
            <a:r>
              <a:rPr lang="pl-PL" sz="1800" dirty="0" err="1" smtClean="0">
                <a:solidFill>
                  <a:srgbClr val="4A00FF"/>
                </a:solidFill>
                <a:latin typeface="Monaco"/>
              </a:rPr>
              <a:t>Pointer</a:t>
            </a:r>
            <a:r>
              <a:rPr lang="pl-PL" sz="1800" dirty="0" smtClean="0">
                <a:solidFill>
                  <a:srgbClr val="F2F2F2"/>
                </a:solidFill>
                <a:latin typeface="Monaco"/>
              </a:rPr>
              <a:t>(</a:t>
            </a:r>
            <a:r>
              <a:rPr lang="pl-PL" sz="1800" dirty="0">
                <a:solidFill>
                  <a:srgbClr val="F2F2F2"/>
                </a:solidFill>
                <a:latin typeface="Monaco"/>
              </a:rPr>
              <a:t>&amp;</a:t>
            </a:r>
            <a:r>
              <a:rPr lang="pl-PL" sz="1800" dirty="0" err="1">
                <a:solidFill>
                  <a:srgbClr val="F2F2F2"/>
                </a:solidFill>
                <a:latin typeface="Monaco"/>
              </a:rPr>
              <a:t>nums</a:t>
            </a:r>
            <a:r>
              <a:rPr lang="pl-PL" sz="1800" dirty="0">
                <a:solidFill>
                  <a:srgbClr val="F2F2F2"/>
                </a:solidFill>
                <a:latin typeface="Monaco"/>
              </a:rPr>
              <a:t>[0]</a:t>
            </a:r>
            <a:r>
              <a:rPr lang="pl-PL" sz="1800" dirty="0" smtClean="0">
                <a:solidFill>
                  <a:srgbClr val="F2F2F2"/>
                </a:solidFill>
                <a:latin typeface="Monaco"/>
              </a:rPr>
              <a:t>)), …</a:t>
            </a:r>
            <a:endParaRPr lang="en-US" sz="1800" dirty="0" smtClean="0"/>
          </a:p>
          <a:p>
            <a:r>
              <a:rPr lang="en-US" dirty="0" smtClean="0"/>
              <a:t>Changes in 1.5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7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http://golang.org/src/runtime/</a:t>
            </a:r>
            <a:r>
              <a:rPr lang="en-US" dirty="0" smtClean="0">
                <a:hlinkClick r:id="rId2"/>
              </a:rPr>
              <a:t>cgocall.go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golang.org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src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cmd</a:t>
            </a:r>
            <a:r>
              <a:rPr lang="en-US" dirty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cgo</a:t>
            </a:r>
            <a:r>
              <a:rPr lang="en-US" dirty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://golang.org/misc/cgo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https://golang.org/cmd/cgo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http://akrennmair.github.io/golang-cgo-</a:t>
            </a:r>
            <a:r>
              <a:rPr lang="en-US" dirty="0" smtClean="0">
                <a:hlinkClick r:id="rId6"/>
              </a:rPr>
              <a:t>slides</a:t>
            </a:r>
            <a:endParaRPr lang="en-US" dirty="0" smtClean="0"/>
          </a:p>
          <a:p>
            <a:r>
              <a:rPr lang="en-US" dirty="0">
                <a:hlinkClick r:id="rId7"/>
              </a:rPr>
              <a:t>http://morsmachine.dk/go-</a:t>
            </a:r>
            <a:r>
              <a:rPr lang="en-US" dirty="0" smtClean="0">
                <a:hlinkClick r:id="rId7"/>
              </a:rPr>
              <a:t>scheduler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6147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Cgo</a:t>
            </a:r>
            <a:r>
              <a:rPr lang="en-US" dirty="0" smtClean="0"/>
              <a:t>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with existing C libraries</a:t>
            </a:r>
          </a:p>
          <a:p>
            <a:r>
              <a:rPr lang="en-US" dirty="0" smtClean="0"/>
              <a:t>Operating Systems’ interfaces</a:t>
            </a:r>
          </a:p>
          <a:p>
            <a:r>
              <a:rPr lang="en-US" dirty="0" smtClean="0"/>
              <a:t>High </a:t>
            </a:r>
            <a:r>
              <a:rPr lang="en-US" dirty="0" smtClean="0"/>
              <a:t>performance apps like signal processing</a:t>
            </a:r>
          </a:p>
          <a:p>
            <a:pPr lvl="1"/>
            <a:r>
              <a:rPr lang="en-US" dirty="0" err="1" smtClean="0"/>
              <a:t>Vectorization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GPU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3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h</a:t>
            </a:r>
            <a:r>
              <a:rPr lang="en-US" dirty="0" err="1" smtClean="0"/>
              <a:t>ello.c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7644"/>
            <a:ext cx="8229600" cy="35425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96795"/>
                </a:solidFill>
                <a:latin typeface="Monaco"/>
              </a:rPr>
              <a:t>#include</a:t>
            </a:r>
            <a:r>
              <a:rPr lang="en-US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dirty="0">
                <a:solidFill>
                  <a:srgbClr val="9D206F"/>
                </a:solidFill>
                <a:latin typeface="Monaco"/>
              </a:rPr>
              <a:t>&lt;</a:t>
            </a:r>
            <a:r>
              <a:rPr lang="en-US" dirty="0" err="1">
                <a:solidFill>
                  <a:srgbClr val="9D206F"/>
                </a:solidFill>
                <a:latin typeface="Monaco"/>
              </a:rPr>
              <a:t>stdio.h</a:t>
            </a:r>
            <a:r>
              <a:rPr lang="en-US" dirty="0">
                <a:solidFill>
                  <a:srgbClr val="9D206F"/>
                </a:solidFill>
                <a:latin typeface="Monaco"/>
              </a:rPr>
              <a:t>&gt;</a:t>
            </a:r>
            <a:r>
              <a:rPr lang="en-US" dirty="0">
                <a:solidFill>
                  <a:srgbClr val="F2F2F2"/>
                </a:solidFill>
                <a:latin typeface="Monaco"/>
              </a:rPr>
              <a:t>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Monaco"/>
              </a:rPr>
              <a:t>                           </a:t>
            </a:r>
          </a:p>
          <a:p>
            <a:pPr marL="0" indent="0">
              <a:buNone/>
            </a:pPr>
            <a:r>
              <a:rPr lang="fi-FI" dirty="0" err="1">
                <a:solidFill>
                  <a:srgbClr val="2D961E"/>
                </a:solidFill>
                <a:latin typeface="Monaco"/>
              </a:rPr>
              <a:t>int</a:t>
            </a:r>
            <a:r>
              <a:rPr lang="fi-FI" dirty="0">
                <a:solidFill>
                  <a:srgbClr val="F2F2F2"/>
                </a:solidFill>
                <a:latin typeface="Monaco"/>
              </a:rPr>
              <a:t> </a:t>
            </a:r>
            <a:r>
              <a:rPr lang="fi-FI" dirty="0" err="1">
                <a:solidFill>
                  <a:srgbClr val="4A00FF"/>
                </a:solidFill>
                <a:latin typeface="Monaco"/>
              </a:rPr>
              <a:t>main</a:t>
            </a:r>
            <a:r>
              <a:rPr lang="fi-FI" dirty="0" err="1">
                <a:solidFill>
                  <a:srgbClr val="F2F2F2"/>
                </a:solidFill>
                <a:latin typeface="Monaco"/>
              </a:rPr>
              <a:t>(</a:t>
            </a:r>
            <a:r>
              <a:rPr lang="fi-FI" dirty="0" err="1">
                <a:solidFill>
                  <a:srgbClr val="2D961E"/>
                </a:solidFill>
                <a:latin typeface="Monaco"/>
              </a:rPr>
              <a:t>void</a:t>
            </a:r>
            <a:r>
              <a:rPr lang="fi-FI" dirty="0">
                <a:solidFill>
                  <a:srgbClr val="F2F2F2"/>
                </a:solidFill>
                <a:latin typeface="Monaco"/>
              </a:rPr>
              <a:t>)             </a:t>
            </a:r>
          </a:p>
          <a:p>
            <a:pPr marL="0" indent="0">
              <a:buNone/>
            </a:pPr>
            <a:r>
              <a:rPr lang="fi-FI" dirty="0">
                <a:solidFill>
                  <a:srgbClr val="F2F2F2"/>
                </a:solidFill>
                <a:latin typeface="Monaco"/>
              </a:rPr>
              <a:t>{                          </a:t>
            </a:r>
          </a:p>
          <a:p>
            <a:pPr marL="0" indent="0">
              <a:buNone/>
            </a:pPr>
            <a:r>
              <a:rPr lang="fi-FI" dirty="0">
                <a:solidFill>
                  <a:srgbClr val="F2F2F2"/>
                </a:solidFill>
                <a:latin typeface="Monaco"/>
              </a:rPr>
              <a:t>  </a:t>
            </a:r>
            <a:r>
              <a:rPr lang="fi-FI" dirty="0" err="1">
                <a:solidFill>
                  <a:srgbClr val="F2F2F2"/>
                </a:solidFill>
                <a:latin typeface="Monaco"/>
              </a:rPr>
              <a:t>printf(</a:t>
            </a:r>
            <a:r>
              <a:rPr lang="fi-FI" dirty="0" err="1">
                <a:solidFill>
                  <a:srgbClr val="9D206F"/>
                </a:solidFill>
                <a:latin typeface="Monaco"/>
              </a:rPr>
              <a:t>"hello</a:t>
            </a:r>
            <a:r>
              <a:rPr lang="fi-FI" dirty="0">
                <a:solidFill>
                  <a:srgbClr val="9D206F"/>
                </a:solidFill>
                <a:latin typeface="Monaco"/>
              </a:rPr>
              <a:t>, </a:t>
            </a:r>
            <a:r>
              <a:rPr lang="fi-FI" dirty="0" err="1">
                <a:solidFill>
                  <a:srgbClr val="9D206F"/>
                </a:solidFill>
                <a:latin typeface="Monaco"/>
              </a:rPr>
              <a:t>world\n</a:t>
            </a:r>
            <a:r>
              <a:rPr lang="fi-FI" dirty="0">
                <a:solidFill>
                  <a:srgbClr val="9D206F"/>
                </a:solidFill>
                <a:latin typeface="Monaco"/>
              </a:rPr>
              <a:t>"</a:t>
            </a:r>
            <a:r>
              <a:rPr lang="fi-FI" dirty="0">
                <a:solidFill>
                  <a:srgbClr val="F2F2F2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is-IS" dirty="0">
                <a:solidFill>
                  <a:srgbClr val="F2F2F2"/>
                </a:solidFill>
                <a:latin typeface="Monaco"/>
              </a:rPr>
              <a:t>  </a:t>
            </a:r>
            <a:r>
              <a:rPr lang="is-IS" dirty="0">
                <a:solidFill>
                  <a:srgbClr val="C200FF"/>
                </a:solidFill>
                <a:latin typeface="Monaco"/>
              </a:rPr>
              <a:t>return</a:t>
            </a:r>
            <a:r>
              <a:rPr lang="is-IS" dirty="0">
                <a:solidFill>
                  <a:srgbClr val="F2F2F2"/>
                </a:solidFill>
                <a:latin typeface="Monaco"/>
              </a:rPr>
              <a:t> 0;                </a:t>
            </a:r>
          </a:p>
          <a:p>
            <a:pPr marL="0" indent="0">
              <a:buNone/>
            </a:pPr>
            <a:r>
              <a:rPr lang="is-IS" dirty="0">
                <a:solidFill>
                  <a:srgbClr val="F2F2F2"/>
                </a:solidFill>
                <a:latin typeface="Monaco"/>
              </a:rPr>
              <a:t>} 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0686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/>
                <a:cs typeface="Monaco"/>
              </a:rPr>
              <a:t>0: </a:t>
            </a:r>
            <a:r>
              <a:rPr lang="en-US" dirty="0" err="1" smtClean="0">
                <a:latin typeface="Monaco"/>
                <a:cs typeface="Monaco"/>
              </a:rPr>
              <a:t>hello.c</a:t>
            </a:r>
            <a:r>
              <a:rPr lang="en-US" dirty="0" smtClean="0">
                <a:latin typeface="Monaco"/>
                <a:cs typeface="Monaco"/>
              </a:rPr>
              <a:t> -&gt; </a:t>
            </a:r>
            <a:r>
              <a:rPr lang="en-US" dirty="0" err="1" smtClean="0">
                <a:latin typeface="Monaco"/>
                <a:cs typeface="Monaco"/>
              </a:rPr>
              <a:t>hello.go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379982"/>
            <a:ext cx="8229600" cy="236372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696795"/>
                </a:solidFill>
                <a:latin typeface="Monaco"/>
              </a:rPr>
              <a:t>#include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onaco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onaco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onaco"/>
              </a:rPr>
              <a:t>&gt;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2F2F2"/>
                </a:solidFill>
                <a:latin typeface="Monaco"/>
              </a:rPr>
              <a:t>                           </a:t>
            </a:r>
          </a:p>
          <a:p>
            <a:pPr marL="0" indent="0">
              <a:buNone/>
            </a:pPr>
            <a:r>
              <a:rPr lang="fi-FI" sz="1800" dirty="0" err="1">
                <a:solidFill>
                  <a:srgbClr val="2D961E"/>
                </a:solidFill>
                <a:latin typeface="Monaco"/>
              </a:rPr>
              <a:t>int</a:t>
            </a:r>
            <a:r>
              <a:rPr lang="fi-FI" sz="1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fi-FI" sz="1800" dirty="0" err="1">
                <a:solidFill>
                  <a:srgbClr val="4A00FF"/>
                </a:solidFill>
                <a:latin typeface="Monaco"/>
              </a:rPr>
              <a:t>main</a:t>
            </a:r>
            <a:r>
              <a:rPr lang="fi-FI" sz="1800" dirty="0" err="1">
                <a:solidFill>
                  <a:srgbClr val="F2F2F2"/>
                </a:solidFill>
                <a:latin typeface="Monaco"/>
              </a:rPr>
              <a:t>(</a:t>
            </a:r>
            <a:r>
              <a:rPr lang="fi-FI" sz="1800" dirty="0" err="1">
                <a:solidFill>
                  <a:srgbClr val="2D961E"/>
                </a:solidFill>
                <a:latin typeface="Monaco"/>
              </a:rPr>
              <a:t>void</a:t>
            </a:r>
            <a:r>
              <a:rPr lang="fi-FI" sz="1800" dirty="0">
                <a:solidFill>
                  <a:srgbClr val="F2F2F2"/>
                </a:solidFill>
                <a:latin typeface="Monaco"/>
              </a:rPr>
              <a:t>)             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F2F2F2"/>
                </a:solidFill>
                <a:latin typeface="Monaco"/>
              </a:rPr>
              <a:t>{                          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F2F2F2"/>
                </a:solidFill>
                <a:latin typeface="Monaco"/>
              </a:rPr>
              <a:t>  </a:t>
            </a:r>
            <a:r>
              <a:rPr lang="fi-FI" sz="1800" dirty="0" err="1">
                <a:solidFill>
                  <a:srgbClr val="F2F2F2"/>
                </a:solidFill>
                <a:latin typeface="Monaco"/>
              </a:rPr>
              <a:t>printf(</a:t>
            </a:r>
            <a:r>
              <a:rPr lang="fi-FI" sz="1800" dirty="0" err="1">
                <a:solidFill>
                  <a:srgbClr val="9D206F"/>
                </a:solidFill>
                <a:latin typeface="Monaco"/>
              </a:rPr>
              <a:t>"hello</a:t>
            </a:r>
            <a:r>
              <a:rPr lang="fi-FI" sz="1800" dirty="0">
                <a:solidFill>
                  <a:srgbClr val="9D206F"/>
                </a:solidFill>
                <a:latin typeface="Monaco"/>
              </a:rPr>
              <a:t>, </a:t>
            </a:r>
            <a:r>
              <a:rPr lang="fi-FI" sz="1800" dirty="0" err="1">
                <a:solidFill>
                  <a:srgbClr val="9D206F"/>
                </a:solidFill>
                <a:latin typeface="Monaco"/>
              </a:rPr>
              <a:t>world\n</a:t>
            </a:r>
            <a:r>
              <a:rPr lang="fi-FI" sz="1800" dirty="0">
                <a:solidFill>
                  <a:srgbClr val="9D206F"/>
                </a:solidFill>
                <a:latin typeface="Monaco"/>
              </a:rPr>
              <a:t>"</a:t>
            </a:r>
            <a:r>
              <a:rPr lang="fi-FI" sz="1800" dirty="0">
                <a:solidFill>
                  <a:srgbClr val="F2F2F2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is-IS" sz="1800" dirty="0">
                <a:solidFill>
                  <a:srgbClr val="F2F2F2"/>
                </a:solidFill>
                <a:latin typeface="Monaco"/>
              </a:rPr>
              <a:t>  </a:t>
            </a:r>
            <a:r>
              <a:rPr lang="is-IS" sz="1800" dirty="0">
                <a:solidFill>
                  <a:srgbClr val="C200FF"/>
                </a:solidFill>
                <a:latin typeface="Monaco"/>
              </a:rPr>
              <a:t>return</a:t>
            </a:r>
            <a:r>
              <a:rPr lang="is-IS" sz="1800" dirty="0">
                <a:solidFill>
                  <a:srgbClr val="F2F2F2"/>
                </a:solidFill>
                <a:latin typeface="Monaco"/>
              </a:rPr>
              <a:t> 0;                </a:t>
            </a:r>
          </a:p>
          <a:p>
            <a:pPr marL="0" indent="0">
              <a:buNone/>
            </a:pPr>
            <a:r>
              <a:rPr lang="is-IS" sz="1800" dirty="0">
                <a:solidFill>
                  <a:srgbClr val="F2F2F2"/>
                </a:solidFill>
                <a:latin typeface="Monaco"/>
              </a:rPr>
              <a:t>} </a:t>
            </a:r>
            <a:endParaRPr lang="en-US" sz="18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9082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/>
                <a:cs typeface="Monaco"/>
              </a:rPr>
              <a:t>1: </a:t>
            </a:r>
            <a:r>
              <a:rPr lang="en-US" dirty="0" err="1">
                <a:latin typeface="Monaco"/>
                <a:cs typeface="Monaco"/>
              </a:rPr>
              <a:t>hello.c</a:t>
            </a:r>
            <a:r>
              <a:rPr lang="en-US" dirty="0">
                <a:latin typeface="Monaco"/>
                <a:cs typeface="Monaco"/>
              </a:rPr>
              <a:t> -&gt; </a:t>
            </a:r>
            <a:r>
              <a:rPr lang="en-US" dirty="0" err="1">
                <a:latin typeface="Monaco"/>
                <a:cs typeface="Monaco"/>
              </a:rPr>
              <a:t>hello.go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379982"/>
            <a:ext cx="8229600" cy="236372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696795"/>
                </a:solidFill>
                <a:latin typeface="Monaco"/>
              </a:rPr>
              <a:t>#include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onaco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onaco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onaco"/>
              </a:rPr>
              <a:t>&gt;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2F2F2"/>
                </a:solidFill>
                <a:latin typeface="Monaco"/>
              </a:rPr>
              <a:t>                           </a:t>
            </a:r>
          </a:p>
          <a:p>
            <a:pPr marL="0" indent="0">
              <a:buNone/>
            </a:pPr>
            <a:r>
              <a:rPr lang="fi-FI" sz="1800" dirty="0" err="1">
                <a:solidFill>
                  <a:srgbClr val="2D961E"/>
                </a:solidFill>
                <a:latin typeface="Monaco"/>
              </a:rPr>
              <a:t>int</a:t>
            </a:r>
            <a:r>
              <a:rPr lang="fi-FI" sz="1800" dirty="0">
                <a:solidFill>
                  <a:srgbClr val="F2F2F2"/>
                </a:solidFill>
                <a:latin typeface="Monaco"/>
              </a:rPr>
              <a:t> </a:t>
            </a:r>
            <a:r>
              <a:rPr lang="fi-FI" sz="1800" dirty="0" err="1">
                <a:solidFill>
                  <a:srgbClr val="4A00FF"/>
                </a:solidFill>
                <a:latin typeface="Monaco"/>
              </a:rPr>
              <a:t>main</a:t>
            </a:r>
            <a:r>
              <a:rPr lang="fi-FI" sz="1800" dirty="0" err="1">
                <a:solidFill>
                  <a:srgbClr val="F2F2F2"/>
                </a:solidFill>
                <a:latin typeface="Monaco"/>
              </a:rPr>
              <a:t>(</a:t>
            </a:r>
            <a:r>
              <a:rPr lang="fi-FI" sz="1800" dirty="0" err="1">
                <a:solidFill>
                  <a:srgbClr val="2D961E"/>
                </a:solidFill>
                <a:latin typeface="Monaco"/>
              </a:rPr>
              <a:t>void</a:t>
            </a:r>
            <a:r>
              <a:rPr lang="fi-FI" sz="1800" dirty="0">
                <a:solidFill>
                  <a:srgbClr val="F2F2F2"/>
                </a:solidFill>
                <a:latin typeface="Monaco"/>
              </a:rPr>
              <a:t>)             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F2F2F2"/>
                </a:solidFill>
                <a:latin typeface="Monaco"/>
              </a:rPr>
              <a:t>{                          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F2F2F2"/>
                </a:solidFill>
                <a:latin typeface="Monaco"/>
              </a:rPr>
              <a:t>  </a:t>
            </a:r>
            <a:r>
              <a:rPr lang="fi-FI" sz="1800" dirty="0" err="1">
                <a:solidFill>
                  <a:srgbClr val="F2F2F2"/>
                </a:solidFill>
                <a:latin typeface="Monaco"/>
              </a:rPr>
              <a:t>printf(</a:t>
            </a:r>
            <a:r>
              <a:rPr lang="fi-FI" sz="1800" dirty="0" err="1">
                <a:solidFill>
                  <a:srgbClr val="9D206F"/>
                </a:solidFill>
                <a:latin typeface="Monaco"/>
              </a:rPr>
              <a:t>"hello</a:t>
            </a:r>
            <a:r>
              <a:rPr lang="fi-FI" sz="1800" dirty="0">
                <a:solidFill>
                  <a:srgbClr val="9D206F"/>
                </a:solidFill>
                <a:latin typeface="Monaco"/>
              </a:rPr>
              <a:t>, </a:t>
            </a:r>
            <a:r>
              <a:rPr lang="fi-FI" sz="1800" dirty="0" err="1">
                <a:solidFill>
                  <a:srgbClr val="9D206F"/>
                </a:solidFill>
                <a:latin typeface="Monaco"/>
              </a:rPr>
              <a:t>world\n</a:t>
            </a:r>
            <a:r>
              <a:rPr lang="fi-FI" sz="1800" dirty="0">
                <a:solidFill>
                  <a:srgbClr val="9D206F"/>
                </a:solidFill>
                <a:latin typeface="Monaco"/>
              </a:rPr>
              <a:t>"</a:t>
            </a:r>
            <a:r>
              <a:rPr lang="fi-FI" sz="1800" dirty="0">
                <a:solidFill>
                  <a:srgbClr val="F2F2F2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is-IS" sz="1800" dirty="0">
                <a:solidFill>
                  <a:srgbClr val="F2F2F2"/>
                </a:solidFill>
                <a:latin typeface="Monaco"/>
              </a:rPr>
              <a:t>  </a:t>
            </a:r>
            <a:r>
              <a:rPr lang="is-IS" sz="1800" dirty="0">
                <a:solidFill>
                  <a:srgbClr val="C200FF"/>
                </a:solidFill>
                <a:latin typeface="Monaco"/>
              </a:rPr>
              <a:t>return</a:t>
            </a:r>
            <a:r>
              <a:rPr lang="is-IS" sz="1800" dirty="0">
                <a:solidFill>
                  <a:srgbClr val="F2F2F2"/>
                </a:solidFill>
                <a:latin typeface="Monaco"/>
              </a:rPr>
              <a:t> 0;                </a:t>
            </a:r>
          </a:p>
          <a:p>
            <a:pPr marL="0" indent="0">
              <a:buNone/>
            </a:pPr>
            <a:r>
              <a:rPr lang="is-IS" sz="1800" dirty="0">
                <a:solidFill>
                  <a:srgbClr val="F2F2F2"/>
                </a:solidFill>
                <a:latin typeface="Monaco"/>
              </a:rPr>
              <a:t>} </a:t>
            </a:r>
            <a:endParaRPr lang="en-US" sz="1800" dirty="0" smtClean="0">
              <a:latin typeface="Monaco"/>
              <a:cs typeface="Monaco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544272"/>
            <a:ext cx="822960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200FF"/>
                </a:solidFill>
                <a:latin typeface="Monaco"/>
              </a:rPr>
              <a:t>package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 main</a:t>
            </a:r>
            <a:endParaRPr lang="en-US" sz="18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061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/>
                <a:cs typeface="Monaco"/>
              </a:rPr>
              <a:t>2: </a:t>
            </a:r>
            <a:r>
              <a:rPr lang="en-US" dirty="0" err="1">
                <a:latin typeface="Monaco"/>
                <a:cs typeface="Monaco"/>
              </a:rPr>
              <a:t>hello.c</a:t>
            </a:r>
            <a:r>
              <a:rPr lang="en-US" dirty="0">
                <a:latin typeface="Monaco"/>
                <a:cs typeface="Monaco"/>
              </a:rPr>
              <a:t> -&gt; </a:t>
            </a:r>
            <a:r>
              <a:rPr lang="en-US" dirty="0" err="1">
                <a:latin typeface="Monaco"/>
                <a:cs typeface="Monaco"/>
              </a:rPr>
              <a:t>hello.go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055653"/>
            <a:ext cx="8229600" cy="302852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/*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#include &lt;</a:t>
            </a:r>
            <a:r>
              <a:rPr lang="en-US" sz="1800" dirty="0" err="1" smtClean="0">
                <a:solidFill>
                  <a:srgbClr val="FF6600"/>
                </a:solidFill>
                <a:latin typeface="Monaco"/>
                <a:cs typeface="Monaco"/>
              </a:rPr>
              <a:t>stdio.h</a:t>
            </a: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solidFill>
                <a:srgbClr val="FF6600"/>
              </a:solidFill>
              <a:latin typeface="Monaco"/>
              <a:cs typeface="Monaco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>
                <a:solidFill>
                  <a:srgbClr val="FF6600"/>
                </a:solidFill>
                <a:latin typeface="Monaco"/>
                <a:cs typeface="Monaco"/>
              </a:rPr>
              <a:t>int</a:t>
            </a: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 _main(void)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  </a:t>
            </a:r>
            <a:r>
              <a:rPr lang="en-US" sz="1800" dirty="0" err="1" smtClean="0">
                <a:solidFill>
                  <a:srgbClr val="FF6600"/>
                </a:solidFill>
                <a:latin typeface="Monaco"/>
                <a:cs typeface="Monaco"/>
              </a:rPr>
              <a:t>printf</a:t>
            </a: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(“hello, world\n”);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FF6600"/>
                </a:solidFill>
                <a:latin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 return 0;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*/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544272"/>
            <a:ext cx="822960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200FF"/>
                </a:solidFill>
                <a:latin typeface="Monaco"/>
              </a:rPr>
              <a:t>package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 main</a:t>
            </a:r>
            <a:endParaRPr lang="en-US" sz="18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2599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/>
                <a:cs typeface="Monaco"/>
              </a:rPr>
              <a:t>3: </a:t>
            </a:r>
            <a:r>
              <a:rPr lang="en-US" dirty="0" err="1">
                <a:latin typeface="Monaco"/>
                <a:cs typeface="Monaco"/>
              </a:rPr>
              <a:t>hello.c</a:t>
            </a:r>
            <a:r>
              <a:rPr lang="en-US" dirty="0">
                <a:latin typeface="Monaco"/>
                <a:cs typeface="Monaco"/>
              </a:rPr>
              <a:t> -&gt; </a:t>
            </a:r>
            <a:r>
              <a:rPr lang="en-US" dirty="0" err="1">
                <a:latin typeface="Monaco"/>
                <a:cs typeface="Monaco"/>
              </a:rPr>
              <a:t>hello.go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055653"/>
            <a:ext cx="8229600" cy="302852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/*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#include &lt;</a:t>
            </a:r>
            <a:r>
              <a:rPr lang="en-US" sz="1800" dirty="0" err="1" smtClean="0">
                <a:solidFill>
                  <a:srgbClr val="FF6600"/>
                </a:solidFill>
                <a:latin typeface="Monaco"/>
                <a:cs typeface="Monaco"/>
              </a:rPr>
              <a:t>stdio.h</a:t>
            </a: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solidFill>
                <a:srgbClr val="FF6600"/>
              </a:solidFill>
              <a:latin typeface="Monaco"/>
              <a:cs typeface="Monaco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>
                <a:solidFill>
                  <a:srgbClr val="FF6600"/>
                </a:solidFill>
                <a:latin typeface="Monaco"/>
                <a:cs typeface="Monaco"/>
              </a:rPr>
              <a:t>int</a:t>
            </a: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 _main(void)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  </a:t>
            </a:r>
            <a:r>
              <a:rPr lang="en-US" sz="1800" dirty="0" err="1" smtClean="0">
                <a:solidFill>
                  <a:srgbClr val="FF6600"/>
                </a:solidFill>
                <a:latin typeface="Monaco"/>
                <a:cs typeface="Monaco"/>
              </a:rPr>
              <a:t>printf</a:t>
            </a: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(“hello, world\n”);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FF6600"/>
                </a:solidFill>
                <a:latin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 return 0;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*/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544272"/>
            <a:ext cx="822960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200FF"/>
                </a:solidFill>
                <a:latin typeface="Monaco"/>
              </a:rPr>
              <a:t>package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 main</a:t>
            </a:r>
            <a:endParaRPr lang="en-US" sz="1800" dirty="0" smtClean="0">
              <a:latin typeface="Monaco"/>
              <a:cs typeface="Monaco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0188" y="4931140"/>
            <a:ext cx="822960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200FF"/>
                </a:solidFill>
                <a:latin typeface="Monaco"/>
              </a:rPr>
              <a:t>import </a:t>
            </a:r>
            <a:r>
              <a:rPr lang="en-US" sz="1800" dirty="0">
                <a:latin typeface="Monaco"/>
                <a:cs typeface="Monaco"/>
              </a:rPr>
              <a:t>“C”</a:t>
            </a:r>
          </a:p>
        </p:txBody>
      </p:sp>
    </p:spTree>
    <p:extLst>
      <p:ext uri="{BB962C8B-B14F-4D97-AF65-F5344CB8AC3E}">
        <p14:creationId xmlns:p14="http://schemas.microsoft.com/office/powerpoint/2010/main" val="142599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/>
                <a:cs typeface="Monaco"/>
              </a:rPr>
              <a:t>4: </a:t>
            </a:r>
            <a:r>
              <a:rPr lang="en-US" dirty="0" err="1">
                <a:latin typeface="Monaco"/>
                <a:cs typeface="Monaco"/>
              </a:rPr>
              <a:t>hello.c</a:t>
            </a:r>
            <a:r>
              <a:rPr lang="en-US" dirty="0">
                <a:latin typeface="Monaco"/>
                <a:cs typeface="Monaco"/>
              </a:rPr>
              <a:t> -&gt; </a:t>
            </a:r>
            <a:r>
              <a:rPr lang="en-US" dirty="0" err="1">
                <a:latin typeface="Monaco"/>
                <a:cs typeface="Monaco"/>
              </a:rPr>
              <a:t>hello.go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055653"/>
            <a:ext cx="8229600" cy="302852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/*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#include &lt;</a:t>
            </a:r>
            <a:r>
              <a:rPr lang="en-US" sz="1800" dirty="0" err="1" smtClean="0">
                <a:solidFill>
                  <a:srgbClr val="FF6600"/>
                </a:solidFill>
                <a:latin typeface="Monaco"/>
                <a:cs typeface="Monaco"/>
              </a:rPr>
              <a:t>stdio.h</a:t>
            </a: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solidFill>
                <a:srgbClr val="FF6600"/>
              </a:solidFill>
              <a:latin typeface="Monaco"/>
              <a:cs typeface="Monaco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>
                <a:solidFill>
                  <a:srgbClr val="FF6600"/>
                </a:solidFill>
                <a:latin typeface="Monaco"/>
                <a:cs typeface="Monaco"/>
              </a:rPr>
              <a:t>int</a:t>
            </a: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 _main(void)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  </a:t>
            </a:r>
            <a:r>
              <a:rPr lang="en-US" sz="1800" dirty="0" err="1" smtClean="0">
                <a:solidFill>
                  <a:srgbClr val="FF6600"/>
                </a:solidFill>
                <a:latin typeface="Monaco"/>
                <a:cs typeface="Monaco"/>
              </a:rPr>
              <a:t>printf</a:t>
            </a: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(“hello, world\n”);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FF6600"/>
                </a:solidFill>
                <a:latin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 return 0;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6600"/>
                </a:solidFill>
                <a:latin typeface="Monaco"/>
                <a:cs typeface="Monaco"/>
              </a:rPr>
              <a:t>*/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544272"/>
            <a:ext cx="822960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200FF"/>
                </a:solidFill>
                <a:latin typeface="Monaco"/>
              </a:rPr>
              <a:t>package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 main</a:t>
            </a:r>
            <a:endParaRPr lang="en-US" sz="1800" dirty="0" smtClean="0">
              <a:latin typeface="Monaco"/>
              <a:cs typeface="Monaco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0188" y="4931140"/>
            <a:ext cx="822960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200FF"/>
                </a:solidFill>
                <a:latin typeface="Monaco"/>
              </a:rPr>
              <a:t>i</a:t>
            </a:r>
            <a:r>
              <a:rPr lang="en-US" sz="1800" dirty="0" smtClean="0">
                <a:solidFill>
                  <a:srgbClr val="C200FF"/>
                </a:solidFill>
                <a:latin typeface="Monaco"/>
              </a:rPr>
              <a:t>mport </a:t>
            </a:r>
            <a:r>
              <a:rPr lang="en-US" sz="1800" dirty="0" smtClean="0">
                <a:latin typeface="Monaco"/>
                <a:cs typeface="Monaco"/>
              </a:rPr>
              <a:t>“C”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0725" y="5432196"/>
            <a:ext cx="8229600" cy="103412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solidFill>
                  <a:srgbClr val="C200FF"/>
                </a:solidFill>
                <a:latin typeface="Monaco"/>
              </a:rPr>
              <a:t>func</a:t>
            </a:r>
            <a:r>
              <a:rPr lang="en-US" sz="1800" dirty="0" smtClean="0">
                <a:solidFill>
                  <a:srgbClr val="F2F2F2"/>
                </a:solidFill>
                <a:latin typeface="Monaco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onaco"/>
              </a:rPr>
              <a:t>main</a:t>
            </a:r>
            <a:r>
              <a:rPr lang="en-US" sz="1800" dirty="0">
                <a:solidFill>
                  <a:srgbClr val="F2F2F2"/>
                </a:solidFill>
                <a:latin typeface="Monaco"/>
              </a:rPr>
              <a:t>() {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4A00FF"/>
                </a:solidFill>
                <a:latin typeface="Monaco"/>
              </a:rPr>
              <a:t>    </a:t>
            </a:r>
            <a:r>
              <a:rPr lang="en-US" sz="1800" dirty="0" err="1" smtClean="0">
                <a:latin typeface="Monaco"/>
                <a:cs typeface="Monaco"/>
              </a:rPr>
              <a:t>C</a:t>
            </a:r>
            <a:r>
              <a:rPr lang="en-US" sz="1800" dirty="0" err="1">
                <a:latin typeface="Monaco"/>
                <a:cs typeface="Monaco"/>
              </a:rPr>
              <a:t>._main</a:t>
            </a:r>
            <a:r>
              <a:rPr lang="en-US" sz="1800" dirty="0">
                <a:latin typeface="Monaco"/>
                <a:cs typeface="Monaco"/>
              </a:rPr>
              <a:t> </a:t>
            </a:r>
            <a:r>
              <a:rPr lang="fr-FR" sz="1800" dirty="0" smtClean="0">
                <a:solidFill>
                  <a:srgbClr val="F2F2F2"/>
                </a:solidFill>
                <a:latin typeface="Monaco"/>
              </a:rPr>
              <a:t>(</a:t>
            </a:r>
            <a:r>
              <a:rPr lang="fr-FR" sz="1800" dirty="0">
                <a:solidFill>
                  <a:srgbClr val="F2F2F2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Monaco"/>
                <a:cs typeface="Monaco"/>
              </a:rPr>
              <a:t>}</a:t>
            </a:r>
            <a:endParaRPr lang="en-US" sz="1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2599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200FF"/>
                </a:solidFill>
                <a:latin typeface="Monaco"/>
              </a:rPr>
              <a:t>import </a:t>
            </a:r>
            <a:r>
              <a:rPr lang="en-US" dirty="0">
                <a:latin typeface="Monaco"/>
                <a:cs typeface="Monaco"/>
              </a:rPr>
              <a:t>“C</a:t>
            </a:r>
            <a:r>
              <a:rPr lang="en-US" dirty="0" smtClean="0">
                <a:latin typeface="Monaco"/>
                <a:cs typeface="Monaco"/>
              </a:rPr>
              <a:t>”</a:t>
            </a:r>
            <a:r>
              <a:rPr lang="en-US" dirty="0" smtClean="0"/>
              <a:t> triggers </a:t>
            </a:r>
            <a:r>
              <a:rPr lang="en-US" dirty="0" err="1" smtClean="0"/>
              <a:t>Cgo</a:t>
            </a:r>
            <a:endParaRPr lang="en-US" dirty="0" smtClean="0"/>
          </a:p>
          <a:p>
            <a:pPr lvl="1"/>
            <a:r>
              <a:rPr lang="en-US" dirty="0" smtClean="0"/>
              <a:t>generates clean .go files for 6g</a:t>
            </a:r>
          </a:p>
          <a:p>
            <a:pPr lvl="1"/>
            <a:r>
              <a:rPr lang="en-US" dirty="0" smtClean="0"/>
              <a:t>generates .c/.h files</a:t>
            </a:r>
          </a:p>
          <a:p>
            <a:pPr lvl="2"/>
            <a:r>
              <a:rPr lang="en-US" dirty="0" smtClean="0"/>
              <a:t>some are handled by </a:t>
            </a:r>
            <a:r>
              <a:rPr lang="en-US" dirty="0" err="1" smtClean="0"/>
              <a:t>gcc</a:t>
            </a:r>
            <a:r>
              <a:rPr lang="en-US" dirty="0" smtClean="0"/>
              <a:t>/clang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thers are for 6c</a:t>
            </a:r>
          </a:p>
          <a:p>
            <a:pPr lvl="1"/>
            <a:r>
              <a:rPr lang="en-US" dirty="0" smtClean="0"/>
              <a:t>any non-Go files in the directory are compiled</a:t>
            </a:r>
          </a:p>
          <a:p>
            <a:pPr lvl="2"/>
            <a:r>
              <a:rPr lang="en-US" dirty="0" smtClean="0"/>
              <a:t>.c, .s or .S by the C compiler</a:t>
            </a:r>
          </a:p>
          <a:p>
            <a:pPr lvl="2"/>
            <a:r>
              <a:rPr lang="en-US" dirty="0" smtClean="0"/>
              <a:t>.cc, .</a:t>
            </a:r>
            <a:r>
              <a:rPr lang="en-US" dirty="0" err="1" smtClean="0"/>
              <a:t>cpp</a:t>
            </a:r>
            <a:r>
              <a:rPr lang="en-US" dirty="0" smtClean="0"/>
              <a:t>, .cxx by the C++ compiler</a:t>
            </a:r>
          </a:p>
          <a:p>
            <a:r>
              <a:rPr lang="en-US" dirty="0"/>
              <a:t>#</a:t>
            </a:r>
            <a:r>
              <a:rPr lang="en-US" dirty="0" err="1"/>
              <a:t>cgo</a:t>
            </a:r>
            <a:r>
              <a:rPr lang="en-US" dirty="0"/>
              <a:t> pseudo directives and environment variables to flag compiler and linker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5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4100</TotalTime>
  <Words>1393</Words>
  <Application>Microsoft Macintosh PowerPoint</Application>
  <PresentationFormat>On-screen Show (4:3)</PresentationFormat>
  <Paragraphs>261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Black</vt:lpstr>
      <vt:lpstr>Cgo</vt:lpstr>
      <vt:lpstr>Why Cgo There?</vt:lpstr>
      <vt:lpstr>hello.c</vt:lpstr>
      <vt:lpstr>0: hello.c -&gt; hello.go</vt:lpstr>
      <vt:lpstr>1: hello.c -&gt; hello.go</vt:lpstr>
      <vt:lpstr>2: hello.c -&gt; hello.go</vt:lpstr>
      <vt:lpstr>3: hello.c -&gt; hello.go</vt:lpstr>
      <vt:lpstr>4: hello.c -&gt; hello.go</vt:lpstr>
      <vt:lpstr>go build</vt:lpstr>
      <vt:lpstr>Cgo generated Go wrapper</vt:lpstr>
      <vt:lpstr>Cgo generated C wrapper</vt:lpstr>
      <vt:lpstr>Calling back into C</vt:lpstr>
      <vt:lpstr>Cgo generated C wrappers</vt:lpstr>
      <vt:lpstr>Callbacks: In an ideal world</vt:lpstr>
      <vt:lpstr>Callbacks: With Cgo</vt:lpstr>
      <vt:lpstr>Crossing the Chasm</vt:lpstr>
      <vt:lpstr>Cgo  Relationship Status: It’s Complicated</vt:lpstr>
      <vt:lpstr>Thank You!</vt:lpstr>
    </vt:vector>
  </TitlesOfParts>
  <Company>Qube Cinema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Cgo</dc:title>
  <dc:creator>Rajesh Ramachandran</dc:creator>
  <cp:lastModifiedBy>Rajesh Ramachandran</cp:lastModifiedBy>
  <cp:revision>59</cp:revision>
  <dcterms:created xsi:type="dcterms:W3CDTF">2015-02-13T00:10:40Z</dcterms:created>
  <dcterms:modified xsi:type="dcterms:W3CDTF">2015-02-19T11:15:51Z</dcterms:modified>
</cp:coreProperties>
</file>