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86" r:id="rId6"/>
    <p:sldId id="277" r:id="rId7"/>
    <p:sldId id="278" r:id="rId8"/>
    <p:sldId id="279" r:id="rId9"/>
    <p:sldId id="258" r:id="rId10"/>
    <p:sldId id="261" r:id="rId11"/>
    <p:sldId id="262" r:id="rId12"/>
    <p:sldId id="263" r:id="rId13"/>
    <p:sldId id="264" r:id="rId14"/>
    <p:sldId id="265" r:id="rId15"/>
    <p:sldId id="299" r:id="rId16"/>
    <p:sldId id="268" r:id="rId17"/>
    <p:sldId id="291" r:id="rId18"/>
    <p:sldId id="269" r:id="rId19"/>
    <p:sldId id="294" r:id="rId20"/>
    <p:sldId id="295" r:id="rId21"/>
    <p:sldId id="296" r:id="rId22"/>
    <p:sldId id="297" r:id="rId23"/>
    <p:sldId id="298" r:id="rId24"/>
    <p:sldId id="272" r:id="rId25"/>
    <p:sldId id="270" r:id="rId26"/>
    <p:sldId id="273" r:id="rId27"/>
    <p:sldId id="271" r:id="rId28"/>
    <p:sldId id="290" r:id="rId29"/>
    <p:sldId id="287" r:id="rId30"/>
    <p:sldId id="288" r:id="rId31"/>
    <p:sldId id="289" r:id="rId32"/>
    <p:sldId id="282" r:id="rId33"/>
    <p:sldId id="283" r:id="rId34"/>
    <p:sldId id="284" r:id="rId35"/>
    <p:sldId id="285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BCAE1-8026-4989-B2ED-10B0A48CAC46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30282-A4C3-4AB8-BCD6-137FDF38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30282-A4C3-4AB8-BCD6-137FDF38655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9F17-5BD4-45C1-BE0B-9093005DFD2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2783-CD21-44A4-9724-9E9D7C1DD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Intelligent Acute Brain Hemorrhage Diagnosis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Project By</a:t>
            </a:r>
          </a:p>
          <a:p>
            <a:pPr algn="r"/>
            <a:r>
              <a:rPr lang="en-US" dirty="0" smtClean="0"/>
              <a:t>Rajesh </a:t>
            </a:r>
            <a:r>
              <a:rPr lang="en-US" dirty="0" err="1" smtClean="0"/>
              <a:t>Rajwade</a:t>
            </a:r>
            <a:endParaRPr lang="en-US" dirty="0" smtClean="0"/>
          </a:p>
          <a:p>
            <a:pPr algn="r"/>
            <a:r>
              <a:rPr lang="en-US" dirty="0" smtClean="0"/>
              <a:t>Vishal </a:t>
            </a:r>
            <a:r>
              <a:rPr lang="en-US" dirty="0" err="1" smtClean="0"/>
              <a:t>Shende</a:t>
            </a:r>
            <a:endParaRPr lang="en-US" dirty="0" smtClean="0"/>
          </a:p>
          <a:p>
            <a:pPr algn="r"/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Vartak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CT image</a:t>
            </a:r>
            <a:endParaRPr lang="en-US" dirty="0"/>
          </a:p>
        </p:txBody>
      </p:sp>
      <p:pic>
        <p:nvPicPr>
          <p:cNvPr id="7" name="Picture 3" descr="EDH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403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895600" y="2590800"/>
            <a:ext cx="2667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48000" y="33528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0400" y="4152900"/>
            <a:ext cx="2743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3622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Skull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0" y="324433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Brain Tissue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4006334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ROI(hemorrhage)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/>
              <a:t>Intracranial Extraction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0114"/>
            <a:ext cx="2685184" cy="290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427268"/>
            <a:ext cx="2650549" cy="28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390900"/>
            <a:ext cx="2505941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189333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371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044719"/>
            <a:ext cx="2685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FILL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2384" y="3044719"/>
            <a:ext cx="2540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SUBTRACTION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82961" y="3041438"/>
            <a:ext cx="2650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NEGATIVE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161" y="1743119"/>
            <a:ext cx="774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r>
              <a:rPr lang="en-US" sz="2400" dirty="0" smtClean="0"/>
              <a:t>nput CT Scan image is fed to MATLAB   for Intracranial Area Extraction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1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dirty="0" smtClean="0"/>
              <a:t>Image Enhancement &amp; ROI Extraction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 </a:t>
            </a:r>
            <a:r>
              <a:rPr lang="en-US" dirty="0"/>
              <a:t>based </a:t>
            </a:r>
            <a:r>
              <a:rPr lang="en-US" dirty="0" err="1"/>
              <a:t>thresholding</a:t>
            </a:r>
            <a:r>
              <a:rPr lang="en-US" dirty="0"/>
              <a:t> </a:t>
            </a:r>
            <a:r>
              <a:rPr lang="en-US" dirty="0" smtClean="0"/>
              <a:t>for bleed extraction</a:t>
            </a:r>
          </a:p>
          <a:p>
            <a:r>
              <a:rPr lang="en-US" dirty="0"/>
              <a:t>D</a:t>
            </a:r>
            <a:r>
              <a:rPr lang="en-US" dirty="0" smtClean="0"/>
              <a:t>erivative </a:t>
            </a:r>
            <a:r>
              <a:rPr lang="en-US" dirty="0"/>
              <a:t>of the </a:t>
            </a:r>
            <a:r>
              <a:rPr lang="en-US" dirty="0" smtClean="0"/>
              <a:t>histogram and </a:t>
            </a:r>
            <a:r>
              <a:rPr lang="en-US" dirty="0"/>
              <a:t>smoothen it by </a:t>
            </a:r>
            <a:r>
              <a:rPr lang="en-US" dirty="0" smtClean="0"/>
              <a:t>Wiener </a:t>
            </a:r>
            <a:r>
              <a:rPr lang="en-US" dirty="0"/>
              <a:t>filter</a:t>
            </a:r>
            <a:r>
              <a:rPr lang="en-US" dirty="0" smtClean="0"/>
              <a:t>.</a:t>
            </a:r>
          </a:p>
        </p:txBody>
      </p:sp>
      <p:pic>
        <p:nvPicPr>
          <p:cNvPr id="8" name="Picture 1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0"/>
            <a:ext cx="3581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0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Image Enhancement &amp; ROI Extraction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Locate threshold  </a:t>
            </a:r>
            <a:r>
              <a:rPr lang="en-US" dirty="0"/>
              <a:t>at the point where the derivate curve intersects the  X </a:t>
            </a:r>
            <a:r>
              <a:rPr lang="en-US" dirty="0" smtClean="0"/>
              <a:t>axis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is the optimum threshold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81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73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800" smtClean="0"/>
              <a:t>Morphological Operations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Global Thresholding produces noisy result and unconnected components.</a:t>
            </a:r>
          </a:p>
          <a:p>
            <a:r>
              <a:rPr lang="en-US" smtClean="0"/>
              <a:t>Hit and Miss Operations are used to eliminate noise.</a:t>
            </a:r>
          </a:p>
          <a:p>
            <a:r>
              <a:rPr lang="en-US" smtClean="0"/>
              <a:t>Dilation is done by kernel aligned to largest connected component in image</a:t>
            </a:r>
          </a:p>
          <a:p>
            <a:r>
              <a:rPr lang="en-US" smtClean="0"/>
              <a:t>Output provided to decision making for distinction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2743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2667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D:\proimages\Edh(1)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2836800" cy="3120000"/>
          </a:xfrm>
          <a:prstGeom prst="rect">
            <a:avLst/>
          </a:prstGeom>
          <a:noFill/>
        </p:spPr>
      </p:pic>
      <p:pic>
        <p:nvPicPr>
          <p:cNvPr id="6" name="Picture 1" descr="D:\proimages\sdh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90800"/>
            <a:ext cx="2836800" cy="3120000"/>
          </a:xfrm>
          <a:prstGeom prst="rect">
            <a:avLst/>
          </a:prstGeom>
          <a:noFill/>
        </p:spPr>
      </p:pic>
      <p:pic>
        <p:nvPicPr>
          <p:cNvPr id="7" name="Picture 1" descr="D:\proimages\ht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224236" y="2595000"/>
            <a:ext cx="2836800" cy="3120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6096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EDH                                                       SDH                                              HTN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685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</a:t>
            </a:r>
            <a:r>
              <a:rPr lang="en-US" sz="3200" dirty="0" smtClean="0"/>
              <a:t>CLASSIFICATION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0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Texture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981200"/>
            <a:ext cx="42672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GLCM </a:t>
            </a:r>
            <a:r>
              <a:rPr lang="en-US" dirty="0"/>
              <a:t>functions characterize the texture of an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GLCM function, extract statistical measures(Contrast,</a:t>
            </a:r>
            <a:r>
              <a:rPr lang="en-US" dirty="0"/>
              <a:t> </a:t>
            </a:r>
            <a:r>
              <a:rPr lang="en-US" dirty="0" smtClean="0"/>
              <a:t>Correlation,</a:t>
            </a:r>
            <a:r>
              <a:rPr lang="en-US" dirty="0"/>
              <a:t> </a:t>
            </a:r>
            <a:r>
              <a:rPr lang="en-US" dirty="0" smtClean="0"/>
              <a:t>Energy,</a:t>
            </a:r>
            <a:r>
              <a:rPr lang="en-US" dirty="0"/>
              <a:t> Homogeneity</a:t>
            </a:r>
            <a:r>
              <a:rPr lang="en-US" dirty="0" smtClean="0"/>
              <a:t>) and then a matrix is created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96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2283717"/>
              </p:ext>
            </p:extLst>
          </p:nvPr>
        </p:nvGraphicFramePr>
        <p:xfrm>
          <a:off x="457200" y="304800"/>
          <a:ext cx="8305800" cy="5638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15197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Contrast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Measures the local variations in the gray-level co-occurrence matrix.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</a:tr>
              <a:tr h="13730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>
                          <a:effectLst/>
                        </a:rPr>
                        <a:t>Correlation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>
                          <a:effectLst/>
                        </a:rPr>
                        <a:t>Measures the joint probability occurrence of the specified pixel pairs.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</a:tr>
              <a:tr h="13730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>
                          <a:effectLst/>
                        </a:rPr>
                        <a:t>Energy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>
                          <a:effectLst/>
                        </a:rPr>
                        <a:t>Provides the sum of squared elements in the GLCM. Also known as uniformity or the angular second moment.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</a:tr>
              <a:tr h="13730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>
                          <a:effectLst/>
                        </a:rPr>
                        <a:t>Homogeneity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Measures the closeness of the distribution of elements in the GLCM to the GLCM diagonal.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382" marR="22382" marT="22382" marB="223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STFT used </a:t>
            </a:r>
            <a:r>
              <a:rPr lang="en-US" dirty="0"/>
              <a:t>for edge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It does simultaneous time and frequency filtering.</a:t>
            </a:r>
          </a:p>
          <a:p>
            <a:r>
              <a:rPr lang="en-US" dirty="0" smtClean="0"/>
              <a:t>Gabor filter bank generates 16 filtered images used for Texture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Texture Features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296190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2962275" cy="25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24400" y="1066800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GABOR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Feature Extraction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18620"/>
            <a:ext cx="4038600" cy="4307543"/>
          </a:xfrm>
        </p:spPr>
        <p:txBody>
          <a:bodyPr>
            <a:normAutofit/>
          </a:bodyPr>
          <a:lstStyle/>
          <a:p>
            <a:r>
              <a:rPr lang="en-US" dirty="0" smtClean="0"/>
              <a:t>The convex hull of a set of planar points is defined as smallest convex polygon containing all of the points.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35238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2954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Convex Hull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1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the Intelligent System</a:t>
            </a:r>
          </a:p>
          <a:p>
            <a:r>
              <a:rPr lang="en-US" dirty="0" smtClean="0"/>
              <a:t>System Overview</a:t>
            </a:r>
          </a:p>
          <a:p>
            <a:pPr lvl="1"/>
            <a:r>
              <a:rPr lang="en-US" dirty="0" smtClean="0"/>
              <a:t>Input CT image</a:t>
            </a:r>
          </a:p>
          <a:p>
            <a:pPr lvl="1"/>
            <a:r>
              <a:rPr lang="en-US" dirty="0" smtClean="0"/>
              <a:t>Intracranial Extraction</a:t>
            </a:r>
          </a:p>
          <a:p>
            <a:pPr lvl="1"/>
            <a:r>
              <a:rPr lang="en-US" dirty="0" smtClean="0"/>
              <a:t>Image Enhancement &amp; ROI Extraction</a:t>
            </a:r>
          </a:p>
          <a:p>
            <a:pPr lvl="1"/>
            <a:r>
              <a:rPr lang="en-US" dirty="0" smtClean="0"/>
              <a:t>Morphological Operations</a:t>
            </a:r>
          </a:p>
          <a:p>
            <a:pPr lvl="1"/>
            <a:r>
              <a:rPr lang="en-US" dirty="0" smtClean="0"/>
              <a:t>Feature Extraction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Presentation Layer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Feature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0"/>
            <a:ext cx="4038600" cy="4068763"/>
          </a:xfrm>
        </p:spPr>
        <p:txBody>
          <a:bodyPr/>
          <a:lstStyle/>
          <a:p>
            <a:r>
              <a:rPr lang="en-US" dirty="0"/>
              <a:t>Solidity is ratio of pixels present  in convex hull to pixels present in original bleed . This is important feature to discriminate between EDH and SDH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53622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Solidity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447800" cy="29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7200"/>
            <a:ext cx="13906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038600"/>
            <a:ext cx="1238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14287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2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A Neural Network generally maps a set of inputs to a set of outputs</a:t>
            </a:r>
          </a:p>
          <a:p>
            <a:pPr lvl="0"/>
            <a:r>
              <a:rPr lang="en-US" dirty="0" smtClean="0"/>
              <a:t>Number of inputs/outputs is variable</a:t>
            </a:r>
          </a:p>
          <a:p>
            <a:pPr lvl="0"/>
            <a:r>
              <a:rPr lang="en-US" dirty="0" smtClean="0"/>
              <a:t>The Network itself is composed of an arbitrary number of nodes with an arbitrary topology</a:t>
            </a:r>
          </a:p>
          <a:p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93373"/>
            <a:ext cx="26543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5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of Neural Network </a:t>
            </a:r>
            <a:r>
              <a:rPr lang="en-US" dirty="0" err="1" smtClean="0"/>
              <a:t>learning:Given</a:t>
            </a:r>
            <a:r>
              <a:rPr lang="en-US" dirty="0" smtClean="0"/>
              <a:t> a set of </a:t>
            </a:r>
            <a:r>
              <a:rPr lang="en-US" dirty="0" err="1" smtClean="0"/>
              <a:t>examples,find</a:t>
            </a:r>
            <a:r>
              <a:rPr lang="en-US" dirty="0" smtClean="0"/>
              <a:t> parameter settings that </a:t>
            </a:r>
            <a:r>
              <a:rPr lang="en-US" dirty="0" err="1" smtClean="0"/>
              <a:t>minimises</a:t>
            </a:r>
            <a:r>
              <a:rPr lang="en-US" dirty="0" smtClean="0"/>
              <a:t> the error.</a:t>
            </a:r>
          </a:p>
          <a:p>
            <a:r>
              <a:rPr lang="en-US" dirty="0" smtClean="0"/>
              <a:t>Back </a:t>
            </a:r>
            <a:r>
              <a:rPr lang="en-US" dirty="0" err="1" smtClean="0"/>
              <a:t>Propogation</a:t>
            </a:r>
            <a:r>
              <a:rPr lang="en-US" dirty="0" smtClean="0"/>
              <a:t> learning is gradient decent search through the parameter space to minimize the sum of square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3048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28800"/>
            <a:ext cx="2895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Neural Network application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24000"/>
            <a:ext cx="6477000" cy="4525963"/>
          </a:xfrm>
        </p:spPr>
        <p:txBody>
          <a:bodyPr/>
          <a:lstStyle/>
          <a:p>
            <a:r>
              <a:rPr lang="en-US" dirty="0"/>
              <a:t>Support Vector Machines (SVM's) are a relatively new learning method used for binary </a:t>
            </a:r>
            <a:r>
              <a:rPr lang="en-US" dirty="0" smtClean="0"/>
              <a:t>classification.</a:t>
            </a:r>
          </a:p>
          <a:p>
            <a:r>
              <a:rPr lang="en-US" dirty="0" smtClean="0"/>
              <a:t>Finds </a:t>
            </a:r>
            <a:r>
              <a:rPr lang="en-US" dirty="0"/>
              <a:t>a hyper plane which separates the d-dimensional data perfectly into its two </a:t>
            </a:r>
            <a:r>
              <a:rPr lang="en-US" dirty="0" smtClean="0"/>
              <a:t>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9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29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0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36" y="1524000"/>
            <a:ext cx="6473536" cy="462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0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55371"/>
              </p:ext>
            </p:extLst>
          </p:nvPr>
        </p:nvGraphicFramePr>
        <p:xfrm>
          <a:off x="1524000" y="1397000"/>
          <a:ext cx="6629400" cy="4490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89408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894080">
                <a:tc>
                  <a:txBody>
                    <a:bodyPr/>
                    <a:lstStyle/>
                    <a:p>
                      <a:r>
                        <a:rPr lang="en-US" dirty="0" smtClean="0"/>
                        <a:t>SVM(LINEAR)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894080">
                <a:tc>
                  <a:txBody>
                    <a:bodyPr/>
                    <a:lstStyle/>
                    <a:p>
                      <a:r>
                        <a:rPr lang="en-US" dirty="0" smtClean="0"/>
                        <a:t>SVM(QUAD &amp; HIGHER DEGREE)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  <a:tr h="894080">
                <a:tc>
                  <a:txBody>
                    <a:bodyPr/>
                    <a:lstStyle/>
                    <a:p>
                      <a:r>
                        <a:rPr lang="en-US" dirty="0" smtClean="0"/>
                        <a:t>NN(7 HIDDEN NEURONS)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0.852</a:t>
                      </a:r>
                      <a:endParaRPr lang="en-US" dirty="0"/>
                    </a:p>
                  </a:txBody>
                  <a:tcPr/>
                </a:tc>
              </a:tr>
              <a:tr h="894080">
                <a:tc>
                  <a:txBody>
                    <a:bodyPr/>
                    <a:lstStyle/>
                    <a:p>
                      <a:r>
                        <a:rPr lang="en-US" dirty="0" smtClean="0"/>
                        <a:t>NN(15 HIDDEN</a:t>
                      </a:r>
                    </a:p>
                    <a:p>
                      <a:r>
                        <a:rPr lang="en-US" dirty="0" smtClean="0"/>
                        <a:t>NEURONS)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Documents and Settings\Owner\Desktop\GUI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04875"/>
            <a:ext cx="8858250" cy="59531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194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accident cases most of the patients are admitted to the Hospital under emergency for </a:t>
            </a:r>
            <a:r>
              <a:rPr lang="en-US" dirty="0" smtClean="0"/>
              <a:t>treatment are </a:t>
            </a:r>
            <a:r>
              <a:rPr lang="en-US" dirty="0"/>
              <a:t>immediately sent for CT Scan 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atients </a:t>
            </a:r>
            <a:r>
              <a:rPr lang="en-US" dirty="0"/>
              <a:t>having an injury are susceptible to internal bleeding in the brain which is very dangerous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aim is to develop </a:t>
            </a:r>
            <a:r>
              <a:rPr lang="en-US" dirty="0"/>
              <a:t>an automated process which would do the basic diagnosis and detect the type of Hematoma in order for further diagnosis and treatment by the doctor.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Documents and Settings\Owner\Desktop\GUI!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38213"/>
            <a:ext cx="8458200" cy="49815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657600" y="22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Documents and Settings\Owner\Desktop\GUI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828675"/>
            <a:ext cx="8382001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approach for Brain hemorrhage detection and diagnosis is proposed in this project. </a:t>
            </a:r>
          </a:p>
          <a:p>
            <a:r>
              <a:rPr lang="en-US" dirty="0" smtClean="0"/>
              <a:t>The encouraging results have been attained.</a:t>
            </a:r>
          </a:p>
          <a:p>
            <a:r>
              <a:rPr lang="en-US" dirty="0" smtClean="0"/>
              <a:t>Plans for future work include using deformable templates to extract shape of hemorrhage. Plans also include creating large dataset for training neural network.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Intracranial Hemorrhage Annotation for CT Brain Images</a:t>
            </a:r>
          </a:p>
          <a:p>
            <a:r>
              <a:rPr lang="en-US" dirty="0" smtClean="0"/>
              <a:t>Tong </a:t>
            </a:r>
            <a:r>
              <a:rPr lang="en-US" dirty="0" err="1" smtClean="0"/>
              <a:t>Hau</a:t>
            </a:r>
            <a:r>
              <a:rPr lang="en-US" dirty="0" smtClean="0"/>
              <a:t> Lee, Mohammad </a:t>
            </a:r>
            <a:r>
              <a:rPr lang="en-US" dirty="0" err="1" smtClean="0"/>
              <a:t>Faizal</a:t>
            </a:r>
            <a:r>
              <a:rPr lang="en-US" dirty="0" smtClean="0"/>
              <a:t> Ahmad </a:t>
            </a:r>
            <a:r>
              <a:rPr lang="en-US" dirty="0" err="1" smtClean="0"/>
              <a:t>Fauzi</a:t>
            </a:r>
            <a:r>
              <a:rPr lang="en-US" dirty="0" smtClean="0"/>
              <a:t> *, Su-Cheng </a:t>
            </a:r>
          </a:p>
          <a:p>
            <a:pPr fontAlgn="base"/>
            <a:r>
              <a:rPr lang="en-US" dirty="0" smtClean="0"/>
              <a:t>Predicting Mortality in Spontaneous </a:t>
            </a:r>
            <a:r>
              <a:rPr lang="en-US" dirty="0" err="1" smtClean="0"/>
              <a:t>Intracerebral</a:t>
            </a:r>
            <a:r>
              <a:rPr lang="en-US" dirty="0" smtClean="0"/>
              <a:t> Hemorrhage</a:t>
            </a:r>
            <a:r>
              <a:rPr lang="en-US" b="1" dirty="0" smtClean="0"/>
              <a:t>, </a:t>
            </a:r>
            <a:r>
              <a:rPr lang="en-US" dirty="0" smtClean="0"/>
              <a:t>Daniel Agustin Godoy, MD; Gustavo </a:t>
            </a:r>
            <a:r>
              <a:rPr lang="en-US" dirty="0" err="1" smtClean="0"/>
              <a:t>Piñero</a:t>
            </a:r>
            <a:r>
              <a:rPr lang="en-US" dirty="0" smtClean="0"/>
              <a:t>, MD; Mario Di Napoli </a:t>
            </a:r>
          </a:p>
          <a:p>
            <a:r>
              <a:rPr lang="en-US" dirty="0" smtClean="0"/>
              <a:t>K.H. </a:t>
            </a:r>
            <a:r>
              <a:rPr lang="en-US" dirty="0" err="1" smtClean="0"/>
              <a:t>Hohne</a:t>
            </a:r>
            <a:r>
              <a:rPr lang="en-US" dirty="0" smtClean="0"/>
              <a:t> and W.A. Hanson, Interactive 3D segmentation of </a:t>
            </a:r>
            <a:r>
              <a:rPr lang="en-US" dirty="0" err="1" smtClean="0"/>
              <a:t>MRIand</a:t>
            </a:r>
            <a:r>
              <a:rPr lang="en-US" dirty="0" smtClean="0"/>
              <a:t> CT volumes using morphological operations, J. Comp. </a:t>
            </a:r>
            <a:r>
              <a:rPr lang="en-US" dirty="0" err="1" smtClean="0"/>
              <a:t>Assist.Tomogr</a:t>
            </a:r>
            <a:r>
              <a:rPr lang="en-US" dirty="0" smtClean="0"/>
              <a:t>. 2, 1992, pp. 285-294.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Qingmao</a:t>
            </a:r>
            <a:r>
              <a:rPr lang="en-US" dirty="0" smtClean="0"/>
              <a:t> </a:t>
            </a:r>
            <a:r>
              <a:rPr lang="en-US" dirty="0" err="1" smtClean="0"/>
              <a:t>Hu</a:t>
            </a:r>
            <a:r>
              <a:rPr lang="en-US" dirty="0" smtClean="0"/>
              <a:t>, </a:t>
            </a:r>
            <a:r>
              <a:rPr lang="en-US" dirty="0" err="1" smtClean="0"/>
              <a:t>GuoyuQian</a:t>
            </a:r>
            <a:r>
              <a:rPr lang="en-US" dirty="0" smtClean="0"/>
              <a:t>, </a:t>
            </a:r>
            <a:r>
              <a:rPr lang="en-US" dirty="0" err="1" smtClean="0"/>
              <a:t>Aamer</a:t>
            </a:r>
            <a:r>
              <a:rPr lang="en-US" dirty="0" smtClean="0"/>
              <a:t> Aziz, </a:t>
            </a:r>
            <a:r>
              <a:rPr lang="en-US" dirty="0" err="1" smtClean="0"/>
              <a:t>Wieslaw</a:t>
            </a:r>
            <a:r>
              <a:rPr lang="en-US" dirty="0" smtClean="0"/>
              <a:t> L. </a:t>
            </a:r>
            <a:r>
              <a:rPr lang="en-US" dirty="0" err="1" smtClean="0"/>
              <a:t>Nowinsk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Segmentation of brain from computed tomography head images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Proceedings of IEEE Engineering in Medicine and Biology 27th</a:t>
            </a:r>
          </a:p>
          <a:p>
            <a:r>
              <a:rPr lang="en-US" dirty="0" smtClean="0"/>
              <a:t>Annual conference, Sept. 2005, pp. 3375 – 3378. </a:t>
            </a:r>
          </a:p>
          <a:p>
            <a:r>
              <a:rPr lang="en-US" dirty="0" smtClean="0"/>
              <a:t>[5] N. A. Mohamed, M. N. Ahmed, and A. </a:t>
            </a:r>
            <a:r>
              <a:rPr lang="en-US" dirty="0" err="1" smtClean="0"/>
              <a:t>Farag</a:t>
            </a:r>
            <a:r>
              <a:rPr lang="en-US" dirty="0" smtClean="0"/>
              <a:t>, </a:t>
            </a:r>
            <a:r>
              <a:rPr lang="en-US" i="1" dirty="0" smtClean="0"/>
              <a:t>Modified Fuzzy </a:t>
            </a:r>
            <a:r>
              <a:rPr lang="en-US" i="1" dirty="0" err="1" smtClean="0"/>
              <a:t>CMeanin</a:t>
            </a:r>
            <a:r>
              <a:rPr lang="en-US" i="1" dirty="0" smtClean="0"/>
              <a:t> Medical Image Segmentation</a:t>
            </a:r>
            <a:r>
              <a:rPr lang="en-US" dirty="0" smtClean="0"/>
              <a:t>, Acoustics, Speech, and Signal</a:t>
            </a:r>
          </a:p>
          <a:p>
            <a:r>
              <a:rPr lang="en-US" dirty="0" smtClean="0"/>
              <a:t>Proceedings, vol.6 ,1999, pp. 3429-3432.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Wen-Nung</a:t>
            </a:r>
            <a:r>
              <a:rPr lang="en-US" dirty="0" smtClean="0"/>
              <a:t> Lie, </a:t>
            </a:r>
            <a:r>
              <a:rPr lang="en-US" dirty="0" err="1" smtClean="0"/>
              <a:t>Wen</a:t>
            </a:r>
            <a:r>
              <a:rPr lang="en-US" dirty="0" smtClean="0"/>
              <a:t>-Hung </a:t>
            </a:r>
            <a:r>
              <a:rPr lang="en-US" dirty="0" err="1" smtClean="0"/>
              <a:t>Peng</a:t>
            </a:r>
            <a:r>
              <a:rPr lang="en-US" dirty="0" smtClean="0"/>
              <a:t>, Cheng-Hung Chuang, </a:t>
            </a:r>
            <a:r>
              <a:rPr lang="en-US" i="1" dirty="0" err="1" smtClean="0"/>
              <a:t>Efficientcontent</a:t>
            </a:r>
            <a:r>
              <a:rPr lang="en-US" i="1" dirty="0" smtClean="0"/>
              <a:t>-based CT brain image retrieval by using region </a:t>
            </a:r>
            <a:r>
              <a:rPr lang="en-US" i="1" dirty="0" err="1" smtClean="0"/>
              <a:t>shapefeatures</a:t>
            </a:r>
            <a:r>
              <a:rPr lang="en-US" dirty="0" smtClean="0"/>
              <a:t>, ISCAS (4), 2002, pp. 157-160. </a:t>
            </a:r>
          </a:p>
          <a:p>
            <a:r>
              <a:rPr lang="en-US" b="1" dirty="0" smtClean="0"/>
              <a:t>Ch.5:SupportVectorMachines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Stephen </a:t>
            </a:r>
            <a:r>
              <a:rPr lang="en-US" dirty="0" err="1" smtClean="0"/>
              <a:t>Marsland</a:t>
            </a:r>
            <a:r>
              <a:rPr lang="en-US" dirty="0" smtClean="0"/>
              <a:t>, </a:t>
            </a:r>
            <a:r>
              <a:rPr lang="en-US" i="1" dirty="0" smtClean="0"/>
              <a:t>Machine Learning: An Algorithmic Perspective</a:t>
            </a:r>
            <a:r>
              <a:rPr lang="en-US" dirty="0" smtClean="0"/>
              <a:t>.  CRC 2009A </a:t>
            </a:r>
          </a:p>
          <a:p>
            <a:r>
              <a:rPr lang="en-US" b="1" dirty="0" smtClean="0"/>
              <a:t>Based on slides by</a:t>
            </a:r>
            <a:r>
              <a:rPr lang="en-US" dirty="0" smtClean="0"/>
              <a:t> </a:t>
            </a:r>
            <a:r>
              <a:rPr lang="en-US" b="1" dirty="0" smtClean="0"/>
              <a:t>Pierre </a:t>
            </a:r>
            <a:r>
              <a:rPr lang="en-US" b="1" dirty="0" err="1" smtClean="0"/>
              <a:t>Dönnes</a:t>
            </a:r>
            <a:r>
              <a:rPr lang="en-US" b="1" dirty="0" smtClean="0"/>
              <a:t> and Ron Meir </a:t>
            </a:r>
            <a:r>
              <a:rPr lang="en-US" dirty="0" smtClean="0"/>
              <a:t>,</a:t>
            </a:r>
            <a:r>
              <a:rPr lang="en-US" b="1" dirty="0" smtClean="0"/>
              <a:t>Modified by </a:t>
            </a:r>
            <a:r>
              <a:rPr lang="en-US" b="1" dirty="0" err="1" smtClean="0"/>
              <a:t>Longin</a:t>
            </a:r>
            <a:r>
              <a:rPr lang="en-US" b="1" dirty="0" smtClean="0"/>
              <a:t> Jan </a:t>
            </a:r>
            <a:r>
              <a:rPr lang="en-US" b="1" dirty="0" err="1" smtClean="0"/>
              <a:t>Latecki</a:t>
            </a:r>
            <a:r>
              <a:rPr lang="en-US" b="1" dirty="0" smtClean="0"/>
              <a:t>, Temple University</a:t>
            </a:r>
            <a:endParaRPr lang="en-US" dirty="0" smtClean="0"/>
          </a:p>
          <a:p>
            <a:r>
              <a:rPr lang="en-US" dirty="0" smtClean="0"/>
              <a:t>Convex Hull :</a:t>
            </a:r>
            <a:r>
              <a:rPr kumimoji="1" lang="en-US" dirty="0" smtClean="0"/>
              <a:t> </a:t>
            </a:r>
            <a:r>
              <a:rPr lang="en-US" dirty="0" smtClean="0"/>
              <a:t>Presented By </a:t>
            </a:r>
            <a:r>
              <a:rPr lang="en-US" dirty="0" err="1" smtClean="0"/>
              <a:t>Erion</a:t>
            </a:r>
            <a:r>
              <a:rPr lang="en-US" dirty="0" smtClean="0"/>
              <a:t> Lin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52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ANY  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</a:t>
            </a:r>
            <a:r>
              <a:rPr lang="en-US" dirty="0" smtClean="0"/>
              <a:t>ntelligent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mortality rate in the first 30 days after the hemorrhage is about 50 percent, which is the highest for any type of stroke. </a:t>
            </a:r>
            <a:endParaRPr lang="en-US" dirty="0" smtClean="0"/>
          </a:p>
          <a:p>
            <a:r>
              <a:rPr lang="en-US" dirty="0" smtClean="0"/>
              <a:t>Basic detection of hemorrhage is a relatively simple process and does not need doctoral expertise.</a:t>
            </a:r>
          </a:p>
          <a:p>
            <a:r>
              <a:rPr lang="en-US" dirty="0" smtClean="0"/>
              <a:t>Thus our Intelligent System will eliminate the step where a doctor analyses the scans and lands on a conclusion.</a:t>
            </a:r>
          </a:p>
          <a:p>
            <a:r>
              <a:rPr lang="en-US" dirty="0" smtClean="0"/>
              <a:t>This will enable him to concentrate on more severe medical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CT Scan?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 is Cheaper</a:t>
            </a:r>
          </a:p>
          <a:p>
            <a:r>
              <a:rPr lang="en-US" dirty="0" smtClean="0"/>
              <a:t>Readily Available</a:t>
            </a:r>
          </a:p>
          <a:p>
            <a:r>
              <a:rPr lang="en-US" dirty="0" smtClean="0"/>
              <a:t>Time Factor</a:t>
            </a:r>
          </a:p>
          <a:p>
            <a:r>
              <a:rPr lang="en-US" dirty="0" smtClean="0"/>
              <a:t>Bone Pathology is good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EPIDURAL HEMATOMA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Epidural</a:t>
            </a:r>
            <a:r>
              <a:rPr lang="en-US" dirty="0" smtClean="0"/>
              <a:t>  is a type of traumatic brain injury in which a buildup of blood occurs between the Dura matter.</a:t>
            </a:r>
          </a:p>
          <a:p>
            <a:r>
              <a:rPr lang="en-US" dirty="0" smtClean="0"/>
              <a:t>It forms a Bi-Convex shape.</a:t>
            </a:r>
            <a:endParaRPr lang="en-US" dirty="0"/>
          </a:p>
        </p:txBody>
      </p:sp>
      <p:pic>
        <p:nvPicPr>
          <p:cNvPr id="7169" name="Picture 1" descr="D:\proimages\Edh(1)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6800"/>
            <a:ext cx="2836800" cy="31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SUBDURAL HEMATOMA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 subdural hematoma  (SDH), is a type of hematoma, usually associated with traumatic brain injury.</a:t>
            </a:r>
          </a:p>
          <a:p>
            <a:r>
              <a:rPr lang="en-US" dirty="0" smtClean="0"/>
              <a:t>It forms a Concavo-Convex shape.</a:t>
            </a:r>
          </a:p>
          <a:p>
            <a:endParaRPr lang="en-US" dirty="0"/>
          </a:p>
        </p:txBody>
      </p:sp>
      <p:pic>
        <p:nvPicPr>
          <p:cNvPr id="5121" name="Picture 1" descr="D:\proimages\sdh(2)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28800"/>
            <a:ext cx="2836800" cy="31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HYPERTENSIVE BLEED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hypertensive bleed is a type of intracranial hemorrhage that occurs within the brain tissue itself. </a:t>
            </a:r>
          </a:p>
          <a:p>
            <a:r>
              <a:rPr lang="en-US" dirty="0" smtClean="0"/>
              <a:t>Caused by brain trauma.</a:t>
            </a:r>
          </a:p>
          <a:p>
            <a:r>
              <a:rPr lang="en-US" dirty="0" smtClean="0"/>
              <a:t>Doesn’t have any specific shape.</a:t>
            </a:r>
            <a:endParaRPr lang="en-US" dirty="0"/>
          </a:p>
        </p:txBody>
      </p:sp>
      <p:pic>
        <p:nvPicPr>
          <p:cNvPr id="3073" name="Picture 1" descr="D:\proimages\ht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2600"/>
            <a:ext cx="2836800" cy="31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Overview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72706"/>
              </p:ext>
            </p:extLst>
          </p:nvPr>
        </p:nvGraphicFramePr>
        <p:xfrm>
          <a:off x="685800" y="1828800"/>
          <a:ext cx="7989134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4" imgW="6800000" imgH="3048426" progId="PBrush">
                  <p:embed/>
                </p:oleObj>
              </mc:Choice>
              <mc:Fallback>
                <p:oleObj name="Bitmap Image" r:id="rId4" imgW="6800000" imgH="3048426" progId="PBrush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7989134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858</Words>
  <Application>Microsoft Office PowerPoint</Application>
  <PresentationFormat>On-screen Show (4:3)</PresentationFormat>
  <Paragraphs>180</Paragraphs>
  <Slides>37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Bitmap Image</vt:lpstr>
      <vt:lpstr>Intelligent Acute Brain Hemorrhage Diagnosis System </vt:lpstr>
      <vt:lpstr>Agenda</vt:lpstr>
      <vt:lpstr>Introduction</vt:lpstr>
      <vt:lpstr>Why Intelligent System?</vt:lpstr>
      <vt:lpstr>Why CT Scan?</vt:lpstr>
      <vt:lpstr>EPIDURAL HEMATOMA</vt:lpstr>
      <vt:lpstr>SUBDURAL HEMATOMA</vt:lpstr>
      <vt:lpstr>HYPERTENSIVE BLEED</vt:lpstr>
      <vt:lpstr>System Overview </vt:lpstr>
      <vt:lpstr>Input CT image</vt:lpstr>
      <vt:lpstr>Intracranial Extraction </vt:lpstr>
      <vt:lpstr>Image Enhancement &amp; ROI Extraction</vt:lpstr>
      <vt:lpstr>Image Enhancement &amp; ROI Extraction </vt:lpstr>
      <vt:lpstr>Morphological Operations </vt:lpstr>
      <vt:lpstr>PowerPoint Presentation</vt:lpstr>
      <vt:lpstr>Texture Features</vt:lpstr>
      <vt:lpstr>PowerPoint Presentation</vt:lpstr>
      <vt:lpstr> </vt:lpstr>
      <vt:lpstr>Feature Extraction </vt:lpstr>
      <vt:lpstr>                              Feature Extraction</vt:lpstr>
      <vt:lpstr>Neural Networks</vt:lpstr>
      <vt:lpstr>NEURAL NETWORK LEARNING</vt:lpstr>
      <vt:lpstr>PowerPoint Presentation</vt:lpstr>
      <vt:lpstr>Support Vector Machine</vt:lpstr>
      <vt:lpstr>Support Vector Machine</vt:lpstr>
      <vt:lpstr>Support Vector Machine</vt:lpstr>
      <vt:lpstr>Support Vector Machine</vt:lpstr>
      <vt:lpstr>RESULTS</vt:lpstr>
      <vt:lpstr>PowerPoint Presentation</vt:lpstr>
      <vt:lpstr>PowerPoint Presentation</vt:lpstr>
      <vt:lpstr>PowerPoint Presentation</vt:lpstr>
      <vt:lpstr>Conclusions</vt:lpstr>
      <vt:lpstr>Refrences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Acute Brain Hemorrhage Diagnosis System</dc:title>
  <dc:creator>vishal</dc:creator>
  <cp:lastModifiedBy>vishal</cp:lastModifiedBy>
  <cp:revision>63</cp:revision>
  <dcterms:created xsi:type="dcterms:W3CDTF">2013-06-08T09:26:32Z</dcterms:created>
  <dcterms:modified xsi:type="dcterms:W3CDTF">2013-06-10T07:03:05Z</dcterms:modified>
</cp:coreProperties>
</file>