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22"/>
  </p:notesMasterIdLst>
  <p:handoutMasterIdLst>
    <p:handoutMasterId r:id="rId23"/>
  </p:handoutMasterIdLst>
  <p:sldIdLst>
    <p:sldId id="392" r:id="rId3"/>
    <p:sldId id="577" r:id="rId4"/>
    <p:sldId id="578" r:id="rId5"/>
    <p:sldId id="579" r:id="rId6"/>
    <p:sldId id="580" r:id="rId7"/>
    <p:sldId id="553" r:id="rId8"/>
    <p:sldId id="582" r:id="rId9"/>
    <p:sldId id="583" r:id="rId10"/>
    <p:sldId id="584" r:id="rId11"/>
    <p:sldId id="587" r:id="rId12"/>
    <p:sldId id="581" r:id="rId13"/>
    <p:sldId id="589" r:id="rId14"/>
    <p:sldId id="592" r:id="rId15"/>
    <p:sldId id="591" r:id="rId16"/>
    <p:sldId id="594" r:id="rId17"/>
    <p:sldId id="590" r:id="rId18"/>
    <p:sldId id="593" r:id="rId19"/>
    <p:sldId id="595" r:id="rId20"/>
    <p:sldId id="554" r:id="rId21"/>
  </p:sldIdLst>
  <p:sldSz cx="10058400" cy="7772400"/>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72" userDrawn="1">
          <p15:clr>
            <a:srgbClr val="A4A3A4"/>
          </p15:clr>
        </p15:guide>
        <p15:guide id="2" pos="314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pport" initials="S" lastIdx="2" clrIdx="0">
    <p:extLst>
      <p:ext uri="{19B8F6BF-5375-455C-9EA6-DF929625EA0E}">
        <p15:presenceInfo xmlns:p15="http://schemas.microsoft.com/office/powerpoint/2012/main" userId="Suppor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DEEF"/>
    <a:srgbClr val="DAE3F3"/>
    <a:srgbClr val="CCECFF"/>
    <a:srgbClr val="B9B9B9"/>
    <a:srgbClr val="EAEFF7"/>
    <a:srgbClr val="D8534F"/>
    <a:srgbClr val="005BAA"/>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84740" autoAdjust="0"/>
  </p:normalViewPr>
  <p:slideViewPr>
    <p:cSldViewPr snapToGrid="0">
      <p:cViewPr varScale="1">
        <p:scale>
          <a:sx n="65" d="100"/>
          <a:sy n="65" d="100"/>
        </p:scale>
        <p:origin x="582" y="78"/>
      </p:cViewPr>
      <p:guideLst>
        <p:guide orient="horz" pos="2472"/>
        <p:guide pos="3144"/>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21420"/>
    </p:cViewPr>
  </p:sorterViewPr>
  <p:notesViewPr>
    <p:cSldViewPr snapToGrid="0">
      <p:cViewPr varScale="1">
        <p:scale>
          <a:sx n="56" d="100"/>
          <a:sy n="56" d="100"/>
        </p:scale>
        <p:origin x="283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9A8970-D567-476D-B605-4AF45ABACE10}" type="doc">
      <dgm:prSet loTypeId="urn:microsoft.com/office/officeart/2005/8/layout/radial6" loCatId="cycle" qsTypeId="urn:microsoft.com/office/officeart/2005/8/quickstyle/simple4" qsCatId="simple" csTypeId="urn:microsoft.com/office/officeart/2005/8/colors/colorful2" csCatId="colorful" phldr="1"/>
      <dgm:spPr/>
      <dgm:t>
        <a:bodyPr/>
        <a:lstStyle/>
        <a:p>
          <a:endParaRPr lang="en-US"/>
        </a:p>
      </dgm:t>
    </dgm:pt>
    <dgm:pt modelId="{B54E24A1-CD42-4817-AE29-0CE4072ADBFD}">
      <dgm:prSet phldrT="[Text]" custT="1"/>
      <dgm:spPr/>
      <dgm:t>
        <a:bodyPr/>
        <a:lstStyle/>
        <a:p>
          <a:r>
            <a:rPr lang="en-US" sz="800"/>
            <a:t>TESTING TYPES</a:t>
          </a:r>
        </a:p>
      </dgm:t>
    </dgm:pt>
    <dgm:pt modelId="{B363C729-E605-46BF-8CEE-666D4D077466}" type="parTrans" cxnId="{20FEC0BD-B734-4AAF-BA29-CF32AD246BBD}">
      <dgm:prSet/>
      <dgm:spPr/>
      <dgm:t>
        <a:bodyPr/>
        <a:lstStyle/>
        <a:p>
          <a:endParaRPr lang="en-US"/>
        </a:p>
      </dgm:t>
    </dgm:pt>
    <dgm:pt modelId="{67373646-3573-4CA3-9E92-78E2E7D034EA}" type="sibTrans" cxnId="{20FEC0BD-B734-4AAF-BA29-CF32AD246BBD}">
      <dgm:prSet/>
      <dgm:spPr/>
      <dgm:t>
        <a:bodyPr/>
        <a:lstStyle/>
        <a:p>
          <a:endParaRPr lang="en-US"/>
        </a:p>
      </dgm:t>
    </dgm:pt>
    <dgm:pt modelId="{417FDCE1-BA5B-4492-8D91-71842CABD186}">
      <dgm:prSet phldrT="[Text]" custT="1"/>
      <dgm:spPr/>
      <dgm:t>
        <a:bodyPr/>
        <a:lstStyle/>
        <a:p>
          <a:r>
            <a:rPr lang="en-US" sz="800"/>
            <a:t>FUNCTIONAL</a:t>
          </a:r>
        </a:p>
      </dgm:t>
    </dgm:pt>
    <dgm:pt modelId="{8636BA28-364B-4D0B-8405-F1D0E6CCE992}" type="parTrans" cxnId="{BB89491D-41F4-454B-94F7-A55E41CC0F9E}">
      <dgm:prSet/>
      <dgm:spPr/>
      <dgm:t>
        <a:bodyPr/>
        <a:lstStyle/>
        <a:p>
          <a:endParaRPr lang="en-US"/>
        </a:p>
      </dgm:t>
    </dgm:pt>
    <dgm:pt modelId="{E99F4A5E-5106-439D-981A-B89CB4C21441}" type="sibTrans" cxnId="{BB89491D-41F4-454B-94F7-A55E41CC0F9E}">
      <dgm:prSet/>
      <dgm:spPr/>
      <dgm:t>
        <a:bodyPr/>
        <a:lstStyle/>
        <a:p>
          <a:endParaRPr lang="en-US"/>
        </a:p>
      </dgm:t>
    </dgm:pt>
    <dgm:pt modelId="{34EE8D52-80A5-4911-9AB8-FF12A38174B3}">
      <dgm:prSet phldrT="[Text]" custT="1"/>
      <dgm:spPr/>
      <dgm:t>
        <a:bodyPr/>
        <a:lstStyle/>
        <a:p>
          <a:r>
            <a:rPr lang="en-US" sz="800"/>
            <a:t>PENETRATION</a:t>
          </a:r>
        </a:p>
      </dgm:t>
    </dgm:pt>
    <dgm:pt modelId="{5C5244EC-3562-4DC4-AC51-35D201CEB0AB}" type="parTrans" cxnId="{2CCD49DC-AF6D-4050-AEEC-928906798CB3}">
      <dgm:prSet/>
      <dgm:spPr/>
      <dgm:t>
        <a:bodyPr/>
        <a:lstStyle/>
        <a:p>
          <a:endParaRPr lang="en-US"/>
        </a:p>
      </dgm:t>
    </dgm:pt>
    <dgm:pt modelId="{FC4D41EA-0FB5-48B9-B599-A8A04A345CDF}" type="sibTrans" cxnId="{2CCD49DC-AF6D-4050-AEEC-928906798CB3}">
      <dgm:prSet/>
      <dgm:spPr/>
      <dgm:t>
        <a:bodyPr/>
        <a:lstStyle/>
        <a:p>
          <a:endParaRPr lang="en-US"/>
        </a:p>
      </dgm:t>
    </dgm:pt>
    <dgm:pt modelId="{8F9D904A-46E8-48A3-BF60-0D929E658AA7}">
      <dgm:prSet phldrT="[Text]" custT="1"/>
      <dgm:spPr/>
      <dgm:t>
        <a:bodyPr/>
        <a:lstStyle/>
        <a:p>
          <a:r>
            <a:rPr lang="en-US" sz="800"/>
            <a:t>DATABASE</a:t>
          </a:r>
        </a:p>
      </dgm:t>
    </dgm:pt>
    <dgm:pt modelId="{C7E83E7A-9F20-44BF-847A-FEEEAD1F5449}" type="parTrans" cxnId="{6502FCBF-2B98-4A74-8A67-DCE0F3E713D3}">
      <dgm:prSet/>
      <dgm:spPr/>
      <dgm:t>
        <a:bodyPr/>
        <a:lstStyle/>
        <a:p>
          <a:endParaRPr lang="en-US"/>
        </a:p>
      </dgm:t>
    </dgm:pt>
    <dgm:pt modelId="{1029CC35-6F96-41C4-8861-B38D2957F8F6}" type="sibTrans" cxnId="{6502FCBF-2B98-4A74-8A67-DCE0F3E713D3}">
      <dgm:prSet/>
      <dgm:spPr/>
      <dgm:t>
        <a:bodyPr/>
        <a:lstStyle/>
        <a:p>
          <a:endParaRPr lang="en-US"/>
        </a:p>
      </dgm:t>
    </dgm:pt>
    <dgm:pt modelId="{0A32367E-6DB8-4C0E-A96E-A42169F0EEF0}">
      <dgm:prSet phldrT="[Text]" custT="1"/>
      <dgm:spPr/>
      <dgm:t>
        <a:bodyPr/>
        <a:lstStyle/>
        <a:p>
          <a:r>
            <a:rPr lang="en-US" sz="800"/>
            <a:t>MOBILE TESTING</a:t>
          </a:r>
        </a:p>
      </dgm:t>
    </dgm:pt>
    <dgm:pt modelId="{85530BD7-1CCC-4D30-93EA-EF15CF509143}" type="parTrans" cxnId="{DAE93884-D7A8-4B47-8F67-19B681810A47}">
      <dgm:prSet/>
      <dgm:spPr/>
      <dgm:t>
        <a:bodyPr/>
        <a:lstStyle/>
        <a:p>
          <a:endParaRPr lang="en-US"/>
        </a:p>
      </dgm:t>
    </dgm:pt>
    <dgm:pt modelId="{95BB9B6E-05C9-49E6-889A-4C584BDC7740}" type="sibTrans" cxnId="{DAE93884-D7A8-4B47-8F67-19B681810A47}">
      <dgm:prSet/>
      <dgm:spPr/>
      <dgm:t>
        <a:bodyPr/>
        <a:lstStyle/>
        <a:p>
          <a:endParaRPr lang="en-US"/>
        </a:p>
      </dgm:t>
    </dgm:pt>
    <dgm:pt modelId="{E9446981-8863-4D61-9900-8E2CAA85C353}">
      <dgm:prSet phldrT="[Text]" custT="1"/>
      <dgm:spPr/>
      <dgm:t>
        <a:bodyPr/>
        <a:lstStyle/>
        <a:p>
          <a:r>
            <a:rPr lang="en-US" sz="800" dirty="0" smtClean="0"/>
            <a:t>WEBSERVICES</a:t>
          </a:r>
          <a:endParaRPr lang="en-US" sz="800" dirty="0"/>
        </a:p>
      </dgm:t>
    </dgm:pt>
    <dgm:pt modelId="{E02BCC5E-4751-47E5-A47B-D31D5B0C46A9}" type="parTrans" cxnId="{B48DC521-39C2-4129-AF89-21D0DAF8DB42}">
      <dgm:prSet/>
      <dgm:spPr/>
      <dgm:t>
        <a:bodyPr/>
        <a:lstStyle/>
        <a:p>
          <a:endParaRPr lang="en-US"/>
        </a:p>
      </dgm:t>
    </dgm:pt>
    <dgm:pt modelId="{B8D6321C-F9C2-4408-AA52-FE2CFF63191C}" type="sibTrans" cxnId="{B48DC521-39C2-4129-AF89-21D0DAF8DB42}">
      <dgm:prSet/>
      <dgm:spPr/>
      <dgm:t>
        <a:bodyPr/>
        <a:lstStyle/>
        <a:p>
          <a:endParaRPr lang="en-US"/>
        </a:p>
      </dgm:t>
    </dgm:pt>
    <dgm:pt modelId="{A6336F02-9990-436F-AB1D-0AC2780F90BF}">
      <dgm:prSet phldrT="[Text]" custT="1"/>
      <dgm:spPr/>
      <dgm:t>
        <a:bodyPr/>
        <a:lstStyle/>
        <a:p>
          <a:r>
            <a:rPr lang="en-US" sz="800"/>
            <a:t>PERFORMANCE</a:t>
          </a:r>
        </a:p>
      </dgm:t>
    </dgm:pt>
    <dgm:pt modelId="{C14CCB77-F5FD-4E2B-A69E-0D08CC8278BD}" type="parTrans" cxnId="{F5B03F1F-C50F-4C6C-8D87-C7CBAFF772BF}">
      <dgm:prSet/>
      <dgm:spPr/>
      <dgm:t>
        <a:bodyPr/>
        <a:lstStyle/>
        <a:p>
          <a:endParaRPr lang="en-US"/>
        </a:p>
      </dgm:t>
    </dgm:pt>
    <dgm:pt modelId="{8EA35CA5-2DFD-4088-A3B4-6BC7C7701844}" type="sibTrans" cxnId="{F5B03F1F-C50F-4C6C-8D87-C7CBAFF772BF}">
      <dgm:prSet/>
      <dgm:spPr/>
      <dgm:t>
        <a:bodyPr/>
        <a:lstStyle/>
        <a:p>
          <a:endParaRPr lang="en-US"/>
        </a:p>
      </dgm:t>
    </dgm:pt>
    <dgm:pt modelId="{4B43E0CC-E402-4DA7-BA2B-73DF4EAB2DC7}" type="pres">
      <dgm:prSet presAssocID="{059A8970-D567-476D-B605-4AF45ABACE10}" presName="Name0" presStyleCnt="0">
        <dgm:presLayoutVars>
          <dgm:chMax val="1"/>
          <dgm:dir/>
          <dgm:animLvl val="ctr"/>
          <dgm:resizeHandles val="exact"/>
        </dgm:presLayoutVars>
      </dgm:prSet>
      <dgm:spPr/>
      <dgm:t>
        <a:bodyPr/>
        <a:lstStyle/>
        <a:p>
          <a:endParaRPr lang="en-US"/>
        </a:p>
      </dgm:t>
    </dgm:pt>
    <dgm:pt modelId="{6EC4D938-5F44-4AE3-B9BC-4F3425162F16}" type="pres">
      <dgm:prSet presAssocID="{B54E24A1-CD42-4817-AE29-0CE4072ADBFD}" presName="centerShape" presStyleLbl="node0" presStyleIdx="0" presStyleCnt="1"/>
      <dgm:spPr/>
      <dgm:t>
        <a:bodyPr/>
        <a:lstStyle/>
        <a:p>
          <a:endParaRPr lang="en-US"/>
        </a:p>
      </dgm:t>
    </dgm:pt>
    <dgm:pt modelId="{15C76CCF-CF32-43BC-A95F-8153DF8F7158}" type="pres">
      <dgm:prSet presAssocID="{417FDCE1-BA5B-4492-8D91-71842CABD186}" presName="node" presStyleLbl="node1" presStyleIdx="0" presStyleCnt="6">
        <dgm:presLayoutVars>
          <dgm:bulletEnabled val="1"/>
        </dgm:presLayoutVars>
      </dgm:prSet>
      <dgm:spPr/>
      <dgm:t>
        <a:bodyPr/>
        <a:lstStyle/>
        <a:p>
          <a:endParaRPr lang="en-US"/>
        </a:p>
      </dgm:t>
    </dgm:pt>
    <dgm:pt modelId="{67F7BB13-BA05-4049-BF1D-725E97504AD9}" type="pres">
      <dgm:prSet presAssocID="{417FDCE1-BA5B-4492-8D91-71842CABD186}" presName="dummy" presStyleCnt="0"/>
      <dgm:spPr/>
      <dgm:t>
        <a:bodyPr/>
        <a:lstStyle/>
        <a:p>
          <a:endParaRPr lang="en-US"/>
        </a:p>
      </dgm:t>
    </dgm:pt>
    <dgm:pt modelId="{521D23C4-4A1E-4E44-A262-350AAD54E629}" type="pres">
      <dgm:prSet presAssocID="{E99F4A5E-5106-439D-981A-B89CB4C21441}" presName="sibTrans" presStyleLbl="sibTrans2D1" presStyleIdx="0" presStyleCnt="6"/>
      <dgm:spPr/>
      <dgm:t>
        <a:bodyPr/>
        <a:lstStyle/>
        <a:p>
          <a:endParaRPr lang="en-US"/>
        </a:p>
      </dgm:t>
    </dgm:pt>
    <dgm:pt modelId="{19EEEC2B-3F5B-4451-A601-370DE6AF487D}" type="pres">
      <dgm:prSet presAssocID="{A6336F02-9990-436F-AB1D-0AC2780F90BF}" presName="node" presStyleLbl="node1" presStyleIdx="1" presStyleCnt="6">
        <dgm:presLayoutVars>
          <dgm:bulletEnabled val="1"/>
        </dgm:presLayoutVars>
      </dgm:prSet>
      <dgm:spPr/>
      <dgm:t>
        <a:bodyPr/>
        <a:lstStyle/>
        <a:p>
          <a:endParaRPr lang="en-US"/>
        </a:p>
      </dgm:t>
    </dgm:pt>
    <dgm:pt modelId="{2CEB3151-3661-4B39-8878-BD0C56D29C0D}" type="pres">
      <dgm:prSet presAssocID="{A6336F02-9990-436F-AB1D-0AC2780F90BF}" presName="dummy" presStyleCnt="0"/>
      <dgm:spPr/>
      <dgm:t>
        <a:bodyPr/>
        <a:lstStyle/>
        <a:p>
          <a:endParaRPr lang="en-US"/>
        </a:p>
      </dgm:t>
    </dgm:pt>
    <dgm:pt modelId="{55F16277-1A7A-4364-B764-C8178D5968F2}" type="pres">
      <dgm:prSet presAssocID="{8EA35CA5-2DFD-4088-A3B4-6BC7C7701844}" presName="sibTrans" presStyleLbl="sibTrans2D1" presStyleIdx="1" presStyleCnt="6"/>
      <dgm:spPr/>
      <dgm:t>
        <a:bodyPr/>
        <a:lstStyle/>
        <a:p>
          <a:endParaRPr lang="en-US"/>
        </a:p>
      </dgm:t>
    </dgm:pt>
    <dgm:pt modelId="{EE42F388-CB53-4F24-BEB2-1CA54928E199}" type="pres">
      <dgm:prSet presAssocID="{34EE8D52-80A5-4911-9AB8-FF12A38174B3}" presName="node" presStyleLbl="node1" presStyleIdx="2" presStyleCnt="6">
        <dgm:presLayoutVars>
          <dgm:bulletEnabled val="1"/>
        </dgm:presLayoutVars>
      </dgm:prSet>
      <dgm:spPr/>
      <dgm:t>
        <a:bodyPr/>
        <a:lstStyle/>
        <a:p>
          <a:endParaRPr lang="en-US"/>
        </a:p>
      </dgm:t>
    </dgm:pt>
    <dgm:pt modelId="{607CEC5F-9676-4BA1-8AE5-04D7DE846DA3}" type="pres">
      <dgm:prSet presAssocID="{34EE8D52-80A5-4911-9AB8-FF12A38174B3}" presName="dummy" presStyleCnt="0"/>
      <dgm:spPr/>
      <dgm:t>
        <a:bodyPr/>
        <a:lstStyle/>
        <a:p>
          <a:endParaRPr lang="en-US"/>
        </a:p>
      </dgm:t>
    </dgm:pt>
    <dgm:pt modelId="{CAD42AE4-DE47-4D50-B41B-D61EDA71212D}" type="pres">
      <dgm:prSet presAssocID="{FC4D41EA-0FB5-48B9-B599-A8A04A345CDF}" presName="sibTrans" presStyleLbl="sibTrans2D1" presStyleIdx="2" presStyleCnt="6"/>
      <dgm:spPr/>
      <dgm:t>
        <a:bodyPr/>
        <a:lstStyle/>
        <a:p>
          <a:endParaRPr lang="en-US"/>
        </a:p>
      </dgm:t>
    </dgm:pt>
    <dgm:pt modelId="{545D3204-B49F-4580-80FA-A83E19585A73}" type="pres">
      <dgm:prSet presAssocID="{8F9D904A-46E8-48A3-BF60-0D929E658AA7}" presName="node" presStyleLbl="node1" presStyleIdx="3" presStyleCnt="6">
        <dgm:presLayoutVars>
          <dgm:bulletEnabled val="1"/>
        </dgm:presLayoutVars>
      </dgm:prSet>
      <dgm:spPr/>
      <dgm:t>
        <a:bodyPr/>
        <a:lstStyle/>
        <a:p>
          <a:endParaRPr lang="en-US"/>
        </a:p>
      </dgm:t>
    </dgm:pt>
    <dgm:pt modelId="{F0E667A6-EA17-4ECE-B429-2483B2BC1F5C}" type="pres">
      <dgm:prSet presAssocID="{8F9D904A-46E8-48A3-BF60-0D929E658AA7}" presName="dummy" presStyleCnt="0"/>
      <dgm:spPr/>
      <dgm:t>
        <a:bodyPr/>
        <a:lstStyle/>
        <a:p>
          <a:endParaRPr lang="en-US"/>
        </a:p>
      </dgm:t>
    </dgm:pt>
    <dgm:pt modelId="{34925AF5-4055-491E-A226-1347818EC829}" type="pres">
      <dgm:prSet presAssocID="{1029CC35-6F96-41C4-8861-B38D2957F8F6}" presName="sibTrans" presStyleLbl="sibTrans2D1" presStyleIdx="3" presStyleCnt="6"/>
      <dgm:spPr/>
      <dgm:t>
        <a:bodyPr/>
        <a:lstStyle/>
        <a:p>
          <a:endParaRPr lang="en-US"/>
        </a:p>
      </dgm:t>
    </dgm:pt>
    <dgm:pt modelId="{39B1B98A-E304-405E-AAD1-6D2D6FABDE41}" type="pres">
      <dgm:prSet presAssocID="{0A32367E-6DB8-4C0E-A96E-A42169F0EEF0}" presName="node" presStyleLbl="node1" presStyleIdx="4" presStyleCnt="6">
        <dgm:presLayoutVars>
          <dgm:bulletEnabled val="1"/>
        </dgm:presLayoutVars>
      </dgm:prSet>
      <dgm:spPr/>
      <dgm:t>
        <a:bodyPr/>
        <a:lstStyle/>
        <a:p>
          <a:endParaRPr lang="en-US"/>
        </a:p>
      </dgm:t>
    </dgm:pt>
    <dgm:pt modelId="{797E9BC2-9B14-45BE-8E10-80AA1537DD17}" type="pres">
      <dgm:prSet presAssocID="{0A32367E-6DB8-4C0E-A96E-A42169F0EEF0}" presName="dummy" presStyleCnt="0"/>
      <dgm:spPr/>
      <dgm:t>
        <a:bodyPr/>
        <a:lstStyle/>
        <a:p>
          <a:endParaRPr lang="en-US"/>
        </a:p>
      </dgm:t>
    </dgm:pt>
    <dgm:pt modelId="{296ABA2F-0713-4D24-BFCE-D3E7E451D956}" type="pres">
      <dgm:prSet presAssocID="{95BB9B6E-05C9-49E6-889A-4C584BDC7740}" presName="sibTrans" presStyleLbl="sibTrans2D1" presStyleIdx="4" presStyleCnt="6"/>
      <dgm:spPr/>
      <dgm:t>
        <a:bodyPr/>
        <a:lstStyle/>
        <a:p>
          <a:endParaRPr lang="en-US"/>
        </a:p>
      </dgm:t>
    </dgm:pt>
    <dgm:pt modelId="{F006DC3E-FC5E-4781-86DF-ECE9CC5B583E}" type="pres">
      <dgm:prSet presAssocID="{E9446981-8863-4D61-9900-8E2CAA85C353}" presName="node" presStyleLbl="node1" presStyleIdx="5" presStyleCnt="6">
        <dgm:presLayoutVars>
          <dgm:bulletEnabled val="1"/>
        </dgm:presLayoutVars>
      </dgm:prSet>
      <dgm:spPr/>
      <dgm:t>
        <a:bodyPr/>
        <a:lstStyle/>
        <a:p>
          <a:endParaRPr lang="en-US"/>
        </a:p>
      </dgm:t>
    </dgm:pt>
    <dgm:pt modelId="{85A89455-DBD1-4AC1-A682-CAB3583722E3}" type="pres">
      <dgm:prSet presAssocID="{E9446981-8863-4D61-9900-8E2CAA85C353}" presName="dummy" presStyleCnt="0"/>
      <dgm:spPr/>
      <dgm:t>
        <a:bodyPr/>
        <a:lstStyle/>
        <a:p>
          <a:endParaRPr lang="en-US"/>
        </a:p>
      </dgm:t>
    </dgm:pt>
    <dgm:pt modelId="{D32F9908-0ED0-410C-8F8B-21017C2F9C8C}" type="pres">
      <dgm:prSet presAssocID="{B8D6321C-F9C2-4408-AA52-FE2CFF63191C}" presName="sibTrans" presStyleLbl="sibTrans2D1" presStyleIdx="5" presStyleCnt="6"/>
      <dgm:spPr/>
      <dgm:t>
        <a:bodyPr/>
        <a:lstStyle/>
        <a:p>
          <a:endParaRPr lang="en-US"/>
        </a:p>
      </dgm:t>
    </dgm:pt>
  </dgm:ptLst>
  <dgm:cxnLst>
    <dgm:cxn modelId="{B3BE8B04-EBC7-4DA0-836D-08E528DD4431}" type="presOf" srcId="{8EA35CA5-2DFD-4088-A3B4-6BC7C7701844}" destId="{55F16277-1A7A-4364-B764-C8178D5968F2}" srcOrd="0" destOrd="0" presId="urn:microsoft.com/office/officeart/2005/8/layout/radial6"/>
    <dgm:cxn modelId="{1D500FF6-4E0D-48C3-924A-7CB42378EE2D}" type="presOf" srcId="{95BB9B6E-05C9-49E6-889A-4C584BDC7740}" destId="{296ABA2F-0713-4D24-BFCE-D3E7E451D956}" srcOrd="0" destOrd="0" presId="urn:microsoft.com/office/officeart/2005/8/layout/radial6"/>
    <dgm:cxn modelId="{6502FCBF-2B98-4A74-8A67-DCE0F3E713D3}" srcId="{B54E24A1-CD42-4817-AE29-0CE4072ADBFD}" destId="{8F9D904A-46E8-48A3-BF60-0D929E658AA7}" srcOrd="3" destOrd="0" parTransId="{C7E83E7A-9F20-44BF-847A-FEEEAD1F5449}" sibTransId="{1029CC35-6F96-41C4-8861-B38D2957F8F6}"/>
    <dgm:cxn modelId="{7DC30F53-6152-42E5-82D2-306C70FF9356}" type="presOf" srcId="{34EE8D52-80A5-4911-9AB8-FF12A38174B3}" destId="{EE42F388-CB53-4F24-BEB2-1CA54928E199}" srcOrd="0" destOrd="0" presId="urn:microsoft.com/office/officeart/2005/8/layout/radial6"/>
    <dgm:cxn modelId="{20FEC0BD-B734-4AAF-BA29-CF32AD246BBD}" srcId="{059A8970-D567-476D-B605-4AF45ABACE10}" destId="{B54E24A1-CD42-4817-AE29-0CE4072ADBFD}" srcOrd="0" destOrd="0" parTransId="{B363C729-E605-46BF-8CEE-666D4D077466}" sibTransId="{67373646-3573-4CA3-9E92-78E2E7D034EA}"/>
    <dgm:cxn modelId="{9F5E02B2-0F7B-4443-B550-0C9F0DFAB11C}" type="presOf" srcId="{E99F4A5E-5106-439D-981A-B89CB4C21441}" destId="{521D23C4-4A1E-4E44-A262-350AAD54E629}" srcOrd="0" destOrd="0" presId="urn:microsoft.com/office/officeart/2005/8/layout/radial6"/>
    <dgm:cxn modelId="{B48DC521-39C2-4129-AF89-21D0DAF8DB42}" srcId="{B54E24A1-CD42-4817-AE29-0CE4072ADBFD}" destId="{E9446981-8863-4D61-9900-8E2CAA85C353}" srcOrd="5" destOrd="0" parTransId="{E02BCC5E-4751-47E5-A47B-D31D5B0C46A9}" sibTransId="{B8D6321C-F9C2-4408-AA52-FE2CFF63191C}"/>
    <dgm:cxn modelId="{BB89491D-41F4-454B-94F7-A55E41CC0F9E}" srcId="{B54E24A1-CD42-4817-AE29-0CE4072ADBFD}" destId="{417FDCE1-BA5B-4492-8D91-71842CABD186}" srcOrd="0" destOrd="0" parTransId="{8636BA28-364B-4D0B-8405-F1D0E6CCE992}" sibTransId="{E99F4A5E-5106-439D-981A-B89CB4C21441}"/>
    <dgm:cxn modelId="{2228ECFA-B7BD-46AC-885F-0BB5BB08C1D3}" type="presOf" srcId="{059A8970-D567-476D-B605-4AF45ABACE10}" destId="{4B43E0CC-E402-4DA7-BA2B-73DF4EAB2DC7}" srcOrd="0" destOrd="0" presId="urn:microsoft.com/office/officeart/2005/8/layout/radial6"/>
    <dgm:cxn modelId="{B083A644-3D08-4364-800B-7105AFDD9398}" type="presOf" srcId="{B54E24A1-CD42-4817-AE29-0CE4072ADBFD}" destId="{6EC4D938-5F44-4AE3-B9BC-4F3425162F16}" srcOrd="0" destOrd="0" presId="urn:microsoft.com/office/officeart/2005/8/layout/radial6"/>
    <dgm:cxn modelId="{D9FD8CC9-33C3-46C8-A3D7-9E0335F8C865}" type="presOf" srcId="{8F9D904A-46E8-48A3-BF60-0D929E658AA7}" destId="{545D3204-B49F-4580-80FA-A83E19585A73}" srcOrd="0" destOrd="0" presId="urn:microsoft.com/office/officeart/2005/8/layout/radial6"/>
    <dgm:cxn modelId="{51F568EB-A4B0-4363-AE05-8AC625B0AC93}" type="presOf" srcId="{A6336F02-9990-436F-AB1D-0AC2780F90BF}" destId="{19EEEC2B-3F5B-4451-A601-370DE6AF487D}" srcOrd="0" destOrd="0" presId="urn:microsoft.com/office/officeart/2005/8/layout/radial6"/>
    <dgm:cxn modelId="{C220C243-9E9A-4B7E-9437-BC5F3859CC00}" type="presOf" srcId="{1029CC35-6F96-41C4-8861-B38D2957F8F6}" destId="{34925AF5-4055-491E-A226-1347818EC829}" srcOrd="0" destOrd="0" presId="urn:microsoft.com/office/officeart/2005/8/layout/radial6"/>
    <dgm:cxn modelId="{02A63A88-2B95-4222-B921-05FDE6AABCE5}" type="presOf" srcId="{0A32367E-6DB8-4C0E-A96E-A42169F0EEF0}" destId="{39B1B98A-E304-405E-AAD1-6D2D6FABDE41}" srcOrd="0" destOrd="0" presId="urn:microsoft.com/office/officeart/2005/8/layout/radial6"/>
    <dgm:cxn modelId="{DAE93884-D7A8-4B47-8F67-19B681810A47}" srcId="{B54E24A1-CD42-4817-AE29-0CE4072ADBFD}" destId="{0A32367E-6DB8-4C0E-A96E-A42169F0EEF0}" srcOrd="4" destOrd="0" parTransId="{85530BD7-1CCC-4D30-93EA-EF15CF509143}" sibTransId="{95BB9B6E-05C9-49E6-889A-4C584BDC7740}"/>
    <dgm:cxn modelId="{F5B03F1F-C50F-4C6C-8D87-C7CBAFF772BF}" srcId="{B54E24A1-CD42-4817-AE29-0CE4072ADBFD}" destId="{A6336F02-9990-436F-AB1D-0AC2780F90BF}" srcOrd="1" destOrd="0" parTransId="{C14CCB77-F5FD-4E2B-A69E-0D08CC8278BD}" sibTransId="{8EA35CA5-2DFD-4088-A3B4-6BC7C7701844}"/>
    <dgm:cxn modelId="{6F00E0F3-DCC4-4E18-A1CB-EF2BD71273AC}" type="presOf" srcId="{FC4D41EA-0FB5-48B9-B599-A8A04A345CDF}" destId="{CAD42AE4-DE47-4D50-B41B-D61EDA71212D}" srcOrd="0" destOrd="0" presId="urn:microsoft.com/office/officeart/2005/8/layout/radial6"/>
    <dgm:cxn modelId="{2CCD49DC-AF6D-4050-AEEC-928906798CB3}" srcId="{B54E24A1-CD42-4817-AE29-0CE4072ADBFD}" destId="{34EE8D52-80A5-4911-9AB8-FF12A38174B3}" srcOrd="2" destOrd="0" parTransId="{5C5244EC-3562-4DC4-AC51-35D201CEB0AB}" sibTransId="{FC4D41EA-0FB5-48B9-B599-A8A04A345CDF}"/>
    <dgm:cxn modelId="{ABC24EAF-A0A8-452B-9420-3FEF94507D98}" type="presOf" srcId="{417FDCE1-BA5B-4492-8D91-71842CABD186}" destId="{15C76CCF-CF32-43BC-A95F-8153DF8F7158}" srcOrd="0" destOrd="0" presId="urn:microsoft.com/office/officeart/2005/8/layout/radial6"/>
    <dgm:cxn modelId="{A77DB5F3-B65D-4464-AEEF-682A5C962242}" type="presOf" srcId="{B8D6321C-F9C2-4408-AA52-FE2CFF63191C}" destId="{D32F9908-0ED0-410C-8F8B-21017C2F9C8C}" srcOrd="0" destOrd="0" presId="urn:microsoft.com/office/officeart/2005/8/layout/radial6"/>
    <dgm:cxn modelId="{05D6386F-C5D4-40B8-98C5-A5B79B2CFE0B}" type="presOf" srcId="{E9446981-8863-4D61-9900-8E2CAA85C353}" destId="{F006DC3E-FC5E-4781-86DF-ECE9CC5B583E}" srcOrd="0" destOrd="0" presId="urn:microsoft.com/office/officeart/2005/8/layout/radial6"/>
    <dgm:cxn modelId="{86A387D1-D06C-4B21-97FB-B6D4C0789B31}" type="presParOf" srcId="{4B43E0CC-E402-4DA7-BA2B-73DF4EAB2DC7}" destId="{6EC4D938-5F44-4AE3-B9BC-4F3425162F16}" srcOrd="0" destOrd="0" presId="urn:microsoft.com/office/officeart/2005/8/layout/radial6"/>
    <dgm:cxn modelId="{CBF8EA36-12CA-47EC-BC86-FB917F767C6E}" type="presParOf" srcId="{4B43E0CC-E402-4DA7-BA2B-73DF4EAB2DC7}" destId="{15C76CCF-CF32-43BC-A95F-8153DF8F7158}" srcOrd="1" destOrd="0" presId="urn:microsoft.com/office/officeart/2005/8/layout/radial6"/>
    <dgm:cxn modelId="{E519C9DE-94D2-4CCC-8764-5F51129555CF}" type="presParOf" srcId="{4B43E0CC-E402-4DA7-BA2B-73DF4EAB2DC7}" destId="{67F7BB13-BA05-4049-BF1D-725E97504AD9}" srcOrd="2" destOrd="0" presId="urn:microsoft.com/office/officeart/2005/8/layout/radial6"/>
    <dgm:cxn modelId="{F0AD3ECB-DCFB-4B94-B31F-8FB26875CD0D}" type="presParOf" srcId="{4B43E0CC-E402-4DA7-BA2B-73DF4EAB2DC7}" destId="{521D23C4-4A1E-4E44-A262-350AAD54E629}" srcOrd="3" destOrd="0" presId="urn:microsoft.com/office/officeart/2005/8/layout/radial6"/>
    <dgm:cxn modelId="{2FF31AB0-EB4C-4F2D-AB0D-2ABE21057C61}" type="presParOf" srcId="{4B43E0CC-E402-4DA7-BA2B-73DF4EAB2DC7}" destId="{19EEEC2B-3F5B-4451-A601-370DE6AF487D}" srcOrd="4" destOrd="0" presId="urn:microsoft.com/office/officeart/2005/8/layout/radial6"/>
    <dgm:cxn modelId="{6D6DD1F1-E4B7-4D4F-9BF8-7C827543F495}" type="presParOf" srcId="{4B43E0CC-E402-4DA7-BA2B-73DF4EAB2DC7}" destId="{2CEB3151-3661-4B39-8878-BD0C56D29C0D}" srcOrd="5" destOrd="0" presId="urn:microsoft.com/office/officeart/2005/8/layout/radial6"/>
    <dgm:cxn modelId="{A53C166F-0DA8-4DFB-BEB0-7C7AA091043A}" type="presParOf" srcId="{4B43E0CC-E402-4DA7-BA2B-73DF4EAB2DC7}" destId="{55F16277-1A7A-4364-B764-C8178D5968F2}" srcOrd="6" destOrd="0" presId="urn:microsoft.com/office/officeart/2005/8/layout/radial6"/>
    <dgm:cxn modelId="{B003D046-B233-4F1D-B8B0-C37278D8A80D}" type="presParOf" srcId="{4B43E0CC-E402-4DA7-BA2B-73DF4EAB2DC7}" destId="{EE42F388-CB53-4F24-BEB2-1CA54928E199}" srcOrd="7" destOrd="0" presId="urn:microsoft.com/office/officeart/2005/8/layout/radial6"/>
    <dgm:cxn modelId="{7B616257-ED9B-4675-8862-D1EE4FDC77CA}" type="presParOf" srcId="{4B43E0CC-E402-4DA7-BA2B-73DF4EAB2DC7}" destId="{607CEC5F-9676-4BA1-8AE5-04D7DE846DA3}" srcOrd="8" destOrd="0" presId="urn:microsoft.com/office/officeart/2005/8/layout/radial6"/>
    <dgm:cxn modelId="{62CCC78F-0CA1-49AD-AF27-141AF37D4B5C}" type="presParOf" srcId="{4B43E0CC-E402-4DA7-BA2B-73DF4EAB2DC7}" destId="{CAD42AE4-DE47-4D50-B41B-D61EDA71212D}" srcOrd="9" destOrd="0" presId="urn:microsoft.com/office/officeart/2005/8/layout/radial6"/>
    <dgm:cxn modelId="{473EA469-5F21-4B91-8255-26D6288AA2D5}" type="presParOf" srcId="{4B43E0CC-E402-4DA7-BA2B-73DF4EAB2DC7}" destId="{545D3204-B49F-4580-80FA-A83E19585A73}" srcOrd="10" destOrd="0" presId="urn:microsoft.com/office/officeart/2005/8/layout/radial6"/>
    <dgm:cxn modelId="{71763167-AB38-474B-B6AC-FD166EA7CED0}" type="presParOf" srcId="{4B43E0CC-E402-4DA7-BA2B-73DF4EAB2DC7}" destId="{F0E667A6-EA17-4ECE-B429-2483B2BC1F5C}" srcOrd="11" destOrd="0" presId="urn:microsoft.com/office/officeart/2005/8/layout/radial6"/>
    <dgm:cxn modelId="{5011DB10-624E-4292-9468-8470E667CDB2}" type="presParOf" srcId="{4B43E0CC-E402-4DA7-BA2B-73DF4EAB2DC7}" destId="{34925AF5-4055-491E-A226-1347818EC829}" srcOrd="12" destOrd="0" presId="urn:microsoft.com/office/officeart/2005/8/layout/radial6"/>
    <dgm:cxn modelId="{B31B6014-498F-4631-BE1D-27EE5117BEC8}" type="presParOf" srcId="{4B43E0CC-E402-4DA7-BA2B-73DF4EAB2DC7}" destId="{39B1B98A-E304-405E-AAD1-6D2D6FABDE41}" srcOrd="13" destOrd="0" presId="urn:microsoft.com/office/officeart/2005/8/layout/radial6"/>
    <dgm:cxn modelId="{964C14EA-40DC-4C7E-BA88-73743BC5224E}" type="presParOf" srcId="{4B43E0CC-E402-4DA7-BA2B-73DF4EAB2DC7}" destId="{797E9BC2-9B14-45BE-8E10-80AA1537DD17}" srcOrd="14" destOrd="0" presId="urn:microsoft.com/office/officeart/2005/8/layout/radial6"/>
    <dgm:cxn modelId="{8A277E0E-0007-4851-B951-80AE071CF3D3}" type="presParOf" srcId="{4B43E0CC-E402-4DA7-BA2B-73DF4EAB2DC7}" destId="{296ABA2F-0713-4D24-BFCE-D3E7E451D956}" srcOrd="15" destOrd="0" presId="urn:microsoft.com/office/officeart/2005/8/layout/radial6"/>
    <dgm:cxn modelId="{E4CA188E-B766-4ED6-9530-BDEF03F359AC}" type="presParOf" srcId="{4B43E0CC-E402-4DA7-BA2B-73DF4EAB2DC7}" destId="{F006DC3E-FC5E-4781-86DF-ECE9CC5B583E}" srcOrd="16" destOrd="0" presId="urn:microsoft.com/office/officeart/2005/8/layout/radial6"/>
    <dgm:cxn modelId="{4BE6B29A-418A-4F46-BBB6-F9BABF280E3F}" type="presParOf" srcId="{4B43E0CC-E402-4DA7-BA2B-73DF4EAB2DC7}" destId="{85A89455-DBD1-4AC1-A682-CAB3583722E3}" srcOrd="17" destOrd="0" presId="urn:microsoft.com/office/officeart/2005/8/layout/radial6"/>
    <dgm:cxn modelId="{D3A026A3-0001-4DBE-B5D3-DB5647C9F65E}" type="presParOf" srcId="{4B43E0CC-E402-4DA7-BA2B-73DF4EAB2DC7}" destId="{D32F9908-0ED0-410C-8F8B-21017C2F9C8C}" srcOrd="18"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2F9908-0ED0-410C-8F8B-21017C2F9C8C}">
      <dsp:nvSpPr>
        <dsp:cNvPr id="0" name=""/>
        <dsp:cNvSpPr/>
      </dsp:nvSpPr>
      <dsp:spPr>
        <a:xfrm>
          <a:off x="320773" y="615483"/>
          <a:ext cx="4006651" cy="4006651"/>
        </a:xfrm>
        <a:prstGeom prst="blockArc">
          <a:avLst>
            <a:gd name="adj1" fmla="val 12600000"/>
            <a:gd name="adj2" fmla="val 16200000"/>
            <a:gd name="adj3" fmla="val 4505"/>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96ABA2F-0713-4D24-BFCE-D3E7E451D956}">
      <dsp:nvSpPr>
        <dsp:cNvPr id="0" name=""/>
        <dsp:cNvSpPr/>
      </dsp:nvSpPr>
      <dsp:spPr>
        <a:xfrm>
          <a:off x="320773" y="615483"/>
          <a:ext cx="4006651" cy="4006651"/>
        </a:xfrm>
        <a:prstGeom prst="blockArc">
          <a:avLst>
            <a:gd name="adj1" fmla="val 9000000"/>
            <a:gd name="adj2" fmla="val 12600000"/>
            <a:gd name="adj3" fmla="val 4505"/>
          </a:avLst>
        </a:prstGeom>
        <a:gradFill rotWithShape="0">
          <a:gsLst>
            <a:gs pos="0">
              <a:schemeClr val="accent2">
                <a:hueOff val="-1164290"/>
                <a:satOff val="-67142"/>
                <a:lumOff val="6902"/>
                <a:alphaOff val="0"/>
                <a:satMod val="103000"/>
                <a:lumMod val="102000"/>
                <a:tint val="94000"/>
              </a:schemeClr>
            </a:gs>
            <a:gs pos="50000">
              <a:schemeClr val="accent2">
                <a:hueOff val="-1164290"/>
                <a:satOff val="-67142"/>
                <a:lumOff val="6902"/>
                <a:alphaOff val="0"/>
                <a:satMod val="110000"/>
                <a:lumMod val="100000"/>
                <a:shade val="100000"/>
              </a:schemeClr>
            </a:gs>
            <a:gs pos="100000">
              <a:schemeClr val="accent2">
                <a:hueOff val="-1164290"/>
                <a:satOff val="-67142"/>
                <a:lumOff val="690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4925AF5-4055-491E-A226-1347818EC829}">
      <dsp:nvSpPr>
        <dsp:cNvPr id="0" name=""/>
        <dsp:cNvSpPr/>
      </dsp:nvSpPr>
      <dsp:spPr>
        <a:xfrm>
          <a:off x="320773" y="615483"/>
          <a:ext cx="4006651" cy="4006651"/>
        </a:xfrm>
        <a:prstGeom prst="blockArc">
          <a:avLst>
            <a:gd name="adj1" fmla="val 5400000"/>
            <a:gd name="adj2" fmla="val 9000000"/>
            <a:gd name="adj3" fmla="val 4505"/>
          </a:avLst>
        </a:prstGeom>
        <a:gradFill rotWithShape="0">
          <a:gsLst>
            <a:gs pos="0">
              <a:schemeClr val="accent2">
                <a:hueOff val="-873218"/>
                <a:satOff val="-50357"/>
                <a:lumOff val="5177"/>
                <a:alphaOff val="0"/>
                <a:satMod val="103000"/>
                <a:lumMod val="102000"/>
                <a:tint val="94000"/>
              </a:schemeClr>
            </a:gs>
            <a:gs pos="50000">
              <a:schemeClr val="accent2">
                <a:hueOff val="-873218"/>
                <a:satOff val="-50357"/>
                <a:lumOff val="5177"/>
                <a:alphaOff val="0"/>
                <a:satMod val="110000"/>
                <a:lumMod val="100000"/>
                <a:shade val="100000"/>
              </a:schemeClr>
            </a:gs>
            <a:gs pos="100000">
              <a:schemeClr val="accent2">
                <a:hueOff val="-873218"/>
                <a:satOff val="-50357"/>
                <a:lumOff val="517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AD42AE4-DE47-4D50-B41B-D61EDA71212D}">
      <dsp:nvSpPr>
        <dsp:cNvPr id="0" name=""/>
        <dsp:cNvSpPr/>
      </dsp:nvSpPr>
      <dsp:spPr>
        <a:xfrm>
          <a:off x="320773" y="615483"/>
          <a:ext cx="4006651" cy="4006651"/>
        </a:xfrm>
        <a:prstGeom prst="blockArc">
          <a:avLst>
            <a:gd name="adj1" fmla="val 1800000"/>
            <a:gd name="adj2" fmla="val 5400000"/>
            <a:gd name="adj3" fmla="val 4505"/>
          </a:avLst>
        </a:prstGeom>
        <a:gradFill rotWithShape="0">
          <a:gsLst>
            <a:gs pos="0">
              <a:schemeClr val="accent2">
                <a:hueOff val="-582145"/>
                <a:satOff val="-33571"/>
                <a:lumOff val="3451"/>
                <a:alphaOff val="0"/>
                <a:satMod val="103000"/>
                <a:lumMod val="102000"/>
                <a:tint val="94000"/>
              </a:schemeClr>
            </a:gs>
            <a:gs pos="50000">
              <a:schemeClr val="accent2">
                <a:hueOff val="-582145"/>
                <a:satOff val="-33571"/>
                <a:lumOff val="3451"/>
                <a:alphaOff val="0"/>
                <a:satMod val="110000"/>
                <a:lumMod val="100000"/>
                <a:shade val="100000"/>
              </a:schemeClr>
            </a:gs>
            <a:gs pos="100000">
              <a:schemeClr val="accent2">
                <a:hueOff val="-582145"/>
                <a:satOff val="-33571"/>
                <a:lumOff val="345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5F16277-1A7A-4364-B764-C8178D5968F2}">
      <dsp:nvSpPr>
        <dsp:cNvPr id="0" name=""/>
        <dsp:cNvSpPr/>
      </dsp:nvSpPr>
      <dsp:spPr>
        <a:xfrm>
          <a:off x="320773" y="615483"/>
          <a:ext cx="4006651" cy="4006651"/>
        </a:xfrm>
        <a:prstGeom prst="blockArc">
          <a:avLst>
            <a:gd name="adj1" fmla="val 19800000"/>
            <a:gd name="adj2" fmla="val 1800000"/>
            <a:gd name="adj3" fmla="val 4505"/>
          </a:avLst>
        </a:prstGeom>
        <a:gradFill rotWithShape="0">
          <a:gsLst>
            <a:gs pos="0">
              <a:schemeClr val="accent2">
                <a:hueOff val="-291073"/>
                <a:satOff val="-16786"/>
                <a:lumOff val="1726"/>
                <a:alphaOff val="0"/>
                <a:satMod val="103000"/>
                <a:lumMod val="102000"/>
                <a:tint val="94000"/>
              </a:schemeClr>
            </a:gs>
            <a:gs pos="50000">
              <a:schemeClr val="accent2">
                <a:hueOff val="-291073"/>
                <a:satOff val="-16786"/>
                <a:lumOff val="1726"/>
                <a:alphaOff val="0"/>
                <a:satMod val="110000"/>
                <a:lumMod val="100000"/>
                <a:shade val="100000"/>
              </a:schemeClr>
            </a:gs>
            <a:gs pos="100000">
              <a:schemeClr val="accent2">
                <a:hueOff val="-291073"/>
                <a:satOff val="-16786"/>
                <a:lumOff val="172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21D23C4-4A1E-4E44-A262-350AAD54E629}">
      <dsp:nvSpPr>
        <dsp:cNvPr id="0" name=""/>
        <dsp:cNvSpPr/>
      </dsp:nvSpPr>
      <dsp:spPr>
        <a:xfrm>
          <a:off x="320773" y="615483"/>
          <a:ext cx="4006651" cy="4006651"/>
        </a:xfrm>
        <a:prstGeom prst="blockArc">
          <a:avLst>
            <a:gd name="adj1" fmla="val 16200000"/>
            <a:gd name="adj2" fmla="val 19800000"/>
            <a:gd name="adj3" fmla="val 4505"/>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EC4D938-5F44-4AE3-B9BC-4F3425162F16}">
      <dsp:nvSpPr>
        <dsp:cNvPr id="0" name=""/>
        <dsp:cNvSpPr/>
      </dsp:nvSpPr>
      <dsp:spPr>
        <a:xfrm>
          <a:off x="1428731" y="1723440"/>
          <a:ext cx="1790736" cy="1790736"/>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a:t>TESTING TYPES</a:t>
          </a:r>
        </a:p>
      </dsp:txBody>
      <dsp:txXfrm>
        <a:off x="1690978" y="1985687"/>
        <a:ext cx="1266242" cy="1266242"/>
      </dsp:txXfrm>
    </dsp:sp>
    <dsp:sp modelId="{15C76CCF-CF32-43BC-A95F-8153DF8F7158}">
      <dsp:nvSpPr>
        <dsp:cNvPr id="0" name=""/>
        <dsp:cNvSpPr/>
      </dsp:nvSpPr>
      <dsp:spPr>
        <a:xfrm>
          <a:off x="1697341" y="33852"/>
          <a:ext cx="1253515" cy="1253515"/>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a:t>FUNCTIONAL</a:t>
          </a:r>
        </a:p>
      </dsp:txBody>
      <dsp:txXfrm>
        <a:off x="1880914" y="217425"/>
        <a:ext cx="886369" cy="886369"/>
      </dsp:txXfrm>
    </dsp:sp>
    <dsp:sp modelId="{19EEEC2B-3F5B-4451-A601-370DE6AF487D}">
      <dsp:nvSpPr>
        <dsp:cNvPr id="0" name=""/>
        <dsp:cNvSpPr/>
      </dsp:nvSpPr>
      <dsp:spPr>
        <a:xfrm>
          <a:off x="3393191" y="1012951"/>
          <a:ext cx="1253515" cy="1253515"/>
        </a:xfrm>
        <a:prstGeom prst="ellipse">
          <a:avLst/>
        </a:prstGeom>
        <a:gradFill rotWithShape="0">
          <a:gsLst>
            <a:gs pos="0">
              <a:schemeClr val="accent2">
                <a:hueOff val="-291073"/>
                <a:satOff val="-16786"/>
                <a:lumOff val="1726"/>
                <a:alphaOff val="0"/>
                <a:satMod val="103000"/>
                <a:lumMod val="102000"/>
                <a:tint val="94000"/>
              </a:schemeClr>
            </a:gs>
            <a:gs pos="50000">
              <a:schemeClr val="accent2">
                <a:hueOff val="-291073"/>
                <a:satOff val="-16786"/>
                <a:lumOff val="1726"/>
                <a:alphaOff val="0"/>
                <a:satMod val="110000"/>
                <a:lumMod val="100000"/>
                <a:shade val="100000"/>
              </a:schemeClr>
            </a:gs>
            <a:gs pos="100000">
              <a:schemeClr val="accent2">
                <a:hueOff val="-291073"/>
                <a:satOff val="-16786"/>
                <a:lumOff val="172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a:t>PERFORMANCE</a:t>
          </a:r>
        </a:p>
      </dsp:txBody>
      <dsp:txXfrm>
        <a:off x="3576764" y="1196524"/>
        <a:ext cx="886369" cy="886369"/>
      </dsp:txXfrm>
    </dsp:sp>
    <dsp:sp modelId="{EE42F388-CB53-4F24-BEB2-1CA54928E199}">
      <dsp:nvSpPr>
        <dsp:cNvPr id="0" name=""/>
        <dsp:cNvSpPr/>
      </dsp:nvSpPr>
      <dsp:spPr>
        <a:xfrm>
          <a:off x="3393191" y="2971150"/>
          <a:ext cx="1253515" cy="1253515"/>
        </a:xfrm>
        <a:prstGeom prst="ellipse">
          <a:avLst/>
        </a:prstGeom>
        <a:gradFill rotWithShape="0">
          <a:gsLst>
            <a:gs pos="0">
              <a:schemeClr val="accent2">
                <a:hueOff val="-582145"/>
                <a:satOff val="-33571"/>
                <a:lumOff val="3451"/>
                <a:alphaOff val="0"/>
                <a:satMod val="103000"/>
                <a:lumMod val="102000"/>
                <a:tint val="94000"/>
              </a:schemeClr>
            </a:gs>
            <a:gs pos="50000">
              <a:schemeClr val="accent2">
                <a:hueOff val="-582145"/>
                <a:satOff val="-33571"/>
                <a:lumOff val="3451"/>
                <a:alphaOff val="0"/>
                <a:satMod val="110000"/>
                <a:lumMod val="100000"/>
                <a:shade val="100000"/>
              </a:schemeClr>
            </a:gs>
            <a:gs pos="100000">
              <a:schemeClr val="accent2">
                <a:hueOff val="-582145"/>
                <a:satOff val="-33571"/>
                <a:lumOff val="345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a:t>PENETRATION</a:t>
          </a:r>
        </a:p>
      </dsp:txBody>
      <dsp:txXfrm>
        <a:off x="3576764" y="3154723"/>
        <a:ext cx="886369" cy="886369"/>
      </dsp:txXfrm>
    </dsp:sp>
    <dsp:sp modelId="{545D3204-B49F-4580-80FA-A83E19585A73}">
      <dsp:nvSpPr>
        <dsp:cNvPr id="0" name=""/>
        <dsp:cNvSpPr/>
      </dsp:nvSpPr>
      <dsp:spPr>
        <a:xfrm>
          <a:off x="1697341" y="3950250"/>
          <a:ext cx="1253515" cy="1253515"/>
        </a:xfrm>
        <a:prstGeom prst="ellipse">
          <a:avLst/>
        </a:prstGeom>
        <a:gradFill rotWithShape="0">
          <a:gsLst>
            <a:gs pos="0">
              <a:schemeClr val="accent2">
                <a:hueOff val="-873218"/>
                <a:satOff val="-50357"/>
                <a:lumOff val="5177"/>
                <a:alphaOff val="0"/>
                <a:satMod val="103000"/>
                <a:lumMod val="102000"/>
                <a:tint val="94000"/>
              </a:schemeClr>
            </a:gs>
            <a:gs pos="50000">
              <a:schemeClr val="accent2">
                <a:hueOff val="-873218"/>
                <a:satOff val="-50357"/>
                <a:lumOff val="5177"/>
                <a:alphaOff val="0"/>
                <a:satMod val="110000"/>
                <a:lumMod val="100000"/>
                <a:shade val="100000"/>
              </a:schemeClr>
            </a:gs>
            <a:gs pos="100000">
              <a:schemeClr val="accent2">
                <a:hueOff val="-873218"/>
                <a:satOff val="-50357"/>
                <a:lumOff val="517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a:t>DATABASE</a:t>
          </a:r>
        </a:p>
      </dsp:txBody>
      <dsp:txXfrm>
        <a:off x="1880914" y="4133823"/>
        <a:ext cx="886369" cy="886369"/>
      </dsp:txXfrm>
    </dsp:sp>
    <dsp:sp modelId="{39B1B98A-E304-405E-AAD1-6D2D6FABDE41}">
      <dsp:nvSpPr>
        <dsp:cNvPr id="0" name=""/>
        <dsp:cNvSpPr/>
      </dsp:nvSpPr>
      <dsp:spPr>
        <a:xfrm>
          <a:off x="1491" y="2971150"/>
          <a:ext cx="1253515" cy="1253515"/>
        </a:xfrm>
        <a:prstGeom prst="ellipse">
          <a:avLst/>
        </a:prstGeom>
        <a:gradFill rotWithShape="0">
          <a:gsLst>
            <a:gs pos="0">
              <a:schemeClr val="accent2">
                <a:hueOff val="-1164290"/>
                <a:satOff val="-67142"/>
                <a:lumOff val="6902"/>
                <a:alphaOff val="0"/>
                <a:satMod val="103000"/>
                <a:lumMod val="102000"/>
                <a:tint val="94000"/>
              </a:schemeClr>
            </a:gs>
            <a:gs pos="50000">
              <a:schemeClr val="accent2">
                <a:hueOff val="-1164290"/>
                <a:satOff val="-67142"/>
                <a:lumOff val="6902"/>
                <a:alphaOff val="0"/>
                <a:satMod val="110000"/>
                <a:lumMod val="100000"/>
                <a:shade val="100000"/>
              </a:schemeClr>
            </a:gs>
            <a:gs pos="100000">
              <a:schemeClr val="accent2">
                <a:hueOff val="-1164290"/>
                <a:satOff val="-67142"/>
                <a:lumOff val="690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a:t>MOBILE TESTING</a:t>
          </a:r>
        </a:p>
      </dsp:txBody>
      <dsp:txXfrm>
        <a:off x="185064" y="3154723"/>
        <a:ext cx="886369" cy="886369"/>
      </dsp:txXfrm>
    </dsp:sp>
    <dsp:sp modelId="{F006DC3E-FC5E-4781-86DF-ECE9CC5B583E}">
      <dsp:nvSpPr>
        <dsp:cNvPr id="0" name=""/>
        <dsp:cNvSpPr/>
      </dsp:nvSpPr>
      <dsp:spPr>
        <a:xfrm>
          <a:off x="1491" y="1012951"/>
          <a:ext cx="1253515" cy="1253515"/>
        </a:xfrm>
        <a:prstGeom prst="ellipse">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dirty="0" smtClean="0"/>
            <a:t>WEBSERVICES</a:t>
          </a:r>
          <a:endParaRPr lang="en-US" sz="800" kern="1200" dirty="0"/>
        </a:p>
      </dsp:txBody>
      <dsp:txXfrm>
        <a:off x="185064" y="1196524"/>
        <a:ext cx="886369" cy="886369"/>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97313" y="0"/>
            <a:ext cx="2982912" cy="466725"/>
          </a:xfrm>
          <a:prstGeom prst="rect">
            <a:avLst/>
          </a:prstGeom>
        </p:spPr>
        <p:txBody>
          <a:bodyPr vert="horz" lIns="91440" tIns="45720" rIns="91440" bIns="45720" rtlCol="0"/>
          <a:lstStyle>
            <a:lvl1pPr algn="r">
              <a:defRPr sz="1200"/>
            </a:lvl1pPr>
          </a:lstStyle>
          <a:p>
            <a:fld id="{2E965A20-0464-4BB9-BD41-7175EEC64CFB}" type="datetimeFigureOut">
              <a:rPr lang="en-US" smtClean="0"/>
              <a:t>10/13/2019</a:t>
            </a:fld>
            <a:endParaRPr lang="en-US"/>
          </a:p>
        </p:txBody>
      </p:sp>
      <p:sp>
        <p:nvSpPr>
          <p:cNvPr id="4" name="Footer Placeholder 3"/>
          <p:cNvSpPr>
            <a:spLocks noGrp="1"/>
          </p:cNvSpPr>
          <p:nvPr>
            <p:ph type="ftr" sz="quarter" idx="2"/>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97313" y="8829675"/>
            <a:ext cx="2982912" cy="466725"/>
          </a:xfrm>
          <a:prstGeom prst="rect">
            <a:avLst/>
          </a:prstGeom>
        </p:spPr>
        <p:txBody>
          <a:bodyPr vert="horz" lIns="91440" tIns="45720" rIns="91440" bIns="45720" rtlCol="0" anchor="b"/>
          <a:lstStyle>
            <a:lvl1pPr algn="r">
              <a:defRPr sz="1200"/>
            </a:lvl1pPr>
          </a:lstStyle>
          <a:p>
            <a:fld id="{07F5E3C0-A1EA-4B6F-9E81-26F9D585AD85}" type="slidenum">
              <a:rPr lang="en-US" smtClean="0"/>
              <a:t>‹#›</a:t>
            </a:fld>
            <a:endParaRPr lang="en-US"/>
          </a:p>
        </p:txBody>
      </p:sp>
    </p:spTree>
    <p:extLst>
      <p:ext uri="{BB962C8B-B14F-4D97-AF65-F5344CB8AC3E}">
        <p14:creationId xmlns:p14="http://schemas.microsoft.com/office/powerpoint/2010/main" val="33409948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97313" y="0"/>
            <a:ext cx="2982912" cy="466725"/>
          </a:xfrm>
          <a:prstGeom prst="rect">
            <a:avLst/>
          </a:prstGeom>
        </p:spPr>
        <p:txBody>
          <a:bodyPr vert="horz" lIns="91440" tIns="45720" rIns="91440" bIns="45720" rtlCol="0"/>
          <a:lstStyle>
            <a:lvl1pPr algn="r">
              <a:defRPr sz="1200"/>
            </a:lvl1pPr>
          </a:lstStyle>
          <a:p>
            <a:fld id="{EA633791-B2C4-4B7D-9FC5-88B7EE360FAB}" type="datetimeFigureOut">
              <a:rPr lang="en-US" smtClean="0"/>
              <a:t>10/13/2019</a:t>
            </a:fld>
            <a:endParaRPr lang="en-US" dirty="0"/>
          </a:p>
        </p:txBody>
      </p:sp>
      <p:sp>
        <p:nvSpPr>
          <p:cNvPr id="4" name="Slide Image Placeholder 3"/>
          <p:cNvSpPr>
            <a:spLocks noGrp="1" noRot="1" noChangeAspect="1"/>
          </p:cNvSpPr>
          <p:nvPr>
            <p:ph type="sldImg" idx="2"/>
          </p:nvPr>
        </p:nvSpPr>
        <p:spPr>
          <a:xfrm>
            <a:off x="1411288" y="1162050"/>
            <a:ext cx="4060825" cy="31369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8975" y="4473575"/>
            <a:ext cx="55054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97313" y="8829675"/>
            <a:ext cx="2982912" cy="466725"/>
          </a:xfrm>
          <a:prstGeom prst="rect">
            <a:avLst/>
          </a:prstGeom>
        </p:spPr>
        <p:txBody>
          <a:bodyPr vert="horz" lIns="91440" tIns="45720" rIns="91440" bIns="45720" rtlCol="0" anchor="b"/>
          <a:lstStyle>
            <a:lvl1pPr algn="r">
              <a:defRPr sz="1200"/>
            </a:lvl1pPr>
          </a:lstStyle>
          <a:p>
            <a:fld id="{A789D3F2-7AE3-4E80-A55B-63F9E2E07B83}" type="slidenum">
              <a:rPr lang="en-US" smtClean="0"/>
              <a:t>‹#›</a:t>
            </a:fld>
            <a:endParaRPr lang="en-US" dirty="0"/>
          </a:p>
        </p:txBody>
      </p:sp>
    </p:spTree>
    <p:extLst>
      <p:ext uri="{BB962C8B-B14F-4D97-AF65-F5344CB8AC3E}">
        <p14:creationId xmlns:p14="http://schemas.microsoft.com/office/powerpoint/2010/main" val="233386043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32DA2FFE-6DCB-4DC4-9CC8-6BF471907E6A}" type="slidenum">
              <a:rPr lang="en-US" smtClean="0"/>
              <a:pPr/>
              <a:t>1</a:t>
            </a:fld>
            <a:endParaRPr lang="en-US" dirty="0"/>
          </a:p>
        </p:txBody>
      </p:sp>
      <p:sp>
        <p:nvSpPr>
          <p:cNvPr id="18435" name="Rectangle 2"/>
          <p:cNvSpPr>
            <a:spLocks noGrp="1" noRot="1" noChangeAspect="1" noChangeArrowheads="1" noTextEdit="1"/>
          </p:cNvSpPr>
          <p:nvPr>
            <p:ph type="sldImg"/>
          </p:nvPr>
        </p:nvSpPr>
        <p:spPr>
          <a:xfrm>
            <a:off x="1357313" y="798513"/>
            <a:ext cx="4144962" cy="3203575"/>
          </a:xfrm>
          <a:ln/>
        </p:spPr>
      </p:sp>
      <p:sp>
        <p:nvSpPr>
          <p:cNvPr id="18436" name="Rectangle 3"/>
          <p:cNvSpPr>
            <a:spLocks noGrp="1" noChangeArrowheads="1"/>
          </p:cNvSpPr>
          <p:nvPr>
            <p:ph type="body" idx="1"/>
          </p:nvPr>
        </p:nvSpPr>
        <p:spPr>
          <a:noFill/>
          <a:ln/>
        </p:spPr>
        <p:txBody>
          <a:bodyPr lIns="89785" tIns="44892" rIns="89785" bIns="44892"/>
          <a:lstStyle/>
          <a:p>
            <a:pPr eaLnBrk="1" hangingPunct="1"/>
            <a:endParaRPr lang="en-US" dirty="0"/>
          </a:p>
        </p:txBody>
      </p:sp>
    </p:spTree>
    <p:extLst>
      <p:ext uri="{BB962C8B-B14F-4D97-AF65-F5344CB8AC3E}">
        <p14:creationId xmlns:p14="http://schemas.microsoft.com/office/powerpoint/2010/main" val="4111256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89D3F2-7AE3-4E80-A55B-63F9E2E07B83}" type="slidenum">
              <a:rPr lang="en-US" smtClean="0"/>
              <a:t>5</a:t>
            </a:fld>
            <a:endParaRPr lang="en-US" dirty="0"/>
          </a:p>
        </p:txBody>
      </p:sp>
    </p:spTree>
    <p:extLst>
      <p:ext uri="{BB962C8B-B14F-4D97-AF65-F5344CB8AC3E}">
        <p14:creationId xmlns:p14="http://schemas.microsoft.com/office/powerpoint/2010/main" val="234440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89D3F2-7AE3-4E80-A55B-63F9E2E07B83}" type="slidenum">
              <a:rPr lang="en-US" smtClean="0"/>
              <a:t>6</a:t>
            </a:fld>
            <a:endParaRPr lang="en-US" dirty="0"/>
          </a:p>
        </p:txBody>
      </p:sp>
    </p:spTree>
    <p:extLst>
      <p:ext uri="{BB962C8B-B14F-4D97-AF65-F5344CB8AC3E}">
        <p14:creationId xmlns:p14="http://schemas.microsoft.com/office/powerpoint/2010/main" val="203449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89D3F2-7AE3-4E80-A55B-63F9E2E07B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290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89D3F2-7AE3-4E80-A55B-63F9E2E07B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0138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89D3F2-7AE3-4E80-A55B-63F9E2E07B83}" type="slidenum">
              <a:rPr lang="en-US" smtClean="0"/>
              <a:t>11</a:t>
            </a:fld>
            <a:endParaRPr lang="en-US" dirty="0"/>
          </a:p>
        </p:txBody>
      </p:sp>
    </p:spTree>
    <p:extLst>
      <p:ext uri="{BB962C8B-B14F-4D97-AF65-F5344CB8AC3E}">
        <p14:creationId xmlns:p14="http://schemas.microsoft.com/office/powerpoint/2010/main" val="1863133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89D3F2-7AE3-4E80-A55B-63F9E2E07B83}" type="slidenum">
              <a:rPr lang="en-US" smtClean="0"/>
              <a:t>19</a:t>
            </a:fld>
            <a:endParaRPr lang="en-US" dirty="0"/>
          </a:p>
        </p:txBody>
      </p:sp>
    </p:spTree>
    <p:extLst>
      <p:ext uri="{BB962C8B-B14F-4D97-AF65-F5344CB8AC3E}">
        <p14:creationId xmlns:p14="http://schemas.microsoft.com/office/powerpoint/2010/main" val="524576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272011"/>
            <a:ext cx="8549640" cy="2705947"/>
          </a:xfrm>
        </p:spPr>
        <p:txBody>
          <a:bodyPr anchor="b"/>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257300" y="4082310"/>
            <a:ext cx="7543800" cy="1876530"/>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B3E708-E306-499D-998B-AC4A0D007445}" type="datetime1">
              <a:rPr lang="en-US" smtClean="0"/>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D23E9D9-C42F-493F-8B22-4C291A1BE60A}" type="slidenum">
              <a:rPr lang="en-US" smtClean="0"/>
              <a:t>‹#›</a:t>
            </a:fld>
            <a:endParaRPr lang="en-US" dirty="0"/>
          </a:p>
        </p:txBody>
      </p:sp>
    </p:spTree>
    <p:extLst>
      <p:ext uri="{BB962C8B-B14F-4D97-AF65-F5344CB8AC3E}">
        <p14:creationId xmlns:p14="http://schemas.microsoft.com/office/powerpoint/2010/main" val="353726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F38BF1-9E6E-482F-B6F2-9854F48439AF}" type="datetime1">
              <a:rPr lang="en-US" smtClean="0"/>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D23E9D9-C42F-493F-8B22-4C291A1BE60A}" type="slidenum">
              <a:rPr lang="en-US" smtClean="0"/>
              <a:t>‹#›</a:t>
            </a:fld>
            <a:endParaRPr lang="en-US" dirty="0"/>
          </a:p>
        </p:txBody>
      </p:sp>
    </p:spTree>
    <p:extLst>
      <p:ext uri="{BB962C8B-B14F-4D97-AF65-F5344CB8AC3E}">
        <p14:creationId xmlns:p14="http://schemas.microsoft.com/office/powerpoint/2010/main" val="2248974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413808"/>
            <a:ext cx="2168843" cy="6586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1515" y="413808"/>
            <a:ext cx="6380798" cy="6586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727EFE-6516-4A74-9AF4-E8F7256B2617}" type="datetime1">
              <a:rPr lang="en-US" smtClean="0"/>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D23E9D9-C42F-493F-8B22-4C291A1BE60A}" type="slidenum">
              <a:rPr lang="en-US" smtClean="0"/>
              <a:t>‹#›</a:t>
            </a:fld>
            <a:endParaRPr lang="en-US" dirty="0"/>
          </a:p>
        </p:txBody>
      </p:sp>
    </p:spTree>
    <p:extLst>
      <p:ext uri="{BB962C8B-B14F-4D97-AF65-F5344CB8AC3E}">
        <p14:creationId xmlns:p14="http://schemas.microsoft.com/office/powerpoint/2010/main" val="3474575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272011"/>
            <a:ext cx="8549640" cy="2705947"/>
          </a:xfrm>
        </p:spPr>
        <p:txBody>
          <a:bodyPr anchor="b"/>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257300" y="4082310"/>
            <a:ext cx="7543800" cy="1876530"/>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B3E708-E306-499D-998B-AC4A0D007445}" type="datetime1">
              <a:rPr lang="en-US" smtClean="0"/>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D23E9D9-C42F-493F-8B22-4C291A1BE60A}" type="slidenum">
              <a:rPr lang="en-US" smtClean="0"/>
              <a:t>‹#›</a:t>
            </a:fld>
            <a:endParaRPr lang="en-US" dirty="0"/>
          </a:p>
        </p:txBody>
      </p:sp>
    </p:spTree>
    <p:extLst>
      <p:ext uri="{BB962C8B-B14F-4D97-AF65-F5344CB8AC3E}">
        <p14:creationId xmlns:p14="http://schemas.microsoft.com/office/powerpoint/2010/main" val="2479815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A44866-5347-4D6D-894D-BDC44E7746C4}" type="datetime1">
              <a:rPr lang="en-US" smtClean="0"/>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D23E9D9-C42F-493F-8B22-4C291A1BE60A}" type="slidenum">
              <a:rPr lang="en-US" smtClean="0"/>
              <a:t>‹#›</a:t>
            </a:fld>
            <a:endParaRPr lang="en-US" dirty="0"/>
          </a:p>
        </p:txBody>
      </p:sp>
    </p:spTree>
    <p:extLst>
      <p:ext uri="{BB962C8B-B14F-4D97-AF65-F5344CB8AC3E}">
        <p14:creationId xmlns:p14="http://schemas.microsoft.com/office/powerpoint/2010/main" val="253558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937705"/>
            <a:ext cx="8675370" cy="3233102"/>
          </a:xfrm>
        </p:spPr>
        <p:txBody>
          <a:bodyPr anchor="b"/>
          <a:lstStyle>
            <a:lvl1pPr>
              <a:defRPr sz="6600"/>
            </a:lvl1pPr>
          </a:lstStyle>
          <a:p>
            <a:r>
              <a:rPr lang="en-US"/>
              <a:t>Click to edit Master title style</a:t>
            </a:r>
            <a:endParaRPr lang="en-US" dirty="0"/>
          </a:p>
        </p:txBody>
      </p:sp>
      <p:sp>
        <p:nvSpPr>
          <p:cNvPr id="3" name="Text Placeholder 2"/>
          <p:cNvSpPr>
            <a:spLocks noGrp="1"/>
          </p:cNvSpPr>
          <p:nvPr>
            <p:ph type="body" idx="1"/>
          </p:nvPr>
        </p:nvSpPr>
        <p:spPr>
          <a:xfrm>
            <a:off x="686277" y="5201393"/>
            <a:ext cx="8675370" cy="1700212"/>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DD1CB4-CC24-4DA1-A7BB-B9F264B73286}" type="datetime1">
              <a:rPr lang="en-US" smtClean="0"/>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D23E9D9-C42F-493F-8B22-4C291A1BE60A}" type="slidenum">
              <a:rPr lang="en-US" smtClean="0"/>
              <a:t>‹#›</a:t>
            </a:fld>
            <a:endParaRPr lang="en-US" dirty="0"/>
          </a:p>
        </p:txBody>
      </p:sp>
    </p:spTree>
    <p:extLst>
      <p:ext uri="{BB962C8B-B14F-4D97-AF65-F5344CB8AC3E}">
        <p14:creationId xmlns:p14="http://schemas.microsoft.com/office/powerpoint/2010/main" val="167712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151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206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B84E12-3BFB-4AC6-B284-B949532BDAAC}" type="datetime1">
              <a:rPr lang="en-US" smtClean="0"/>
              <a:t>10/13/2019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D23E9D9-C42F-493F-8B22-4C291A1BE60A}" type="slidenum">
              <a:rPr lang="en-US" smtClean="0"/>
              <a:t>‹#›</a:t>
            </a:fld>
            <a:endParaRPr lang="en-US" dirty="0"/>
          </a:p>
        </p:txBody>
      </p:sp>
    </p:spTree>
    <p:extLst>
      <p:ext uri="{BB962C8B-B14F-4D97-AF65-F5344CB8AC3E}">
        <p14:creationId xmlns:p14="http://schemas.microsoft.com/office/powerpoint/2010/main" val="2638458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413810"/>
            <a:ext cx="8675370" cy="1502305"/>
          </a:xfrm>
        </p:spPr>
        <p:txBody>
          <a:bodyPr/>
          <a:lstStyle/>
          <a:p>
            <a:r>
              <a:rPr lang="en-US"/>
              <a:t>Click to edit Master title style</a:t>
            </a:r>
            <a:endParaRPr lang="en-US" dirty="0"/>
          </a:p>
        </p:txBody>
      </p:sp>
      <p:sp>
        <p:nvSpPr>
          <p:cNvPr id="3" name="Text Placeholder 2"/>
          <p:cNvSpPr>
            <a:spLocks noGrp="1"/>
          </p:cNvSpPr>
          <p:nvPr>
            <p:ph type="body" idx="1"/>
          </p:nvPr>
        </p:nvSpPr>
        <p:spPr>
          <a:xfrm>
            <a:off x="692826" y="1905318"/>
            <a:ext cx="4255174"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4" name="Content Placeholder 3"/>
          <p:cNvSpPr>
            <a:spLocks noGrp="1"/>
          </p:cNvSpPr>
          <p:nvPr>
            <p:ph sz="half" idx="2"/>
          </p:nvPr>
        </p:nvSpPr>
        <p:spPr>
          <a:xfrm>
            <a:off x="692826" y="2839085"/>
            <a:ext cx="4255174"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2066" y="1905318"/>
            <a:ext cx="4276130"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6" name="Content Placeholder 5"/>
          <p:cNvSpPr>
            <a:spLocks noGrp="1"/>
          </p:cNvSpPr>
          <p:nvPr>
            <p:ph sz="quarter" idx="4"/>
          </p:nvPr>
        </p:nvSpPr>
        <p:spPr>
          <a:xfrm>
            <a:off x="5092066" y="2839085"/>
            <a:ext cx="4276130"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722F5A-761B-4240-95ED-CB187BB28C06}" type="datetime1">
              <a:rPr lang="en-US" smtClean="0"/>
              <a:t>10/13/2019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D23E9D9-C42F-493F-8B22-4C291A1BE60A}" type="slidenum">
              <a:rPr lang="en-US" smtClean="0"/>
              <a:t>‹#›</a:t>
            </a:fld>
            <a:endParaRPr lang="en-US" dirty="0"/>
          </a:p>
        </p:txBody>
      </p:sp>
    </p:spTree>
    <p:extLst>
      <p:ext uri="{BB962C8B-B14F-4D97-AF65-F5344CB8AC3E}">
        <p14:creationId xmlns:p14="http://schemas.microsoft.com/office/powerpoint/2010/main" val="2912460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F01560-3E68-4F35-9961-BE16FEFC8D00}" type="datetime1">
              <a:rPr lang="en-US" smtClean="0"/>
              <a:t>10/13/2019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D23E9D9-C42F-493F-8B22-4C291A1BE60A}" type="slidenum">
              <a:rPr lang="en-US" smtClean="0"/>
              <a:t>‹#›</a:t>
            </a:fld>
            <a:endParaRPr lang="en-US" dirty="0"/>
          </a:p>
        </p:txBody>
      </p:sp>
    </p:spTree>
    <p:extLst>
      <p:ext uri="{BB962C8B-B14F-4D97-AF65-F5344CB8AC3E}">
        <p14:creationId xmlns:p14="http://schemas.microsoft.com/office/powerpoint/2010/main" val="3340883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5A9D83-F52B-42D8-992D-A00A46D3598A}" type="datetime1">
              <a:rPr lang="en-US" smtClean="0"/>
              <a:t>10/13/2019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D23E9D9-C42F-493F-8B22-4C291A1BE60A}" type="slidenum">
              <a:rPr lang="en-US" smtClean="0"/>
              <a:t>‹#›</a:t>
            </a:fld>
            <a:endParaRPr lang="en-US" dirty="0"/>
          </a:p>
        </p:txBody>
      </p:sp>
    </p:spTree>
    <p:extLst>
      <p:ext uri="{BB962C8B-B14F-4D97-AF65-F5344CB8AC3E}">
        <p14:creationId xmlns:p14="http://schemas.microsoft.com/office/powerpoint/2010/main" val="9767522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Content Placeholder 2"/>
          <p:cNvSpPr>
            <a:spLocks noGrp="1"/>
          </p:cNvSpPr>
          <p:nvPr>
            <p:ph idx="1"/>
          </p:nvPr>
        </p:nvSpPr>
        <p:spPr>
          <a:xfrm>
            <a:off x="4276130" y="1119083"/>
            <a:ext cx="5092065"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884D7116-1172-4583-934D-7ECA05BDDBE8}" type="datetime1">
              <a:rPr lang="en-US" smtClean="0"/>
              <a:t>10/13/2019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D23E9D9-C42F-493F-8B22-4C291A1BE60A}" type="slidenum">
              <a:rPr lang="en-US" smtClean="0"/>
              <a:t>‹#›</a:t>
            </a:fld>
            <a:endParaRPr lang="en-US" dirty="0"/>
          </a:p>
        </p:txBody>
      </p:sp>
    </p:spTree>
    <p:extLst>
      <p:ext uri="{BB962C8B-B14F-4D97-AF65-F5344CB8AC3E}">
        <p14:creationId xmlns:p14="http://schemas.microsoft.com/office/powerpoint/2010/main" val="3620580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A44866-5347-4D6D-894D-BDC44E7746C4}" type="datetime1">
              <a:rPr lang="en-US" smtClean="0"/>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D23E9D9-C42F-493F-8B22-4C291A1BE60A}" type="slidenum">
              <a:rPr lang="en-US" smtClean="0"/>
              <a:t>‹#›</a:t>
            </a:fld>
            <a:endParaRPr lang="en-US" dirty="0"/>
          </a:p>
        </p:txBody>
      </p:sp>
    </p:spTree>
    <p:extLst>
      <p:ext uri="{BB962C8B-B14F-4D97-AF65-F5344CB8AC3E}">
        <p14:creationId xmlns:p14="http://schemas.microsoft.com/office/powerpoint/2010/main" val="41684016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76130" y="1119083"/>
            <a:ext cx="5092065" cy="5523442"/>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dirty="0"/>
              <a:t>Click icon to add picture</a:t>
            </a:r>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7D6295C3-B237-4E97-82DD-C868299AD396}" type="datetime1">
              <a:rPr lang="en-US" smtClean="0"/>
              <a:t>10/13/2019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D23E9D9-C42F-493F-8B22-4C291A1BE60A}" type="slidenum">
              <a:rPr lang="en-US" smtClean="0"/>
              <a:t>‹#›</a:t>
            </a:fld>
            <a:endParaRPr lang="en-US" dirty="0"/>
          </a:p>
        </p:txBody>
      </p:sp>
    </p:spTree>
    <p:extLst>
      <p:ext uri="{BB962C8B-B14F-4D97-AF65-F5344CB8AC3E}">
        <p14:creationId xmlns:p14="http://schemas.microsoft.com/office/powerpoint/2010/main" val="16340223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F38BF1-9E6E-482F-B6F2-9854F48439AF}" type="datetime1">
              <a:rPr lang="en-US" smtClean="0"/>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D23E9D9-C42F-493F-8B22-4C291A1BE60A}" type="slidenum">
              <a:rPr lang="en-US" smtClean="0"/>
              <a:t>‹#›</a:t>
            </a:fld>
            <a:endParaRPr lang="en-US" dirty="0"/>
          </a:p>
        </p:txBody>
      </p:sp>
    </p:spTree>
    <p:extLst>
      <p:ext uri="{BB962C8B-B14F-4D97-AF65-F5344CB8AC3E}">
        <p14:creationId xmlns:p14="http://schemas.microsoft.com/office/powerpoint/2010/main" val="2919703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413808"/>
            <a:ext cx="2168843" cy="6586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1515" y="413808"/>
            <a:ext cx="6380798" cy="6586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727EFE-6516-4A74-9AF4-E8F7256B2617}" type="datetime1">
              <a:rPr lang="en-US" smtClean="0"/>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D23E9D9-C42F-493F-8B22-4C291A1BE60A}" type="slidenum">
              <a:rPr lang="en-US" smtClean="0"/>
              <a:t>‹#›</a:t>
            </a:fld>
            <a:endParaRPr lang="en-US" dirty="0"/>
          </a:p>
        </p:txBody>
      </p:sp>
    </p:spTree>
    <p:extLst>
      <p:ext uri="{BB962C8B-B14F-4D97-AF65-F5344CB8AC3E}">
        <p14:creationId xmlns:p14="http://schemas.microsoft.com/office/powerpoint/2010/main" val="3118679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937705"/>
            <a:ext cx="8675370" cy="3233102"/>
          </a:xfrm>
        </p:spPr>
        <p:txBody>
          <a:bodyPr anchor="b"/>
          <a:lstStyle>
            <a:lvl1pPr>
              <a:defRPr sz="6600"/>
            </a:lvl1pPr>
          </a:lstStyle>
          <a:p>
            <a:r>
              <a:rPr lang="en-US"/>
              <a:t>Click to edit Master title style</a:t>
            </a:r>
            <a:endParaRPr lang="en-US" dirty="0"/>
          </a:p>
        </p:txBody>
      </p:sp>
      <p:sp>
        <p:nvSpPr>
          <p:cNvPr id="3" name="Text Placeholder 2"/>
          <p:cNvSpPr>
            <a:spLocks noGrp="1"/>
          </p:cNvSpPr>
          <p:nvPr>
            <p:ph type="body" idx="1"/>
          </p:nvPr>
        </p:nvSpPr>
        <p:spPr>
          <a:xfrm>
            <a:off x="686277" y="5201393"/>
            <a:ext cx="8675370" cy="1700212"/>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DD1CB4-CC24-4DA1-A7BB-B9F264B73286}" type="datetime1">
              <a:rPr lang="en-US" smtClean="0"/>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D23E9D9-C42F-493F-8B22-4C291A1BE60A}" type="slidenum">
              <a:rPr lang="en-US" smtClean="0"/>
              <a:t>‹#›</a:t>
            </a:fld>
            <a:endParaRPr lang="en-US" dirty="0"/>
          </a:p>
        </p:txBody>
      </p:sp>
    </p:spTree>
    <p:extLst>
      <p:ext uri="{BB962C8B-B14F-4D97-AF65-F5344CB8AC3E}">
        <p14:creationId xmlns:p14="http://schemas.microsoft.com/office/powerpoint/2010/main" val="2232082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151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206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B84E12-3BFB-4AC6-B284-B949532BDAAC}" type="datetime1">
              <a:rPr lang="en-US" smtClean="0"/>
              <a:t>10/13/2019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D23E9D9-C42F-493F-8B22-4C291A1BE60A}" type="slidenum">
              <a:rPr lang="en-US" smtClean="0"/>
              <a:t>‹#›</a:t>
            </a:fld>
            <a:endParaRPr lang="en-US" dirty="0"/>
          </a:p>
        </p:txBody>
      </p:sp>
    </p:spTree>
    <p:extLst>
      <p:ext uri="{BB962C8B-B14F-4D97-AF65-F5344CB8AC3E}">
        <p14:creationId xmlns:p14="http://schemas.microsoft.com/office/powerpoint/2010/main" val="3514175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413810"/>
            <a:ext cx="8675370" cy="1502305"/>
          </a:xfrm>
        </p:spPr>
        <p:txBody>
          <a:bodyPr/>
          <a:lstStyle/>
          <a:p>
            <a:r>
              <a:rPr lang="en-US"/>
              <a:t>Click to edit Master title style</a:t>
            </a:r>
            <a:endParaRPr lang="en-US" dirty="0"/>
          </a:p>
        </p:txBody>
      </p:sp>
      <p:sp>
        <p:nvSpPr>
          <p:cNvPr id="3" name="Text Placeholder 2"/>
          <p:cNvSpPr>
            <a:spLocks noGrp="1"/>
          </p:cNvSpPr>
          <p:nvPr>
            <p:ph type="body" idx="1"/>
          </p:nvPr>
        </p:nvSpPr>
        <p:spPr>
          <a:xfrm>
            <a:off x="692826" y="1905318"/>
            <a:ext cx="4255174"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4" name="Content Placeholder 3"/>
          <p:cNvSpPr>
            <a:spLocks noGrp="1"/>
          </p:cNvSpPr>
          <p:nvPr>
            <p:ph sz="half" idx="2"/>
          </p:nvPr>
        </p:nvSpPr>
        <p:spPr>
          <a:xfrm>
            <a:off x="692826" y="2839085"/>
            <a:ext cx="4255174"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2066" y="1905318"/>
            <a:ext cx="4276130"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6" name="Content Placeholder 5"/>
          <p:cNvSpPr>
            <a:spLocks noGrp="1"/>
          </p:cNvSpPr>
          <p:nvPr>
            <p:ph sz="quarter" idx="4"/>
          </p:nvPr>
        </p:nvSpPr>
        <p:spPr>
          <a:xfrm>
            <a:off x="5092066" y="2839085"/>
            <a:ext cx="4276130"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722F5A-761B-4240-95ED-CB187BB28C06}" type="datetime1">
              <a:rPr lang="en-US" smtClean="0"/>
              <a:t>10/13/2019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D23E9D9-C42F-493F-8B22-4C291A1BE60A}" type="slidenum">
              <a:rPr lang="en-US" smtClean="0"/>
              <a:t>‹#›</a:t>
            </a:fld>
            <a:endParaRPr lang="en-US" dirty="0"/>
          </a:p>
        </p:txBody>
      </p:sp>
    </p:spTree>
    <p:extLst>
      <p:ext uri="{BB962C8B-B14F-4D97-AF65-F5344CB8AC3E}">
        <p14:creationId xmlns:p14="http://schemas.microsoft.com/office/powerpoint/2010/main" val="1080719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F01560-3E68-4F35-9961-BE16FEFC8D00}" type="datetime1">
              <a:rPr lang="en-US" smtClean="0"/>
              <a:t>10/13/2019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D23E9D9-C42F-493F-8B22-4C291A1BE60A}" type="slidenum">
              <a:rPr lang="en-US" smtClean="0"/>
              <a:t>‹#›</a:t>
            </a:fld>
            <a:endParaRPr lang="en-US" dirty="0"/>
          </a:p>
        </p:txBody>
      </p:sp>
    </p:spTree>
    <p:extLst>
      <p:ext uri="{BB962C8B-B14F-4D97-AF65-F5344CB8AC3E}">
        <p14:creationId xmlns:p14="http://schemas.microsoft.com/office/powerpoint/2010/main" val="686443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5A9D83-F52B-42D8-992D-A00A46D3598A}" type="datetime1">
              <a:rPr lang="en-US" smtClean="0"/>
              <a:t>10/13/2019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D23E9D9-C42F-493F-8B22-4C291A1BE60A}" type="slidenum">
              <a:rPr lang="en-US" smtClean="0"/>
              <a:t>‹#›</a:t>
            </a:fld>
            <a:endParaRPr lang="en-US" dirty="0"/>
          </a:p>
        </p:txBody>
      </p:sp>
    </p:spTree>
    <p:extLst>
      <p:ext uri="{BB962C8B-B14F-4D97-AF65-F5344CB8AC3E}">
        <p14:creationId xmlns:p14="http://schemas.microsoft.com/office/powerpoint/2010/main" val="1516796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Content Placeholder 2"/>
          <p:cNvSpPr>
            <a:spLocks noGrp="1"/>
          </p:cNvSpPr>
          <p:nvPr>
            <p:ph idx="1"/>
          </p:nvPr>
        </p:nvSpPr>
        <p:spPr>
          <a:xfrm>
            <a:off x="4276130" y="1119083"/>
            <a:ext cx="5092065"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884D7116-1172-4583-934D-7ECA05BDDBE8}" type="datetime1">
              <a:rPr lang="en-US" smtClean="0"/>
              <a:t>10/13/2019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D23E9D9-C42F-493F-8B22-4C291A1BE60A}" type="slidenum">
              <a:rPr lang="en-US" smtClean="0"/>
              <a:t>‹#›</a:t>
            </a:fld>
            <a:endParaRPr lang="en-US" dirty="0"/>
          </a:p>
        </p:txBody>
      </p:sp>
    </p:spTree>
    <p:extLst>
      <p:ext uri="{BB962C8B-B14F-4D97-AF65-F5344CB8AC3E}">
        <p14:creationId xmlns:p14="http://schemas.microsoft.com/office/powerpoint/2010/main" val="3074487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76130" y="1119083"/>
            <a:ext cx="5092065" cy="5523442"/>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dirty="0"/>
              <a:t>Click icon to add picture</a:t>
            </a:r>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7D6295C3-B237-4E97-82DD-C868299AD396}" type="datetime1">
              <a:rPr lang="en-US" smtClean="0"/>
              <a:t>10/13/2019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D23E9D9-C42F-493F-8B22-4C291A1BE60A}" type="slidenum">
              <a:rPr lang="en-US" smtClean="0"/>
              <a:t>‹#›</a:t>
            </a:fld>
            <a:endParaRPr lang="en-US" dirty="0"/>
          </a:p>
        </p:txBody>
      </p:sp>
    </p:spTree>
    <p:extLst>
      <p:ext uri="{BB962C8B-B14F-4D97-AF65-F5344CB8AC3E}">
        <p14:creationId xmlns:p14="http://schemas.microsoft.com/office/powerpoint/2010/main" val="1940458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emf"/><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14A7EC13-A47B-4EBF-9C44-73A8EFF8B781}" type="datetime1">
              <a:rPr lang="en-US" smtClean="0"/>
              <a:t>10/13/2019</a:t>
            </a:fld>
            <a:endParaRPr lang="en-US" dirty="0"/>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4D23E9D9-C42F-493F-8B22-4C291A1BE60A}" type="slidenum">
              <a:rPr lang="en-US" smtClean="0"/>
              <a:t>‹#›</a:t>
            </a:fld>
            <a:endParaRPr lang="en-US" dirty="0"/>
          </a:p>
        </p:txBody>
      </p:sp>
      <p:sp>
        <p:nvSpPr>
          <p:cNvPr id="7" name="Rectangle 6"/>
          <p:cNvSpPr/>
          <p:nvPr userDrawn="1"/>
        </p:nvSpPr>
        <p:spPr>
          <a:xfrm>
            <a:off x="-2" y="311846"/>
            <a:ext cx="10058402" cy="45719"/>
          </a:xfrm>
          <a:prstGeom prst="rect">
            <a:avLst/>
          </a:prstGeom>
          <a:solidFill>
            <a:srgbClr val="005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2" y="-1"/>
            <a:ext cx="10058401" cy="279226"/>
          </a:xfrm>
          <a:prstGeom prst="rect">
            <a:avLst/>
          </a:prstGeom>
          <a:solidFill>
            <a:srgbClr val="005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0" y="7463505"/>
            <a:ext cx="10058400" cy="308895"/>
          </a:xfrm>
          <a:prstGeom prst="rect">
            <a:avLst/>
          </a:prstGeom>
          <a:solidFill>
            <a:srgbClr val="005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4355168" y="7510230"/>
            <a:ext cx="1348065" cy="215444"/>
          </a:xfrm>
          <a:prstGeom prst="rect">
            <a:avLst/>
          </a:prstGeom>
          <a:noFill/>
        </p:spPr>
        <p:txBody>
          <a:bodyPr wrap="square" rtlCol="0">
            <a:spAutoFit/>
          </a:bodyPr>
          <a:lstStyle/>
          <a:p>
            <a:pPr algn="ctr"/>
            <a:r>
              <a:rPr lang="en-US" sz="800" b="1" dirty="0">
                <a:solidFill>
                  <a:schemeClr val="bg1"/>
                </a:solidFill>
                <a:latin typeface="Arial" panose="020B0604020202020204" pitchFamily="34" charset="0"/>
                <a:cs typeface="Arial" panose="020B0604020202020204" pitchFamily="34" charset="0"/>
              </a:rPr>
              <a:t>ICONMA – Confidential </a:t>
            </a:r>
            <a:endParaRPr lang="en-US" sz="800" dirty="0">
              <a:solidFill>
                <a:schemeClr val="bg1"/>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13"/>
          <a:stretch>
            <a:fillRect/>
          </a:stretch>
        </p:blipFill>
        <p:spPr>
          <a:xfrm>
            <a:off x="-214731" y="6443771"/>
            <a:ext cx="7639711" cy="996941"/>
          </a:xfrm>
          <a:prstGeom prst="rect">
            <a:avLst/>
          </a:prstGeom>
        </p:spPr>
      </p:pic>
      <p:sp>
        <p:nvSpPr>
          <p:cNvPr id="12" name="Rectangle 11"/>
          <p:cNvSpPr/>
          <p:nvPr userDrawn="1"/>
        </p:nvSpPr>
        <p:spPr>
          <a:xfrm>
            <a:off x="0" y="6451315"/>
            <a:ext cx="314325" cy="397496"/>
          </a:xfrm>
          <a:prstGeom prst="rect">
            <a:avLst/>
          </a:prstGeom>
          <a:solidFill>
            <a:srgbClr val="005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0534" y="6352438"/>
            <a:ext cx="2334970" cy="755970"/>
          </a:xfrm>
          <a:prstGeom prst="rect">
            <a:avLst/>
          </a:prstGeom>
        </p:spPr>
      </p:pic>
    </p:spTree>
    <p:extLst>
      <p:ext uri="{BB962C8B-B14F-4D97-AF65-F5344CB8AC3E}">
        <p14:creationId xmlns:p14="http://schemas.microsoft.com/office/powerpoint/2010/main" val="18134021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14A7EC13-A47B-4EBF-9C44-73A8EFF8B781}" type="datetime1">
              <a:rPr lang="en-US" smtClean="0"/>
              <a:t>10/13/2019</a:t>
            </a:fld>
            <a:endParaRPr lang="en-US" dirty="0"/>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4D23E9D9-C42F-493F-8B22-4C291A1BE60A}" type="slidenum">
              <a:rPr lang="en-US" smtClean="0"/>
              <a:t>‹#›</a:t>
            </a:fld>
            <a:endParaRPr lang="en-US" dirty="0"/>
          </a:p>
        </p:txBody>
      </p:sp>
      <p:sp>
        <p:nvSpPr>
          <p:cNvPr id="7" name="Rectangle 6"/>
          <p:cNvSpPr/>
          <p:nvPr userDrawn="1"/>
        </p:nvSpPr>
        <p:spPr>
          <a:xfrm>
            <a:off x="-2" y="311846"/>
            <a:ext cx="10058402" cy="45719"/>
          </a:xfrm>
          <a:prstGeom prst="rect">
            <a:avLst/>
          </a:prstGeom>
          <a:solidFill>
            <a:srgbClr val="005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2" y="-1"/>
            <a:ext cx="10058401" cy="279226"/>
          </a:xfrm>
          <a:prstGeom prst="rect">
            <a:avLst/>
          </a:prstGeom>
          <a:solidFill>
            <a:srgbClr val="005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0" y="7463505"/>
            <a:ext cx="10058400" cy="308895"/>
          </a:xfrm>
          <a:prstGeom prst="rect">
            <a:avLst/>
          </a:prstGeom>
          <a:solidFill>
            <a:srgbClr val="005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4355168" y="7510230"/>
            <a:ext cx="1348065" cy="215444"/>
          </a:xfrm>
          <a:prstGeom prst="rect">
            <a:avLst/>
          </a:prstGeom>
          <a:noFill/>
        </p:spPr>
        <p:txBody>
          <a:bodyPr wrap="square" rtlCol="0">
            <a:spAutoFit/>
          </a:bodyPr>
          <a:lstStyle/>
          <a:p>
            <a:pPr algn="ctr"/>
            <a:r>
              <a:rPr lang="en-US" sz="800" b="1" dirty="0">
                <a:solidFill>
                  <a:schemeClr val="bg1"/>
                </a:solidFill>
                <a:latin typeface="Arial" panose="020B0604020202020204" pitchFamily="34" charset="0"/>
                <a:cs typeface="Arial" panose="020B0604020202020204" pitchFamily="34" charset="0"/>
              </a:rPr>
              <a:t>ICONMA – Confidential </a:t>
            </a:r>
            <a:endParaRPr lang="en-US" sz="800" dirty="0">
              <a:solidFill>
                <a:schemeClr val="bg1"/>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13"/>
          <a:stretch>
            <a:fillRect/>
          </a:stretch>
        </p:blipFill>
        <p:spPr>
          <a:xfrm>
            <a:off x="-214731" y="6443771"/>
            <a:ext cx="7639711" cy="996941"/>
          </a:xfrm>
          <a:prstGeom prst="rect">
            <a:avLst/>
          </a:prstGeom>
        </p:spPr>
      </p:pic>
      <p:sp>
        <p:nvSpPr>
          <p:cNvPr id="12" name="Rectangle 11"/>
          <p:cNvSpPr/>
          <p:nvPr userDrawn="1"/>
        </p:nvSpPr>
        <p:spPr>
          <a:xfrm>
            <a:off x="0" y="6451315"/>
            <a:ext cx="314325" cy="397496"/>
          </a:xfrm>
          <a:prstGeom prst="rect">
            <a:avLst/>
          </a:prstGeom>
          <a:solidFill>
            <a:srgbClr val="005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0534" y="6352438"/>
            <a:ext cx="2334970" cy="755970"/>
          </a:xfrm>
          <a:prstGeom prst="rect">
            <a:avLst/>
          </a:prstGeom>
        </p:spPr>
      </p:pic>
    </p:spTree>
    <p:extLst>
      <p:ext uri="{BB962C8B-B14F-4D97-AF65-F5344CB8AC3E}">
        <p14:creationId xmlns:p14="http://schemas.microsoft.com/office/powerpoint/2010/main" val="34843546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17" Type="http://schemas.openxmlformats.org/officeDocument/2006/relationships/image" Target="../media/image35.png"/><Relationship Id="rId2" Type="http://schemas.openxmlformats.org/officeDocument/2006/relationships/notesSlide" Target="../notesSlides/notesSlide6.xml"/><Relationship Id="rId16"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s>
</file>

<file path=ppt/slides/_rels/slide12.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5.png"/><Relationship Id="rId2" Type="http://schemas.openxmlformats.org/officeDocument/2006/relationships/image" Target="../media/image36.png"/><Relationship Id="rId1" Type="http://schemas.openxmlformats.org/officeDocument/2006/relationships/slideLayout" Target="../slideLayouts/slideLayout12.xml"/><Relationship Id="rId6" Type="http://schemas.openxmlformats.org/officeDocument/2006/relationships/image" Target="../media/image40.png"/><Relationship Id="rId11" Type="http://schemas.openxmlformats.org/officeDocument/2006/relationships/image" Target="../media/image44.png"/><Relationship Id="rId5" Type="http://schemas.openxmlformats.org/officeDocument/2006/relationships/image" Target="../media/image39.png"/><Relationship Id="rId10" Type="http://schemas.openxmlformats.org/officeDocument/2006/relationships/image" Target="../media/image32.png"/><Relationship Id="rId4" Type="http://schemas.openxmlformats.org/officeDocument/2006/relationships/image" Target="../media/image38.png"/><Relationship Id="rId9" Type="http://schemas.openxmlformats.org/officeDocument/2006/relationships/image" Target="../media/image43.png"/></Relationships>
</file>

<file path=ppt/slides/_rels/slide1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50.png"/><Relationship Id="rId4" Type="http://schemas.openxmlformats.org/officeDocument/2006/relationships/image" Target="../media/image49.png"/></Relationships>
</file>

<file path=ppt/slides/_rels/slide1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52.png"/><Relationship Id="rId4" Type="http://schemas.openxmlformats.org/officeDocument/2006/relationships/image" Target="../media/image51.png"/></Relationships>
</file>

<file path=ppt/slides/_rels/slide1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3.xml"/><Relationship Id="rId5" Type="http://schemas.openxmlformats.org/officeDocument/2006/relationships/image" Target="../media/image50.png"/><Relationship Id="rId4" Type="http://schemas.openxmlformats.org/officeDocument/2006/relationships/image" Target="../media/image49.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0.png"/><Relationship Id="rId1" Type="http://schemas.openxmlformats.org/officeDocument/2006/relationships/slideLayout" Target="../slideLayouts/slideLayout13.xml"/><Relationship Id="rId6" Type="http://schemas.openxmlformats.org/officeDocument/2006/relationships/image" Target="../media/image58.jpeg"/><Relationship Id="rId5" Type="http://schemas.openxmlformats.org/officeDocument/2006/relationships/image" Target="../media/image57.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9.pn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16.png"/><Relationship Id="rId5" Type="http://schemas.openxmlformats.org/officeDocument/2006/relationships/image" Target="../media/image15.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
          <p:cNvSpPr txBox="1">
            <a:spLocks noChangeArrowheads="1"/>
          </p:cNvSpPr>
          <p:nvPr/>
        </p:nvSpPr>
        <p:spPr bwMode="auto">
          <a:xfrm>
            <a:off x="593339" y="2903027"/>
            <a:ext cx="8158776" cy="1754326"/>
          </a:xfrm>
          <a:prstGeom prst="rect">
            <a:avLst/>
          </a:prstGeom>
          <a:noFill/>
          <a:ln w="9525">
            <a:noFill/>
            <a:miter lim="800000"/>
            <a:headEnd/>
            <a:tailEnd/>
          </a:ln>
        </p:spPr>
        <p:txBody>
          <a:bodyPr wrap="square">
            <a:spAutoFit/>
          </a:bodyPr>
          <a:lstStyle/>
          <a:p>
            <a:pPr algn="ctr">
              <a:lnSpc>
                <a:spcPct val="150000"/>
              </a:lnSpc>
            </a:pPr>
            <a:r>
              <a:rPr lang="en-US" altLang="en-US" sz="4000" b="1" i="1" u="sng" dirty="0" smtClean="0">
                <a:solidFill>
                  <a:schemeClr val="accent1">
                    <a:lumMod val="50000"/>
                  </a:schemeClr>
                </a:solidFill>
              </a:rPr>
              <a:t>Presentation On Testing</a:t>
            </a:r>
            <a:endParaRPr lang="en-US" sz="4000" b="1" i="1" u="sng" dirty="0">
              <a:solidFill>
                <a:schemeClr val="accent1">
                  <a:lumMod val="50000"/>
                </a:schemeClr>
              </a:solidFill>
              <a:cs typeface="Arial" charset="0"/>
            </a:endParaRPr>
          </a:p>
          <a:p>
            <a:pPr algn="ctr">
              <a:lnSpc>
                <a:spcPct val="150000"/>
              </a:lnSpc>
            </a:pPr>
            <a:r>
              <a:rPr lang="en-US" sz="3200" b="1" i="1" dirty="0" smtClean="0">
                <a:solidFill>
                  <a:schemeClr val="accent1">
                    <a:lumMod val="50000"/>
                  </a:schemeClr>
                </a:solidFill>
                <a:cs typeface="Arial" charset="0"/>
              </a:rPr>
              <a:t>October 2019</a:t>
            </a:r>
            <a:endParaRPr lang="en-US" sz="3200" b="1" i="1" dirty="0">
              <a:solidFill>
                <a:schemeClr val="accent1">
                  <a:lumMod val="50000"/>
                </a:schemeClr>
              </a:solidFill>
              <a:cs typeface="Arial" charset="0"/>
            </a:endParaRP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3339" y="404687"/>
            <a:ext cx="3149134" cy="1574567"/>
          </a:xfrm>
          <a:prstGeom prst="rect">
            <a:avLst/>
          </a:prstGeom>
        </p:spPr>
      </p:pic>
      <p:sp>
        <p:nvSpPr>
          <p:cNvPr id="16" name="TextBox 15"/>
          <p:cNvSpPr txBox="1"/>
          <p:nvPr/>
        </p:nvSpPr>
        <p:spPr>
          <a:xfrm>
            <a:off x="412466" y="1813039"/>
            <a:ext cx="5616006" cy="498598"/>
          </a:xfrm>
          <a:prstGeom prst="rect">
            <a:avLst/>
          </a:prstGeom>
          <a:noFill/>
        </p:spPr>
        <p:txBody>
          <a:bodyPr wrap="square" rtlCol="0">
            <a:spAutoFit/>
          </a:bodyPr>
          <a:lstStyle/>
          <a:p>
            <a:pPr algn="ctr"/>
            <a:r>
              <a:rPr lang="en-US" sz="2640" dirty="0">
                <a:latin typeface="Impact" panose="020B0806030902050204" pitchFamily="34" charset="0"/>
              </a:rPr>
              <a:t>Collaboration | Innovation | Excellence</a:t>
            </a:r>
          </a:p>
        </p:txBody>
      </p:sp>
      <p:sp>
        <p:nvSpPr>
          <p:cNvPr id="2" name="Slide Number Placeholder 1"/>
          <p:cNvSpPr>
            <a:spLocks noGrp="1"/>
          </p:cNvSpPr>
          <p:nvPr>
            <p:ph type="sldNum" sz="quarter" idx="12"/>
          </p:nvPr>
        </p:nvSpPr>
        <p:spPr/>
        <p:txBody>
          <a:bodyPr/>
          <a:lstStyle/>
          <a:p>
            <a:fld id="{4D23E9D9-C42F-493F-8B22-4C291A1BE60A}" type="slidenum">
              <a:rPr lang="en-US" smtClean="0"/>
              <a:t>1</a:t>
            </a:fld>
            <a:endParaRPr lang="en-US" dirty="0"/>
          </a:p>
        </p:txBody>
      </p:sp>
    </p:spTree>
    <p:extLst>
      <p:ext uri="{BB962C8B-B14F-4D97-AF65-F5344CB8AC3E}">
        <p14:creationId xmlns:p14="http://schemas.microsoft.com/office/powerpoint/2010/main" val="108764379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17" y="6393783"/>
            <a:ext cx="2266295" cy="733735"/>
          </a:xfrm>
          <a:prstGeom prst="rect">
            <a:avLst/>
          </a:prstGeom>
        </p:spPr>
      </p:pic>
      <p:sp>
        <p:nvSpPr>
          <p:cNvPr id="3" name="Rectangle 4">
            <a:extLst>
              <a:ext uri="{FF2B5EF4-FFF2-40B4-BE49-F238E27FC236}">
                <a16:creationId xmlns:a16="http://schemas.microsoft.com/office/drawing/2014/main" id="{EF860AA8-E950-480A-B8F9-FC7C44CECAA4}"/>
              </a:ext>
            </a:extLst>
          </p:cNvPr>
          <p:cNvSpPr>
            <a:spLocks noChangeArrowheads="1"/>
          </p:cNvSpPr>
          <p:nvPr/>
        </p:nvSpPr>
        <p:spPr bwMode="auto">
          <a:xfrm>
            <a:off x="262501" y="529942"/>
            <a:ext cx="8107680" cy="457200"/>
          </a:xfrm>
          <a:prstGeom prst="rect">
            <a:avLst/>
          </a:prstGeom>
          <a:noFill/>
          <a:ln w="12700">
            <a:noFill/>
            <a:miter lim="800000"/>
            <a:headEnd/>
            <a:tailEnd/>
          </a:ln>
        </p:spPr>
        <p:txBody>
          <a:bodyPr lIns="90488" tIns="44450" rIns="90488" bIns="44450" anchor="ctr"/>
          <a:lstStyle/>
          <a:p>
            <a:pPr marL="0" marR="0" lvl="0" indent="0" algn="l" defTabSz="914400" rtl="0" eaLnBrk="0" fontAlgn="auto" latinLnBrk="0" hangingPunct="0">
              <a:lnSpc>
                <a:spcPct val="100000"/>
              </a:lnSpc>
              <a:spcBef>
                <a:spcPts val="0"/>
              </a:spcBef>
              <a:spcAft>
                <a:spcPts val="0"/>
              </a:spcAft>
              <a:buClrTx/>
              <a:buSzTx/>
              <a:buFontTx/>
              <a:buNone/>
              <a:tabLst/>
              <a:defRPr/>
            </a:pPr>
            <a:r>
              <a:rPr lang="en-US" sz="4000" b="1" dirty="0" smtClean="0">
                <a:solidFill>
                  <a:srgbClr val="C00000"/>
                </a:solidFill>
                <a:latin typeface="+mj-lt"/>
              </a:rPr>
              <a:t>Test</a:t>
            </a:r>
            <a:r>
              <a:rPr kumimoji="0" lang="en-US" sz="3200" b="1" i="0" u="none" strike="noStrike" kern="1200" cap="none" spc="0" normalizeH="0" baseline="0" noProof="0" dirty="0" smtClean="0">
                <a:ln>
                  <a:noFill/>
                </a:ln>
                <a:solidFill>
                  <a:srgbClr val="0070C0"/>
                </a:solidFill>
                <a:effectLst/>
                <a:uLnTx/>
                <a:uFillTx/>
                <a:latin typeface="Calibri" panose="020F0502020204030204"/>
                <a:ea typeface="+mn-ea"/>
                <a:cs typeface="Arial" charset="0"/>
              </a:rPr>
              <a:t> </a:t>
            </a:r>
            <a:r>
              <a:rPr lang="en-US" sz="4000" b="1" dirty="0" smtClean="0">
                <a:solidFill>
                  <a:srgbClr val="C00000"/>
                </a:solidFill>
                <a:latin typeface="+mj-lt"/>
              </a:rPr>
              <a:t>Execution</a:t>
            </a:r>
            <a:endParaRPr lang="en-US" sz="4000" b="1" dirty="0">
              <a:solidFill>
                <a:srgbClr val="C00000"/>
              </a:solidFill>
              <a:latin typeface="+mj-lt"/>
            </a:endParaRPr>
          </a:p>
        </p:txBody>
      </p:sp>
      <p:sp>
        <p:nvSpPr>
          <p:cNvPr id="4" name="Rectangle 3"/>
          <p:cNvSpPr/>
          <p:nvPr/>
        </p:nvSpPr>
        <p:spPr>
          <a:xfrm>
            <a:off x="31616" y="1156120"/>
            <a:ext cx="9850937" cy="707886"/>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2000" b="0" i="0" u="none" strike="noStrike" kern="1200" cap="none" spc="0" normalizeH="0" baseline="0" noProof="0" dirty="0" smtClean="0">
                <a:ln>
                  <a:noFill/>
                </a:ln>
                <a:solidFill>
                  <a:srgbClr val="000000"/>
                </a:solidFill>
                <a:effectLst/>
                <a:uLnTx/>
                <a:uFillTx/>
                <a:latin typeface="Calibri" panose="020F0502020204030204"/>
                <a:ea typeface="+mn-ea"/>
                <a:cs typeface="+mn-cs"/>
              </a:rPr>
              <a:t>Testing </a:t>
            </a:r>
            <a:r>
              <a:rPr kumimoji="0" lang="en-IN" sz="2000" b="0" i="0" u="none" strike="noStrike" kern="1200" cap="none" spc="0" normalizeH="0" baseline="0" noProof="0" dirty="0">
                <a:ln>
                  <a:noFill/>
                </a:ln>
                <a:solidFill>
                  <a:srgbClr val="000000"/>
                </a:solidFill>
                <a:effectLst/>
                <a:uLnTx/>
                <a:uFillTx/>
                <a:latin typeface="Calibri" panose="020F0502020204030204"/>
                <a:ea typeface="+mn-ea"/>
                <a:cs typeface="+mn-cs"/>
              </a:rPr>
              <a:t>team start executing test cases based on prepared test planning &amp; prepared test cases in the prior step.</a:t>
            </a:r>
            <a:endPar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Rectangle 4"/>
          <p:cNvSpPr/>
          <p:nvPr/>
        </p:nvSpPr>
        <p:spPr>
          <a:xfrm>
            <a:off x="509954" y="1971430"/>
            <a:ext cx="8053754" cy="1631216"/>
          </a:xfrm>
          <a:prstGeom prst="rect">
            <a:avLst/>
          </a:prstGeom>
        </p:spPr>
        <p:txBody>
          <a:bodyPr wrap="square">
            <a:spAutoFit/>
          </a:bodyPr>
          <a:lstStyle/>
          <a:p>
            <a:pPr marL="285750" marR="0" lvl="0"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IN" sz="2000" b="0" i="0" u="none" strike="noStrike" kern="1200" cap="none" spc="0" normalizeH="0" baseline="0" noProof="0" dirty="0">
                <a:ln>
                  <a:noFill/>
                </a:ln>
                <a:solidFill>
                  <a:srgbClr val="000000"/>
                </a:solidFill>
                <a:effectLst/>
                <a:uLnTx/>
                <a:uFillTx/>
                <a:latin typeface="Calibri" panose="020F0502020204030204"/>
                <a:ea typeface="+mn-ea"/>
                <a:cs typeface="+mn-cs"/>
              </a:rPr>
              <a:t>Based on test planning execute the test cases.</a:t>
            </a:r>
          </a:p>
          <a:p>
            <a:pPr marL="285750" marR="0" lvl="0"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IN" sz="2000" b="0" i="0" u="none" strike="noStrike" kern="1200" cap="none" spc="0" normalizeH="0" baseline="0" noProof="0" dirty="0">
                <a:ln>
                  <a:noFill/>
                </a:ln>
                <a:solidFill>
                  <a:srgbClr val="000000"/>
                </a:solidFill>
                <a:effectLst/>
                <a:uLnTx/>
                <a:uFillTx/>
                <a:latin typeface="Calibri" panose="020F0502020204030204"/>
                <a:ea typeface="+mn-ea"/>
                <a:cs typeface="+mn-cs"/>
              </a:rPr>
              <a:t>Mark status of test cases like Passed, Failed, Blocked, Not Run etc.</a:t>
            </a:r>
          </a:p>
          <a:p>
            <a:pPr marL="285750" marR="0" lvl="0"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IN" sz="2000" b="0" i="0" u="none" strike="noStrike" kern="1200" cap="none" spc="0" normalizeH="0" baseline="0" noProof="0" dirty="0">
                <a:ln>
                  <a:noFill/>
                </a:ln>
                <a:solidFill>
                  <a:srgbClr val="000000"/>
                </a:solidFill>
                <a:effectLst/>
                <a:uLnTx/>
                <a:uFillTx/>
                <a:latin typeface="Calibri" panose="020F0502020204030204"/>
                <a:ea typeface="+mn-ea"/>
                <a:cs typeface="+mn-cs"/>
              </a:rPr>
              <a:t>Assign Bug Id for all Failed and Blocked test cases.</a:t>
            </a:r>
          </a:p>
          <a:p>
            <a:pPr marL="285750" marR="0" lvl="0"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IN" sz="2000" b="0" i="0" u="none" strike="noStrike" kern="1200" cap="none" spc="0" normalizeH="0" baseline="0" noProof="0" dirty="0">
                <a:ln>
                  <a:noFill/>
                </a:ln>
                <a:solidFill>
                  <a:srgbClr val="000000"/>
                </a:solidFill>
                <a:effectLst/>
                <a:uLnTx/>
                <a:uFillTx/>
                <a:latin typeface="Calibri" panose="020F0502020204030204"/>
                <a:ea typeface="+mn-ea"/>
                <a:cs typeface="+mn-cs"/>
              </a:rPr>
              <a:t>Do Retesting once the defects are fixed.</a:t>
            </a:r>
          </a:p>
          <a:p>
            <a:pPr marL="285750" marR="0" lvl="0"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IN" sz="2000" b="0" i="0" u="none" strike="noStrike" kern="1200" cap="none" spc="0" normalizeH="0" baseline="0" noProof="0" dirty="0">
                <a:ln>
                  <a:noFill/>
                </a:ln>
                <a:solidFill>
                  <a:srgbClr val="000000"/>
                </a:solidFill>
                <a:effectLst/>
                <a:uLnTx/>
                <a:uFillTx/>
                <a:latin typeface="Calibri" panose="020F0502020204030204"/>
                <a:ea typeface="+mn-ea"/>
                <a:cs typeface="+mn-cs"/>
              </a:rPr>
              <a:t>Track the defects to closure.</a:t>
            </a:r>
          </a:p>
        </p:txBody>
      </p:sp>
      <p:pic>
        <p:nvPicPr>
          <p:cNvPr id="6" name="Picture 5"/>
          <p:cNvPicPr>
            <a:picLocks noChangeAspect="1"/>
          </p:cNvPicPr>
          <p:nvPr/>
        </p:nvPicPr>
        <p:blipFill>
          <a:blip r:embed="rId3"/>
          <a:stretch>
            <a:fillRect/>
          </a:stretch>
        </p:blipFill>
        <p:spPr>
          <a:xfrm>
            <a:off x="509954" y="3483739"/>
            <a:ext cx="3028950" cy="1514475"/>
          </a:xfrm>
          <a:prstGeom prst="rect">
            <a:avLst/>
          </a:prstGeom>
        </p:spPr>
      </p:pic>
      <p:pic>
        <p:nvPicPr>
          <p:cNvPr id="7" name="Picture 6"/>
          <p:cNvPicPr>
            <a:picLocks noChangeAspect="1"/>
          </p:cNvPicPr>
          <p:nvPr/>
        </p:nvPicPr>
        <p:blipFill>
          <a:blip r:embed="rId4"/>
          <a:stretch>
            <a:fillRect/>
          </a:stretch>
        </p:blipFill>
        <p:spPr>
          <a:xfrm>
            <a:off x="6734906" y="3228868"/>
            <a:ext cx="2143125" cy="2143125"/>
          </a:xfrm>
          <a:prstGeom prst="rect">
            <a:avLst/>
          </a:prstGeom>
        </p:spPr>
      </p:pic>
      <p:pic>
        <p:nvPicPr>
          <p:cNvPr id="8" name="Picture 7"/>
          <p:cNvPicPr>
            <a:picLocks noChangeAspect="1"/>
          </p:cNvPicPr>
          <p:nvPr/>
        </p:nvPicPr>
        <p:blipFill>
          <a:blip r:embed="rId5"/>
          <a:stretch>
            <a:fillRect/>
          </a:stretch>
        </p:blipFill>
        <p:spPr>
          <a:xfrm>
            <a:off x="3248756" y="5117121"/>
            <a:ext cx="3486150" cy="1304925"/>
          </a:xfrm>
          <a:prstGeom prst="rect">
            <a:avLst/>
          </a:prstGeom>
        </p:spPr>
      </p:pic>
      <p:pic>
        <p:nvPicPr>
          <p:cNvPr id="9" name="Picture 8"/>
          <p:cNvPicPr>
            <a:picLocks noChangeAspect="1"/>
          </p:cNvPicPr>
          <p:nvPr/>
        </p:nvPicPr>
        <p:blipFill>
          <a:blip r:embed="rId6"/>
          <a:stretch>
            <a:fillRect/>
          </a:stretch>
        </p:blipFill>
        <p:spPr>
          <a:xfrm>
            <a:off x="3953608" y="3209818"/>
            <a:ext cx="2466975" cy="1847850"/>
          </a:xfrm>
          <a:prstGeom prst="rect">
            <a:avLst/>
          </a:prstGeom>
        </p:spPr>
      </p:pic>
    </p:spTree>
    <p:extLst>
      <p:ext uri="{BB962C8B-B14F-4D97-AF65-F5344CB8AC3E}">
        <p14:creationId xmlns:p14="http://schemas.microsoft.com/office/powerpoint/2010/main" val="41793850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object 3"/>
          <p:cNvSpPr/>
          <p:nvPr/>
        </p:nvSpPr>
        <p:spPr>
          <a:xfrm>
            <a:off x="1278636" y="4229100"/>
            <a:ext cx="6647688" cy="496824"/>
          </a:xfrm>
          <a:prstGeom prst="rect">
            <a:avLst/>
          </a:prstGeom>
          <a:blipFill>
            <a:blip r:embed="rId3" cstate="print"/>
            <a:stretch>
              <a:fillRect/>
            </a:stretch>
          </a:blipFill>
        </p:spPr>
        <p:txBody>
          <a:bodyPr wrap="square" lIns="0" tIns="0" rIns="0" bIns="0" rtlCol="0"/>
          <a:lstStyle/>
          <a:p>
            <a:endParaRPr/>
          </a:p>
        </p:txBody>
      </p:sp>
      <p:sp>
        <p:nvSpPr>
          <p:cNvPr id="40" name="object 4"/>
          <p:cNvSpPr txBox="1"/>
          <p:nvPr/>
        </p:nvSpPr>
        <p:spPr>
          <a:xfrm>
            <a:off x="3814317" y="4352544"/>
            <a:ext cx="1576705" cy="250825"/>
          </a:xfrm>
          <a:prstGeom prst="rect">
            <a:avLst/>
          </a:prstGeom>
        </p:spPr>
        <p:txBody>
          <a:bodyPr vert="horz" wrap="square" lIns="0" tIns="0" rIns="0" bIns="0" rtlCol="0">
            <a:spAutoFit/>
          </a:bodyPr>
          <a:lstStyle/>
          <a:p>
            <a:pPr marL="12700">
              <a:lnSpc>
                <a:spcPct val="100000"/>
              </a:lnSpc>
            </a:pPr>
            <a:r>
              <a:rPr sz="1500" b="1" spc="-20" dirty="0">
                <a:solidFill>
                  <a:srgbClr val="FFFFFF"/>
                </a:solidFill>
                <a:latin typeface="Calibri"/>
                <a:cs typeface="Calibri"/>
              </a:rPr>
              <a:t>Technical</a:t>
            </a:r>
            <a:r>
              <a:rPr sz="1500" b="1" spc="-114" dirty="0">
                <a:solidFill>
                  <a:srgbClr val="FFFFFF"/>
                </a:solidFill>
                <a:latin typeface="Calibri"/>
                <a:cs typeface="Calibri"/>
              </a:rPr>
              <a:t> </a:t>
            </a:r>
            <a:r>
              <a:rPr sz="1500" b="1" spc="-5" dirty="0">
                <a:solidFill>
                  <a:srgbClr val="FFFFFF"/>
                </a:solidFill>
                <a:latin typeface="Calibri"/>
                <a:cs typeface="Calibri"/>
              </a:rPr>
              <a:t>Capability</a:t>
            </a:r>
            <a:endParaRPr sz="1500">
              <a:latin typeface="Calibri"/>
              <a:cs typeface="Calibri"/>
            </a:endParaRPr>
          </a:p>
        </p:txBody>
      </p:sp>
      <p:sp>
        <p:nvSpPr>
          <p:cNvPr id="41" name="object 5"/>
          <p:cNvSpPr/>
          <p:nvPr/>
        </p:nvSpPr>
        <p:spPr>
          <a:xfrm>
            <a:off x="1280160" y="4739360"/>
            <a:ext cx="6644640" cy="1271016"/>
          </a:xfrm>
          <a:prstGeom prst="rect">
            <a:avLst/>
          </a:prstGeom>
          <a:blipFill>
            <a:blip r:embed="rId4" cstate="print"/>
            <a:stretch>
              <a:fillRect/>
            </a:stretch>
          </a:blipFill>
        </p:spPr>
        <p:txBody>
          <a:bodyPr wrap="square" lIns="0" tIns="0" rIns="0" bIns="0" rtlCol="0"/>
          <a:lstStyle/>
          <a:p>
            <a:endParaRPr/>
          </a:p>
        </p:txBody>
      </p:sp>
      <p:sp>
        <p:nvSpPr>
          <p:cNvPr id="42" name="object 6"/>
          <p:cNvSpPr/>
          <p:nvPr/>
        </p:nvSpPr>
        <p:spPr>
          <a:xfrm>
            <a:off x="1280160" y="4739360"/>
            <a:ext cx="6644640" cy="1271270"/>
          </a:xfrm>
          <a:custGeom>
            <a:avLst/>
            <a:gdLst/>
            <a:ahLst/>
            <a:cxnLst/>
            <a:rect l="l" t="t" r="r" b="b"/>
            <a:pathLst>
              <a:path w="6644640" h="1271270">
                <a:moveTo>
                  <a:pt x="0" y="1271016"/>
                </a:moveTo>
                <a:lnTo>
                  <a:pt x="6644640" y="1271016"/>
                </a:lnTo>
                <a:lnTo>
                  <a:pt x="6644640" y="0"/>
                </a:lnTo>
                <a:lnTo>
                  <a:pt x="0" y="0"/>
                </a:lnTo>
                <a:lnTo>
                  <a:pt x="0" y="1271016"/>
                </a:lnTo>
                <a:close/>
              </a:path>
            </a:pathLst>
          </a:custGeom>
          <a:ln w="12700">
            <a:solidFill>
              <a:srgbClr val="7E7E7E"/>
            </a:solidFill>
          </a:ln>
        </p:spPr>
        <p:txBody>
          <a:bodyPr wrap="square" lIns="0" tIns="0" rIns="0" bIns="0" rtlCol="0"/>
          <a:lstStyle/>
          <a:p>
            <a:endParaRPr/>
          </a:p>
        </p:txBody>
      </p:sp>
      <p:sp>
        <p:nvSpPr>
          <p:cNvPr id="43" name="object 7"/>
          <p:cNvSpPr txBox="1"/>
          <p:nvPr/>
        </p:nvSpPr>
        <p:spPr>
          <a:xfrm>
            <a:off x="1344422" y="4773548"/>
            <a:ext cx="1918970" cy="1038746"/>
          </a:xfrm>
          <a:prstGeom prst="rect">
            <a:avLst/>
          </a:prstGeom>
        </p:spPr>
        <p:txBody>
          <a:bodyPr vert="horz" wrap="square" lIns="0" tIns="0" rIns="0" bIns="0" rtlCol="0">
            <a:spAutoFit/>
          </a:bodyPr>
          <a:lstStyle/>
          <a:p>
            <a:pPr marL="114300" indent="-114300">
              <a:lnSpc>
                <a:spcPct val="100000"/>
              </a:lnSpc>
              <a:buChar char="•"/>
              <a:tabLst>
                <a:tab pos="114300" algn="l"/>
              </a:tabLst>
            </a:pPr>
            <a:r>
              <a:rPr lang="en-GB" sz="1300" spc="-5" dirty="0">
                <a:latin typeface="Calibri"/>
                <a:cs typeface="Calibri"/>
              </a:rPr>
              <a:t>S</a:t>
            </a:r>
            <a:r>
              <a:rPr sz="1300" spc="-5" dirty="0" err="1" smtClean="0">
                <a:latin typeface="Calibri"/>
                <a:cs typeface="Calibri"/>
              </a:rPr>
              <a:t>elenium</a:t>
            </a:r>
            <a:r>
              <a:rPr lang="en-GB" sz="1300" spc="-5" dirty="0" smtClean="0">
                <a:latin typeface="Calibri"/>
                <a:cs typeface="Calibri"/>
              </a:rPr>
              <a:t> </a:t>
            </a:r>
            <a:r>
              <a:rPr lang="en-GB" sz="1300" spc="-5" dirty="0" err="1" smtClean="0">
                <a:latin typeface="Calibri"/>
                <a:cs typeface="Calibri"/>
              </a:rPr>
              <a:t>Webdriver</a:t>
            </a:r>
            <a:endParaRPr lang="en-GB" sz="1300" spc="-5" dirty="0" smtClean="0">
              <a:latin typeface="Calibri"/>
              <a:cs typeface="Calibri"/>
            </a:endParaRPr>
          </a:p>
          <a:p>
            <a:pPr marL="114300" indent="-114300">
              <a:lnSpc>
                <a:spcPct val="100000"/>
              </a:lnSpc>
              <a:buChar char="•"/>
              <a:tabLst>
                <a:tab pos="114300" algn="l"/>
              </a:tabLst>
            </a:pPr>
            <a:r>
              <a:rPr lang="en-GB" sz="1300" spc="-5" dirty="0" err="1" smtClean="0">
                <a:latin typeface="Calibri"/>
                <a:cs typeface="Calibri"/>
              </a:rPr>
              <a:t>TestNG</a:t>
            </a:r>
            <a:endParaRPr sz="1300" dirty="0">
              <a:latin typeface="Calibri"/>
              <a:cs typeface="Calibri"/>
            </a:endParaRPr>
          </a:p>
          <a:p>
            <a:pPr marL="114300" indent="-114300">
              <a:lnSpc>
                <a:spcPct val="100000"/>
              </a:lnSpc>
              <a:spcBef>
                <a:spcPts val="85"/>
              </a:spcBef>
              <a:buChar char="•"/>
              <a:tabLst>
                <a:tab pos="114300" algn="l"/>
              </a:tabLst>
            </a:pPr>
            <a:r>
              <a:rPr lang="en-GB" sz="1300" spc="-5" dirty="0" smtClean="0">
                <a:latin typeface="Calibri"/>
                <a:cs typeface="Calibri"/>
              </a:rPr>
              <a:t>Test Complete</a:t>
            </a:r>
          </a:p>
          <a:p>
            <a:pPr marL="114300" indent="-114300">
              <a:lnSpc>
                <a:spcPct val="100000"/>
              </a:lnSpc>
              <a:spcBef>
                <a:spcPts val="85"/>
              </a:spcBef>
              <a:buChar char="•"/>
              <a:tabLst>
                <a:tab pos="114300" algn="l"/>
              </a:tabLst>
            </a:pPr>
            <a:r>
              <a:rPr lang="en-GB" sz="1300" spc="-5" dirty="0" err="1" smtClean="0">
                <a:latin typeface="Calibri"/>
                <a:cs typeface="Calibri"/>
              </a:rPr>
              <a:t>Appium</a:t>
            </a:r>
            <a:endParaRPr sz="1300" dirty="0">
              <a:latin typeface="Calibri"/>
              <a:cs typeface="Calibri"/>
            </a:endParaRPr>
          </a:p>
          <a:p>
            <a:pPr marL="114300" indent="-114300">
              <a:lnSpc>
                <a:spcPct val="100000"/>
              </a:lnSpc>
              <a:spcBef>
                <a:spcPts val="70"/>
              </a:spcBef>
              <a:buChar char="•"/>
              <a:tabLst>
                <a:tab pos="114300" algn="l"/>
              </a:tabLst>
            </a:pPr>
            <a:r>
              <a:rPr lang="en-GB" sz="1300" dirty="0" err="1" smtClean="0">
                <a:latin typeface="Calibri"/>
                <a:cs typeface="Calibri"/>
              </a:rPr>
              <a:t>Jmeter</a:t>
            </a:r>
            <a:endParaRPr sz="1300" dirty="0">
              <a:latin typeface="Calibri"/>
              <a:cs typeface="Calibri"/>
            </a:endParaRPr>
          </a:p>
        </p:txBody>
      </p:sp>
      <p:sp>
        <p:nvSpPr>
          <p:cNvPr id="78" name="object 8"/>
          <p:cNvSpPr txBox="1"/>
          <p:nvPr/>
        </p:nvSpPr>
        <p:spPr>
          <a:xfrm>
            <a:off x="4592446" y="4773548"/>
            <a:ext cx="3145978" cy="1051570"/>
          </a:xfrm>
          <a:prstGeom prst="rect">
            <a:avLst/>
          </a:prstGeom>
        </p:spPr>
        <p:txBody>
          <a:bodyPr vert="horz" wrap="square" lIns="0" tIns="0" rIns="0" bIns="0" rtlCol="0">
            <a:spAutoFit/>
          </a:bodyPr>
          <a:lstStyle/>
          <a:p>
            <a:pPr marL="114300" indent="-114300">
              <a:spcBef>
                <a:spcPts val="85"/>
              </a:spcBef>
              <a:buFontTx/>
              <a:buChar char="•"/>
              <a:tabLst>
                <a:tab pos="114300" algn="l"/>
              </a:tabLst>
            </a:pPr>
            <a:r>
              <a:rPr lang="en-GB" sz="1300" spc="-5" dirty="0">
                <a:cs typeface="Calibri"/>
              </a:rPr>
              <a:t>Maven/Ant</a:t>
            </a:r>
            <a:endParaRPr lang="en-GB" sz="1300" dirty="0">
              <a:cs typeface="Calibri"/>
            </a:endParaRPr>
          </a:p>
          <a:p>
            <a:pPr marL="114300" indent="-114300">
              <a:lnSpc>
                <a:spcPct val="100000"/>
              </a:lnSpc>
              <a:spcBef>
                <a:spcPts val="85"/>
              </a:spcBef>
              <a:buChar char="•"/>
              <a:tabLst>
                <a:tab pos="114300" algn="l"/>
              </a:tabLst>
            </a:pPr>
            <a:r>
              <a:rPr lang="en-US" sz="1300" spc="-25" dirty="0" smtClean="0">
                <a:latin typeface="Calibri"/>
                <a:cs typeface="Calibri"/>
              </a:rPr>
              <a:t>Jenkin</a:t>
            </a:r>
          </a:p>
          <a:p>
            <a:pPr marL="114300" indent="-114300">
              <a:lnSpc>
                <a:spcPct val="100000"/>
              </a:lnSpc>
              <a:spcBef>
                <a:spcPts val="85"/>
              </a:spcBef>
              <a:buChar char="•"/>
              <a:tabLst>
                <a:tab pos="114300" algn="l"/>
              </a:tabLst>
            </a:pPr>
            <a:r>
              <a:rPr lang="en-US" sz="1300" spc="-25" dirty="0" smtClean="0">
                <a:latin typeface="Calibri"/>
                <a:cs typeface="Calibri"/>
              </a:rPr>
              <a:t>GIT/GIT Hub</a:t>
            </a:r>
          </a:p>
          <a:p>
            <a:pPr marL="114300" indent="-114300">
              <a:lnSpc>
                <a:spcPct val="100000"/>
              </a:lnSpc>
              <a:spcBef>
                <a:spcPts val="85"/>
              </a:spcBef>
              <a:buChar char="•"/>
              <a:tabLst>
                <a:tab pos="114300" algn="l"/>
              </a:tabLst>
            </a:pPr>
            <a:r>
              <a:rPr lang="en-US" sz="1300" spc="-25" dirty="0" smtClean="0">
                <a:latin typeface="Calibri"/>
                <a:cs typeface="Calibri"/>
              </a:rPr>
              <a:t>Frame Work Design(Data Driven, POM, Hybrid)</a:t>
            </a:r>
            <a:endParaRPr sz="1300" dirty="0">
              <a:latin typeface="Calibri"/>
              <a:cs typeface="Calibri"/>
            </a:endParaRPr>
          </a:p>
          <a:p>
            <a:pPr marL="114300" indent="-114300">
              <a:lnSpc>
                <a:spcPct val="100000"/>
              </a:lnSpc>
              <a:spcBef>
                <a:spcPts val="85"/>
              </a:spcBef>
              <a:buChar char="•"/>
              <a:tabLst>
                <a:tab pos="114300" algn="l"/>
              </a:tabLst>
            </a:pPr>
            <a:r>
              <a:rPr lang="en-GB" sz="1300" dirty="0" smtClean="0">
                <a:latin typeface="Calibri"/>
                <a:cs typeface="Calibri"/>
              </a:rPr>
              <a:t>Behaviour Driven Development(Cucumber)</a:t>
            </a:r>
            <a:endParaRPr sz="1300" dirty="0">
              <a:latin typeface="Calibri"/>
              <a:cs typeface="Calibri"/>
            </a:endParaRPr>
          </a:p>
        </p:txBody>
      </p:sp>
      <p:sp>
        <p:nvSpPr>
          <p:cNvPr id="85" name="object 15"/>
          <p:cNvSpPr/>
          <p:nvPr/>
        </p:nvSpPr>
        <p:spPr>
          <a:xfrm>
            <a:off x="1254822" y="1383182"/>
            <a:ext cx="2133599" cy="2298191"/>
          </a:xfrm>
          <a:prstGeom prst="rect">
            <a:avLst/>
          </a:prstGeom>
          <a:blipFill>
            <a:blip r:embed="rId5" cstate="print"/>
            <a:stretch>
              <a:fillRect/>
            </a:stretch>
          </a:blipFill>
        </p:spPr>
        <p:txBody>
          <a:bodyPr wrap="square" lIns="0" tIns="0" rIns="0" bIns="0" rtlCol="0"/>
          <a:lstStyle/>
          <a:p>
            <a:endParaRPr/>
          </a:p>
        </p:txBody>
      </p:sp>
      <p:sp>
        <p:nvSpPr>
          <p:cNvPr id="91" name="object 21"/>
          <p:cNvSpPr/>
          <p:nvPr/>
        </p:nvSpPr>
        <p:spPr>
          <a:xfrm>
            <a:off x="270000" y="1342846"/>
            <a:ext cx="2135124" cy="2357627"/>
          </a:xfrm>
          <a:prstGeom prst="rect">
            <a:avLst/>
          </a:prstGeom>
          <a:blipFill>
            <a:blip r:embed="rId6" cstate="print"/>
            <a:stretch>
              <a:fillRect/>
            </a:stretch>
          </a:blipFill>
        </p:spPr>
        <p:txBody>
          <a:bodyPr wrap="square" lIns="0" tIns="0" rIns="0" bIns="0" rtlCol="0"/>
          <a:lstStyle/>
          <a:p>
            <a:endParaRPr/>
          </a:p>
        </p:txBody>
      </p:sp>
      <p:sp>
        <p:nvSpPr>
          <p:cNvPr id="92" name="object 22"/>
          <p:cNvSpPr/>
          <p:nvPr/>
        </p:nvSpPr>
        <p:spPr>
          <a:xfrm>
            <a:off x="337946" y="1364309"/>
            <a:ext cx="2047113" cy="2592197"/>
          </a:xfrm>
          <a:prstGeom prst="rect">
            <a:avLst/>
          </a:prstGeom>
          <a:blipFill>
            <a:blip r:embed="rId7" cstate="print"/>
            <a:stretch>
              <a:fillRect/>
            </a:stretch>
          </a:blipFill>
        </p:spPr>
        <p:txBody>
          <a:bodyPr wrap="square" lIns="0" tIns="0" rIns="0" bIns="0" rtlCol="0"/>
          <a:lstStyle/>
          <a:p>
            <a:endParaRPr/>
          </a:p>
        </p:txBody>
      </p:sp>
      <p:sp>
        <p:nvSpPr>
          <p:cNvPr id="93" name="object 23"/>
          <p:cNvSpPr/>
          <p:nvPr/>
        </p:nvSpPr>
        <p:spPr>
          <a:xfrm>
            <a:off x="337946" y="1364309"/>
            <a:ext cx="2047239" cy="2592705"/>
          </a:xfrm>
          <a:custGeom>
            <a:avLst/>
            <a:gdLst/>
            <a:ahLst/>
            <a:cxnLst/>
            <a:rect l="l" t="t" r="r" b="b"/>
            <a:pathLst>
              <a:path w="2047240" h="2592704">
                <a:moveTo>
                  <a:pt x="0" y="2592197"/>
                </a:moveTo>
                <a:lnTo>
                  <a:pt x="2047113" y="2592197"/>
                </a:lnTo>
                <a:lnTo>
                  <a:pt x="2047113" y="0"/>
                </a:lnTo>
                <a:lnTo>
                  <a:pt x="0" y="0"/>
                </a:lnTo>
                <a:lnTo>
                  <a:pt x="0" y="2592197"/>
                </a:lnTo>
                <a:close/>
              </a:path>
            </a:pathLst>
          </a:custGeom>
          <a:ln w="12700">
            <a:solidFill>
              <a:srgbClr val="46AAC5"/>
            </a:solidFill>
          </a:ln>
        </p:spPr>
        <p:txBody>
          <a:bodyPr wrap="square" lIns="0" tIns="0" rIns="0" bIns="0" rtlCol="0"/>
          <a:lstStyle/>
          <a:p>
            <a:endParaRPr/>
          </a:p>
        </p:txBody>
      </p:sp>
      <p:sp>
        <p:nvSpPr>
          <p:cNvPr id="94" name="object 24"/>
          <p:cNvSpPr txBox="1"/>
          <p:nvPr/>
        </p:nvSpPr>
        <p:spPr>
          <a:xfrm>
            <a:off x="400556" y="1431365"/>
            <a:ext cx="1835785" cy="2283702"/>
          </a:xfrm>
          <a:prstGeom prst="rect">
            <a:avLst/>
          </a:prstGeom>
        </p:spPr>
        <p:txBody>
          <a:bodyPr vert="horz" wrap="square" lIns="0" tIns="0" rIns="0" bIns="0" rtlCol="0">
            <a:spAutoFit/>
          </a:bodyPr>
          <a:lstStyle/>
          <a:p>
            <a:pPr marL="127000" marR="5080" indent="-114300">
              <a:lnSpc>
                <a:spcPts val="1400"/>
              </a:lnSpc>
              <a:buChar char="•"/>
              <a:tabLst>
                <a:tab pos="127000" algn="l"/>
              </a:tabLst>
            </a:pPr>
            <a:r>
              <a:rPr sz="1300" spc="-5" dirty="0">
                <a:latin typeface="Calibri"/>
                <a:cs typeface="Calibri"/>
              </a:rPr>
              <a:t>Functional and  performance </a:t>
            </a:r>
            <a:r>
              <a:rPr sz="1300" spc="-10" dirty="0">
                <a:latin typeface="Calibri"/>
                <a:cs typeface="Calibri"/>
              </a:rPr>
              <a:t>test  automation across </a:t>
            </a:r>
            <a:r>
              <a:rPr sz="1300" spc="-5" dirty="0">
                <a:latin typeface="Calibri"/>
                <a:cs typeface="Calibri"/>
              </a:rPr>
              <a:t>varied  </a:t>
            </a:r>
            <a:r>
              <a:rPr sz="1300" spc="-10" dirty="0">
                <a:latin typeface="Calibri"/>
                <a:cs typeface="Calibri"/>
              </a:rPr>
              <a:t>tool</a:t>
            </a:r>
            <a:r>
              <a:rPr sz="1300" spc="-80" dirty="0">
                <a:latin typeface="Calibri"/>
                <a:cs typeface="Calibri"/>
              </a:rPr>
              <a:t> </a:t>
            </a:r>
            <a:r>
              <a:rPr sz="1300" spc="-10" dirty="0">
                <a:latin typeface="Calibri"/>
                <a:cs typeface="Calibri"/>
              </a:rPr>
              <a:t>stacks</a:t>
            </a:r>
            <a:endParaRPr sz="1300" dirty="0">
              <a:latin typeface="Calibri"/>
              <a:cs typeface="Calibri"/>
            </a:endParaRPr>
          </a:p>
          <a:p>
            <a:pPr marL="127000" marR="47625" indent="-114300">
              <a:lnSpc>
                <a:spcPct val="90000"/>
              </a:lnSpc>
              <a:spcBef>
                <a:spcPts val="220"/>
              </a:spcBef>
              <a:buChar char="•"/>
              <a:tabLst>
                <a:tab pos="127000" algn="l"/>
              </a:tabLst>
            </a:pPr>
            <a:r>
              <a:rPr lang="en-GB" sz="1300" spc="-5" dirty="0" smtClean="0">
                <a:latin typeface="Calibri"/>
                <a:cs typeface="Calibri"/>
              </a:rPr>
              <a:t>CI/CD integration</a:t>
            </a:r>
          </a:p>
          <a:p>
            <a:pPr marL="127000" marR="47625" indent="-114300">
              <a:lnSpc>
                <a:spcPct val="90000"/>
              </a:lnSpc>
              <a:spcBef>
                <a:spcPts val="220"/>
              </a:spcBef>
              <a:buChar char="•"/>
              <a:tabLst>
                <a:tab pos="127000" algn="l"/>
              </a:tabLst>
            </a:pPr>
            <a:r>
              <a:rPr lang="en-GB" sz="1300" spc="-5" dirty="0" smtClean="0">
                <a:latin typeface="Calibri"/>
                <a:cs typeface="Calibri"/>
              </a:rPr>
              <a:t>Version controlling</a:t>
            </a:r>
            <a:endParaRPr sz="1300" dirty="0">
              <a:latin typeface="Calibri"/>
              <a:cs typeface="Calibri"/>
            </a:endParaRPr>
          </a:p>
          <a:p>
            <a:pPr marL="127000" marR="150495" indent="-114300">
              <a:lnSpc>
                <a:spcPts val="1400"/>
              </a:lnSpc>
              <a:spcBef>
                <a:spcPts val="250"/>
              </a:spcBef>
              <a:buChar char="•"/>
              <a:tabLst>
                <a:tab pos="127000" algn="l"/>
              </a:tabLst>
            </a:pPr>
            <a:r>
              <a:rPr sz="1300" spc="-10" dirty="0">
                <a:latin typeface="Calibri"/>
                <a:cs typeface="Calibri"/>
              </a:rPr>
              <a:t>Integration </a:t>
            </a:r>
            <a:r>
              <a:rPr sz="1300" spc="-5" dirty="0">
                <a:latin typeface="Calibri"/>
                <a:cs typeface="Calibri"/>
              </a:rPr>
              <a:t>with </a:t>
            </a:r>
            <a:r>
              <a:rPr sz="1300" spc="-10" dirty="0">
                <a:latin typeface="Calibri"/>
                <a:cs typeface="Calibri"/>
              </a:rPr>
              <a:t>test  </a:t>
            </a:r>
            <a:r>
              <a:rPr sz="1300" spc="-5" dirty="0">
                <a:latin typeface="Calibri"/>
                <a:cs typeface="Calibri"/>
              </a:rPr>
              <a:t>management </a:t>
            </a:r>
            <a:r>
              <a:rPr sz="1300" spc="-10" dirty="0">
                <a:latin typeface="Calibri"/>
                <a:cs typeface="Calibri"/>
              </a:rPr>
              <a:t>tools </a:t>
            </a:r>
            <a:r>
              <a:rPr sz="1300" spc="-5" dirty="0">
                <a:latin typeface="Calibri"/>
                <a:cs typeface="Calibri"/>
              </a:rPr>
              <a:t>and  </a:t>
            </a:r>
            <a:r>
              <a:rPr sz="1300" spc="-10" dirty="0">
                <a:latin typeface="Calibri"/>
                <a:cs typeface="Calibri"/>
              </a:rPr>
              <a:t>custom</a:t>
            </a:r>
            <a:r>
              <a:rPr sz="1300" spc="-60" dirty="0">
                <a:latin typeface="Calibri"/>
                <a:cs typeface="Calibri"/>
              </a:rPr>
              <a:t> </a:t>
            </a:r>
            <a:r>
              <a:rPr sz="1300" spc="-5" dirty="0" smtClean="0">
                <a:latin typeface="Calibri"/>
                <a:cs typeface="Calibri"/>
              </a:rPr>
              <a:t>reports</a:t>
            </a:r>
            <a:endParaRPr lang="en-GB" sz="1300" spc="-5" dirty="0" smtClean="0">
              <a:latin typeface="Calibri"/>
              <a:cs typeface="Calibri"/>
            </a:endParaRPr>
          </a:p>
          <a:p>
            <a:pPr marL="127000" marR="150495" indent="-114300">
              <a:lnSpc>
                <a:spcPts val="1400"/>
              </a:lnSpc>
              <a:spcBef>
                <a:spcPts val="250"/>
              </a:spcBef>
              <a:buChar char="•"/>
              <a:tabLst>
                <a:tab pos="127000" algn="l"/>
              </a:tabLst>
            </a:pPr>
            <a:r>
              <a:rPr lang="en-GB" sz="1300" spc="-5" dirty="0" smtClean="0">
                <a:latin typeface="Calibri"/>
                <a:cs typeface="Calibri"/>
              </a:rPr>
              <a:t>Project wise framework development</a:t>
            </a:r>
            <a:endParaRPr sz="1300" dirty="0">
              <a:latin typeface="Calibri"/>
              <a:cs typeface="Calibri"/>
            </a:endParaRPr>
          </a:p>
        </p:txBody>
      </p:sp>
      <p:sp>
        <p:nvSpPr>
          <p:cNvPr id="96" name="object 26"/>
          <p:cNvSpPr/>
          <p:nvPr/>
        </p:nvSpPr>
        <p:spPr>
          <a:xfrm>
            <a:off x="2476752" y="1333703"/>
            <a:ext cx="2176272" cy="1615439"/>
          </a:xfrm>
          <a:prstGeom prst="rect">
            <a:avLst/>
          </a:prstGeom>
          <a:blipFill>
            <a:blip r:embed="rId8" cstate="print"/>
            <a:stretch>
              <a:fillRect/>
            </a:stretch>
          </a:blipFill>
        </p:spPr>
        <p:txBody>
          <a:bodyPr wrap="square" lIns="0" tIns="0" rIns="0" bIns="0" rtlCol="0"/>
          <a:lstStyle/>
          <a:p>
            <a:endParaRPr/>
          </a:p>
        </p:txBody>
      </p:sp>
      <p:sp>
        <p:nvSpPr>
          <p:cNvPr id="97" name="object 27"/>
          <p:cNvSpPr/>
          <p:nvPr/>
        </p:nvSpPr>
        <p:spPr>
          <a:xfrm>
            <a:off x="2545333" y="1354404"/>
            <a:ext cx="2047113" cy="2602103"/>
          </a:xfrm>
          <a:prstGeom prst="rect">
            <a:avLst/>
          </a:prstGeom>
          <a:blipFill>
            <a:blip r:embed="rId9" cstate="print"/>
            <a:stretch>
              <a:fillRect/>
            </a:stretch>
          </a:blipFill>
        </p:spPr>
        <p:txBody>
          <a:bodyPr wrap="square" lIns="0" tIns="0" rIns="0" bIns="0" rtlCol="0"/>
          <a:lstStyle/>
          <a:p>
            <a:endParaRPr/>
          </a:p>
        </p:txBody>
      </p:sp>
      <p:sp>
        <p:nvSpPr>
          <p:cNvPr id="98" name="object 28"/>
          <p:cNvSpPr/>
          <p:nvPr/>
        </p:nvSpPr>
        <p:spPr>
          <a:xfrm>
            <a:off x="2545333" y="1354404"/>
            <a:ext cx="2047239" cy="2602230"/>
          </a:xfrm>
          <a:custGeom>
            <a:avLst/>
            <a:gdLst/>
            <a:ahLst/>
            <a:cxnLst/>
            <a:rect l="l" t="t" r="r" b="b"/>
            <a:pathLst>
              <a:path w="2047240" h="2602229">
                <a:moveTo>
                  <a:pt x="0" y="2602103"/>
                </a:moveTo>
                <a:lnTo>
                  <a:pt x="2047113" y="2602103"/>
                </a:lnTo>
                <a:lnTo>
                  <a:pt x="2047113" y="0"/>
                </a:lnTo>
                <a:lnTo>
                  <a:pt x="0" y="0"/>
                </a:lnTo>
                <a:lnTo>
                  <a:pt x="0" y="2602103"/>
                </a:lnTo>
                <a:close/>
              </a:path>
            </a:pathLst>
          </a:custGeom>
          <a:ln w="12700">
            <a:solidFill>
              <a:srgbClr val="F69240"/>
            </a:solidFill>
          </a:ln>
        </p:spPr>
        <p:txBody>
          <a:bodyPr wrap="square" lIns="0" tIns="0" rIns="0" bIns="0" rtlCol="0"/>
          <a:lstStyle/>
          <a:p>
            <a:endParaRPr/>
          </a:p>
        </p:txBody>
      </p:sp>
      <p:sp>
        <p:nvSpPr>
          <p:cNvPr id="99" name="object 29"/>
          <p:cNvSpPr txBox="1"/>
          <p:nvPr/>
        </p:nvSpPr>
        <p:spPr>
          <a:xfrm>
            <a:off x="2608578" y="1421332"/>
            <a:ext cx="1875789" cy="1475105"/>
          </a:xfrm>
          <a:prstGeom prst="rect">
            <a:avLst/>
          </a:prstGeom>
        </p:spPr>
        <p:txBody>
          <a:bodyPr vert="horz" wrap="square" lIns="0" tIns="0" rIns="0" bIns="0" rtlCol="0">
            <a:spAutoFit/>
          </a:bodyPr>
          <a:lstStyle/>
          <a:p>
            <a:pPr marL="127000" marR="141605" indent="-114300">
              <a:lnSpc>
                <a:spcPts val="1400"/>
              </a:lnSpc>
              <a:buChar char="•"/>
              <a:tabLst>
                <a:tab pos="127000" algn="l"/>
              </a:tabLst>
            </a:pPr>
            <a:r>
              <a:rPr sz="1300" spc="-10" dirty="0">
                <a:latin typeface="Calibri"/>
                <a:cs typeface="Calibri"/>
              </a:rPr>
              <a:t>Staff </a:t>
            </a:r>
            <a:r>
              <a:rPr sz="1300" spc="-5" dirty="0">
                <a:latin typeface="Calibri"/>
                <a:cs typeface="Calibri"/>
              </a:rPr>
              <a:t>and manage QA  teams </a:t>
            </a:r>
            <a:r>
              <a:rPr sz="1300" spc="-10" dirty="0">
                <a:latin typeface="Calibri"/>
                <a:cs typeface="Calibri"/>
              </a:rPr>
              <a:t>to </a:t>
            </a:r>
            <a:r>
              <a:rPr sz="1300" spc="-5" dirty="0">
                <a:latin typeface="Calibri"/>
                <a:cs typeface="Calibri"/>
              </a:rPr>
              <a:t>deliver </a:t>
            </a:r>
            <a:r>
              <a:rPr sz="1300" spc="-10" dirty="0">
                <a:latin typeface="Calibri"/>
                <a:cs typeface="Calibri"/>
              </a:rPr>
              <a:t>against  </a:t>
            </a:r>
            <a:r>
              <a:rPr sz="1300" spc="-5" dirty="0">
                <a:latin typeface="Calibri"/>
                <a:cs typeface="Calibri"/>
              </a:rPr>
              <a:t>defined</a:t>
            </a:r>
            <a:r>
              <a:rPr sz="1300" spc="-60" dirty="0">
                <a:latin typeface="Calibri"/>
                <a:cs typeface="Calibri"/>
              </a:rPr>
              <a:t> </a:t>
            </a:r>
            <a:r>
              <a:rPr sz="1300" spc="-10" dirty="0">
                <a:latin typeface="Calibri"/>
                <a:cs typeface="Calibri"/>
              </a:rPr>
              <a:t>scope</a:t>
            </a:r>
            <a:endParaRPr sz="1300">
              <a:latin typeface="Calibri"/>
              <a:cs typeface="Calibri"/>
            </a:endParaRPr>
          </a:p>
          <a:p>
            <a:pPr marL="127000" marR="5080" indent="-114300">
              <a:lnSpc>
                <a:spcPct val="90000"/>
              </a:lnSpc>
              <a:spcBef>
                <a:spcPts val="220"/>
              </a:spcBef>
              <a:buChar char="•"/>
              <a:tabLst>
                <a:tab pos="127000" algn="l"/>
              </a:tabLst>
            </a:pPr>
            <a:r>
              <a:rPr sz="1300" spc="-5" dirty="0">
                <a:latin typeface="Calibri"/>
                <a:cs typeface="Calibri"/>
              </a:rPr>
              <a:t>Ensuring </a:t>
            </a:r>
            <a:r>
              <a:rPr sz="1300" spc="-10" dirty="0">
                <a:latin typeface="Calibri"/>
                <a:cs typeface="Calibri"/>
              </a:rPr>
              <a:t>cost arbitrage by  </a:t>
            </a:r>
            <a:r>
              <a:rPr sz="1300" spc="-5" dirty="0">
                <a:latin typeface="Calibri"/>
                <a:cs typeface="Calibri"/>
              </a:rPr>
              <a:t>creating smaller  </a:t>
            </a:r>
            <a:r>
              <a:rPr sz="1300" spc="-10" dirty="0">
                <a:latin typeface="Calibri"/>
                <a:cs typeface="Calibri"/>
              </a:rPr>
              <a:t>dedicated </a:t>
            </a:r>
            <a:r>
              <a:rPr sz="1300" spc="-5" dirty="0">
                <a:latin typeface="Calibri"/>
                <a:cs typeface="Calibri"/>
              </a:rPr>
              <a:t>teams with  flexibility </a:t>
            </a:r>
            <a:r>
              <a:rPr sz="1300" spc="-10" dirty="0">
                <a:latin typeface="Calibri"/>
                <a:cs typeface="Calibri"/>
              </a:rPr>
              <a:t>to scale team  size </a:t>
            </a:r>
            <a:r>
              <a:rPr sz="1300" spc="-5" dirty="0">
                <a:latin typeface="Calibri"/>
                <a:cs typeface="Calibri"/>
              </a:rPr>
              <a:t>on</a:t>
            </a:r>
            <a:r>
              <a:rPr sz="1300" spc="-60" dirty="0">
                <a:latin typeface="Calibri"/>
                <a:cs typeface="Calibri"/>
              </a:rPr>
              <a:t> </a:t>
            </a:r>
            <a:r>
              <a:rPr sz="1300" spc="-5" dirty="0">
                <a:latin typeface="Calibri"/>
                <a:cs typeface="Calibri"/>
              </a:rPr>
              <a:t>demand</a:t>
            </a:r>
            <a:endParaRPr sz="1300">
              <a:latin typeface="Calibri"/>
              <a:cs typeface="Calibri"/>
            </a:endParaRPr>
          </a:p>
        </p:txBody>
      </p:sp>
      <p:sp>
        <p:nvSpPr>
          <p:cNvPr id="104" name="object 34"/>
          <p:cNvSpPr/>
          <p:nvPr/>
        </p:nvSpPr>
        <p:spPr>
          <a:xfrm>
            <a:off x="283717" y="858433"/>
            <a:ext cx="2148840" cy="612648"/>
          </a:xfrm>
          <a:prstGeom prst="rect">
            <a:avLst/>
          </a:prstGeom>
          <a:blipFill>
            <a:blip r:embed="rId10" cstate="print"/>
            <a:stretch>
              <a:fillRect/>
            </a:stretch>
          </a:blipFill>
        </p:spPr>
        <p:txBody>
          <a:bodyPr wrap="square" lIns="0" tIns="0" rIns="0" bIns="0" rtlCol="0"/>
          <a:lstStyle/>
          <a:p>
            <a:endParaRPr/>
          </a:p>
        </p:txBody>
      </p:sp>
      <p:sp>
        <p:nvSpPr>
          <p:cNvPr id="105" name="object 35"/>
          <p:cNvSpPr txBox="1"/>
          <p:nvPr/>
        </p:nvSpPr>
        <p:spPr>
          <a:xfrm>
            <a:off x="689228" y="984198"/>
            <a:ext cx="1345565" cy="246221"/>
          </a:xfrm>
          <a:prstGeom prst="rect">
            <a:avLst/>
          </a:prstGeom>
        </p:spPr>
        <p:txBody>
          <a:bodyPr vert="horz" wrap="square" lIns="0" tIns="0" rIns="0" bIns="0" rtlCol="0">
            <a:spAutoFit/>
          </a:bodyPr>
          <a:lstStyle/>
          <a:p>
            <a:pPr marL="12700">
              <a:lnSpc>
                <a:spcPct val="100000"/>
              </a:lnSpc>
            </a:pPr>
            <a:r>
              <a:rPr sz="1600" b="1" spc="-110" dirty="0" smtClean="0">
                <a:solidFill>
                  <a:srgbClr val="FFFFFF"/>
                </a:solidFill>
                <a:latin typeface="Calibri"/>
                <a:cs typeface="Calibri"/>
              </a:rPr>
              <a:t> </a:t>
            </a:r>
            <a:r>
              <a:rPr sz="1600" b="1" spc="-5" dirty="0">
                <a:solidFill>
                  <a:srgbClr val="FFFFFF"/>
                </a:solidFill>
                <a:latin typeface="Calibri"/>
                <a:cs typeface="Calibri"/>
              </a:rPr>
              <a:t>Automation</a:t>
            </a:r>
            <a:endParaRPr sz="1600" dirty="0">
              <a:latin typeface="Calibri"/>
              <a:cs typeface="Calibri"/>
            </a:endParaRPr>
          </a:p>
        </p:txBody>
      </p:sp>
      <p:sp>
        <p:nvSpPr>
          <p:cNvPr id="106" name="object 36"/>
          <p:cNvSpPr/>
          <p:nvPr/>
        </p:nvSpPr>
        <p:spPr>
          <a:xfrm>
            <a:off x="2491992" y="823162"/>
            <a:ext cx="2144268" cy="612648"/>
          </a:xfrm>
          <a:prstGeom prst="rect">
            <a:avLst/>
          </a:prstGeom>
          <a:blipFill>
            <a:blip r:embed="rId11" cstate="print"/>
            <a:stretch>
              <a:fillRect/>
            </a:stretch>
          </a:blipFill>
        </p:spPr>
        <p:txBody>
          <a:bodyPr wrap="square" lIns="0" tIns="0" rIns="0" bIns="0" rtlCol="0"/>
          <a:lstStyle/>
          <a:p>
            <a:endParaRPr/>
          </a:p>
        </p:txBody>
      </p:sp>
      <p:sp>
        <p:nvSpPr>
          <p:cNvPr id="107" name="object 37"/>
          <p:cNvSpPr txBox="1"/>
          <p:nvPr/>
        </p:nvSpPr>
        <p:spPr>
          <a:xfrm>
            <a:off x="2720339" y="974420"/>
            <a:ext cx="1698625" cy="246221"/>
          </a:xfrm>
          <a:prstGeom prst="rect">
            <a:avLst/>
          </a:prstGeom>
        </p:spPr>
        <p:txBody>
          <a:bodyPr vert="horz" wrap="square" lIns="0" tIns="0" rIns="0" bIns="0" rtlCol="0">
            <a:spAutoFit/>
          </a:bodyPr>
          <a:lstStyle/>
          <a:p>
            <a:pPr marL="12700">
              <a:lnSpc>
                <a:spcPct val="100000"/>
              </a:lnSpc>
            </a:pPr>
            <a:r>
              <a:rPr sz="1600" b="1" spc="-10" dirty="0" smtClean="0">
                <a:solidFill>
                  <a:srgbClr val="FFFFFF"/>
                </a:solidFill>
                <a:latin typeface="Calibri"/>
                <a:cs typeface="Calibri"/>
              </a:rPr>
              <a:t>Project</a:t>
            </a:r>
            <a:r>
              <a:rPr lang="en-GB" sz="1600" b="1" spc="-10" dirty="0" smtClean="0">
                <a:solidFill>
                  <a:srgbClr val="FFFFFF"/>
                </a:solidFill>
                <a:latin typeface="Calibri"/>
                <a:cs typeface="Calibri"/>
              </a:rPr>
              <a:t> Sourcing </a:t>
            </a:r>
            <a:endParaRPr sz="1600" dirty="0">
              <a:latin typeface="Calibri"/>
              <a:cs typeface="Calibri"/>
            </a:endParaRPr>
          </a:p>
        </p:txBody>
      </p:sp>
      <p:sp>
        <p:nvSpPr>
          <p:cNvPr id="108" name="Rectangle 107"/>
          <p:cNvSpPr/>
          <p:nvPr/>
        </p:nvSpPr>
        <p:spPr>
          <a:xfrm>
            <a:off x="0" y="187764"/>
            <a:ext cx="7285521" cy="707886"/>
          </a:xfrm>
          <a:prstGeom prst="rect">
            <a:avLst/>
          </a:prstGeom>
        </p:spPr>
        <p:txBody>
          <a:bodyPr wrap="none">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altLang="en-US" sz="4000" b="1" dirty="0" smtClean="0">
                <a:solidFill>
                  <a:srgbClr val="C00000"/>
                </a:solidFill>
                <a:latin typeface="+mj-lt"/>
              </a:rPr>
              <a:t>Automation Tools and Technologies</a:t>
            </a:r>
            <a:endParaRPr lang="en-US" altLang="en-US" sz="4000" b="1" dirty="0">
              <a:solidFill>
                <a:srgbClr val="C00000"/>
              </a:solidFill>
              <a:latin typeface="+mj-lt"/>
            </a:endParaRPr>
          </a:p>
        </p:txBody>
      </p:sp>
      <p:pic>
        <p:nvPicPr>
          <p:cNvPr id="7" name="Picture 6"/>
          <p:cNvPicPr>
            <a:picLocks noChangeAspect="1"/>
          </p:cNvPicPr>
          <p:nvPr/>
        </p:nvPicPr>
        <p:blipFill>
          <a:blip r:embed="rId12"/>
          <a:stretch>
            <a:fillRect/>
          </a:stretch>
        </p:blipFill>
        <p:spPr>
          <a:xfrm>
            <a:off x="4793233" y="853921"/>
            <a:ext cx="1440000" cy="1440000"/>
          </a:xfrm>
          <a:prstGeom prst="rect">
            <a:avLst/>
          </a:prstGeom>
        </p:spPr>
      </p:pic>
      <p:sp>
        <p:nvSpPr>
          <p:cNvPr id="8" name="AutoShape 6" descr="Image result for testcomple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8" descr="Image result for testcomplet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 name="Picture 9"/>
          <p:cNvPicPr>
            <a:picLocks noChangeAspect="1"/>
          </p:cNvPicPr>
          <p:nvPr/>
        </p:nvPicPr>
        <p:blipFill>
          <a:blip r:embed="rId13"/>
          <a:stretch>
            <a:fillRect/>
          </a:stretch>
        </p:blipFill>
        <p:spPr>
          <a:xfrm>
            <a:off x="6425016" y="823162"/>
            <a:ext cx="1440000" cy="1440000"/>
          </a:xfrm>
          <a:prstGeom prst="rect">
            <a:avLst/>
          </a:prstGeom>
        </p:spPr>
      </p:pic>
      <p:pic>
        <p:nvPicPr>
          <p:cNvPr id="11" name="Picture 10"/>
          <p:cNvPicPr>
            <a:picLocks/>
          </p:cNvPicPr>
          <p:nvPr/>
        </p:nvPicPr>
        <p:blipFill>
          <a:blip r:embed="rId14"/>
          <a:stretch>
            <a:fillRect/>
          </a:stretch>
        </p:blipFill>
        <p:spPr>
          <a:xfrm>
            <a:off x="4752594" y="2504647"/>
            <a:ext cx="1440000" cy="1440000"/>
          </a:xfrm>
          <a:prstGeom prst="rect">
            <a:avLst/>
          </a:prstGeom>
        </p:spPr>
      </p:pic>
      <p:pic>
        <p:nvPicPr>
          <p:cNvPr id="12" name="Picture 11"/>
          <p:cNvPicPr>
            <a:picLocks noChangeAspect="1"/>
          </p:cNvPicPr>
          <p:nvPr/>
        </p:nvPicPr>
        <p:blipFill>
          <a:blip r:embed="rId15"/>
          <a:stretch>
            <a:fillRect/>
          </a:stretch>
        </p:blipFill>
        <p:spPr>
          <a:xfrm>
            <a:off x="7981350" y="745787"/>
            <a:ext cx="1440000" cy="1440000"/>
          </a:xfrm>
          <a:prstGeom prst="rect">
            <a:avLst/>
          </a:prstGeom>
        </p:spPr>
      </p:pic>
      <p:pic>
        <p:nvPicPr>
          <p:cNvPr id="13" name="Picture 12"/>
          <p:cNvPicPr>
            <a:picLocks/>
          </p:cNvPicPr>
          <p:nvPr/>
        </p:nvPicPr>
        <p:blipFill>
          <a:blip r:embed="rId16"/>
          <a:stretch>
            <a:fillRect/>
          </a:stretch>
        </p:blipFill>
        <p:spPr>
          <a:xfrm>
            <a:off x="6396193" y="2495296"/>
            <a:ext cx="1440000" cy="1440000"/>
          </a:xfrm>
          <a:prstGeom prst="rect">
            <a:avLst/>
          </a:prstGeom>
        </p:spPr>
      </p:pic>
      <p:pic>
        <p:nvPicPr>
          <p:cNvPr id="14" name="Picture 13"/>
          <p:cNvPicPr>
            <a:picLocks/>
          </p:cNvPicPr>
          <p:nvPr/>
        </p:nvPicPr>
        <p:blipFill>
          <a:blip r:embed="rId17"/>
          <a:stretch>
            <a:fillRect/>
          </a:stretch>
        </p:blipFill>
        <p:spPr>
          <a:xfrm>
            <a:off x="8004850" y="2495296"/>
            <a:ext cx="1440000" cy="1440000"/>
          </a:xfrm>
          <a:prstGeom prst="rect">
            <a:avLst/>
          </a:prstGeom>
        </p:spPr>
      </p:pic>
    </p:spTree>
    <p:extLst>
      <p:ext uri="{BB962C8B-B14F-4D97-AF65-F5344CB8AC3E}">
        <p14:creationId xmlns:p14="http://schemas.microsoft.com/office/powerpoint/2010/main" val="25619075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bject 2"/>
          <p:cNvSpPr/>
          <p:nvPr/>
        </p:nvSpPr>
        <p:spPr>
          <a:xfrm>
            <a:off x="1460880" y="636016"/>
            <a:ext cx="5901436" cy="5357355"/>
          </a:xfrm>
          <a:prstGeom prst="rect">
            <a:avLst/>
          </a:prstGeom>
          <a:blipFill>
            <a:blip r:embed="rId2" cstate="print"/>
            <a:stretch>
              <a:fillRect/>
            </a:stretch>
          </a:blipFill>
        </p:spPr>
        <p:txBody>
          <a:bodyPr wrap="square" lIns="0" tIns="0" rIns="0" bIns="0" rtlCol="0"/>
          <a:lstStyle/>
          <a:p>
            <a:endParaRPr/>
          </a:p>
        </p:txBody>
      </p:sp>
      <p:sp>
        <p:nvSpPr>
          <p:cNvPr id="34" name="object 3"/>
          <p:cNvSpPr txBox="1"/>
          <p:nvPr/>
        </p:nvSpPr>
        <p:spPr>
          <a:xfrm>
            <a:off x="3867150" y="1263650"/>
            <a:ext cx="1090930" cy="521334"/>
          </a:xfrm>
          <a:prstGeom prst="rect">
            <a:avLst/>
          </a:prstGeom>
        </p:spPr>
        <p:txBody>
          <a:bodyPr vert="horz" wrap="square" lIns="0" tIns="0" rIns="0" bIns="0" rtlCol="0">
            <a:spAutoFit/>
          </a:bodyPr>
          <a:lstStyle/>
          <a:p>
            <a:pPr marL="12700">
              <a:lnSpc>
                <a:spcPct val="100000"/>
              </a:lnSpc>
            </a:pPr>
            <a:r>
              <a:rPr sz="3200" spc="-15" dirty="0">
                <a:latin typeface="Calibri"/>
                <a:cs typeface="Calibri"/>
              </a:rPr>
              <a:t>Native</a:t>
            </a:r>
            <a:endParaRPr sz="3200">
              <a:latin typeface="Calibri"/>
              <a:cs typeface="Calibri"/>
            </a:endParaRPr>
          </a:p>
        </p:txBody>
      </p:sp>
      <p:sp>
        <p:nvSpPr>
          <p:cNvPr id="35" name="object 4"/>
          <p:cNvSpPr txBox="1"/>
          <p:nvPr/>
        </p:nvSpPr>
        <p:spPr>
          <a:xfrm>
            <a:off x="5881242" y="4781550"/>
            <a:ext cx="1125220" cy="521334"/>
          </a:xfrm>
          <a:prstGeom prst="rect">
            <a:avLst/>
          </a:prstGeom>
        </p:spPr>
        <p:txBody>
          <a:bodyPr vert="horz" wrap="square" lIns="0" tIns="0" rIns="0" bIns="0" rtlCol="0">
            <a:spAutoFit/>
          </a:bodyPr>
          <a:lstStyle/>
          <a:p>
            <a:pPr marL="12700">
              <a:lnSpc>
                <a:spcPct val="100000"/>
              </a:lnSpc>
            </a:pPr>
            <a:r>
              <a:rPr sz="3200" spc="-5" dirty="0">
                <a:latin typeface="Calibri"/>
                <a:cs typeface="Calibri"/>
              </a:rPr>
              <a:t>Hybr</a:t>
            </a:r>
            <a:r>
              <a:rPr sz="3200" spc="-10" dirty="0">
                <a:latin typeface="Calibri"/>
                <a:cs typeface="Calibri"/>
              </a:rPr>
              <a:t>i</a:t>
            </a:r>
            <a:r>
              <a:rPr sz="3200" dirty="0">
                <a:latin typeface="Calibri"/>
                <a:cs typeface="Calibri"/>
              </a:rPr>
              <a:t>d</a:t>
            </a:r>
            <a:endParaRPr sz="3200">
              <a:latin typeface="Calibri"/>
              <a:cs typeface="Calibri"/>
            </a:endParaRPr>
          </a:p>
        </p:txBody>
      </p:sp>
      <p:sp>
        <p:nvSpPr>
          <p:cNvPr id="36" name="object 5"/>
          <p:cNvSpPr txBox="1"/>
          <p:nvPr/>
        </p:nvSpPr>
        <p:spPr>
          <a:xfrm>
            <a:off x="1785620" y="4606925"/>
            <a:ext cx="1189990" cy="919480"/>
          </a:xfrm>
          <a:prstGeom prst="rect">
            <a:avLst/>
          </a:prstGeom>
        </p:spPr>
        <p:txBody>
          <a:bodyPr vert="horz" wrap="square" lIns="0" tIns="0" rIns="0" bIns="0" rtlCol="0">
            <a:spAutoFit/>
          </a:bodyPr>
          <a:lstStyle/>
          <a:p>
            <a:pPr marL="213360" marR="5080" indent="-201295">
              <a:lnSpc>
                <a:spcPts val="3520"/>
              </a:lnSpc>
            </a:pPr>
            <a:r>
              <a:rPr sz="3200" dirty="0">
                <a:latin typeface="Calibri"/>
                <a:cs typeface="Calibri"/>
              </a:rPr>
              <a:t>Mobi</a:t>
            </a:r>
            <a:r>
              <a:rPr sz="3200" spc="-15" dirty="0">
                <a:latin typeface="Calibri"/>
                <a:cs typeface="Calibri"/>
              </a:rPr>
              <a:t>l</a:t>
            </a:r>
            <a:r>
              <a:rPr sz="3200" dirty="0">
                <a:latin typeface="Calibri"/>
                <a:cs typeface="Calibri"/>
              </a:rPr>
              <a:t>e  </a:t>
            </a:r>
            <a:r>
              <a:rPr sz="3200" spc="-40" dirty="0">
                <a:latin typeface="Calibri"/>
                <a:cs typeface="Calibri"/>
              </a:rPr>
              <a:t>Web</a:t>
            </a:r>
            <a:endParaRPr sz="3200">
              <a:latin typeface="Calibri"/>
              <a:cs typeface="Calibri"/>
            </a:endParaRPr>
          </a:p>
        </p:txBody>
      </p:sp>
      <p:sp>
        <p:nvSpPr>
          <p:cNvPr id="37" name="object 6"/>
          <p:cNvSpPr/>
          <p:nvPr/>
        </p:nvSpPr>
        <p:spPr>
          <a:xfrm>
            <a:off x="4425696" y="2382011"/>
            <a:ext cx="1097279" cy="1248156"/>
          </a:xfrm>
          <a:prstGeom prst="rect">
            <a:avLst/>
          </a:prstGeom>
          <a:blipFill>
            <a:blip r:embed="rId3" cstate="print"/>
            <a:stretch>
              <a:fillRect/>
            </a:stretch>
          </a:blipFill>
        </p:spPr>
        <p:txBody>
          <a:bodyPr wrap="square" lIns="0" tIns="0" rIns="0" bIns="0" rtlCol="0"/>
          <a:lstStyle/>
          <a:p>
            <a:endParaRPr/>
          </a:p>
        </p:txBody>
      </p:sp>
      <p:sp>
        <p:nvSpPr>
          <p:cNvPr id="38" name="object 7"/>
          <p:cNvSpPr txBox="1"/>
          <p:nvPr/>
        </p:nvSpPr>
        <p:spPr>
          <a:xfrm>
            <a:off x="4690998" y="2810891"/>
            <a:ext cx="568325" cy="353060"/>
          </a:xfrm>
          <a:prstGeom prst="rect">
            <a:avLst/>
          </a:prstGeom>
        </p:spPr>
        <p:txBody>
          <a:bodyPr vert="horz" wrap="square" lIns="0" tIns="0" rIns="0" bIns="0" rtlCol="0">
            <a:spAutoFit/>
          </a:bodyPr>
          <a:lstStyle/>
          <a:p>
            <a:pPr marL="230504" marR="5080" indent="-218440">
              <a:lnSpc>
                <a:spcPts val="1320"/>
              </a:lnSpc>
            </a:pPr>
            <a:r>
              <a:rPr sz="1200" spc="-5" dirty="0">
                <a:solidFill>
                  <a:srgbClr val="FFFFFF"/>
                </a:solidFill>
                <a:latin typeface="Calibri"/>
                <a:cs typeface="Calibri"/>
              </a:rPr>
              <a:t>F</a:t>
            </a:r>
            <a:r>
              <a:rPr sz="1200" spc="5" dirty="0">
                <a:solidFill>
                  <a:srgbClr val="FFFFFF"/>
                </a:solidFill>
                <a:latin typeface="Calibri"/>
                <a:cs typeface="Calibri"/>
              </a:rPr>
              <a:t>u</a:t>
            </a:r>
            <a:r>
              <a:rPr sz="1200" dirty="0">
                <a:solidFill>
                  <a:srgbClr val="FFFFFF"/>
                </a:solidFill>
                <a:latin typeface="Calibri"/>
                <a:cs typeface="Calibri"/>
              </a:rPr>
              <a:t>n</a:t>
            </a:r>
            <a:r>
              <a:rPr sz="1200" spc="-5" dirty="0">
                <a:solidFill>
                  <a:srgbClr val="FFFFFF"/>
                </a:solidFill>
                <a:latin typeface="Calibri"/>
                <a:cs typeface="Calibri"/>
              </a:rPr>
              <a:t>c</a:t>
            </a:r>
            <a:r>
              <a:rPr sz="1200" dirty="0">
                <a:solidFill>
                  <a:srgbClr val="FFFFFF"/>
                </a:solidFill>
                <a:latin typeface="Calibri"/>
                <a:cs typeface="Calibri"/>
              </a:rPr>
              <a:t>tion  al</a:t>
            </a:r>
            <a:endParaRPr sz="1200" dirty="0">
              <a:latin typeface="Calibri"/>
              <a:cs typeface="Calibri"/>
            </a:endParaRPr>
          </a:p>
        </p:txBody>
      </p:sp>
      <p:sp>
        <p:nvSpPr>
          <p:cNvPr id="39" name="object 8"/>
          <p:cNvSpPr/>
          <p:nvPr/>
        </p:nvSpPr>
        <p:spPr>
          <a:xfrm>
            <a:off x="3374135" y="2382011"/>
            <a:ext cx="1097280" cy="1248156"/>
          </a:xfrm>
          <a:prstGeom prst="rect">
            <a:avLst/>
          </a:prstGeom>
          <a:blipFill>
            <a:blip r:embed="rId4" cstate="print"/>
            <a:stretch>
              <a:fillRect/>
            </a:stretch>
          </a:blipFill>
        </p:spPr>
        <p:txBody>
          <a:bodyPr wrap="square" lIns="0" tIns="0" rIns="0" bIns="0" rtlCol="0"/>
          <a:lstStyle/>
          <a:p>
            <a:endParaRPr/>
          </a:p>
        </p:txBody>
      </p:sp>
      <p:sp>
        <p:nvSpPr>
          <p:cNvPr id="40" name="object 9"/>
          <p:cNvSpPr txBox="1"/>
          <p:nvPr/>
        </p:nvSpPr>
        <p:spPr>
          <a:xfrm>
            <a:off x="3619246" y="2876041"/>
            <a:ext cx="615315" cy="203200"/>
          </a:xfrm>
          <a:prstGeom prst="rect">
            <a:avLst/>
          </a:prstGeom>
        </p:spPr>
        <p:txBody>
          <a:bodyPr vert="horz" wrap="square" lIns="0" tIns="0" rIns="0" bIns="0" rtlCol="0">
            <a:spAutoFit/>
          </a:bodyPr>
          <a:lstStyle/>
          <a:p>
            <a:pPr marL="12700">
              <a:lnSpc>
                <a:spcPct val="100000"/>
              </a:lnSpc>
            </a:pPr>
            <a:r>
              <a:rPr sz="1200" dirty="0">
                <a:solidFill>
                  <a:srgbClr val="FFFFFF"/>
                </a:solidFill>
                <a:latin typeface="Calibri"/>
                <a:cs typeface="Calibri"/>
              </a:rPr>
              <a:t>Upg</a:t>
            </a:r>
            <a:r>
              <a:rPr sz="1200" spc="-25" dirty="0">
                <a:solidFill>
                  <a:srgbClr val="FFFFFF"/>
                </a:solidFill>
                <a:latin typeface="Calibri"/>
                <a:cs typeface="Calibri"/>
              </a:rPr>
              <a:t>r</a:t>
            </a:r>
            <a:r>
              <a:rPr sz="1200" dirty="0">
                <a:solidFill>
                  <a:srgbClr val="FFFFFF"/>
                </a:solidFill>
                <a:latin typeface="Calibri"/>
                <a:cs typeface="Calibri"/>
              </a:rPr>
              <a:t>a</a:t>
            </a:r>
            <a:r>
              <a:rPr sz="1200" spc="5" dirty="0">
                <a:solidFill>
                  <a:srgbClr val="FFFFFF"/>
                </a:solidFill>
                <a:latin typeface="Calibri"/>
                <a:cs typeface="Calibri"/>
              </a:rPr>
              <a:t>d</a:t>
            </a:r>
            <a:r>
              <a:rPr sz="1200" dirty="0">
                <a:solidFill>
                  <a:srgbClr val="FFFFFF"/>
                </a:solidFill>
                <a:latin typeface="Calibri"/>
                <a:cs typeface="Calibri"/>
              </a:rPr>
              <a:t>es</a:t>
            </a:r>
            <a:endParaRPr sz="1200" dirty="0">
              <a:latin typeface="Calibri"/>
              <a:cs typeface="Calibri"/>
            </a:endParaRPr>
          </a:p>
        </p:txBody>
      </p:sp>
      <p:sp>
        <p:nvSpPr>
          <p:cNvPr id="41" name="object 10"/>
          <p:cNvSpPr/>
          <p:nvPr/>
        </p:nvSpPr>
        <p:spPr>
          <a:xfrm>
            <a:off x="3904488" y="3177539"/>
            <a:ext cx="1097280" cy="1243584"/>
          </a:xfrm>
          <a:prstGeom prst="rect">
            <a:avLst/>
          </a:prstGeom>
          <a:blipFill>
            <a:blip r:embed="rId5" cstate="print"/>
            <a:stretch>
              <a:fillRect/>
            </a:stretch>
          </a:blipFill>
        </p:spPr>
        <p:txBody>
          <a:bodyPr wrap="square" lIns="0" tIns="0" rIns="0" bIns="0" rtlCol="0"/>
          <a:lstStyle/>
          <a:p>
            <a:endParaRPr/>
          </a:p>
        </p:txBody>
      </p:sp>
      <p:sp>
        <p:nvSpPr>
          <p:cNvPr id="42" name="object 11"/>
          <p:cNvSpPr txBox="1"/>
          <p:nvPr/>
        </p:nvSpPr>
        <p:spPr>
          <a:xfrm>
            <a:off x="4265803" y="3521075"/>
            <a:ext cx="379095" cy="520700"/>
          </a:xfrm>
          <a:prstGeom prst="rect">
            <a:avLst/>
          </a:prstGeom>
        </p:spPr>
        <p:txBody>
          <a:bodyPr vert="horz" wrap="square" lIns="0" tIns="0" rIns="0" bIns="0" rtlCol="0">
            <a:spAutoFit/>
          </a:bodyPr>
          <a:lstStyle/>
          <a:p>
            <a:pPr marL="12700" marR="5080" indent="66675">
              <a:lnSpc>
                <a:spcPts val="1320"/>
              </a:lnSpc>
            </a:pPr>
            <a:r>
              <a:rPr sz="1200" spc="-15" dirty="0">
                <a:solidFill>
                  <a:srgbClr val="FFFFFF"/>
                </a:solidFill>
                <a:latin typeface="Calibri"/>
                <a:cs typeface="Calibri"/>
              </a:rPr>
              <a:t>Key  F</a:t>
            </a:r>
            <a:r>
              <a:rPr sz="1200" dirty="0">
                <a:solidFill>
                  <a:srgbClr val="FFFFFF"/>
                </a:solidFill>
                <a:latin typeface="Calibri"/>
                <a:cs typeface="Calibri"/>
              </a:rPr>
              <a:t>o</a:t>
            </a:r>
            <a:r>
              <a:rPr sz="1200" spc="-5" dirty="0">
                <a:solidFill>
                  <a:srgbClr val="FFFFFF"/>
                </a:solidFill>
                <a:latin typeface="Calibri"/>
                <a:cs typeface="Calibri"/>
              </a:rPr>
              <a:t>c</a:t>
            </a:r>
            <a:r>
              <a:rPr sz="1200" dirty="0">
                <a:solidFill>
                  <a:srgbClr val="FFFFFF"/>
                </a:solidFill>
                <a:latin typeface="Calibri"/>
                <a:cs typeface="Calibri"/>
              </a:rPr>
              <a:t>us  A</a:t>
            </a:r>
            <a:r>
              <a:rPr sz="1200" spc="-10" dirty="0">
                <a:solidFill>
                  <a:srgbClr val="FFFFFF"/>
                </a:solidFill>
                <a:latin typeface="Calibri"/>
                <a:cs typeface="Calibri"/>
              </a:rPr>
              <a:t>r</a:t>
            </a:r>
            <a:r>
              <a:rPr sz="1200" dirty="0">
                <a:solidFill>
                  <a:srgbClr val="FFFFFF"/>
                </a:solidFill>
                <a:latin typeface="Calibri"/>
                <a:cs typeface="Calibri"/>
              </a:rPr>
              <a:t>eas</a:t>
            </a:r>
            <a:endParaRPr sz="1200" dirty="0">
              <a:latin typeface="Calibri"/>
              <a:cs typeface="Calibri"/>
            </a:endParaRPr>
          </a:p>
        </p:txBody>
      </p:sp>
      <p:sp>
        <p:nvSpPr>
          <p:cNvPr id="43" name="object 12"/>
          <p:cNvSpPr/>
          <p:nvPr/>
        </p:nvSpPr>
        <p:spPr>
          <a:xfrm>
            <a:off x="3300984" y="4046220"/>
            <a:ext cx="1261872" cy="1243584"/>
          </a:xfrm>
          <a:prstGeom prst="rect">
            <a:avLst/>
          </a:prstGeom>
          <a:blipFill>
            <a:blip r:embed="rId6" cstate="print"/>
            <a:stretch>
              <a:fillRect/>
            </a:stretch>
          </a:blipFill>
        </p:spPr>
        <p:txBody>
          <a:bodyPr wrap="square" lIns="0" tIns="0" rIns="0" bIns="0" rtlCol="0"/>
          <a:lstStyle/>
          <a:p>
            <a:endParaRPr/>
          </a:p>
        </p:txBody>
      </p:sp>
      <p:sp>
        <p:nvSpPr>
          <p:cNvPr id="44" name="object 13"/>
          <p:cNvSpPr txBox="1"/>
          <p:nvPr/>
        </p:nvSpPr>
        <p:spPr>
          <a:xfrm>
            <a:off x="3558666" y="4386081"/>
            <a:ext cx="749300" cy="524510"/>
          </a:xfrm>
          <a:prstGeom prst="rect">
            <a:avLst/>
          </a:prstGeom>
        </p:spPr>
        <p:txBody>
          <a:bodyPr vert="horz" wrap="square" lIns="0" tIns="0" rIns="0" bIns="0" rtlCol="0">
            <a:spAutoFit/>
          </a:bodyPr>
          <a:lstStyle/>
          <a:p>
            <a:pPr marL="12065" marR="5080" algn="ctr">
              <a:lnSpc>
                <a:spcPct val="91800"/>
              </a:lnSpc>
            </a:pPr>
            <a:r>
              <a:rPr sz="1200" spc="-20" dirty="0">
                <a:solidFill>
                  <a:srgbClr val="FFFFFF"/>
                </a:solidFill>
                <a:latin typeface="Calibri"/>
                <a:cs typeface="Calibri"/>
              </a:rPr>
              <a:t>P</a:t>
            </a:r>
            <a:r>
              <a:rPr sz="1200" dirty="0">
                <a:solidFill>
                  <a:srgbClr val="FFFFFF"/>
                </a:solidFill>
                <a:latin typeface="Calibri"/>
                <a:cs typeface="Calibri"/>
              </a:rPr>
              <a:t>er</a:t>
            </a:r>
            <a:r>
              <a:rPr sz="1200" spc="-15" dirty="0">
                <a:solidFill>
                  <a:srgbClr val="FFFFFF"/>
                </a:solidFill>
                <a:latin typeface="Calibri"/>
                <a:cs typeface="Calibri"/>
              </a:rPr>
              <a:t>f</a:t>
            </a:r>
            <a:r>
              <a:rPr sz="1200" dirty="0">
                <a:solidFill>
                  <a:srgbClr val="FFFFFF"/>
                </a:solidFill>
                <a:latin typeface="Calibri"/>
                <a:cs typeface="Calibri"/>
              </a:rPr>
              <a:t>ormanc  e &amp;   </a:t>
            </a:r>
            <a:r>
              <a:rPr sz="1200" spc="-5" dirty="0">
                <a:solidFill>
                  <a:srgbClr val="FFFFFF"/>
                </a:solidFill>
                <a:latin typeface="Calibri"/>
                <a:cs typeface="Calibri"/>
              </a:rPr>
              <a:t>Usability</a:t>
            </a:r>
            <a:endParaRPr sz="1200" dirty="0">
              <a:latin typeface="Calibri"/>
              <a:cs typeface="Calibri"/>
            </a:endParaRPr>
          </a:p>
        </p:txBody>
      </p:sp>
      <p:sp>
        <p:nvSpPr>
          <p:cNvPr id="45" name="object 14"/>
          <p:cNvSpPr/>
          <p:nvPr/>
        </p:nvSpPr>
        <p:spPr>
          <a:xfrm>
            <a:off x="4366259" y="4059935"/>
            <a:ext cx="1092708" cy="1248155"/>
          </a:xfrm>
          <a:prstGeom prst="rect">
            <a:avLst/>
          </a:prstGeom>
          <a:blipFill>
            <a:blip r:embed="rId7" cstate="print"/>
            <a:stretch>
              <a:fillRect/>
            </a:stretch>
          </a:blipFill>
        </p:spPr>
        <p:txBody>
          <a:bodyPr wrap="square" lIns="0" tIns="0" rIns="0" bIns="0" rtlCol="0"/>
          <a:lstStyle/>
          <a:p>
            <a:endParaRPr/>
          </a:p>
        </p:txBody>
      </p:sp>
      <p:sp>
        <p:nvSpPr>
          <p:cNvPr id="46" name="object 15"/>
          <p:cNvSpPr txBox="1"/>
          <p:nvPr/>
        </p:nvSpPr>
        <p:spPr>
          <a:xfrm>
            <a:off x="4655946" y="4553077"/>
            <a:ext cx="525780" cy="203200"/>
          </a:xfrm>
          <a:prstGeom prst="rect">
            <a:avLst/>
          </a:prstGeom>
        </p:spPr>
        <p:txBody>
          <a:bodyPr vert="horz" wrap="square" lIns="0" tIns="0" rIns="0" bIns="0" rtlCol="0">
            <a:spAutoFit/>
          </a:bodyPr>
          <a:lstStyle/>
          <a:p>
            <a:pPr marL="12700">
              <a:lnSpc>
                <a:spcPct val="100000"/>
              </a:lnSpc>
            </a:pPr>
            <a:r>
              <a:rPr sz="1200" spc="-5" dirty="0">
                <a:solidFill>
                  <a:srgbClr val="FFFFFF"/>
                </a:solidFill>
                <a:latin typeface="Calibri"/>
                <a:cs typeface="Calibri"/>
              </a:rPr>
              <a:t>Stability</a:t>
            </a:r>
            <a:endParaRPr sz="1200">
              <a:latin typeface="Calibri"/>
              <a:cs typeface="Calibri"/>
            </a:endParaRPr>
          </a:p>
        </p:txBody>
      </p:sp>
      <p:sp>
        <p:nvSpPr>
          <p:cNvPr id="47" name="object 16"/>
          <p:cNvSpPr/>
          <p:nvPr/>
        </p:nvSpPr>
        <p:spPr>
          <a:xfrm>
            <a:off x="2916935" y="3195827"/>
            <a:ext cx="1097280" cy="1243584"/>
          </a:xfrm>
          <a:prstGeom prst="rect">
            <a:avLst/>
          </a:prstGeom>
          <a:blipFill>
            <a:blip r:embed="rId8" cstate="print"/>
            <a:stretch>
              <a:fillRect/>
            </a:stretch>
          </a:blipFill>
        </p:spPr>
        <p:txBody>
          <a:bodyPr wrap="square" lIns="0" tIns="0" rIns="0" bIns="0" rtlCol="0"/>
          <a:lstStyle/>
          <a:p>
            <a:endParaRPr/>
          </a:p>
        </p:txBody>
      </p:sp>
      <p:sp>
        <p:nvSpPr>
          <p:cNvPr id="48" name="object 17"/>
          <p:cNvSpPr txBox="1"/>
          <p:nvPr/>
        </p:nvSpPr>
        <p:spPr>
          <a:xfrm>
            <a:off x="3207766" y="3689350"/>
            <a:ext cx="525780" cy="203200"/>
          </a:xfrm>
          <a:prstGeom prst="rect">
            <a:avLst/>
          </a:prstGeom>
        </p:spPr>
        <p:txBody>
          <a:bodyPr vert="horz" wrap="square" lIns="0" tIns="0" rIns="0" bIns="0" rtlCol="0">
            <a:spAutoFit/>
          </a:bodyPr>
          <a:lstStyle/>
          <a:p>
            <a:pPr marL="12700">
              <a:lnSpc>
                <a:spcPct val="100000"/>
              </a:lnSpc>
            </a:pPr>
            <a:r>
              <a:rPr sz="1200" spc="-5" dirty="0">
                <a:solidFill>
                  <a:srgbClr val="FFFFFF"/>
                </a:solidFill>
                <a:latin typeface="Calibri"/>
                <a:cs typeface="Calibri"/>
              </a:rPr>
              <a:t>Security</a:t>
            </a:r>
            <a:endParaRPr sz="1200" dirty="0">
              <a:latin typeface="Calibri"/>
              <a:cs typeface="Calibri"/>
            </a:endParaRPr>
          </a:p>
        </p:txBody>
      </p:sp>
      <p:sp>
        <p:nvSpPr>
          <p:cNvPr id="49" name="object 18"/>
          <p:cNvSpPr/>
          <p:nvPr/>
        </p:nvSpPr>
        <p:spPr>
          <a:xfrm>
            <a:off x="4823459" y="3195827"/>
            <a:ext cx="1092708" cy="1243584"/>
          </a:xfrm>
          <a:prstGeom prst="rect">
            <a:avLst/>
          </a:prstGeom>
          <a:blipFill>
            <a:blip r:embed="rId9" cstate="print"/>
            <a:stretch>
              <a:fillRect/>
            </a:stretch>
          </a:blipFill>
        </p:spPr>
        <p:txBody>
          <a:bodyPr wrap="square" lIns="0" tIns="0" rIns="0" bIns="0" rtlCol="0"/>
          <a:lstStyle/>
          <a:p>
            <a:endParaRPr/>
          </a:p>
        </p:txBody>
      </p:sp>
      <p:sp>
        <p:nvSpPr>
          <p:cNvPr id="50" name="object 19"/>
          <p:cNvSpPr txBox="1"/>
          <p:nvPr/>
        </p:nvSpPr>
        <p:spPr>
          <a:xfrm>
            <a:off x="5058283" y="3539997"/>
            <a:ext cx="635000" cy="520700"/>
          </a:xfrm>
          <a:prstGeom prst="rect">
            <a:avLst/>
          </a:prstGeom>
        </p:spPr>
        <p:txBody>
          <a:bodyPr vert="horz" wrap="square" lIns="0" tIns="0" rIns="0" bIns="0" rtlCol="0">
            <a:spAutoFit/>
          </a:bodyPr>
          <a:lstStyle/>
          <a:p>
            <a:pPr marL="12700" marR="5080" indent="-635" algn="ctr">
              <a:lnSpc>
                <a:spcPts val="1320"/>
              </a:lnSpc>
            </a:pPr>
            <a:r>
              <a:rPr sz="1200" spc="-5" dirty="0">
                <a:solidFill>
                  <a:srgbClr val="FFFFFF"/>
                </a:solidFill>
                <a:latin typeface="Calibri"/>
                <a:cs typeface="Calibri"/>
              </a:rPr>
              <a:t>Device  </a:t>
            </a:r>
            <a:r>
              <a:rPr sz="1200" dirty="0">
                <a:solidFill>
                  <a:srgbClr val="FFFFFF"/>
                </a:solidFill>
                <a:latin typeface="Calibri"/>
                <a:cs typeface="Calibri"/>
              </a:rPr>
              <a:t>P</a:t>
            </a:r>
            <a:r>
              <a:rPr sz="1200" spc="-20" dirty="0">
                <a:solidFill>
                  <a:srgbClr val="FFFFFF"/>
                </a:solidFill>
                <a:latin typeface="Calibri"/>
                <a:cs typeface="Calibri"/>
              </a:rPr>
              <a:t>r</a:t>
            </a:r>
            <a:r>
              <a:rPr sz="1200" dirty="0">
                <a:solidFill>
                  <a:srgbClr val="FFFFFF"/>
                </a:solidFill>
                <a:latin typeface="Calibri"/>
                <a:cs typeface="Calibri"/>
              </a:rPr>
              <a:t>oli</a:t>
            </a:r>
            <a:r>
              <a:rPr sz="1200" spc="-20" dirty="0">
                <a:solidFill>
                  <a:srgbClr val="FFFFFF"/>
                </a:solidFill>
                <a:latin typeface="Calibri"/>
                <a:cs typeface="Calibri"/>
              </a:rPr>
              <a:t>f</a:t>
            </a:r>
            <a:r>
              <a:rPr sz="1200" dirty="0">
                <a:solidFill>
                  <a:srgbClr val="FFFFFF"/>
                </a:solidFill>
                <a:latin typeface="Calibri"/>
                <a:cs typeface="Calibri"/>
              </a:rPr>
              <a:t>e</a:t>
            </a:r>
            <a:r>
              <a:rPr sz="1200" spc="-20" dirty="0">
                <a:solidFill>
                  <a:srgbClr val="FFFFFF"/>
                </a:solidFill>
                <a:latin typeface="Calibri"/>
                <a:cs typeface="Calibri"/>
              </a:rPr>
              <a:t>r</a:t>
            </a:r>
            <a:r>
              <a:rPr sz="1200" spc="-15" dirty="0">
                <a:solidFill>
                  <a:srgbClr val="FFFFFF"/>
                </a:solidFill>
                <a:latin typeface="Calibri"/>
                <a:cs typeface="Calibri"/>
              </a:rPr>
              <a:t>a</a:t>
            </a:r>
            <a:r>
              <a:rPr sz="1200" dirty="0">
                <a:solidFill>
                  <a:srgbClr val="FFFFFF"/>
                </a:solidFill>
                <a:latin typeface="Calibri"/>
                <a:cs typeface="Calibri"/>
              </a:rPr>
              <a:t>ti  on</a:t>
            </a:r>
            <a:endParaRPr sz="1200" dirty="0">
              <a:latin typeface="Calibri"/>
              <a:cs typeface="Calibri"/>
            </a:endParaRPr>
          </a:p>
        </p:txBody>
      </p:sp>
      <p:sp>
        <p:nvSpPr>
          <p:cNvPr id="51" name="Rectangle 50"/>
          <p:cNvSpPr/>
          <p:nvPr/>
        </p:nvSpPr>
        <p:spPr>
          <a:xfrm>
            <a:off x="0" y="187764"/>
            <a:ext cx="3124830" cy="707886"/>
          </a:xfrm>
          <a:prstGeom prst="rect">
            <a:avLst/>
          </a:prstGeom>
        </p:spPr>
        <p:txBody>
          <a:bodyPr wrap="none">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altLang="en-US" sz="4000" b="1" dirty="0" smtClean="0">
                <a:solidFill>
                  <a:srgbClr val="C00000"/>
                </a:solidFill>
                <a:latin typeface="+mj-lt"/>
              </a:rPr>
              <a:t>Mobile Testing</a:t>
            </a:r>
            <a:endParaRPr lang="en-US" altLang="en-US" sz="4000" b="1" dirty="0">
              <a:solidFill>
                <a:srgbClr val="C00000"/>
              </a:solidFill>
              <a:latin typeface="+mj-lt"/>
            </a:endParaRPr>
          </a:p>
        </p:txBody>
      </p:sp>
      <p:pic>
        <p:nvPicPr>
          <p:cNvPr id="52" name="Picture 51"/>
          <p:cNvPicPr>
            <a:picLocks/>
          </p:cNvPicPr>
          <p:nvPr/>
        </p:nvPicPr>
        <p:blipFill>
          <a:blip r:embed="rId10"/>
          <a:stretch>
            <a:fillRect/>
          </a:stretch>
        </p:blipFill>
        <p:spPr>
          <a:xfrm>
            <a:off x="8328586" y="895650"/>
            <a:ext cx="1440000" cy="1440000"/>
          </a:xfrm>
          <a:prstGeom prst="rect">
            <a:avLst/>
          </a:prstGeom>
        </p:spPr>
      </p:pic>
      <p:sp>
        <p:nvSpPr>
          <p:cNvPr id="11" name="AutoShape 6" descr="Image result for android io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2" name="Picture 11"/>
          <p:cNvPicPr>
            <a:picLocks noChangeAspect="1"/>
          </p:cNvPicPr>
          <p:nvPr/>
        </p:nvPicPr>
        <p:blipFill>
          <a:blip r:embed="rId11"/>
          <a:stretch>
            <a:fillRect/>
          </a:stretch>
        </p:blipFill>
        <p:spPr>
          <a:xfrm>
            <a:off x="7017712" y="2514593"/>
            <a:ext cx="2857500" cy="1600200"/>
          </a:xfrm>
          <a:prstGeom prst="rect">
            <a:avLst/>
          </a:prstGeom>
        </p:spPr>
      </p:pic>
      <p:pic>
        <p:nvPicPr>
          <p:cNvPr id="13" name="Picture 12"/>
          <p:cNvPicPr>
            <a:picLocks noChangeAspect="1"/>
          </p:cNvPicPr>
          <p:nvPr/>
        </p:nvPicPr>
        <p:blipFill>
          <a:blip r:embed="rId12"/>
          <a:stretch>
            <a:fillRect/>
          </a:stretch>
        </p:blipFill>
        <p:spPr>
          <a:xfrm>
            <a:off x="6877976" y="855914"/>
            <a:ext cx="1444877" cy="1438781"/>
          </a:xfrm>
          <a:prstGeom prst="rect">
            <a:avLst/>
          </a:prstGeom>
        </p:spPr>
      </p:pic>
    </p:spTree>
    <p:extLst>
      <p:ext uri="{BB962C8B-B14F-4D97-AF65-F5344CB8AC3E}">
        <p14:creationId xmlns:p14="http://schemas.microsoft.com/office/powerpoint/2010/main" val="42554090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Image result for appium gri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4094" y="1418095"/>
            <a:ext cx="6127911" cy="4772025"/>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0" y="187764"/>
            <a:ext cx="7262694" cy="707886"/>
          </a:xfrm>
          <a:prstGeom prst="rect">
            <a:avLst/>
          </a:prstGeom>
        </p:spPr>
        <p:txBody>
          <a:bodyPr wrap="none">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altLang="en-US" sz="4000" b="1" dirty="0" smtClean="0">
                <a:solidFill>
                  <a:srgbClr val="C00000"/>
                </a:solidFill>
                <a:latin typeface="+mj-lt"/>
              </a:rPr>
              <a:t>Wireless Mobile Testing using GRID</a:t>
            </a:r>
            <a:endParaRPr lang="en-US" altLang="en-US" sz="4000" b="1" dirty="0">
              <a:solidFill>
                <a:srgbClr val="C00000"/>
              </a:solidFill>
              <a:latin typeface="+mj-lt"/>
            </a:endParaRPr>
          </a:p>
        </p:txBody>
      </p:sp>
      <p:pic>
        <p:nvPicPr>
          <p:cNvPr id="3" name="Picture 2"/>
          <p:cNvPicPr>
            <a:picLocks noChangeAspect="1"/>
          </p:cNvPicPr>
          <p:nvPr/>
        </p:nvPicPr>
        <p:blipFill>
          <a:blip r:embed="rId3"/>
          <a:stretch>
            <a:fillRect/>
          </a:stretch>
        </p:blipFill>
        <p:spPr>
          <a:xfrm>
            <a:off x="154176" y="3065413"/>
            <a:ext cx="3333750" cy="3333750"/>
          </a:xfrm>
          <a:prstGeom prst="rect">
            <a:avLst/>
          </a:prstGeom>
        </p:spPr>
      </p:pic>
      <p:sp>
        <p:nvSpPr>
          <p:cNvPr id="2" name="Rectangle 1"/>
          <p:cNvSpPr/>
          <p:nvPr/>
        </p:nvSpPr>
        <p:spPr>
          <a:xfrm>
            <a:off x="152704" y="1057201"/>
            <a:ext cx="7457464" cy="1015663"/>
          </a:xfrm>
          <a:prstGeom prst="rect">
            <a:avLst/>
          </a:prstGeom>
        </p:spPr>
        <p:txBody>
          <a:bodyPr wrap="square">
            <a:spAutoFit/>
          </a:bodyPr>
          <a:lstStyle/>
          <a:p>
            <a:r>
              <a:rPr lang="en-IN" sz="2000" dirty="0" smtClean="0">
                <a:solidFill>
                  <a:srgbClr val="222222"/>
                </a:solidFill>
              </a:rPr>
              <a:t>Selenium </a:t>
            </a:r>
            <a:r>
              <a:rPr lang="en-IN" sz="2000" dirty="0">
                <a:solidFill>
                  <a:srgbClr val="222222"/>
                </a:solidFill>
              </a:rPr>
              <a:t>Grid is a part of the Selenium Suite that specializes in running multiple tests across different </a:t>
            </a:r>
            <a:r>
              <a:rPr lang="en-IN" sz="2000" dirty="0" smtClean="0">
                <a:solidFill>
                  <a:srgbClr val="222222"/>
                </a:solidFill>
              </a:rPr>
              <a:t>mobiles, browsers</a:t>
            </a:r>
            <a:r>
              <a:rPr lang="en-IN" sz="2000" dirty="0">
                <a:solidFill>
                  <a:srgbClr val="222222"/>
                </a:solidFill>
              </a:rPr>
              <a:t>, operating systems, and machines in parallel.</a:t>
            </a:r>
            <a:endParaRPr lang="en-GB" sz="2000" dirty="0"/>
          </a:p>
        </p:txBody>
      </p:sp>
    </p:spTree>
    <p:extLst>
      <p:ext uri="{BB962C8B-B14F-4D97-AF65-F5344CB8AC3E}">
        <p14:creationId xmlns:p14="http://schemas.microsoft.com/office/powerpoint/2010/main" val="34817264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17" y="6393783"/>
            <a:ext cx="2266295" cy="733735"/>
          </a:xfrm>
          <a:prstGeom prst="rect">
            <a:avLst/>
          </a:prstGeom>
        </p:spPr>
      </p:pic>
      <p:sp>
        <p:nvSpPr>
          <p:cNvPr id="3" name="Rectangle 4">
            <a:extLst>
              <a:ext uri="{FF2B5EF4-FFF2-40B4-BE49-F238E27FC236}">
                <a16:creationId xmlns:a16="http://schemas.microsoft.com/office/drawing/2014/main" id="{FC1FA4EE-6C24-43A5-831B-1C856DC0CBBD}"/>
              </a:ext>
            </a:extLst>
          </p:cNvPr>
          <p:cNvSpPr>
            <a:spLocks noChangeArrowheads="1"/>
          </p:cNvSpPr>
          <p:nvPr/>
        </p:nvSpPr>
        <p:spPr bwMode="auto">
          <a:xfrm>
            <a:off x="262501" y="529942"/>
            <a:ext cx="8107680" cy="457200"/>
          </a:xfrm>
          <a:prstGeom prst="rect">
            <a:avLst/>
          </a:prstGeom>
          <a:noFill/>
          <a:ln w="12700">
            <a:noFill/>
            <a:miter lim="800000"/>
            <a:headEnd/>
            <a:tailEnd/>
          </a:ln>
        </p:spPr>
        <p:txBody>
          <a:bodyPr lIns="90488" tIns="44450" rIns="90488" bIns="44450" anchor="ctr"/>
          <a:lstStyle/>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0070C0"/>
              </a:solidFill>
              <a:effectLst/>
              <a:uLnTx/>
              <a:uFillTx/>
              <a:latin typeface="Calibri" panose="020F0502020204030204"/>
              <a:ea typeface="+mn-ea"/>
              <a:cs typeface="Arial" charset="0"/>
            </a:endParaRPr>
          </a:p>
        </p:txBody>
      </p:sp>
      <p:pic>
        <p:nvPicPr>
          <p:cNvPr id="5" name="Picture 4"/>
          <p:cNvPicPr>
            <a:picLocks/>
          </p:cNvPicPr>
          <p:nvPr/>
        </p:nvPicPr>
        <p:blipFill>
          <a:blip r:embed="rId3"/>
          <a:stretch>
            <a:fillRect/>
          </a:stretch>
        </p:blipFill>
        <p:spPr>
          <a:xfrm>
            <a:off x="7509893" y="3139295"/>
            <a:ext cx="2160000" cy="1440000"/>
          </a:xfrm>
          <a:prstGeom prst="rect">
            <a:avLst/>
          </a:prstGeom>
        </p:spPr>
      </p:pic>
      <p:sp>
        <p:nvSpPr>
          <p:cNvPr id="7" name="Rectangle 6"/>
          <p:cNvSpPr/>
          <p:nvPr/>
        </p:nvSpPr>
        <p:spPr>
          <a:xfrm>
            <a:off x="0" y="187764"/>
            <a:ext cx="4399859" cy="707886"/>
          </a:xfrm>
          <a:prstGeom prst="rect">
            <a:avLst/>
          </a:prstGeom>
        </p:spPr>
        <p:txBody>
          <a:bodyPr wrap="none">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altLang="en-US" sz="4000" b="1" dirty="0" smtClean="0">
                <a:solidFill>
                  <a:srgbClr val="C00000"/>
                </a:solidFill>
                <a:latin typeface="+mj-lt"/>
              </a:rPr>
              <a:t>Web Services</a:t>
            </a:r>
            <a:r>
              <a:rPr lang="en-IN" altLang="en-US" sz="4000" b="1" dirty="0" smtClean="0">
                <a:solidFill>
                  <a:srgbClr val="C00000"/>
                </a:solidFill>
                <a:latin typeface="+mj-lt"/>
              </a:rPr>
              <a:t> </a:t>
            </a:r>
            <a:r>
              <a:rPr lang="en-IN" altLang="en-US" sz="4000" b="1" dirty="0" smtClean="0">
                <a:solidFill>
                  <a:srgbClr val="C00000"/>
                </a:solidFill>
                <a:latin typeface="+mj-lt"/>
              </a:rPr>
              <a:t>Testing</a:t>
            </a:r>
            <a:endParaRPr lang="en-US" altLang="en-US" sz="4000" b="1" dirty="0">
              <a:solidFill>
                <a:srgbClr val="C00000"/>
              </a:solidFill>
              <a:latin typeface="+mj-lt"/>
            </a:endParaRPr>
          </a:p>
        </p:txBody>
      </p:sp>
      <p:sp>
        <p:nvSpPr>
          <p:cNvPr id="4" name="Rectangle 3"/>
          <p:cNvSpPr/>
          <p:nvPr/>
        </p:nvSpPr>
        <p:spPr>
          <a:xfrm>
            <a:off x="262501" y="866732"/>
            <a:ext cx="9583616" cy="646331"/>
          </a:xfrm>
          <a:prstGeom prst="rect">
            <a:avLst/>
          </a:prstGeom>
        </p:spPr>
        <p:txBody>
          <a:bodyPr wrap="square">
            <a:spAutoFit/>
          </a:bodyPr>
          <a:lstStyle/>
          <a:p>
            <a:r>
              <a:rPr lang="en-IN" b="1" dirty="0"/>
              <a:t>Web Service Testing</a:t>
            </a:r>
            <a:r>
              <a:rPr lang="en-IN" dirty="0"/>
              <a:t> is to verify that all of the Application Programming Interfaces (APIs) exposed by your application operate as expected. </a:t>
            </a:r>
            <a:endParaRPr lang="en-GB" sz="2000" dirty="0">
              <a:solidFill>
                <a:prstClr val="black"/>
              </a:solidFill>
              <a:latin typeface="Calibri" panose="020F0502020204030204"/>
            </a:endParaRPr>
          </a:p>
        </p:txBody>
      </p:sp>
      <p:sp>
        <p:nvSpPr>
          <p:cNvPr id="9" name="AutoShape 2" descr="Image result for blazemet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2" descr="Image result for soapui and postma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1" name="Picture 10"/>
          <p:cNvPicPr>
            <a:picLocks/>
          </p:cNvPicPr>
          <p:nvPr/>
        </p:nvPicPr>
        <p:blipFill>
          <a:blip r:embed="rId4"/>
          <a:stretch>
            <a:fillRect/>
          </a:stretch>
        </p:blipFill>
        <p:spPr>
          <a:xfrm>
            <a:off x="343332" y="3112177"/>
            <a:ext cx="2160000" cy="1440000"/>
          </a:xfrm>
          <a:prstGeom prst="rect">
            <a:avLst/>
          </a:prstGeom>
        </p:spPr>
      </p:pic>
      <p:pic>
        <p:nvPicPr>
          <p:cNvPr id="12" name="Picture 11"/>
          <p:cNvPicPr>
            <a:picLocks/>
          </p:cNvPicPr>
          <p:nvPr/>
        </p:nvPicPr>
        <p:blipFill>
          <a:blip r:embed="rId5"/>
          <a:stretch>
            <a:fillRect/>
          </a:stretch>
        </p:blipFill>
        <p:spPr>
          <a:xfrm>
            <a:off x="3974309" y="3112177"/>
            <a:ext cx="2160000" cy="1440000"/>
          </a:xfrm>
          <a:prstGeom prst="rect">
            <a:avLst/>
          </a:prstGeom>
        </p:spPr>
      </p:pic>
      <p:sp>
        <p:nvSpPr>
          <p:cNvPr id="13" name="Rectangle 12"/>
          <p:cNvSpPr/>
          <p:nvPr/>
        </p:nvSpPr>
        <p:spPr>
          <a:xfrm>
            <a:off x="343332" y="1920237"/>
            <a:ext cx="5821493" cy="954107"/>
          </a:xfrm>
          <a:prstGeom prst="rect">
            <a:avLst/>
          </a:prstGeom>
        </p:spPr>
        <p:txBody>
          <a:bodyPr wrap="square">
            <a:spAutoFit/>
          </a:bodyPr>
          <a:lstStyle/>
          <a:p>
            <a:pPr>
              <a:buFont typeface="+mj-lt"/>
              <a:buAutoNum type="arabicPeriod"/>
            </a:pPr>
            <a:r>
              <a:rPr lang="en-IN" dirty="0"/>
              <a:t>SOAP (Simple Object Access Protocol)</a:t>
            </a:r>
          </a:p>
          <a:p>
            <a:pPr>
              <a:buFont typeface="+mj-lt"/>
              <a:buAutoNum type="arabicPeriod"/>
            </a:pPr>
            <a:r>
              <a:rPr lang="en-IN" dirty="0"/>
              <a:t>REST (Representational State Transfer architecture</a:t>
            </a:r>
            <a:r>
              <a:rPr lang="en-IN" dirty="0" smtClean="0"/>
              <a:t>)</a:t>
            </a:r>
          </a:p>
          <a:p>
            <a:pPr>
              <a:buFont typeface="+mj-lt"/>
              <a:buAutoNum type="arabicPeriod"/>
            </a:pPr>
            <a:endParaRPr lang="en-IN" sz="2000" b="0" i="0" dirty="0">
              <a:solidFill>
                <a:srgbClr val="222222"/>
              </a:solidFill>
              <a:effectLst/>
            </a:endParaRPr>
          </a:p>
        </p:txBody>
      </p:sp>
    </p:spTree>
    <p:extLst>
      <p:ext uri="{BB962C8B-B14F-4D97-AF65-F5344CB8AC3E}">
        <p14:creationId xmlns:p14="http://schemas.microsoft.com/office/powerpoint/2010/main" val="35547712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17" y="6393783"/>
            <a:ext cx="2266295" cy="733735"/>
          </a:xfrm>
          <a:prstGeom prst="rect">
            <a:avLst/>
          </a:prstGeom>
        </p:spPr>
      </p:pic>
      <p:sp>
        <p:nvSpPr>
          <p:cNvPr id="3" name="Rectangle 4">
            <a:extLst>
              <a:ext uri="{FF2B5EF4-FFF2-40B4-BE49-F238E27FC236}">
                <a16:creationId xmlns:a16="http://schemas.microsoft.com/office/drawing/2014/main" id="{FC1FA4EE-6C24-43A5-831B-1C856DC0CBBD}"/>
              </a:ext>
            </a:extLst>
          </p:cNvPr>
          <p:cNvSpPr>
            <a:spLocks noChangeArrowheads="1"/>
          </p:cNvSpPr>
          <p:nvPr/>
        </p:nvSpPr>
        <p:spPr bwMode="auto">
          <a:xfrm>
            <a:off x="262501" y="529942"/>
            <a:ext cx="8107680" cy="457200"/>
          </a:xfrm>
          <a:prstGeom prst="rect">
            <a:avLst/>
          </a:prstGeom>
          <a:noFill/>
          <a:ln w="12700">
            <a:noFill/>
            <a:miter lim="800000"/>
            <a:headEnd/>
            <a:tailEnd/>
          </a:ln>
        </p:spPr>
        <p:txBody>
          <a:bodyPr lIns="90488" tIns="44450" rIns="90488" bIns="44450" anchor="ctr"/>
          <a:lstStyle/>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0070C0"/>
              </a:solidFill>
              <a:effectLst/>
              <a:uLnTx/>
              <a:uFillTx/>
              <a:latin typeface="Calibri" panose="020F0502020204030204"/>
              <a:ea typeface="+mn-ea"/>
              <a:cs typeface="Arial" charset="0"/>
            </a:endParaRPr>
          </a:p>
        </p:txBody>
      </p:sp>
      <p:sp>
        <p:nvSpPr>
          <p:cNvPr id="2" name="Rectangle 1"/>
          <p:cNvSpPr/>
          <p:nvPr/>
        </p:nvSpPr>
        <p:spPr>
          <a:xfrm>
            <a:off x="474784" y="1419889"/>
            <a:ext cx="6910754" cy="2554545"/>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endParaRPr lang="en-US" altLang="en-US" sz="2000" dirty="0">
              <a:solidFill>
                <a:prstClr val="black"/>
              </a:solidFill>
              <a:latin typeface="Calibri" panose="020F0502020204030204"/>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altLang="en-US" sz="2000" b="0" i="0" u="none" strike="noStrike" kern="1200" cap="none" spc="0" normalizeH="0" baseline="0" noProof="0" dirty="0" smtClean="0">
                <a:ln>
                  <a:noFill/>
                </a:ln>
                <a:solidFill>
                  <a:prstClr val="black"/>
                </a:solidFill>
                <a:effectLst/>
                <a:uLnTx/>
                <a:uFillTx/>
                <a:latin typeface="Calibri" panose="020F0502020204030204"/>
                <a:ea typeface="+mn-ea"/>
                <a:cs typeface="+mn-cs"/>
              </a:rPr>
              <a:t>Load Testing</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altLang="en-US" sz="2000" b="0" i="0" u="none" strike="noStrike" kern="1200" cap="none" spc="0" normalizeH="0" baseline="0" noProof="0" dirty="0" smtClean="0">
                <a:ln>
                  <a:noFill/>
                </a:ln>
                <a:solidFill>
                  <a:prstClr val="black"/>
                </a:solidFill>
                <a:effectLst/>
                <a:uLnTx/>
                <a:uFillTx/>
                <a:latin typeface="Calibri" panose="020F0502020204030204"/>
                <a:ea typeface="+mn-ea"/>
                <a:cs typeface="+mn-cs"/>
              </a:rPr>
              <a:t>Stress Testing</a:t>
            </a:r>
          </a:p>
          <a:p>
            <a:pPr marL="742950" lvl="1" indent="-285750">
              <a:buFont typeface="Wingdings" panose="05000000000000000000" pitchFamily="2" charset="2"/>
              <a:buChar char="v"/>
            </a:pPr>
            <a:r>
              <a:rPr lang="en-GB" sz="2000" dirty="0" smtClean="0">
                <a:solidFill>
                  <a:prstClr val="black"/>
                </a:solidFill>
                <a:latin typeface="Calibri" panose="020F0502020204030204"/>
              </a:rPr>
              <a:t>Endurance </a:t>
            </a:r>
            <a:r>
              <a:rPr lang="en-GB" sz="2000" dirty="0">
                <a:solidFill>
                  <a:prstClr val="black"/>
                </a:solidFill>
                <a:latin typeface="Calibri" panose="020F0502020204030204"/>
              </a:rPr>
              <a:t>Testing</a:t>
            </a:r>
          </a:p>
          <a:p>
            <a:pPr marL="742950" lvl="1" indent="-285750">
              <a:buFont typeface="Wingdings" panose="05000000000000000000" pitchFamily="2" charset="2"/>
              <a:buChar char="v"/>
            </a:pPr>
            <a:r>
              <a:rPr lang="en-GB" sz="2000" dirty="0">
                <a:solidFill>
                  <a:prstClr val="black"/>
                </a:solidFill>
                <a:latin typeface="Calibri" panose="020F0502020204030204"/>
              </a:rPr>
              <a:t>Spike </a:t>
            </a:r>
            <a:r>
              <a:rPr lang="en-GB" sz="2000" dirty="0" smtClean="0">
                <a:solidFill>
                  <a:prstClr val="black"/>
                </a:solidFill>
                <a:latin typeface="Calibri" panose="020F0502020204030204"/>
              </a:rPr>
              <a:t>Testing</a:t>
            </a:r>
          </a:p>
          <a:p>
            <a:pPr marL="742950" lvl="1" indent="-285750">
              <a:buFont typeface="Wingdings" panose="05000000000000000000" pitchFamily="2" charset="2"/>
              <a:buChar char="v"/>
            </a:pPr>
            <a:r>
              <a:rPr lang="en-GB" sz="2000" dirty="0" smtClean="0">
                <a:solidFill>
                  <a:prstClr val="black"/>
                </a:solidFill>
                <a:latin typeface="Calibri" panose="020F0502020204030204"/>
              </a:rPr>
              <a:t>Volume Testing</a:t>
            </a:r>
          </a:p>
          <a:p>
            <a:pPr marL="742950" lvl="1" indent="-285750">
              <a:buFont typeface="Wingdings" panose="05000000000000000000" pitchFamily="2" charset="2"/>
              <a:buChar char="v"/>
            </a:pPr>
            <a:r>
              <a:rPr lang="en-GB" sz="2000" dirty="0" smtClean="0">
                <a:solidFill>
                  <a:prstClr val="black"/>
                </a:solidFill>
                <a:latin typeface="Calibri" panose="020F0502020204030204"/>
              </a:rPr>
              <a:t>Scalability Testing</a:t>
            </a:r>
            <a:endParaRPr lang="en-GB" sz="2000" dirty="0">
              <a:solidFill>
                <a:prstClr val="black"/>
              </a:solidFill>
              <a:latin typeface="Calibri" panose="020F0502020204030204"/>
            </a:endParaRPr>
          </a:p>
          <a:p>
            <a:pPr marL="742950" lvl="1" indent="-285750">
              <a:buFont typeface="Arial" panose="020B0604020202020204" pitchFamily="34" charset="0"/>
              <a:buChar char="•"/>
            </a:pPr>
            <a:endParaRPr kumimoji="0" lang="en-US" altLang="en-US" sz="20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p:txBody>
      </p:sp>
      <p:pic>
        <p:nvPicPr>
          <p:cNvPr id="5" name="Picture 4"/>
          <p:cNvPicPr>
            <a:picLocks noChangeAspect="1"/>
          </p:cNvPicPr>
          <p:nvPr/>
        </p:nvPicPr>
        <p:blipFill>
          <a:blip r:embed="rId3"/>
          <a:stretch>
            <a:fillRect/>
          </a:stretch>
        </p:blipFill>
        <p:spPr>
          <a:xfrm>
            <a:off x="6109921" y="2172066"/>
            <a:ext cx="3676650" cy="1247775"/>
          </a:xfrm>
          <a:prstGeom prst="rect">
            <a:avLst/>
          </a:prstGeom>
        </p:spPr>
      </p:pic>
      <p:sp>
        <p:nvSpPr>
          <p:cNvPr id="7" name="Rectangle 6"/>
          <p:cNvSpPr/>
          <p:nvPr/>
        </p:nvSpPr>
        <p:spPr>
          <a:xfrm>
            <a:off x="0" y="187764"/>
            <a:ext cx="4306500" cy="707886"/>
          </a:xfrm>
          <a:prstGeom prst="rect">
            <a:avLst/>
          </a:prstGeom>
        </p:spPr>
        <p:txBody>
          <a:bodyPr wrap="none">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altLang="en-US" sz="4000" b="1" dirty="0" smtClean="0">
                <a:solidFill>
                  <a:srgbClr val="C00000"/>
                </a:solidFill>
                <a:latin typeface="+mj-lt"/>
              </a:rPr>
              <a:t>Performance Testing</a:t>
            </a:r>
            <a:endParaRPr lang="en-US" altLang="en-US" sz="4000" b="1" dirty="0">
              <a:solidFill>
                <a:srgbClr val="C00000"/>
              </a:solidFill>
              <a:latin typeface="+mj-lt"/>
            </a:endParaRPr>
          </a:p>
        </p:txBody>
      </p:sp>
      <p:sp>
        <p:nvSpPr>
          <p:cNvPr id="4" name="Rectangle 3"/>
          <p:cNvSpPr/>
          <p:nvPr/>
        </p:nvSpPr>
        <p:spPr>
          <a:xfrm>
            <a:off x="262501" y="866732"/>
            <a:ext cx="9583616" cy="707886"/>
          </a:xfrm>
          <a:prstGeom prst="rect">
            <a:avLst/>
          </a:prstGeom>
        </p:spPr>
        <p:txBody>
          <a:bodyPr wrap="square">
            <a:spAutoFit/>
          </a:bodyPr>
          <a:lstStyle/>
          <a:p>
            <a:r>
              <a:rPr lang="en-IN" sz="2000" dirty="0">
                <a:solidFill>
                  <a:prstClr val="black"/>
                </a:solidFill>
                <a:latin typeface="Calibri" panose="020F0502020204030204"/>
              </a:rPr>
              <a:t>PERFORMANCE TESTING is a type of software testing that intends to determine how a system performs in terms of responsiveness and stability under a certain load.</a:t>
            </a:r>
            <a:endParaRPr lang="en-GB" sz="2000" dirty="0">
              <a:solidFill>
                <a:prstClr val="black"/>
              </a:solidFill>
              <a:latin typeface="Calibri" panose="020F0502020204030204"/>
            </a:endParaRPr>
          </a:p>
        </p:txBody>
      </p:sp>
      <p:sp>
        <p:nvSpPr>
          <p:cNvPr id="8" name="Rectangle 7"/>
          <p:cNvSpPr/>
          <p:nvPr/>
        </p:nvSpPr>
        <p:spPr>
          <a:xfrm>
            <a:off x="1070571" y="3898092"/>
            <a:ext cx="5719180" cy="1908215"/>
          </a:xfrm>
          <a:prstGeom prst="rect">
            <a:avLst/>
          </a:prstGeom>
        </p:spPr>
        <p:txBody>
          <a:bodyPr wrap="square">
            <a:spAutoFit/>
          </a:bodyPr>
          <a:lstStyle/>
          <a:p>
            <a:pPr marL="1200150" lvl="2" indent="-285750">
              <a:lnSpc>
                <a:spcPct val="90000"/>
              </a:lnSpc>
              <a:buFont typeface="Wingdings" panose="05000000000000000000" pitchFamily="2" charset="2"/>
              <a:buChar char="§"/>
              <a:defRPr/>
            </a:pPr>
            <a:r>
              <a:rPr lang="en-US" altLang="en-US" sz="2000" dirty="0">
                <a:solidFill>
                  <a:prstClr val="black"/>
                </a:solidFill>
              </a:rPr>
              <a:t>Response Time </a:t>
            </a:r>
          </a:p>
          <a:p>
            <a:pPr marL="1200150" lvl="2" indent="-285750">
              <a:buFont typeface="Wingdings" panose="05000000000000000000" pitchFamily="2" charset="2"/>
              <a:buChar char="§"/>
              <a:defRPr/>
            </a:pPr>
            <a:r>
              <a:rPr lang="en-US" altLang="en-US" sz="2000" dirty="0">
                <a:solidFill>
                  <a:prstClr val="black"/>
                </a:solidFill>
              </a:rPr>
              <a:t>Throughput</a:t>
            </a:r>
          </a:p>
          <a:p>
            <a:pPr marL="1200150" lvl="2" indent="-285750">
              <a:buFont typeface="Wingdings" panose="05000000000000000000" pitchFamily="2" charset="2"/>
              <a:buChar char="§"/>
              <a:defRPr/>
            </a:pPr>
            <a:r>
              <a:rPr lang="en-US" altLang="en-US" sz="2000" dirty="0">
                <a:solidFill>
                  <a:prstClr val="black"/>
                </a:solidFill>
              </a:rPr>
              <a:t>Resource Utilization</a:t>
            </a:r>
          </a:p>
          <a:p>
            <a:pPr marL="1257300" lvl="2" indent="-342900">
              <a:buFont typeface="Wingdings" panose="05000000000000000000" pitchFamily="2" charset="2"/>
              <a:buChar char="§"/>
              <a:defRPr/>
            </a:pPr>
            <a:r>
              <a:rPr lang="en-US" altLang="en-US" sz="2000" dirty="0" smtClean="0">
                <a:solidFill>
                  <a:prstClr val="black"/>
                </a:solidFill>
              </a:rPr>
              <a:t>outer </a:t>
            </a:r>
            <a:r>
              <a:rPr lang="en-US" altLang="en-US" sz="2000" dirty="0">
                <a:solidFill>
                  <a:prstClr val="black"/>
                </a:solidFill>
              </a:rPr>
              <a:t>limits of the application</a:t>
            </a:r>
          </a:p>
          <a:p>
            <a:pPr marL="1257300" lvl="2" indent="-342900">
              <a:buFont typeface="Wingdings" panose="05000000000000000000" pitchFamily="2" charset="2"/>
              <a:buChar char="§"/>
              <a:defRPr/>
            </a:pPr>
            <a:r>
              <a:rPr lang="en-US" altLang="en-US" sz="2000" dirty="0">
                <a:solidFill>
                  <a:prstClr val="black"/>
                </a:solidFill>
              </a:rPr>
              <a:t>re-run with incremental application breaks </a:t>
            </a:r>
            <a:r>
              <a:rPr lang="en-US" altLang="en-US" sz="2000" dirty="0" smtClean="0">
                <a:solidFill>
                  <a:prstClr val="black"/>
                </a:solidFill>
              </a:rPr>
              <a:t>down</a:t>
            </a:r>
            <a:endParaRPr lang="en-GB" dirty="0"/>
          </a:p>
        </p:txBody>
      </p:sp>
      <p:sp>
        <p:nvSpPr>
          <p:cNvPr id="9" name="AutoShape 2" descr="Image result for blazemet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 name="Picture 9"/>
          <p:cNvPicPr>
            <a:picLocks noChangeAspect="1"/>
          </p:cNvPicPr>
          <p:nvPr/>
        </p:nvPicPr>
        <p:blipFill>
          <a:blip r:embed="rId4"/>
          <a:stretch>
            <a:fillRect/>
          </a:stretch>
        </p:blipFill>
        <p:spPr>
          <a:xfrm>
            <a:off x="6471871" y="3676397"/>
            <a:ext cx="2952750" cy="1552575"/>
          </a:xfrm>
          <a:prstGeom prst="rect">
            <a:avLst/>
          </a:prstGeom>
        </p:spPr>
      </p:pic>
      <p:pic>
        <p:nvPicPr>
          <p:cNvPr id="8196" name="Picture 4" descr="Related image"/>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89751" y="5086307"/>
            <a:ext cx="1440000" cy="14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4424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576" y="895650"/>
            <a:ext cx="8675370" cy="4931516"/>
          </a:xfrm>
        </p:spPr>
        <p:txBody>
          <a:bodyPr>
            <a:normAutofit/>
          </a:bodyPr>
          <a:lstStyle/>
          <a:p>
            <a:pPr marL="342900" lvl="0" indent="-342900" defTabSz="914400">
              <a:lnSpc>
                <a:spcPct val="100000"/>
              </a:lnSpc>
              <a:spcBef>
                <a:spcPts val="0"/>
              </a:spcBef>
              <a:buFont typeface="Wingdings" panose="05000000000000000000" pitchFamily="2" charset="2"/>
              <a:buChar char="ü"/>
              <a:defRPr/>
            </a:pPr>
            <a:r>
              <a:rPr lang="en-US" altLang="en-US" sz="1800" dirty="0" smtClean="0">
                <a:solidFill>
                  <a:prstClr val="black"/>
                </a:solidFill>
              </a:rPr>
              <a:t>OWASP </a:t>
            </a:r>
            <a:r>
              <a:rPr lang="en-US" altLang="en-US" sz="1800" dirty="0">
                <a:solidFill>
                  <a:prstClr val="black"/>
                </a:solidFill>
              </a:rPr>
              <a:t>TOP 10 Vulnerabilities</a:t>
            </a:r>
          </a:p>
          <a:p>
            <a:pPr lvl="1"/>
            <a:r>
              <a:rPr lang="en-GB" sz="1800" dirty="0" smtClean="0"/>
              <a:t>Injection</a:t>
            </a:r>
            <a:endParaRPr lang="en-GB" sz="1800" dirty="0"/>
          </a:p>
          <a:p>
            <a:pPr lvl="1"/>
            <a:r>
              <a:rPr lang="en-GB" sz="1800" dirty="0"/>
              <a:t>Broken Authentication</a:t>
            </a:r>
          </a:p>
          <a:p>
            <a:pPr lvl="1"/>
            <a:r>
              <a:rPr lang="en-GB" sz="1800" dirty="0"/>
              <a:t>Sensitive data exposure</a:t>
            </a:r>
          </a:p>
          <a:p>
            <a:pPr lvl="1"/>
            <a:r>
              <a:rPr lang="en-GB" sz="1800" dirty="0"/>
              <a:t>XML External Entities (XXE)</a:t>
            </a:r>
          </a:p>
          <a:p>
            <a:pPr lvl="1"/>
            <a:r>
              <a:rPr lang="en-GB" sz="1800" dirty="0"/>
              <a:t>Broken Access control</a:t>
            </a:r>
          </a:p>
          <a:p>
            <a:pPr lvl="1"/>
            <a:r>
              <a:rPr lang="en-GB" sz="1800" dirty="0"/>
              <a:t>Security misconfigurations</a:t>
            </a:r>
          </a:p>
          <a:p>
            <a:pPr lvl="1"/>
            <a:r>
              <a:rPr lang="en-GB" sz="1800" dirty="0"/>
              <a:t>Cross-Site Scripting (XSS)</a:t>
            </a:r>
          </a:p>
          <a:p>
            <a:pPr lvl="1"/>
            <a:r>
              <a:rPr lang="en-GB" sz="1800" dirty="0"/>
              <a:t>Insecure Deserialization</a:t>
            </a:r>
          </a:p>
          <a:p>
            <a:pPr lvl="1"/>
            <a:r>
              <a:rPr lang="en-GB" sz="1800" dirty="0"/>
              <a:t>Using Components with known vulnerabilities</a:t>
            </a:r>
          </a:p>
          <a:p>
            <a:pPr lvl="1"/>
            <a:r>
              <a:rPr lang="en-GB" sz="1800" dirty="0"/>
              <a:t>Insufficient logging and </a:t>
            </a:r>
            <a:r>
              <a:rPr lang="en-GB" sz="1800" dirty="0" smtClean="0"/>
              <a:t>monitoring</a:t>
            </a:r>
          </a:p>
          <a:p>
            <a:pPr lvl="1"/>
            <a:r>
              <a:rPr lang="en-GB" sz="1800" dirty="0" smtClean="0"/>
              <a:t>And more…</a:t>
            </a:r>
            <a:endParaRPr lang="en-GB" sz="1800" dirty="0"/>
          </a:p>
        </p:txBody>
      </p:sp>
      <p:sp>
        <p:nvSpPr>
          <p:cNvPr id="4" name="Slide Number Placeholder 3"/>
          <p:cNvSpPr>
            <a:spLocks noGrp="1"/>
          </p:cNvSpPr>
          <p:nvPr>
            <p:ph type="sldNum" sz="quarter" idx="12"/>
          </p:nvPr>
        </p:nvSpPr>
        <p:spPr/>
        <p:txBody>
          <a:bodyPr/>
          <a:lstStyle/>
          <a:p>
            <a:fld id="{4D23E9D9-C42F-493F-8B22-4C291A1BE60A}" type="slidenum">
              <a:rPr lang="en-US" smtClean="0"/>
              <a:t>16</a:t>
            </a:fld>
            <a:endParaRPr lang="en-US" dirty="0"/>
          </a:p>
        </p:txBody>
      </p:sp>
      <p:pic>
        <p:nvPicPr>
          <p:cNvPr id="5" name="Picture 2" descr="Image result for pentesting with burp suite pd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5021" y="1243814"/>
            <a:ext cx="3000375" cy="152400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0" y="187764"/>
            <a:ext cx="3328412" cy="707886"/>
          </a:xfrm>
          <a:prstGeom prst="rect">
            <a:avLst/>
          </a:prstGeom>
        </p:spPr>
        <p:txBody>
          <a:bodyPr wrap="none">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altLang="en-US" sz="4000" b="1" dirty="0" smtClean="0">
                <a:solidFill>
                  <a:srgbClr val="C00000"/>
                </a:solidFill>
                <a:latin typeface="+mj-lt"/>
              </a:rPr>
              <a:t>Security Testing</a:t>
            </a:r>
            <a:endParaRPr lang="en-US" altLang="en-US" sz="4000" b="1" dirty="0">
              <a:solidFill>
                <a:srgbClr val="C00000"/>
              </a:solidFill>
              <a:latin typeface="+mj-lt"/>
            </a:endParaRPr>
          </a:p>
        </p:txBody>
      </p:sp>
      <p:pic>
        <p:nvPicPr>
          <p:cNvPr id="7" name="Picture 6"/>
          <p:cNvPicPr>
            <a:picLocks noChangeAspect="1"/>
          </p:cNvPicPr>
          <p:nvPr/>
        </p:nvPicPr>
        <p:blipFill>
          <a:blip r:embed="rId3"/>
          <a:stretch>
            <a:fillRect/>
          </a:stretch>
        </p:blipFill>
        <p:spPr>
          <a:xfrm>
            <a:off x="6913697" y="3115814"/>
            <a:ext cx="2028825" cy="2057400"/>
          </a:xfrm>
          <a:prstGeom prst="rect">
            <a:avLst/>
          </a:prstGeom>
        </p:spPr>
      </p:pic>
    </p:spTree>
    <p:extLst>
      <p:ext uri="{BB962C8B-B14F-4D97-AF65-F5344CB8AC3E}">
        <p14:creationId xmlns:p14="http://schemas.microsoft.com/office/powerpoint/2010/main" val="34458832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576" y="895650"/>
            <a:ext cx="8675370" cy="4931516"/>
          </a:xfrm>
        </p:spPr>
        <p:txBody>
          <a:bodyPr>
            <a:noAutofit/>
          </a:bodyPr>
          <a:lstStyle/>
          <a:p>
            <a:pPr marL="0" lvl="0" indent="0">
              <a:buNone/>
            </a:pPr>
            <a:r>
              <a:rPr lang="en-US" sz="1800" b="1" dirty="0" smtClean="0"/>
              <a:t>Application Manual Testing</a:t>
            </a:r>
            <a:endParaRPr lang="en-US" sz="1800" dirty="0" smtClean="0"/>
          </a:p>
          <a:p>
            <a:pPr lvl="1"/>
            <a:r>
              <a:rPr lang="en-US" sz="1400" dirty="0"/>
              <a:t>Identified gaps in requirements and had discussions with BA regarding those gaps</a:t>
            </a:r>
            <a:endParaRPr lang="en-GB" sz="1400" dirty="0"/>
          </a:p>
          <a:p>
            <a:pPr lvl="1"/>
            <a:r>
              <a:rPr lang="en-US" sz="1400" dirty="0" smtClean="0"/>
              <a:t>Designing </a:t>
            </a:r>
            <a:r>
              <a:rPr lang="en-US" sz="1400" dirty="0"/>
              <a:t>and maintaining test cases for the project.</a:t>
            </a:r>
            <a:endParaRPr lang="en-GB" sz="1400" dirty="0"/>
          </a:p>
          <a:p>
            <a:pPr lvl="1"/>
            <a:r>
              <a:rPr lang="en-US" sz="1400" dirty="0"/>
              <a:t>Involved in Functional and regression testing of the project.</a:t>
            </a:r>
            <a:endParaRPr lang="en-GB" sz="1400" dirty="0"/>
          </a:p>
          <a:p>
            <a:pPr lvl="1"/>
            <a:r>
              <a:rPr lang="en-US" sz="1400" dirty="0" smtClean="0"/>
              <a:t>Preparing </a:t>
            </a:r>
            <a:r>
              <a:rPr lang="en-US" sz="1400" dirty="0"/>
              <a:t>Test estimate based on number of resources available.</a:t>
            </a:r>
            <a:endParaRPr lang="en-GB" sz="1400" dirty="0"/>
          </a:p>
          <a:p>
            <a:pPr lvl="1"/>
            <a:r>
              <a:rPr lang="en-US" sz="1400" dirty="0"/>
              <a:t>Assigning tasks to the peers and coordinating the testing efforts.</a:t>
            </a:r>
            <a:endParaRPr lang="en-GB" sz="1400" dirty="0"/>
          </a:p>
          <a:p>
            <a:pPr lvl="1"/>
            <a:r>
              <a:rPr lang="en-US" sz="1400" dirty="0"/>
              <a:t>Preparing Test </a:t>
            </a:r>
            <a:r>
              <a:rPr lang="en-US" sz="1400" dirty="0" smtClean="0"/>
              <a:t>Metrics</a:t>
            </a:r>
          </a:p>
          <a:p>
            <a:pPr lvl="1"/>
            <a:r>
              <a:rPr lang="en-US" sz="1400" dirty="0" smtClean="0"/>
              <a:t>Designed </a:t>
            </a:r>
            <a:r>
              <a:rPr lang="en-US" sz="1400" dirty="0"/>
              <a:t>test cases and Performed the Peer reviews and reviews </a:t>
            </a:r>
            <a:endParaRPr lang="en-GB" sz="1400" dirty="0"/>
          </a:p>
          <a:p>
            <a:pPr lvl="1"/>
            <a:r>
              <a:rPr lang="en-US" sz="1400" dirty="0"/>
              <a:t>Identifying regression suite from existing test cases and modified test cases based on current requirements.</a:t>
            </a:r>
            <a:endParaRPr lang="en-GB" sz="1400" dirty="0"/>
          </a:p>
          <a:p>
            <a:pPr lvl="1"/>
            <a:r>
              <a:rPr lang="en-US" sz="1400" dirty="0"/>
              <a:t>Mapping test cases to RTM  and validating the completeness of coverage of requirements </a:t>
            </a:r>
          </a:p>
          <a:p>
            <a:pPr lvl="1" fontAlgn="base"/>
            <a:r>
              <a:rPr lang="en-US" sz="1400" dirty="0" smtClean="0"/>
              <a:t>Verified Web </a:t>
            </a:r>
            <a:r>
              <a:rPr lang="en-US" sz="1400" dirty="0"/>
              <a:t>Services like </a:t>
            </a:r>
            <a:r>
              <a:rPr lang="en-US" sz="1400" b="1" dirty="0"/>
              <a:t>SOAP</a:t>
            </a:r>
            <a:r>
              <a:rPr lang="en-US" sz="1400" dirty="0"/>
              <a:t>, </a:t>
            </a:r>
            <a:r>
              <a:rPr lang="en-US" sz="1400" b="1" dirty="0"/>
              <a:t>REST.</a:t>
            </a:r>
            <a:endParaRPr lang="en-GB" sz="1400" dirty="0"/>
          </a:p>
          <a:p>
            <a:pPr lvl="1" fontAlgn="base"/>
            <a:r>
              <a:rPr lang="en-US" sz="1400" dirty="0" smtClean="0"/>
              <a:t>Tested Web </a:t>
            </a:r>
            <a:r>
              <a:rPr lang="en-US" sz="1400" dirty="0"/>
              <a:t>Services </a:t>
            </a:r>
            <a:r>
              <a:rPr lang="en-US" sz="1400" dirty="0" smtClean="0"/>
              <a:t>using tools </a:t>
            </a:r>
            <a:r>
              <a:rPr lang="en-US" sz="1400" dirty="0"/>
              <a:t>like </a:t>
            </a:r>
            <a:r>
              <a:rPr lang="en-US" sz="1400" b="1" dirty="0" smtClean="0"/>
              <a:t>SOAPUI, POSTMAN</a:t>
            </a:r>
            <a:r>
              <a:rPr lang="en-US" sz="1400" dirty="0" smtClean="0"/>
              <a:t>.</a:t>
            </a:r>
            <a:endParaRPr lang="en-GB" sz="1400" dirty="0"/>
          </a:p>
          <a:p>
            <a:pPr lvl="1"/>
            <a:r>
              <a:rPr lang="en-US" sz="1400" dirty="0" smtClean="0"/>
              <a:t>Participated </a:t>
            </a:r>
            <a:r>
              <a:rPr lang="en-US" sz="1400" dirty="0"/>
              <a:t>in test execution cycle that includes functional, Regression, security, Cross browsing testing </a:t>
            </a:r>
            <a:endParaRPr lang="en-GB" sz="1400" dirty="0"/>
          </a:p>
          <a:p>
            <a:pPr lvl="1"/>
            <a:r>
              <a:rPr lang="en-US" sz="1400" dirty="0"/>
              <a:t>Tested critical bug fixes and coordinated with the developers in release of bug fixes meeting tight time line.</a:t>
            </a:r>
            <a:endParaRPr lang="en-GB" sz="1400" dirty="0"/>
          </a:p>
          <a:p>
            <a:pPr lvl="1"/>
            <a:r>
              <a:rPr lang="en-US" sz="1400" dirty="0"/>
              <a:t>Executing the test cases and logging defects in defect tracking tool.</a:t>
            </a:r>
            <a:endParaRPr lang="en-GB" sz="1400" dirty="0"/>
          </a:p>
          <a:p>
            <a:pPr lvl="1"/>
            <a:endParaRPr lang="en-GB" sz="1800" dirty="0"/>
          </a:p>
          <a:p>
            <a:pPr lvl="1"/>
            <a:endParaRPr lang="en-GB" sz="1800" dirty="0"/>
          </a:p>
          <a:p>
            <a:pPr lvl="1"/>
            <a:endParaRPr lang="en-GB" sz="1800" dirty="0"/>
          </a:p>
        </p:txBody>
      </p:sp>
      <p:sp>
        <p:nvSpPr>
          <p:cNvPr id="4" name="Slide Number Placeholder 3"/>
          <p:cNvSpPr>
            <a:spLocks noGrp="1"/>
          </p:cNvSpPr>
          <p:nvPr>
            <p:ph type="sldNum" sz="quarter" idx="12"/>
          </p:nvPr>
        </p:nvSpPr>
        <p:spPr/>
        <p:txBody>
          <a:bodyPr/>
          <a:lstStyle/>
          <a:p>
            <a:fld id="{4D23E9D9-C42F-493F-8B22-4C291A1BE60A}" type="slidenum">
              <a:rPr lang="en-US" smtClean="0"/>
              <a:t>17</a:t>
            </a:fld>
            <a:endParaRPr lang="en-US" dirty="0"/>
          </a:p>
        </p:txBody>
      </p:sp>
      <p:sp>
        <p:nvSpPr>
          <p:cNvPr id="6" name="Rectangle 5"/>
          <p:cNvSpPr/>
          <p:nvPr/>
        </p:nvSpPr>
        <p:spPr>
          <a:xfrm>
            <a:off x="0" y="187764"/>
            <a:ext cx="5959452" cy="707886"/>
          </a:xfrm>
          <a:prstGeom prst="rect">
            <a:avLst/>
          </a:prstGeom>
        </p:spPr>
        <p:txBody>
          <a:bodyPr wrap="none">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altLang="en-US" sz="4000" b="1" dirty="0" smtClean="0">
                <a:solidFill>
                  <a:srgbClr val="C00000"/>
                </a:solidFill>
                <a:latin typeface="+mj-lt"/>
              </a:rPr>
              <a:t>Testing Experience @Oakton</a:t>
            </a:r>
            <a:endParaRPr lang="en-US" altLang="en-US" sz="4000" b="1" dirty="0">
              <a:solidFill>
                <a:srgbClr val="C00000"/>
              </a:solidFill>
              <a:latin typeface="+mj-lt"/>
            </a:endParaRPr>
          </a:p>
        </p:txBody>
      </p:sp>
      <p:sp>
        <p:nvSpPr>
          <p:cNvPr id="2" name="AutoShape 2" descr="Image result for microsoft test manage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8" name="Picture 7"/>
          <p:cNvPicPr>
            <a:picLocks/>
          </p:cNvPicPr>
          <p:nvPr/>
        </p:nvPicPr>
        <p:blipFill>
          <a:blip r:embed="rId2"/>
          <a:stretch>
            <a:fillRect/>
          </a:stretch>
        </p:blipFill>
        <p:spPr>
          <a:xfrm>
            <a:off x="7486933" y="611429"/>
            <a:ext cx="2160000" cy="1080000"/>
          </a:xfrm>
          <a:prstGeom prst="rect">
            <a:avLst/>
          </a:prstGeom>
        </p:spPr>
      </p:pic>
      <p:sp>
        <p:nvSpPr>
          <p:cNvPr id="9" name="AutoShape 4" descr="Image result for tfs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 name="Picture 9"/>
          <p:cNvPicPr>
            <a:picLocks/>
          </p:cNvPicPr>
          <p:nvPr/>
        </p:nvPicPr>
        <p:blipFill>
          <a:blip r:embed="rId3"/>
          <a:stretch>
            <a:fillRect/>
          </a:stretch>
        </p:blipFill>
        <p:spPr>
          <a:xfrm>
            <a:off x="7486933" y="1839778"/>
            <a:ext cx="2160000" cy="1080000"/>
          </a:xfrm>
          <a:prstGeom prst="rect">
            <a:avLst/>
          </a:prstGeom>
        </p:spPr>
      </p:pic>
      <p:pic>
        <p:nvPicPr>
          <p:cNvPr id="13" name="Picture 12"/>
          <p:cNvPicPr>
            <a:picLocks/>
          </p:cNvPicPr>
          <p:nvPr/>
        </p:nvPicPr>
        <p:blipFill>
          <a:blip r:embed="rId4"/>
          <a:stretch>
            <a:fillRect/>
          </a:stretch>
        </p:blipFill>
        <p:spPr>
          <a:xfrm>
            <a:off x="4728048" y="5330078"/>
            <a:ext cx="2160000" cy="1080000"/>
          </a:xfrm>
          <a:prstGeom prst="rect">
            <a:avLst/>
          </a:prstGeom>
        </p:spPr>
      </p:pic>
      <p:pic>
        <p:nvPicPr>
          <p:cNvPr id="14" name="Picture 13"/>
          <p:cNvPicPr>
            <a:picLocks/>
          </p:cNvPicPr>
          <p:nvPr/>
        </p:nvPicPr>
        <p:blipFill>
          <a:blip r:embed="rId5"/>
          <a:stretch>
            <a:fillRect/>
          </a:stretch>
        </p:blipFill>
        <p:spPr>
          <a:xfrm>
            <a:off x="7486933" y="5330078"/>
            <a:ext cx="2160000" cy="1080000"/>
          </a:xfrm>
          <a:prstGeom prst="rect">
            <a:avLst/>
          </a:prstGeom>
        </p:spPr>
      </p:pic>
    </p:spTree>
    <p:extLst>
      <p:ext uri="{BB962C8B-B14F-4D97-AF65-F5344CB8AC3E}">
        <p14:creationId xmlns:p14="http://schemas.microsoft.com/office/powerpoint/2010/main" val="23292110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576" y="895650"/>
            <a:ext cx="8675370" cy="2108193"/>
          </a:xfrm>
        </p:spPr>
        <p:txBody>
          <a:bodyPr>
            <a:noAutofit/>
          </a:bodyPr>
          <a:lstStyle/>
          <a:p>
            <a:pPr marL="0" lvl="0" indent="0" fontAlgn="base">
              <a:buNone/>
            </a:pPr>
            <a:r>
              <a:rPr lang="en-US" sz="1800" b="1" dirty="0" smtClean="0"/>
              <a:t>Application </a:t>
            </a:r>
            <a:r>
              <a:rPr lang="en-US" sz="1800" b="1" dirty="0"/>
              <a:t>Automation Testing</a:t>
            </a:r>
          </a:p>
          <a:p>
            <a:pPr lvl="1" fontAlgn="base"/>
            <a:r>
              <a:rPr lang="en-US" sz="1600" dirty="0"/>
              <a:t>Identify the test cases needs to automate.</a:t>
            </a:r>
            <a:endParaRPr lang="en-GB" sz="1600" dirty="0"/>
          </a:p>
          <a:p>
            <a:pPr lvl="1" fontAlgn="base"/>
            <a:r>
              <a:rPr lang="en-US" sz="1600" dirty="0" smtClean="0"/>
              <a:t>Develop </a:t>
            </a:r>
            <a:r>
              <a:rPr lang="en-US" sz="1600" dirty="0"/>
              <a:t>the scripts by using </a:t>
            </a:r>
            <a:r>
              <a:rPr lang="en-US" sz="1600" b="1" dirty="0" err="1"/>
              <a:t>TestNG</a:t>
            </a:r>
            <a:r>
              <a:rPr lang="en-US" sz="1600" dirty="0"/>
              <a:t> with </a:t>
            </a:r>
            <a:r>
              <a:rPr lang="en-US" sz="1600" b="1" dirty="0"/>
              <a:t>Web driver</a:t>
            </a:r>
            <a:r>
              <a:rPr lang="en-US" sz="1600" dirty="0"/>
              <a:t> and used </a:t>
            </a:r>
            <a:r>
              <a:rPr lang="en-US" sz="1600" b="1" dirty="0"/>
              <a:t>Hybrid framework</a:t>
            </a:r>
            <a:r>
              <a:rPr lang="en-US" sz="1600" dirty="0"/>
              <a:t>.</a:t>
            </a:r>
            <a:endParaRPr lang="en-GB" sz="1600" dirty="0"/>
          </a:p>
          <a:p>
            <a:pPr lvl="1"/>
            <a:r>
              <a:rPr lang="en-US" sz="1600" dirty="0"/>
              <a:t>Test scripts generation, customization to multiuser scripts.</a:t>
            </a:r>
            <a:endParaRPr lang="en-GB" sz="1600" dirty="0"/>
          </a:p>
          <a:p>
            <a:pPr lvl="1"/>
            <a:r>
              <a:rPr lang="en-US" sz="1600" dirty="0"/>
              <a:t>Execution of the scripts on different environments. </a:t>
            </a:r>
            <a:endParaRPr lang="en-GB" sz="1600" dirty="0"/>
          </a:p>
          <a:p>
            <a:pPr lvl="1"/>
            <a:r>
              <a:rPr lang="en-US" sz="1600" dirty="0"/>
              <a:t>Integrate the scripts with framework</a:t>
            </a:r>
            <a:endParaRPr lang="en-GB" sz="1600" dirty="0"/>
          </a:p>
          <a:p>
            <a:pPr lvl="1"/>
            <a:r>
              <a:rPr lang="en-US" sz="1600" dirty="0"/>
              <a:t>Stabilize all the developed scripts </a:t>
            </a:r>
            <a:endParaRPr lang="en-GB" sz="1600" dirty="0"/>
          </a:p>
          <a:p>
            <a:pPr lvl="0" fontAlgn="base"/>
            <a:endParaRPr lang="en-GB" sz="1800" dirty="0"/>
          </a:p>
          <a:p>
            <a:pPr marL="502920" lvl="1" indent="0">
              <a:buNone/>
            </a:pPr>
            <a:endParaRPr lang="en-GB" sz="1800" dirty="0"/>
          </a:p>
        </p:txBody>
      </p:sp>
      <p:sp>
        <p:nvSpPr>
          <p:cNvPr id="4" name="Slide Number Placeholder 3"/>
          <p:cNvSpPr>
            <a:spLocks noGrp="1"/>
          </p:cNvSpPr>
          <p:nvPr>
            <p:ph type="sldNum" sz="quarter" idx="12"/>
          </p:nvPr>
        </p:nvSpPr>
        <p:spPr/>
        <p:txBody>
          <a:bodyPr/>
          <a:lstStyle/>
          <a:p>
            <a:fld id="{4D23E9D9-C42F-493F-8B22-4C291A1BE60A}" type="slidenum">
              <a:rPr lang="en-US" smtClean="0"/>
              <a:t>18</a:t>
            </a:fld>
            <a:endParaRPr lang="en-US" dirty="0"/>
          </a:p>
        </p:txBody>
      </p:sp>
      <p:sp>
        <p:nvSpPr>
          <p:cNvPr id="6" name="Rectangle 5"/>
          <p:cNvSpPr/>
          <p:nvPr/>
        </p:nvSpPr>
        <p:spPr>
          <a:xfrm>
            <a:off x="0" y="187764"/>
            <a:ext cx="5959452" cy="707886"/>
          </a:xfrm>
          <a:prstGeom prst="rect">
            <a:avLst/>
          </a:prstGeom>
        </p:spPr>
        <p:txBody>
          <a:bodyPr wrap="none">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altLang="en-US" sz="4000" b="1" dirty="0" smtClean="0">
                <a:solidFill>
                  <a:srgbClr val="C00000"/>
                </a:solidFill>
                <a:latin typeface="+mj-lt"/>
              </a:rPr>
              <a:t>Testing Experience @Oakton</a:t>
            </a:r>
            <a:endParaRPr lang="en-US" altLang="en-US" sz="4000" b="1" dirty="0">
              <a:solidFill>
                <a:srgbClr val="C00000"/>
              </a:solidFill>
              <a:latin typeface="+mj-lt"/>
            </a:endParaRPr>
          </a:p>
        </p:txBody>
      </p:sp>
      <p:pic>
        <p:nvPicPr>
          <p:cNvPr id="5" name="Picture 4"/>
          <p:cNvPicPr>
            <a:picLocks noChangeAspect="1"/>
          </p:cNvPicPr>
          <p:nvPr/>
        </p:nvPicPr>
        <p:blipFill>
          <a:blip r:embed="rId2"/>
          <a:stretch>
            <a:fillRect/>
          </a:stretch>
        </p:blipFill>
        <p:spPr>
          <a:xfrm>
            <a:off x="8004850" y="366947"/>
            <a:ext cx="1440000" cy="1440000"/>
          </a:xfrm>
          <a:prstGeom prst="rect">
            <a:avLst/>
          </a:prstGeom>
        </p:spPr>
      </p:pic>
      <p:pic>
        <p:nvPicPr>
          <p:cNvPr id="7" name="Picture 6"/>
          <p:cNvPicPr>
            <a:picLocks/>
          </p:cNvPicPr>
          <p:nvPr/>
        </p:nvPicPr>
        <p:blipFill>
          <a:blip r:embed="rId3"/>
          <a:stretch>
            <a:fillRect/>
          </a:stretch>
        </p:blipFill>
        <p:spPr>
          <a:xfrm>
            <a:off x="8004850" y="3257837"/>
            <a:ext cx="1440000" cy="1440000"/>
          </a:xfrm>
          <a:prstGeom prst="rect">
            <a:avLst/>
          </a:prstGeom>
        </p:spPr>
      </p:pic>
      <p:pic>
        <p:nvPicPr>
          <p:cNvPr id="8" name="Picture 7"/>
          <p:cNvPicPr>
            <a:picLocks/>
          </p:cNvPicPr>
          <p:nvPr/>
        </p:nvPicPr>
        <p:blipFill>
          <a:blip r:embed="rId4"/>
          <a:stretch>
            <a:fillRect/>
          </a:stretch>
        </p:blipFill>
        <p:spPr>
          <a:xfrm>
            <a:off x="7926885" y="4951831"/>
            <a:ext cx="1440000" cy="1440000"/>
          </a:xfrm>
          <a:prstGeom prst="rect">
            <a:avLst/>
          </a:prstGeom>
        </p:spPr>
      </p:pic>
      <p:pic>
        <p:nvPicPr>
          <p:cNvPr id="2" name="Picture 1"/>
          <p:cNvPicPr>
            <a:picLocks/>
          </p:cNvPicPr>
          <p:nvPr/>
        </p:nvPicPr>
        <p:blipFill>
          <a:blip r:embed="rId5"/>
          <a:stretch>
            <a:fillRect/>
          </a:stretch>
        </p:blipFill>
        <p:spPr>
          <a:xfrm>
            <a:off x="7899787" y="1829951"/>
            <a:ext cx="1440000" cy="1440000"/>
          </a:xfrm>
          <a:prstGeom prst="rect">
            <a:avLst/>
          </a:prstGeom>
        </p:spPr>
      </p:pic>
      <p:pic>
        <p:nvPicPr>
          <p:cNvPr id="9220" name="Picture 4" descr="Image result for hybrid driven framework selen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4014" y="3003843"/>
            <a:ext cx="6039192" cy="3345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9466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17" y="6393783"/>
            <a:ext cx="2266295" cy="733735"/>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53083" y="1835456"/>
            <a:ext cx="1902440" cy="3082609"/>
          </a:xfrm>
          <a:prstGeom prst="rect">
            <a:avLst/>
          </a:prstGeom>
        </p:spPr>
      </p:pic>
      <p:sp>
        <p:nvSpPr>
          <p:cNvPr id="15" name="TextBox 14"/>
          <p:cNvSpPr txBox="1"/>
          <p:nvPr/>
        </p:nvSpPr>
        <p:spPr>
          <a:xfrm>
            <a:off x="3419229" y="5049237"/>
            <a:ext cx="3033203" cy="391004"/>
          </a:xfrm>
          <a:prstGeom prst="rect">
            <a:avLst/>
          </a:prstGeom>
          <a:noFill/>
        </p:spPr>
        <p:txBody>
          <a:bodyPr wrap="none" rtlCol="0">
            <a:spAutoFit/>
          </a:bodyPr>
          <a:lstStyle/>
          <a:p>
            <a:r>
              <a:rPr lang="en-US" sz="1941" dirty="0">
                <a:latin typeface="Bradley Hand ITC" panose="03070402050302030203" pitchFamily="66" charset="0"/>
              </a:rPr>
              <a:t>Expertise You Can Trust…..</a:t>
            </a:r>
          </a:p>
        </p:txBody>
      </p:sp>
    </p:spTree>
    <p:extLst>
      <p:ext uri="{BB962C8B-B14F-4D97-AF65-F5344CB8AC3E}">
        <p14:creationId xmlns:p14="http://schemas.microsoft.com/office/powerpoint/2010/main" val="737014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D23E9D9-C42F-493F-8B22-4C291A1BE60A}" type="slidenum">
              <a:rPr lang="en-US" smtClean="0"/>
              <a:t>2</a:t>
            </a:fld>
            <a:endParaRPr lang="en-US" dirty="0"/>
          </a:p>
        </p:txBody>
      </p:sp>
      <p:pic>
        <p:nvPicPr>
          <p:cNvPr id="5" name="Picture 717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174" y="2395049"/>
            <a:ext cx="2181225"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3859078" y="514421"/>
            <a:ext cx="5507807" cy="5909310"/>
          </a:xfrm>
          <a:prstGeom prst="rect">
            <a:avLst/>
          </a:prstGeom>
        </p:spPr>
        <p:txBody>
          <a:bodyPr wrap="square">
            <a:spAutoFit/>
          </a:bodyPr>
          <a:lstStyle/>
          <a:p>
            <a:pPr marL="342900" lvl="0" indent="-342900">
              <a:lnSpc>
                <a:spcPct val="150000"/>
              </a:lnSpc>
              <a:spcAft>
                <a:spcPts val="0"/>
              </a:spcAft>
              <a:buFont typeface="Wingdings" panose="05000000000000000000" pitchFamily="2" charset="2"/>
              <a:buChar char="ü"/>
            </a:pPr>
            <a:r>
              <a:rPr lang="en-IN" b="1" dirty="0">
                <a:solidFill>
                  <a:srgbClr val="000000"/>
                </a:solidFill>
                <a:ea typeface="Calibri" panose="020F0502020204030204" pitchFamily="34" charset="0"/>
              </a:rPr>
              <a:t>Introduction to </a:t>
            </a:r>
            <a:r>
              <a:rPr lang="en-IN" b="1" dirty="0" smtClean="0">
                <a:solidFill>
                  <a:srgbClr val="000000"/>
                </a:solidFill>
                <a:ea typeface="Calibri" panose="020F0502020204030204" pitchFamily="34" charset="0"/>
              </a:rPr>
              <a:t>Testing.</a:t>
            </a:r>
            <a:endParaRPr lang="en-GB" b="1" dirty="0">
              <a:ea typeface="Calibri" panose="020F0502020204030204" pitchFamily="34" charset="0"/>
            </a:endParaRPr>
          </a:p>
          <a:p>
            <a:pPr marL="342900" lvl="0" indent="-342900">
              <a:lnSpc>
                <a:spcPct val="150000"/>
              </a:lnSpc>
              <a:spcAft>
                <a:spcPts val="0"/>
              </a:spcAft>
              <a:buFont typeface="Wingdings" panose="05000000000000000000" pitchFamily="2" charset="2"/>
              <a:buChar char="ü"/>
            </a:pPr>
            <a:r>
              <a:rPr lang="en-IN" b="1" dirty="0">
                <a:solidFill>
                  <a:srgbClr val="000000"/>
                </a:solidFill>
                <a:ea typeface="Calibri" panose="020F0502020204030204" pitchFamily="34" charset="0"/>
              </a:rPr>
              <a:t>Types of </a:t>
            </a:r>
            <a:r>
              <a:rPr lang="en-IN" b="1" dirty="0" smtClean="0">
                <a:solidFill>
                  <a:srgbClr val="000000"/>
                </a:solidFill>
                <a:ea typeface="Calibri" panose="020F0502020204030204" pitchFamily="34" charset="0"/>
              </a:rPr>
              <a:t>Testing.</a:t>
            </a:r>
            <a:endParaRPr lang="en-GB" b="1" dirty="0">
              <a:ea typeface="Calibri" panose="020F0502020204030204" pitchFamily="34" charset="0"/>
            </a:endParaRPr>
          </a:p>
          <a:p>
            <a:pPr marL="342900" lvl="0" indent="-342900">
              <a:lnSpc>
                <a:spcPct val="150000"/>
              </a:lnSpc>
              <a:spcAft>
                <a:spcPts val="0"/>
              </a:spcAft>
              <a:buFont typeface="Wingdings" panose="05000000000000000000" pitchFamily="2" charset="2"/>
              <a:buChar char="ü"/>
            </a:pPr>
            <a:r>
              <a:rPr lang="en-IN" b="1" dirty="0" smtClean="0">
                <a:solidFill>
                  <a:srgbClr val="000000"/>
                </a:solidFill>
                <a:ea typeface="Calibri" panose="020F0502020204030204" pitchFamily="34" charset="0"/>
              </a:rPr>
              <a:t>Automation </a:t>
            </a:r>
            <a:r>
              <a:rPr lang="en-IN" b="1" dirty="0">
                <a:solidFill>
                  <a:srgbClr val="000000"/>
                </a:solidFill>
                <a:ea typeface="Calibri" panose="020F0502020204030204" pitchFamily="34" charset="0"/>
              </a:rPr>
              <a:t>Vs Manual Features.</a:t>
            </a:r>
            <a:endParaRPr lang="en-GB" b="1" dirty="0">
              <a:ea typeface="Calibri" panose="020F0502020204030204" pitchFamily="34" charset="0"/>
            </a:endParaRPr>
          </a:p>
          <a:p>
            <a:pPr marL="342900" lvl="0" indent="-342900">
              <a:lnSpc>
                <a:spcPct val="150000"/>
              </a:lnSpc>
              <a:spcAft>
                <a:spcPts val="0"/>
              </a:spcAft>
              <a:buFont typeface="Wingdings" panose="05000000000000000000" pitchFamily="2" charset="2"/>
              <a:buChar char="ü"/>
            </a:pPr>
            <a:r>
              <a:rPr lang="en-IN" b="1" dirty="0">
                <a:solidFill>
                  <a:srgbClr val="000000"/>
                </a:solidFill>
                <a:ea typeface="Calibri" panose="020F0502020204030204" pitchFamily="34" charset="0"/>
              </a:rPr>
              <a:t>Testing Life Cycle Model in Software Development.</a:t>
            </a:r>
            <a:endParaRPr lang="en-GB" b="1" dirty="0">
              <a:ea typeface="Calibri" panose="020F0502020204030204" pitchFamily="34" charset="0"/>
            </a:endParaRPr>
          </a:p>
          <a:p>
            <a:pPr marL="742950" lvl="1" indent="-285750">
              <a:lnSpc>
                <a:spcPct val="150000"/>
              </a:lnSpc>
              <a:spcAft>
                <a:spcPts val="0"/>
              </a:spcAft>
              <a:buFont typeface="Wingdings" panose="05000000000000000000" pitchFamily="2" charset="2"/>
              <a:buChar char="Ø"/>
            </a:pPr>
            <a:r>
              <a:rPr lang="en-IN" b="1" dirty="0" smtClean="0">
                <a:solidFill>
                  <a:srgbClr val="000000"/>
                </a:solidFill>
                <a:ea typeface="Calibri" panose="020F0502020204030204" pitchFamily="34" charset="0"/>
              </a:rPr>
              <a:t>Requirement Gathering</a:t>
            </a:r>
          </a:p>
          <a:p>
            <a:pPr marL="742950" lvl="1" indent="-285750">
              <a:lnSpc>
                <a:spcPct val="150000"/>
              </a:lnSpc>
              <a:spcAft>
                <a:spcPts val="0"/>
              </a:spcAft>
              <a:buFont typeface="Wingdings" panose="05000000000000000000" pitchFamily="2" charset="2"/>
              <a:buChar char="Ø"/>
            </a:pPr>
            <a:r>
              <a:rPr lang="en-IN" b="1" dirty="0" smtClean="0">
                <a:solidFill>
                  <a:srgbClr val="000000"/>
                </a:solidFill>
                <a:ea typeface="Calibri" panose="020F0502020204030204" pitchFamily="34" charset="0"/>
              </a:rPr>
              <a:t>Test Planning</a:t>
            </a:r>
          </a:p>
          <a:p>
            <a:pPr marL="742950" lvl="1" indent="-285750">
              <a:lnSpc>
                <a:spcPct val="150000"/>
              </a:lnSpc>
              <a:spcAft>
                <a:spcPts val="0"/>
              </a:spcAft>
              <a:buFont typeface="Wingdings" panose="05000000000000000000" pitchFamily="2" charset="2"/>
              <a:buChar char="Ø"/>
            </a:pPr>
            <a:r>
              <a:rPr lang="en-GB" b="1" dirty="0" smtClean="0">
                <a:ea typeface="Calibri" panose="020F0502020204030204" pitchFamily="34" charset="0"/>
              </a:rPr>
              <a:t>Test Case Development</a:t>
            </a:r>
            <a:endParaRPr lang="en-GB" b="1" dirty="0">
              <a:ea typeface="Calibri" panose="020F0502020204030204" pitchFamily="34" charset="0"/>
            </a:endParaRPr>
          </a:p>
          <a:p>
            <a:pPr marL="742950" lvl="1" indent="-285750">
              <a:lnSpc>
                <a:spcPct val="150000"/>
              </a:lnSpc>
              <a:spcAft>
                <a:spcPts val="0"/>
              </a:spcAft>
              <a:buFont typeface="Wingdings" panose="05000000000000000000" pitchFamily="2" charset="2"/>
              <a:buChar char="Ø"/>
            </a:pPr>
            <a:r>
              <a:rPr lang="en-IN" b="1" dirty="0" smtClean="0">
                <a:solidFill>
                  <a:srgbClr val="000000"/>
                </a:solidFill>
                <a:ea typeface="Calibri" panose="020F0502020204030204" pitchFamily="34" charset="0"/>
              </a:rPr>
              <a:t>Test Case Execution</a:t>
            </a:r>
            <a:endParaRPr lang="en-GB" b="1" dirty="0">
              <a:ea typeface="Calibri" panose="020F0502020204030204" pitchFamily="34" charset="0"/>
            </a:endParaRPr>
          </a:p>
          <a:p>
            <a:pPr marL="342900" lvl="0" indent="-342900">
              <a:lnSpc>
                <a:spcPct val="150000"/>
              </a:lnSpc>
              <a:spcAft>
                <a:spcPts val="0"/>
              </a:spcAft>
              <a:buFont typeface="Wingdings" panose="05000000000000000000" pitchFamily="2" charset="2"/>
              <a:buChar char="ü"/>
            </a:pPr>
            <a:r>
              <a:rPr lang="en-IN" b="1" dirty="0" smtClean="0">
                <a:solidFill>
                  <a:srgbClr val="000000"/>
                </a:solidFill>
                <a:ea typeface="Calibri" panose="020F0502020204030204" pitchFamily="34" charset="0"/>
              </a:rPr>
              <a:t>Automation </a:t>
            </a:r>
            <a:r>
              <a:rPr lang="en-IN" b="1" dirty="0">
                <a:solidFill>
                  <a:srgbClr val="000000"/>
                </a:solidFill>
                <a:ea typeface="Calibri" panose="020F0502020204030204" pitchFamily="34" charset="0"/>
              </a:rPr>
              <a:t>Tools &amp; </a:t>
            </a:r>
            <a:r>
              <a:rPr lang="en-IN" b="1" dirty="0" smtClean="0">
                <a:solidFill>
                  <a:srgbClr val="000000"/>
                </a:solidFill>
                <a:ea typeface="Calibri" panose="020F0502020204030204" pitchFamily="34" charset="0"/>
              </a:rPr>
              <a:t>Technologies</a:t>
            </a:r>
            <a:endParaRPr lang="en-GB" b="1" dirty="0">
              <a:ea typeface="Calibri" panose="020F0502020204030204" pitchFamily="34" charset="0"/>
            </a:endParaRPr>
          </a:p>
          <a:p>
            <a:pPr marL="342900" lvl="0" indent="-342900">
              <a:lnSpc>
                <a:spcPct val="150000"/>
              </a:lnSpc>
              <a:spcAft>
                <a:spcPts val="0"/>
              </a:spcAft>
              <a:buFont typeface="Wingdings" panose="05000000000000000000" pitchFamily="2" charset="2"/>
              <a:buChar char="ü"/>
            </a:pPr>
            <a:r>
              <a:rPr lang="en-IN" b="1" dirty="0" smtClean="0">
                <a:solidFill>
                  <a:srgbClr val="000000"/>
                </a:solidFill>
                <a:ea typeface="Calibri" panose="020F0502020204030204" pitchFamily="34" charset="0"/>
              </a:rPr>
              <a:t>Mobile Testing</a:t>
            </a:r>
          </a:p>
          <a:p>
            <a:pPr marL="800100" lvl="1" indent="-342900">
              <a:lnSpc>
                <a:spcPct val="150000"/>
              </a:lnSpc>
              <a:buFont typeface="Wingdings" panose="05000000000000000000" pitchFamily="2" charset="2"/>
              <a:buChar char="Ø"/>
            </a:pPr>
            <a:r>
              <a:rPr lang="en-GB" b="1" dirty="0" smtClean="0">
                <a:solidFill>
                  <a:srgbClr val="000000"/>
                </a:solidFill>
                <a:ea typeface="Calibri" panose="020F0502020204030204" pitchFamily="34" charset="0"/>
              </a:rPr>
              <a:t>M</a:t>
            </a:r>
            <a:r>
              <a:rPr lang="en-IN" b="1" dirty="0" err="1" smtClean="0">
                <a:solidFill>
                  <a:srgbClr val="000000"/>
                </a:solidFill>
                <a:ea typeface="Calibri" panose="020F0502020204030204" pitchFamily="34" charset="0"/>
              </a:rPr>
              <a:t>obile</a:t>
            </a:r>
            <a:r>
              <a:rPr lang="en-IN" b="1" dirty="0" smtClean="0">
                <a:solidFill>
                  <a:srgbClr val="000000"/>
                </a:solidFill>
                <a:ea typeface="Calibri" panose="020F0502020204030204" pitchFamily="34" charset="0"/>
              </a:rPr>
              <a:t> Application testing using </a:t>
            </a:r>
            <a:r>
              <a:rPr lang="en-IN" b="1" dirty="0" err="1" smtClean="0">
                <a:solidFill>
                  <a:srgbClr val="000000"/>
                </a:solidFill>
                <a:ea typeface="Calibri" panose="020F0502020204030204" pitchFamily="34" charset="0"/>
              </a:rPr>
              <a:t>Appium</a:t>
            </a:r>
            <a:r>
              <a:rPr lang="en-IN" b="1" dirty="0" smtClean="0">
                <a:solidFill>
                  <a:srgbClr val="000000"/>
                </a:solidFill>
                <a:ea typeface="Calibri" panose="020F0502020204030204" pitchFamily="34" charset="0"/>
              </a:rPr>
              <a:t>.</a:t>
            </a:r>
          </a:p>
          <a:p>
            <a:pPr marL="800100" lvl="1" indent="-342900">
              <a:lnSpc>
                <a:spcPct val="150000"/>
              </a:lnSpc>
              <a:buFont typeface="Wingdings" panose="05000000000000000000" pitchFamily="2" charset="2"/>
              <a:buChar char="Ø"/>
            </a:pPr>
            <a:r>
              <a:rPr lang="en-IN" b="1" dirty="0" smtClean="0">
                <a:solidFill>
                  <a:srgbClr val="000000"/>
                </a:solidFill>
                <a:ea typeface="Calibri" panose="020F0502020204030204" pitchFamily="34" charset="0"/>
              </a:rPr>
              <a:t> </a:t>
            </a:r>
            <a:r>
              <a:rPr lang="en-IN" b="1" dirty="0">
                <a:solidFill>
                  <a:srgbClr val="000000"/>
                </a:solidFill>
                <a:ea typeface="Calibri" panose="020F0502020204030204" pitchFamily="34" charset="0"/>
              </a:rPr>
              <a:t>Wireless </a:t>
            </a:r>
            <a:r>
              <a:rPr lang="en-IN" b="1" dirty="0" smtClean="0">
                <a:solidFill>
                  <a:srgbClr val="000000"/>
                </a:solidFill>
                <a:ea typeface="Calibri" panose="020F0502020204030204" pitchFamily="34" charset="0"/>
              </a:rPr>
              <a:t> mobile testing using selenium grid.</a:t>
            </a:r>
            <a:endParaRPr lang="en-IN" b="1" dirty="0">
              <a:solidFill>
                <a:srgbClr val="000000"/>
              </a:solidFill>
              <a:ea typeface="Calibri" panose="020F0502020204030204" pitchFamily="34" charset="0"/>
            </a:endParaRPr>
          </a:p>
          <a:p>
            <a:pPr marL="342900" indent="-342900">
              <a:lnSpc>
                <a:spcPct val="150000"/>
              </a:lnSpc>
              <a:buFont typeface="Wingdings" panose="05000000000000000000" pitchFamily="2" charset="2"/>
              <a:buChar char="ü"/>
            </a:pPr>
            <a:r>
              <a:rPr lang="en-IN" b="1" dirty="0">
                <a:solidFill>
                  <a:srgbClr val="000000"/>
                </a:solidFill>
                <a:ea typeface="Calibri" panose="020F0502020204030204" pitchFamily="34" charset="0"/>
              </a:rPr>
              <a:t>Performance </a:t>
            </a:r>
            <a:r>
              <a:rPr lang="en-IN" b="1" dirty="0" smtClean="0">
                <a:solidFill>
                  <a:srgbClr val="000000"/>
                </a:solidFill>
                <a:ea typeface="Calibri" panose="020F0502020204030204" pitchFamily="34" charset="0"/>
              </a:rPr>
              <a:t>Testing</a:t>
            </a:r>
            <a:endParaRPr lang="en-GB" b="1" dirty="0">
              <a:ea typeface="Calibri" panose="020F0502020204030204" pitchFamily="34" charset="0"/>
            </a:endParaRPr>
          </a:p>
          <a:p>
            <a:pPr marL="342900" indent="-342900">
              <a:lnSpc>
                <a:spcPct val="150000"/>
              </a:lnSpc>
              <a:buFont typeface="Wingdings" panose="05000000000000000000" pitchFamily="2" charset="2"/>
              <a:buChar char="ü"/>
            </a:pPr>
            <a:r>
              <a:rPr lang="en-IN" b="1" dirty="0" smtClean="0">
                <a:solidFill>
                  <a:srgbClr val="000000"/>
                </a:solidFill>
                <a:ea typeface="Calibri" panose="020F0502020204030204" pitchFamily="34" charset="0"/>
              </a:rPr>
              <a:t>Security Testing</a:t>
            </a:r>
          </a:p>
        </p:txBody>
      </p:sp>
      <p:sp>
        <p:nvSpPr>
          <p:cNvPr id="8" name="Title 10240"/>
          <p:cNvSpPr>
            <a:spLocks noGrp="1" noChangeArrowheads="1"/>
          </p:cNvSpPr>
          <p:nvPr>
            <p:ph type="title"/>
          </p:nvPr>
        </p:nvSpPr>
        <p:spPr>
          <a:xfrm>
            <a:off x="-3334" y="321750"/>
            <a:ext cx="8682037" cy="612832"/>
          </a:xfrm>
        </p:spPr>
        <p:txBody>
          <a:bodyPr lIns="90000" tIns="45000" rIns="90000" bIns="45000">
            <a:normAutofit fontScale="90000"/>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b="1" dirty="0" smtClean="0">
                <a:solidFill>
                  <a:srgbClr val="C00000"/>
                </a:solidFill>
              </a:rPr>
              <a:t>Agenda</a:t>
            </a:r>
          </a:p>
        </p:txBody>
      </p:sp>
    </p:spTree>
    <p:extLst>
      <p:ext uri="{BB962C8B-B14F-4D97-AF65-F5344CB8AC3E}">
        <p14:creationId xmlns:p14="http://schemas.microsoft.com/office/powerpoint/2010/main" val="40490104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285750" indent="-285750">
              <a:buFont typeface="Wingdings" panose="05000000000000000000" pitchFamily="2" charset="2"/>
              <a:buChar char="ü"/>
            </a:pPr>
            <a:fld id="{4D23E9D9-C42F-493F-8B22-4C291A1BE60A}" type="slidenum">
              <a:rPr lang="en-US" smtClean="0"/>
              <a:pPr marL="285750" indent="-285750">
                <a:buFont typeface="Wingdings" panose="05000000000000000000" pitchFamily="2" charset="2"/>
                <a:buChar char="ü"/>
              </a:pPr>
              <a:t>3</a:t>
            </a:fld>
            <a:endParaRPr lang="en-US" dirty="0"/>
          </a:p>
        </p:txBody>
      </p:sp>
      <p:sp>
        <p:nvSpPr>
          <p:cNvPr id="8" name="Title 10240"/>
          <p:cNvSpPr txBox="1">
            <a:spLocks noChangeArrowheads="1"/>
          </p:cNvSpPr>
          <p:nvPr/>
        </p:nvSpPr>
        <p:spPr>
          <a:xfrm>
            <a:off x="-3334" y="321750"/>
            <a:ext cx="8682037" cy="612832"/>
          </a:xfrm>
          <a:prstGeom prst="rect">
            <a:avLst/>
          </a:prstGeom>
        </p:spPr>
        <p:txBody>
          <a:bodyPr vert="horz" lIns="90000" tIns="45000" rIns="90000" bIns="45000" rtlCol="0" anchor="ctr">
            <a:normAutofit fontScale="82500" lnSpcReduction="20000"/>
          </a:bodyPr>
          <a:lst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C00000"/>
                </a:solidFill>
              </a:rPr>
              <a:t>Introduction to Testing</a:t>
            </a:r>
          </a:p>
        </p:txBody>
      </p:sp>
      <p:sp>
        <p:nvSpPr>
          <p:cNvPr id="10" name="Rectangle 9"/>
          <p:cNvSpPr/>
          <p:nvPr/>
        </p:nvSpPr>
        <p:spPr>
          <a:xfrm>
            <a:off x="449825" y="1227025"/>
            <a:ext cx="9402097" cy="646020"/>
          </a:xfrm>
          <a:prstGeom prst="rect">
            <a:avLst/>
          </a:prstGeom>
        </p:spPr>
        <p:txBody>
          <a:bodyPr wrap="square">
            <a:spAutoFit/>
          </a:bodyPr>
          <a:lstStyle/>
          <a:p>
            <a:pPr marL="285750" indent="-285750">
              <a:buFont typeface="Wingdings" panose="05000000000000000000" pitchFamily="2" charset="2"/>
              <a:buChar char="ü"/>
            </a:pPr>
            <a:r>
              <a:rPr lang="en-GB" dirty="0"/>
              <a:t>Software testing is a process of evaluating a system by manual or automatic and verify that it satisfies the actual </a:t>
            </a:r>
            <a:r>
              <a:rPr lang="en-GB" dirty="0" smtClean="0"/>
              <a:t>requirement.</a:t>
            </a:r>
            <a:endParaRPr lang="en-GB" dirty="0"/>
          </a:p>
        </p:txBody>
      </p:sp>
      <p:sp>
        <p:nvSpPr>
          <p:cNvPr id="2" name="Rectangle 1"/>
          <p:cNvSpPr/>
          <p:nvPr/>
        </p:nvSpPr>
        <p:spPr>
          <a:xfrm>
            <a:off x="449825" y="2473404"/>
            <a:ext cx="9077633" cy="646331"/>
          </a:xfrm>
          <a:prstGeom prst="rect">
            <a:avLst/>
          </a:prstGeom>
        </p:spPr>
        <p:txBody>
          <a:bodyPr wrap="square">
            <a:spAutoFit/>
          </a:bodyPr>
          <a:lstStyle/>
          <a:p>
            <a:pPr marL="285750" indent="-285750">
              <a:buFont typeface="Wingdings" panose="05000000000000000000" pitchFamily="2" charset="2"/>
              <a:buChar char="ü"/>
            </a:pPr>
            <a:r>
              <a:rPr lang="en-IN" dirty="0"/>
              <a:t>Software testing is the process of executing a software system to determine whether it matches its specification and executes in its intended environment.</a:t>
            </a:r>
            <a:endParaRPr lang="en-GB" dirty="0"/>
          </a:p>
        </p:txBody>
      </p:sp>
      <p:sp>
        <p:nvSpPr>
          <p:cNvPr id="5" name="Rectangle 4"/>
          <p:cNvSpPr/>
          <p:nvPr/>
        </p:nvSpPr>
        <p:spPr>
          <a:xfrm>
            <a:off x="449825" y="3735033"/>
            <a:ext cx="9077633" cy="1200329"/>
          </a:xfrm>
          <a:prstGeom prst="rect">
            <a:avLst/>
          </a:prstGeom>
        </p:spPr>
        <p:txBody>
          <a:bodyPr wrap="square">
            <a:spAutoFit/>
          </a:bodyPr>
          <a:lstStyle/>
          <a:p>
            <a:pPr marL="285750" indent="-285750">
              <a:buFont typeface="Wingdings" panose="05000000000000000000" pitchFamily="2" charset="2"/>
              <a:buChar char="ü"/>
            </a:pPr>
            <a:r>
              <a:rPr lang="en-IN" dirty="0"/>
              <a:t>Software testing is nothing but an art of investigating software to ensure that its quality under test is in line with the requirement of the client. Software testing is carried out in a systematic manner with the intent of finding defects in a system. It is required for evaluating the system. </a:t>
            </a:r>
            <a:endParaRPr lang="en-GB" dirty="0"/>
          </a:p>
        </p:txBody>
      </p:sp>
    </p:spTree>
    <p:extLst>
      <p:ext uri="{BB962C8B-B14F-4D97-AF65-F5344CB8AC3E}">
        <p14:creationId xmlns:p14="http://schemas.microsoft.com/office/powerpoint/2010/main" val="26729153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285750" indent="-285750">
              <a:buFont typeface="Wingdings" panose="05000000000000000000" pitchFamily="2" charset="2"/>
              <a:buChar char="ü"/>
            </a:pPr>
            <a:fld id="{4D23E9D9-C42F-493F-8B22-4C291A1BE60A}" type="slidenum">
              <a:rPr lang="en-US" smtClean="0"/>
              <a:pPr marL="285750" indent="-285750">
                <a:buFont typeface="Wingdings" panose="05000000000000000000" pitchFamily="2" charset="2"/>
                <a:buChar char="ü"/>
              </a:pPr>
              <a:t>4</a:t>
            </a:fld>
            <a:endParaRPr lang="en-US" dirty="0"/>
          </a:p>
        </p:txBody>
      </p:sp>
      <p:sp>
        <p:nvSpPr>
          <p:cNvPr id="8" name="Title 10240"/>
          <p:cNvSpPr txBox="1">
            <a:spLocks noChangeArrowheads="1"/>
          </p:cNvSpPr>
          <p:nvPr/>
        </p:nvSpPr>
        <p:spPr>
          <a:xfrm>
            <a:off x="-3334" y="321750"/>
            <a:ext cx="8682037" cy="612832"/>
          </a:xfrm>
          <a:prstGeom prst="rect">
            <a:avLst/>
          </a:prstGeom>
        </p:spPr>
        <p:txBody>
          <a:bodyPr vert="horz" lIns="90000" tIns="45000" rIns="90000" bIns="45000" rtlCol="0" anchor="ctr">
            <a:normAutofit fontScale="82500" lnSpcReduction="20000"/>
          </a:bodyPr>
          <a:lst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C00000"/>
                </a:solidFill>
              </a:rPr>
              <a:t>Types Of Testing</a:t>
            </a:r>
          </a:p>
        </p:txBody>
      </p:sp>
      <p:graphicFrame>
        <p:nvGraphicFramePr>
          <p:cNvPr id="15" name="Diagram 14"/>
          <p:cNvGraphicFramePr/>
          <p:nvPr>
            <p:extLst>
              <p:ext uri="{D42A27DB-BD31-4B8C-83A1-F6EECF244321}">
                <p14:modId xmlns:p14="http://schemas.microsoft.com/office/powerpoint/2010/main" val="1564267326"/>
              </p:ext>
            </p:extLst>
          </p:nvPr>
        </p:nvGraphicFramePr>
        <p:xfrm>
          <a:off x="152401" y="934582"/>
          <a:ext cx="4648199" cy="52376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102" name="Picture 6" descr="Image result for functional testing type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4400" y="1051242"/>
            <a:ext cx="5334000" cy="533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21174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0240"/>
          <p:cNvSpPr txBox="1">
            <a:spLocks noChangeArrowheads="1"/>
          </p:cNvSpPr>
          <p:nvPr/>
        </p:nvSpPr>
        <p:spPr>
          <a:xfrm>
            <a:off x="-3626937" y="184746"/>
            <a:ext cx="8682037" cy="612832"/>
          </a:xfrm>
          <a:prstGeom prst="rect">
            <a:avLst/>
          </a:prstGeom>
        </p:spPr>
        <p:txBody>
          <a:bodyPr vert="horz" lIns="90000" tIns="45000" rIns="90000" bIns="45000" rtlCol="0" anchor="b">
            <a:normAutofit fontScale="60000" lnSpcReduction="20000"/>
          </a:bodyPr>
          <a:lstStyle>
            <a:lvl1pPr algn="ctr" defTabSz="1005840" rtl="0" eaLnBrk="1" latinLnBrk="0" hangingPunct="1">
              <a:lnSpc>
                <a:spcPct val="90000"/>
              </a:lnSpc>
              <a:spcBef>
                <a:spcPct val="0"/>
              </a:spcBef>
              <a:buNone/>
              <a:defRPr sz="6600" kern="1200">
                <a:solidFill>
                  <a:schemeClr val="tx1"/>
                </a:solidFill>
                <a:latin typeface="+mj-lt"/>
                <a:ea typeface="+mj-ea"/>
                <a:cs typeface="+mj-cs"/>
              </a:defRPr>
            </a:lvl1p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b="1" dirty="0" smtClean="0">
              <a:solidFill>
                <a:srgbClr val="C00000"/>
              </a:solidFill>
            </a:endParaRPr>
          </a:p>
        </p:txBody>
      </p:sp>
      <p:sp>
        <p:nvSpPr>
          <p:cNvPr id="3" name="Rectangle 2"/>
          <p:cNvSpPr/>
          <p:nvPr/>
        </p:nvSpPr>
        <p:spPr>
          <a:xfrm>
            <a:off x="-81021" y="113595"/>
            <a:ext cx="4794389" cy="707886"/>
          </a:xfrm>
          <a:prstGeom prst="rect">
            <a:avLst/>
          </a:prstGeom>
        </p:spPr>
        <p:txBody>
          <a:bodyPr wrap="none">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altLang="en-US" sz="4000" b="1" dirty="0" smtClean="0">
                <a:solidFill>
                  <a:srgbClr val="C00000"/>
                </a:solidFill>
                <a:latin typeface="+mj-lt"/>
              </a:rPr>
              <a:t>Manual Vs Automation</a:t>
            </a:r>
            <a:endParaRPr lang="en-US" altLang="en-US" sz="4000" b="1" dirty="0">
              <a:solidFill>
                <a:srgbClr val="C00000"/>
              </a:solidFill>
              <a:latin typeface="+mj-lt"/>
            </a:endParaRPr>
          </a:p>
        </p:txBody>
      </p:sp>
      <p:sp>
        <p:nvSpPr>
          <p:cNvPr id="44" name="object 2"/>
          <p:cNvSpPr/>
          <p:nvPr/>
        </p:nvSpPr>
        <p:spPr>
          <a:xfrm>
            <a:off x="304812" y="1125219"/>
            <a:ext cx="4022725" cy="1280160"/>
          </a:xfrm>
          <a:custGeom>
            <a:avLst/>
            <a:gdLst/>
            <a:ahLst/>
            <a:cxnLst/>
            <a:rect l="l" t="t" r="r" b="b"/>
            <a:pathLst>
              <a:path w="4022725" h="1280160">
                <a:moveTo>
                  <a:pt x="0" y="1279778"/>
                </a:moveTo>
                <a:lnTo>
                  <a:pt x="4022471" y="1279778"/>
                </a:lnTo>
                <a:lnTo>
                  <a:pt x="4022471" y="0"/>
                </a:lnTo>
                <a:lnTo>
                  <a:pt x="0" y="0"/>
                </a:lnTo>
                <a:lnTo>
                  <a:pt x="0" y="1279778"/>
                </a:lnTo>
                <a:close/>
              </a:path>
            </a:pathLst>
          </a:custGeom>
          <a:solidFill>
            <a:srgbClr val="DEE7D1">
              <a:alpha val="90194"/>
            </a:srgbClr>
          </a:solidFill>
        </p:spPr>
        <p:txBody>
          <a:bodyPr wrap="square" lIns="0" tIns="0" rIns="0" bIns="0" rtlCol="0"/>
          <a:lstStyle/>
          <a:p>
            <a:endParaRPr/>
          </a:p>
        </p:txBody>
      </p:sp>
      <p:sp>
        <p:nvSpPr>
          <p:cNvPr id="45" name="object 3"/>
          <p:cNvSpPr/>
          <p:nvPr/>
        </p:nvSpPr>
        <p:spPr>
          <a:xfrm>
            <a:off x="304812" y="1125219"/>
            <a:ext cx="4022725" cy="1280160"/>
          </a:xfrm>
          <a:custGeom>
            <a:avLst/>
            <a:gdLst/>
            <a:ahLst/>
            <a:cxnLst/>
            <a:rect l="l" t="t" r="r" b="b"/>
            <a:pathLst>
              <a:path w="4022725" h="1280160">
                <a:moveTo>
                  <a:pt x="0" y="1279778"/>
                </a:moveTo>
                <a:lnTo>
                  <a:pt x="4022471" y="1279778"/>
                </a:lnTo>
                <a:lnTo>
                  <a:pt x="4022471" y="0"/>
                </a:lnTo>
                <a:lnTo>
                  <a:pt x="0" y="0"/>
                </a:lnTo>
                <a:lnTo>
                  <a:pt x="0" y="1279778"/>
                </a:lnTo>
                <a:close/>
              </a:path>
            </a:pathLst>
          </a:custGeom>
          <a:ln w="12700">
            <a:solidFill>
              <a:srgbClr val="DEE7D1"/>
            </a:solidFill>
          </a:ln>
        </p:spPr>
        <p:txBody>
          <a:bodyPr wrap="square" lIns="0" tIns="0" rIns="0" bIns="0" rtlCol="0"/>
          <a:lstStyle/>
          <a:p>
            <a:endParaRPr/>
          </a:p>
        </p:txBody>
      </p:sp>
      <p:sp>
        <p:nvSpPr>
          <p:cNvPr id="46" name="object 4"/>
          <p:cNvSpPr txBox="1"/>
          <p:nvPr/>
        </p:nvSpPr>
        <p:spPr>
          <a:xfrm>
            <a:off x="1170533" y="1463801"/>
            <a:ext cx="2897505" cy="603885"/>
          </a:xfrm>
          <a:prstGeom prst="rect">
            <a:avLst/>
          </a:prstGeom>
        </p:spPr>
        <p:txBody>
          <a:bodyPr vert="horz" wrap="square" lIns="0" tIns="0" rIns="0" bIns="0" rtlCol="0">
            <a:spAutoFit/>
          </a:bodyPr>
          <a:lstStyle/>
          <a:p>
            <a:pPr marL="12700" marR="5080" indent="111125">
              <a:lnSpc>
                <a:spcPts val="1540"/>
              </a:lnSpc>
            </a:pPr>
            <a:r>
              <a:rPr sz="1400" b="1" dirty="0">
                <a:latin typeface="Calibri"/>
                <a:cs typeface="Calibri"/>
              </a:rPr>
              <a:t>1. </a:t>
            </a:r>
            <a:r>
              <a:rPr sz="1400" b="1" spc="-5" dirty="0">
                <a:latin typeface="Calibri"/>
                <a:cs typeface="Calibri"/>
              </a:rPr>
              <a:t>Time </a:t>
            </a:r>
            <a:r>
              <a:rPr sz="1400" b="1" dirty="0">
                <a:latin typeface="Calibri"/>
                <a:cs typeface="Calibri"/>
              </a:rPr>
              <a:t>consuming and tedious:</a:t>
            </a:r>
            <a:r>
              <a:rPr sz="1400" b="1" spc="-145" dirty="0">
                <a:latin typeface="Calibri"/>
                <a:cs typeface="Calibri"/>
              </a:rPr>
              <a:t> </a:t>
            </a:r>
            <a:r>
              <a:rPr sz="1400" spc="-5" dirty="0">
                <a:latin typeface="Calibri"/>
                <a:cs typeface="Calibri"/>
              </a:rPr>
              <a:t>Since  </a:t>
            </a:r>
            <a:r>
              <a:rPr sz="1400" spc="-10" dirty="0">
                <a:latin typeface="Calibri"/>
                <a:cs typeface="Calibri"/>
              </a:rPr>
              <a:t>test </a:t>
            </a:r>
            <a:r>
              <a:rPr sz="1400" spc="-5" dirty="0">
                <a:latin typeface="Calibri"/>
                <a:cs typeface="Calibri"/>
              </a:rPr>
              <a:t>cases </a:t>
            </a:r>
            <a:r>
              <a:rPr sz="1400" spc="-10" dirty="0">
                <a:latin typeface="Calibri"/>
                <a:cs typeface="Calibri"/>
              </a:rPr>
              <a:t>are </a:t>
            </a:r>
            <a:r>
              <a:rPr sz="1400" spc="-15" dirty="0">
                <a:latin typeface="Calibri"/>
                <a:cs typeface="Calibri"/>
              </a:rPr>
              <a:t>executed </a:t>
            </a:r>
            <a:r>
              <a:rPr sz="1400" spc="-10" dirty="0">
                <a:latin typeface="Calibri"/>
                <a:cs typeface="Calibri"/>
              </a:rPr>
              <a:t>by </a:t>
            </a:r>
            <a:r>
              <a:rPr sz="1400" spc="-5" dirty="0">
                <a:latin typeface="Calibri"/>
                <a:cs typeface="Calibri"/>
              </a:rPr>
              <a:t>human  resources so </a:t>
            </a:r>
            <a:r>
              <a:rPr sz="1400" dirty="0">
                <a:latin typeface="Calibri"/>
                <a:cs typeface="Calibri"/>
              </a:rPr>
              <a:t>it is very slow </a:t>
            </a:r>
            <a:r>
              <a:rPr sz="1400" spc="-5" dirty="0">
                <a:latin typeface="Calibri"/>
                <a:cs typeface="Calibri"/>
              </a:rPr>
              <a:t>and</a:t>
            </a:r>
            <a:r>
              <a:rPr sz="1400" spc="-135" dirty="0">
                <a:latin typeface="Calibri"/>
                <a:cs typeface="Calibri"/>
              </a:rPr>
              <a:t> </a:t>
            </a:r>
            <a:r>
              <a:rPr sz="1400" spc="-5" dirty="0">
                <a:latin typeface="Calibri"/>
                <a:cs typeface="Calibri"/>
              </a:rPr>
              <a:t>tedious.</a:t>
            </a:r>
            <a:endParaRPr sz="1400">
              <a:latin typeface="Calibri"/>
              <a:cs typeface="Calibri"/>
            </a:endParaRPr>
          </a:p>
        </p:txBody>
      </p:sp>
      <p:sp>
        <p:nvSpPr>
          <p:cNvPr id="47" name="object 5"/>
          <p:cNvSpPr/>
          <p:nvPr/>
        </p:nvSpPr>
        <p:spPr>
          <a:xfrm>
            <a:off x="304812" y="2404998"/>
            <a:ext cx="4022725" cy="1280160"/>
          </a:xfrm>
          <a:custGeom>
            <a:avLst/>
            <a:gdLst/>
            <a:ahLst/>
            <a:cxnLst/>
            <a:rect l="l" t="t" r="r" b="b"/>
            <a:pathLst>
              <a:path w="4022725" h="1280160">
                <a:moveTo>
                  <a:pt x="0" y="1279778"/>
                </a:moveTo>
                <a:lnTo>
                  <a:pt x="4022471" y="1279778"/>
                </a:lnTo>
                <a:lnTo>
                  <a:pt x="4022471" y="0"/>
                </a:lnTo>
                <a:lnTo>
                  <a:pt x="0" y="0"/>
                </a:lnTo>
                <a:lnTo>
                  <a:pt x="0" y="1279778"/>
                </a:lnTo>
                <a:close/>
              </a:path>
            </a:pathLst>
          </a:custGeom>
          <a:solidFill>
            <a:srgbClr val="D4E6D2">
              <a:alpha val="90194"/>
            </a:srgbClr>
          </a:solidFill>
        </p:spPr>
        <p:txBody>
          <a:bodyPr wrap="square" lIns="0" tIns="0" rIns="0" bIns="0" rtlCol="0"/>
          <a:lstStyle/>
          <a:p>
            <a:endParaRPr/>
          </a:p>
        </p:txBody>
      </p:sp>
      <p:sp>
        <p:nvSpPr>
          <p:cNvPr id="48" name="object 6"/>
          <p:cNvSpPr/>
          <p:nvPr/>
        </p:nvSpPr>
        <p:spPr>
          <a:xfrm>
            <a:off x="304812" y="2404998"/>
            <a:ext cx="4022725" cy="1280160"/>
          </a:xfrm>
          <a:custGeom>
            <a:avLst/>
            <a:gdLst/>
            <a:ahLst/>
            <a:cxnLst/>
            <a:rect l="l" t="t" r="r" b="b"/>
            <a:pathLst>
              <a:path w="4022725" h="1280160">
                <a:moveTo>
                  <a:pt x="0" y="1279778"/>
                </a:moveTo>
                <a:lnTo>
                  <a:pt x="4022471" y="1279778"/>
                </a:lnTo>
                <a:lnTo>
                  <a:pt x="4022471" y="0"/>
                </a:lnTo>
                <a:lnTo>
                  <a:pt x="0" y="0"/>
                </a:lnTo>
                <a:lnTo>
                  <a:pt x="0" y="1279778"/>
                </a:lnTo>
                <a:close/>
              </a:path>
            </a:pathLst>
          </a:custGeom>
          <a:ln w="12700">
            <a:solidFill>
              <a:srgbClr val="D4E6D2"/>
            </a:solidFill>
          </a:ln>
        </p:spPr>
        <p:txBody>
          <a:bodyPr wrap="square" lIns="0" tIns="0" rIns="0" bIns="0" rtlCol="0"/>
          <a:lstStyle/>
          <a:p>
            <a:endParaRPr/>
          </a:p>
        </p:txBody>
      </p:sp>
      <p:sp>
        <p:nvSpPr>
          <p:cNvPr id="49" name="object 7"/>
          <p:cNvSpPr txBox="1"/>
          <p:nvPr/>
        </p:nvSpPr>
        <p:spPr>
          <a:xfrm>
            <a:off x="935837" y="2743961"/>
            <a:ext cx="3201035" cy="603885"/>
          </a:xfrm>
          <a:prstGeom prst="rect">
            <a:avLst/>
          </a:prstGeom>
        </p:spPr>
        <p:txBody>
          <a:bodyPr vert="horz" wrap="square" lIns="0" tIns="0" rIns="0" bIns="0" rtlCol="0">
            <a:spAutoFit/>
          </a:bodyPr>
          <a:lstStyle/>
          <a:p>
            <a:pPr marL="12700" marR="5080">
              <a:lnSpc>
                <a:spcPts val="1540"/>
              </a:lnSpc>
            </a:pPr>
            <a:r>
              <a:rPr sz="1400" b="1" dirty="0">
                <a:latin typeface="Calibri"/>
                <a:cs typeface="Calibri"/>
              </a:rPr>
              <a:t>2. </a:t>
            </a:r>
            <a:r>
              <a:rPr sz="1400" b="1" spc="-5" dirty="0">
                <a:latin typeface="Calibri"/>
                <a:cs typeface="Calibri"/>
              </a:rPr>
              <a:t>Huge </a:t>
            </a:r>
            <a:r>
              <a:rPr sz="1400" b="1" spc="-10" dirty="0">
                <a:latin typeface="Calibri"/>
                <a:cs typeface="Calibri"/>
              </a:rPr>
              <a:t>investment </a:t>
            </a:r>
            <a:r>
              <a:rPr sz="1400" b="1" dirty="0">
                <a:latin typeface="Calibri"/>
                <a:cs typeface="Calibri"/>
              </a:rPr>
              <a:t>in human </a:t>
            </a:r>
            <a:r>
              <a:rPr sz="1400" b="1" spc="-5" dirty="0">
                <a:latin typeface="Calibri"/>
                <a:cs typeface="Calibri"/>
              </a:rPr>
              <a:t>resources:</a:t>
            </a:r>
            <a:r>
              <a:rPr sz="1400" b="1" spc="-105" dirty="0">
                <a:latin typeface="Calibri"/>
                <a:cs typeface="Calibri"/>
              </a:rPr>
              <a:t> </a:t>
            </a:r>
            <a:r>
              <a:rPr sz="1400" dirty="0">
                <a:latin typeface="Calibri"/>
                <a:cs typeface="Calibri"/>
              </a:rPr>
              <a:t>As  </a:t>
            </a:r>
            <a:r>
              <a:rPr sz="1400" spc="-10" dirty="0">
                <a:latin typeface="Calibri"/>
                <a:cs typeface="Calibri"/>
              </a:rPr>
              <a:t>test </a:t>
            </a:r>
            <a:r>
              <a:rPr sz="1400" spc="-5" dirty="0">
                <a:latin typeface="Calibri"/>
                <a:cs typeface="Calibri"/>
              </a:rPr>
              <a:t>cases need </a:t>
            </a:r>
            <a:r>
              <a:rPr sz="1400" spc="-10" dirty="0">
                <a:latin typeface="Calibri"/>
                <a:cs typeface="Calibri"/>
              </a:rPr>
              <a:t>to </a:t>
            </a:r>
            <a:r>
              <a:rPr sz="1400" spc="-5" dirty="0">
                <a:latin typeface="Calibri"/>
                <a:cs typeface="Calibri"/>
              </a:rPr>
              <a:t>be </a:t>
            </a:r>
            <a:r>
              <a:rPr sz="1400" spc="-10" dirty="0">
                <a:latin typeface="Calibri"/>
                <a:cs typeface="Calibri"/>
              </a:rPr>
              <a:t>executed </a:t>
            </a:r>
            <a:r>
              <a:rPr sz="1400" spc="-5" dirty="0">
                <a:latin typeface="Calibri"/>
                <a:cs typeface="Calibri"/>
              </a:rPr>
              <a:t>manually so  </a:t>
            </a:r>
            <a:r>
              <a:rPr sz="1400" spc="-10" dirty="0">
                <a:latin typeface="Calibri"/>
                <a:cs typeface="Calibri"/>
              </a:rPr>
              <a:t>more testers are required </a:t>
            </a:r>
            <a:r>
              <a:rPr sz="1400" dirty="0">
                <a:latin typeface="Calibri"/>
                <a:cs typeface="Calibri"/>
              </a:rPr>
              <a:t>in </a:t>
            </a:r>
            <a:r>
              <a:rPr sz="1400" spc="-5" dirty="0">
                <a:latin typeface="Calibri"/>
                <a:cs typeface="Calibri"/>
              </a:rPr>
              <a:t>manual</a:t>
            </a:r>
            <a:r>
              <a:rPr sz="1400" spc="-25" dirty="0">
                <a:latin typeface="Calibri"/>
                <a:cs typeface="Calibri"/>
              </a:rPr>
              <a:t> </a:t>
            </a:r>
            <a:r>
              <a:rPr sz="1400" spc="-5" dirty="0">
                <a:latin typeface="Calibri"/>
                <a:cs typeface="Calibri"/>
              </a:rPr>
              <a:t>testing.</a:t>
            </a:r>
            <a:endParaRPr sz="1400">
              <a:latin typeface="Calibri"/>
              <a:cs typeface="Calibri"/>
            </a:endParaRPr>
          </a:p>
        </p:txBody>
      </p:sp>
      <p:sp>
        <p:nvSpPr>
          <p:cNvPr id="50" name="object 8"/>
          <p:cNvSpPr/>
          <p:nvPr/>
        </p:nvSpPr>
        <p:spPr>
          <a:xfrm>
            <a:off x="304812" y="3684904"/>
            <a:ext cx="4022725" cy="1280160"/>
          </a:xfrm>
          <a:custGeom>
            <a:avLst/>
            <a:gdLst/>
            <a:ahLst/>
            <a:cxnLst/>
            <a:rect l="l" t="t" r="r" b="b"/>
            <a:pathLst>
              <a:path w="4022725" h="1280160">
                <a:moveTo>
                  <a:pt x="0" y="1279779"/>
                </a:moveTo>
                <a:lnTo>
                  <a:pt x="4022471" y="1279779"/>
                </a:lnTo>
                <a:lnTo>
                  <a:pt x="4022471" y="0"/>
                </a:lnTo>
                <a:lnTo>
                  <a:pt x="0" y="0"/>
                </a:lnTo>
                <a:lnTo>
                  <a:pt x="0" y="1279779"/>
                </a:lnTo>
                <a:close/>
              </a:path>
            </a:pathLst>
          </a:custGeom>
          <a:solidFill>
            <a:srgbClr val="D2E4D6">
              <a:alpha val="90194"/>
            </a:srgbClr>
          </a:solidFill>
        </p:spPr>
        <p:txBody>
          <a:bodyPr wrap="square" lIns="0" tIns="0" rIns="0" bIns="0" rtlCol="0"/>
          <a:lstStyle/>
          <a:p>
            <a:endParaRPr/>
          </a:p>
        </p:txBody>
      </p:sp>
      <p:sp>
        <p:nvSpPr>
          <p:cNvPr id="51" name="object 9"/>
          <p:cNvSpPr/>
          <p:nvPr/>
        </p:nvSpPr>
        <p:spPr>
          <a:xfrm>
            <a:off x="304812" y="3684904"/>
            <a:ext cx="4022725" cy="1280160"/>
          </a:xfrm>
          <a:custGeom>
            <a:avLst/>
            <a:gdLst/>
            <a:ahLst/>
            <a:cxnLst/>
            <a:rect l="l" t="t" r="r" b="b"/>
            <a:pathLst>
              <a:path w="4022725" h="1280160">
                <a:moveTo>
                  <a:pt x="0" y="1279779"/>
                </a:moveTo>
                <a:lnTo>
                  <a:pt x="4022471" y="1279779"/>
                </a:lnTo>
                <a:lnTo>
                  <a:pt x="4022471" y="0"/>
                </a:lnTo>
                <a:lnTo>
                  <a:pt x="0" y="0"/>
                </a:lnTo>
                <a:lnTo>
                  <a:pt x="0" y="1279779"/>
                </a:lnTo>
                <a:close/>
              </a:path>
            </a:pathLst>
          </a:custGeom>
          <a:ln w="12700">
            <a:solidFill>
              <a:srgbClr val="D2E4D6"/>
            </a:solidFill>
          </a:ln>
        </p:spPr>
        <p:txBody>
          <a:bodyPr wrap="square" lIns="0" tIns="0" rIns="0" bIns="0" rtlCol="0"/>
          <a:lstStyle/>
          <a:p>
            <a:endParaRPr/>
          </a:p>
        </p:txBody>
      </p:sp>
      <p:sp>
        <p:nvSpPr>
          <p:cNvPr id="52" name="object 10"/>
          <p:cNvSpPr txBox="1"/>
          <p:nvPr/>
        </p:nvSpPr>
        <p:spPr>
          <a:xfrm>
            <a:off x="935837" y="3923131"/>
            <a:ext cx="3169920" cy="802640"/>
          </a:xfrm>
          <a:prstGeom prst="rect">
            <a:avLst/>
          </a:prstGeom>
        </p:spPr>
        <p:txBody>
          <a:bodyPr vert="horz" wrap="square" lIns="0" tIns="0" rIns="0" bIns="0" rtlCol="0">
            <a:spAutoFit/>
          </a:bodyPr>
          <a:lstStyle/>
          <a:p>
            <a:pPr marL="12700" marR="5080">
              <a:lnSpc>
                <a:spcPct val="91500"/>
              </a:lnSpc>
            </a:pPr>
            <a:r>
              <a:rPr sz="1400" b="1" dirty="0">
                <a:latin typeface="Calibri"/>
                <a:cs typeface="Calibri"/>
              </a:rPr>
              <a:t>3. </a:t>
            </a:r>
            <a:r>
              <a:rPr sz="1400" b="1" spc="-5" dirty="0">
                <a:latin typeface="Calibri"/>
                <a:cs typeface="Calibri"/>
              </a:rPr>
              <a:t>Less reliable: </a:t>
            </a:r>
            <a:r>
              <a:rPr sz="1400" spc="-5" dirty="0">
                <a:latin typeface="Calibri"/>
                <a:cs typeface="Calibri"/>
              </a:rPr>
              <a:t>Manual testing </a:t>
            </a:r>
            <a:r>
              <a:rPr sz="1400" dirty="0">
                <a:latin typeface="Calibri"/>
                <a:cs typeface="Calibri"/>
              </a:rPr>
              <a:t>is less  </a:t>
            </a:r>
            <a:r>
              <a:rPr sz="1400" spc="-5" dirty="0">
                <a:latin typeface="Calibri"/>
                <a:cs typeface="Calibri"/>
              </a:rPr>
              <a:t>reliable </a:t>
            </a:r>
            <a:r>
              <a:rPr sz="1400" dirty="0">
                <a:latin typeface="Calibri"/>
                <a:cs typeface="Calibri"/>
              </a:rPr>
              <a:t>as </a:t>
            </a:r>
            <a:r>
              <a:rPr sz="1400" spc="-10" dirty="0">
                <a:latin typeface="Calibri"/>
                <a:cs typeface="Calibri"/>
              </a:rPr>
              <a:t>tests may </a:t>
            </a:r>
            <a:r>
              <a:rPr sz="1400" spc="-5" dirty="0">
                <a:latin typeface="Calibri"/>
                <a:cs typeface="Calibri"/>
              </a:rPr>
              <a:t>not be performed </a:t>
            </a:r>
            <a:r>
              <a:rPr sz="1400" dirty="0">
                <a:latin typeface="Calibri"/>
                <a:cs typeface="Calibri"/>
              </a:rPr>
              <a:t>with  </a:t>
            </a:r>
            <a:r>
              <a:rPr sz="1400" spc="-5" dirty="0">
                <a:latin typeface="Calibri"/>
                <a:cs typeface="Calibri"/>
              </a:rPr>
              <a:t>precision each </a:t>
            </a:r>
            <a:r>
              <a:rPr sz="1400" dirty="0">
                <a:latin typeface="Calibri"/>
                <a:cs typeface="Calibri"/>
              </a:rPr>
              <a:t>time </a:t>
            </a:r>
            <a:r>
              <a:rPr sz="1400" spc="-5" dirty="0">
                <a:latin typeface="Calibri"/>
                <a:cs typeface="Calibri"/>
              </a:rPr>
              <a:t>because </a:t>
            </a:r>
            <a:r>
              <a:rPr sz="1400" spc="5" dirty="0">
                <a:latin typeface="Calibri"/>
                <a:cs typeface="Calibri"/>
              </a:rPr>
              <a:t>of </a:t>
            </a:r>
            <a:r>
              <a:rPr sz="1400" spc="-5" dirty="0">
                <a:latin typeface="Calibri"/>
                <a:cs typeface="Calibri"/>
              </a:rPr>
              <a:t>human  </a:t>
            </a:r>
            <a:r>
              <a:rPr sz="1400" spc="-10" dirty="0">
                <a:latin typeface="Calibri"/>
                <a:cs typeface="Calibri"/>
              </a:rPr>
              <a:t>errors.</a:t>
            </a:r>
            <a:endParaRPr sz="1400">
              <a:latin typeface="Calibri"/>
              <a:cs typeface="Calibri"/>
            </a:endParaRPr>
          </a:p>
        </p:txBody>
      </p:sp>
      <p:sp>
        <p:nvSpPr>
          <p:cNvPr id="53" name="object 11"/>
          <p:cNvSpPr/>
          <p:nvPr/>
        </p:nvSpPr>
        <p:spPr>
          <a:xfrm>
            <a:off x="304812" y="4964684"/>
            <a:ext cx="4022725" cy="1280160"/>
          </a:xfrm>
          <a:custGeom>
            <a:avLst/>
            <a:gdLst/>
            <a:ahLst/>
            <a:cxnLst/>
            <a:rect l="l" t="t" r="r" b="b"/>
            <a:pathLst>
              <a:path w="4022725" h="1280160">
                <a:moveTo>
                  <a:pt x="0" y="1279778"/>
                </a:moveTo>
                <a:lnTo>
                  <a:pt x="4022471" y="1279778"/>
                </a:lnTo>
                <a:lnTo>
                  <a:pt x="4022471" y="0"/>
                </a:lnTo>
                <a:lnTo>
                  <a:pt x="0" y="0"/>
                </a:lnTo>
                <a:lnTo>
                  <a:pt x="0" y="1279778"/>
                </a:lnTo>
                <a:close/>
              </a:path>
            </a:pathLst>
          </a:custGeom>
          <a:solidFill>
            <a:srgbClr val="D2E3DE">
              <a:alpha val="90194"/>
            </a:srgbClr>
          </a:solidFill>
        </p:spPr>
        <p:txBody>
          <a:bodyPr wrap="square" lIns="0" tIns="0" rIns="0" bIns="0" rtlCol="0"/>
          <a:lstStyle/>
          <a:p>
            <a:endParaRPr/>
          </a:p>
        </p:txBody>
      </p:sp>
      <p:sp>
        <p:nvSpPr>
          <p:cNvPr id="54" name="object 12"/>
          <p:cNvSpPr/>
          <p:nvPr/>
        </p:nvSpPr>
        <p:spPr>
          <a:xfrm>
            <a:off x="304812" y="4964684"/>
            <a:ext cx="4022725" cy="1280160"/>
          </a:xfrm>
          <a:custGeom>
            <a:avLst/>
            <a:gdLst/>
            <a:ahLst/>
            <a:cxnLst/>
            <a:rect l="l" t="t" r="r" b="b"/>
            <a:pathLst>
              <a:path w="4022725" h="1280160">
                <a:moveTo>
                  <a:pt x="0" y="1279778"/>
                </a:moveTo>
                <a:lnTo>
                  <a:pt x="4022471" y="1279778"/>
                </a:lnTo>
                <a:lnTo>
                  <a:pt x="4022471" y="0"/>
                </a:lnTo>
                <a:lnTo>
                  <a:pt x="0" y="0"/>
                </a:lnTo>
                <a:lnTo>
                  <a:pt x="0" y="1279778"/>
                </a:lnTo>
                <a:close/>
              </a:path>
            </a:pathLst>
          </a:custGeom>
          <a:ln w="12700">
            <a:solidFill>
              <a:srgbClr val="D2E3DE"/>
            </a:solidFill>
          </a:ln>
        </p:spPr>
        <p:txBody>
          <a:bodyPr wrap="square" lIns="0" tIns="0" rIns="0" bIns="0" rtlCol="0"/>
          <a:lstStyle/>
          <a:p>
            <a:endParaRPr/>
          </a:p>
        </p:txBody>
      </p:sp>
      <p:sp>
        <p:nvSpPr>
          <p:cNvPr id="55" name="object 13"/>
          <p:cNvSpPr txBox="1"/>
          <p:nvPr/>
        </p:nvSpPr>
        <p:spPr>
          <a:xfrm>
            <a:off x="935837" y="5304282"/>
            <a:ext cx="3259454" cy="604520"/>
          </a:xfrm>
          <a:prstGeom prst="rect">
            <a:avLst/>
          </a:prstGeom>
        </p:spPr>
        <p:txBody>
          <a:bodyPr vert="horz" wrap="square" lIns="0" tIns="0" rIns="0" bIns="0" rtlCol="0">
            <a:spAutoFit/>
          </a:bodyPr>
          <a:lstStyle/>
          <a:p>
            <a:pPr marL="12700" marR="5080">
              <a:lnSpc>
                <a:spcPts val="1540"/>
              </a:lnSpc>
            </a:pPr>
            <a:r>
              <a:rPr sz="1400" b="1" spc="-5" dirty="0">
                <a:latin typeface="Calibri"/>
                <a:cs typeface="Calibri"/>
              </a:rPr>
              <a:t>4. Non-programmable: </a:t>
            </a:r>
            <a:r>
              <a:rPr sz="1400" dirty="0">
                <a:latin typeface="Calibri"/>
                <a:cs typeface="Calibri"/>
              </a:rPr>
              <a:t>No </a:t>
            </a:r>
            <a:r>
              <a:rPr sz="1400" spc="-10" dirty="0">
                <a:latin typeface="Calibri"/>
                <a:cs typeface="Calibri"/>
              </a:rPr>
              <a:t>programming </a:t>
            </a:r>
            <a:r>
              <a:rPr sz="1400" spc="-5" dirty="0">
                <a:latin typeface="Calibri"/>
                <a:cs typeface="Calibri"/>
              </a:rPr>
              <a:t>can  be done </a:t>
            </a:r>
            <a:r>
              <a:rPr sz="1400" spc="-10" dirty="0">
                <a:latin typeface="Calibri"/>
                <a:cs typeface="Calibri"/>
              </a:rPr>
              <a:t>to </a:t>
            </a:r>
            <a:r>
              <a:rPr sz="1400" spc="-5" dirty="0">
                <a:latin typeface="Calibri"/>
                <a:cs typeface="Calibri"/>
              </a:rPr>
              <a:t>write sophisticated tests </a:t>
            </a:r>
            <a:r>
              <a:rPr sz="1400" dirty="0">
                <a:latin typeface="Calibri"/>
                <a:cs typeface="Calibri"/>
              </a:rPr>
              <a:t>which  </a:t>
            </a:r>
            <a:r>
              <a:rPr sz="1400" spc="-15" dirty="0">
                <a:latin typeface="Calibri"/>
                <a:cs typeface="Calibri"/>
              </a:rPr>
              <a:t>fetch </a:t>
            </a:r>
            <a:r>
              <a:rPr sz="1400" spc="-5" dirty="0">
                <a:latin typeface="Calibri"/>
                <a:cs typeface="Calibri"/>
              </a:rPr>
              <a:t>hidden</a:t>
            </a:r>
            <a:r>
              <a:rPr sz="1400" spc="-70" dirty="0">
                <a:latin typeface="Calibri"/>
                <a:cs typeface="Calibri"/>
              </a:rPr>
              <a:t> </a:t>
            </a:r>
            <a:r>
              <a:rPr sz="1400" spc="-5" dirty="0">
                <a:latin typeface="Calibri"/>
                <a:cs typeface="Calibri"/>
              </a:rPr>
              <a:t>information.</a:t>
            </a:r>
            <a:endParaRPr sz="1400">
              <a:latin typeface="Calibri"/>
              <a:cs typeface="Calibri"/>
            </a:endParaRPr>
          </a:p>
        </p:txBody>
      </p:sp>
      <p:sp>
        <p:nvSpPr>
          <p:cNvPr id="56" name="object 14"/>
          <p:cNvSpPr/>
          <p:nvPr/>
        </p:nvSpPr>
        <p:spPr>
          <a:xfrm>
            <a:off x="0" y="589787"/>
            <a:ext cx="1321308" cy="1363980"/>
          </a:xfrm>
          <a:prstGeom prst="rect">
            <a:avLst/>
          </a:prstGeom>
          <a:blipFill>
            <a:blip r:embed="rId3" cstate="print"/>
            <a:stretch>
              <a:fillRect/>
            </a:stretch>
          </a:blipFill>
        </p:spPr>
        <p:txBody>
          <a:bodyPr wrap="square" lIns="0" tIns="0" rIns="0" bIns="0" rtlCol="0"/>
          <a:lstStyle/>
          <a:p>
            <a:endParaRPr/>
          </a:p>
        </p:txBody>
      </p:sp>
      <p:sp>
        <p:nvSpPr>
          <p:cNvPr id="57" name="object 15"/>
          <p:cNvSpPr/>
          <p:nvPr/>
        </p:nvSpPr>
        <p:spPr>
          <a:xfrm>
            <a:off x="204215" y="960119"/>
            <a:ext cx="905256" cy="550163"/>
          </a:xfrm>
          <a:prstGeom prst="rect">
            <a:avLst/>
          </a:prstGeom>
          <a:blipFill>
            <a:blip r:embed="rId4" cstate="print"/>
            <a:stretch>
              <a:fillRect/>
            </a:stretch>
          </a:blipFill>
        </p:spPr>
        <p:txBody>
          <a:bodyPr wrap="square" lIns="0" tIns="0" rIns="0" bIns="0" rtlCol="0"/>
          <a:lstStyle/>
          <a:p>
            <a:endParaRPr/>
          </a:p>
        </p:txBody>
      </p:sp>
      <p:sp>
        <p:nvSpPr>
          <p:cNvPr id="58" name="object 16"/>
          <p:cNvSpPr/>
          <p:nvPr/>
        </p:nvSpPr>
        <p:spPr>
          <a:xfrm>
            <a:off x="0" y="620014"/>
            <a:ext cx="1279143" cy="1279144"/>
          </a:xfrm>
          <a:prstGeom prst="rect">
            <a:avLst/>
          </a:prstGeom>
          <a:blipFill>
            <a:blip r:embed="rId5" cstate="print"/>
            <a:stretch>
              <a:fillRect/>
            </a:stretch>
          </a:blipFill>
        </p:spPr>
        <p:txBody>
          <a:bodyPr wrap="square" lIns="0" tIns="0" rIns="0" bIns="0" rtlCol="0"/>
          <a:lstStyle/>
          <a:p>
            <a:endParaRPr/>
          </a:p>
        </p:txBody>
      </p:sp>
      <p:sp>
        <p:nvSpPr>
          <p:cNvPr id="59" name="object 17"/>
          <p:cNvSpPr txBox="1"/>
          <p:nvPr/>
        </p:nvSpPr>
        <p:spPr>
          <a:xfrm>
            <a:off x="342391" y="1024001"/>
            <a:ext cx="593090" cy="235585"/>
          </a:xfrm>
          <a:prstGeom prst="rect">
            <a:avLst/>
          </a:prstGeom>
        </p:spPr>
        <p:txBody>
          <a:bodyPr vert="horz" wrap="square" lIns="0" tIns="0" rIns="0" bIns="0" rtlCol="0">
            <a:spAutoFit/>
          </a:bodyPr>
          <a:lstStyle/>
          <a:p>
            <a:pPr marL="12700">
              <a:lnSpc>
                <a:spcPct val="100000"/>
              </a:lnSpc>
            </a:pPr>
            <a:r>
              <a:rPr sz="1400" b="1" spc="-5" dirty="0">
                <a:solidFill>
                  <a:srgbClr val="FFFFFF"/>
                </a:solidFill>
                <a:latin typeface="Calibri"/>
                <a:cs typeface="Calibri"/>
              </a:rPr>
              <a:t>M</a:t>
            </a:r>
            <a:r>
              <a:rPr sz="1400" b="1" dirty="0">
                <a:solidFill>
                  <a:srgbClr val="FFFFFF"/>
                </a:solidFill>
                <a:latin typeface="Calibri"/>
                <a:cs typeface="Calibri"/>
              </a:rPr>
              <a:t>anual</a:t>
            </a:r>
            <a:endParaRPr sz="1400">
              <a:latin typeface="Calibri"/>
              <a:cs typeface="Calibri"/>
            </a:endParaRPr>
          </a:p>
        </p:txBody>
      </p:sp>
      <p:sp>
        <p:nvSpPr>
          <p:cNvPr id="60" name="object 18"/>
          <p:cNvSpPr txBox="1"/>
          <p:nvPr/>
        </p:nvSpPr>
        <p:spPr>
          <a:xfrm>
            <a:off x="366775" y="1219453"/>
            <a:ext cx="545465" cy="235585"/>
          </a:xfrm>
          <a:prstGeom prst="rect">
            <a:avLst/>
          </a:prstGeom>
        </p:spPr>
        <p:txBody>
          <a:bodyPr vert="horz" wrap="square" lIns="0" tIns="0" rIns="0" bIns="0" rtlCol="0">
            <a:spAutoFit/>
          </a:bodyPr>
          <a:lstStyle/>
          <a:p>
            <a:pPr marL="12700">
              <a:lnSpc>
                <a:spcPct val="100000"/>
              </a:lnSpc>
            </a:pPr>
            <a:r>
              <a:rPr sz="1400" b="1" spc="-120" dirty="0">
                <a:solidFill>
                  <a:srgbClr val="FFFFFF"/>
                </a:solidFill>
                <a:latin typeface="Calibri"/>
                <a:cs typeface="Calibri"/>
              </a:rPr>
              <a:t>T</a:t>
            </a:r>
            <a:r>
              <a:rPr sz="1400" b="1" spc="-5" dirty="0">
                <a:solidFill>
                  <a:srgbClr val="FFFFFF"/>
                </a:solidFill>
                <a:latin typeface="Calibri"/>
                <a:cs typeface="Calibri"/>
              </a:rPr>
              <a:t>e</a:t>
            </a:r>
            <a:r>
              <a:rPr sz="1400" b="1" spc="-10" dirty="0">
                <a:solidFill>
                  <a:srgbClr val="FFFFFF"/>
                </a:solidFill>
                <a:latin typeface="Calibri"/>
                <a:cs typeface="Calibri"/>
              </a:rPr>
              <a:t>s</a:t>
            </a:r>
            <a:r>
              <a:rPr sz="1400" b="1" dirty="0">
                <a:solidFill>
                  <a:srgbClr val="FFFFFF"/>
                </a:solidFill>
                <a:latin typeface="Calibri"/>
                <a:cs typeface="Calibri"/>
              </a:rPr>
              <a:t>ting</a:t>
            </a:r>
            <a:endParaRPr sz="1400">
              <a:latin typeface="Calibri"/>
              <a:cs typeface="Calibri"/>
            </a:endParaRPr>
          </a:p>
        </p:txBody>
      </p:sp>
      <p:sp>
        <p:nvSpPr>
          <p:cNvPr id="61" name="object 19"/>
          <p:cNvSpPr/>
          <p:nvPr/>
        </p:nvSpPr>
        <p:spPr>
          <a:xfrm>
            <a:off x="4892928" y="1125219"/>
            <a:ext cx="4022725" cy="1280160"/>
          </a:xfrm>
          <a:custGeom>
            <a:avLst/>
            <a:gdLst/>
            <a:ahLst/>
            <a:cxnLst/>
            <a:rect l="l" t="t" r="r" b="b"/>
            <a:pathLst>
              <a:path w="4022725" h="1280160">
                <a:moveTo>
                  <a:pt x="0" y="1279778"/>
                </a:moveTo>
                <a:lnTo>
                  <a:pt x="4022471" y="1279778"/>
                </a:lnTo>
                <a:lnTo>
                  <a:pt x="4022471" y="0"/>
                </a:lnTo>
                <a:lnTo>
                  <a:pt x="0" y="0"/>
                </a:lnTo>
                <a:lnTo>
                  <a:pt x="0" y="1279778"/>
                </a:lnTo>
                <a:close/>
              </a:path>
            </a:pathLst>
          </a:custGeom>
          <a:solidFill>
            <a:srgbClr val="D2E0E2">
              <a:alpha val="90194"/>
            </a:srgbClr>
          </a:solidFill>
        </p:spPr>
        <p:txBody>
          <a:bodyPr wrap="square" lIns="0" tIns="0" rIns="0" bIns="0" rtlCol="0"/>
          <a:lstStyle/>
          <a:p>
            <a:endParaRPr/>
          </a:p>
        </p:txBody>
      </p:sp>
      <p:sp>
        <p:nvSpPr>
          <p:cNvPr id="62" name="object 20"/>
          <p:cNvSpPr/>
          <p:nvPr/>
        </p:nvSpPr>
        <p:spPr>
          <a:xfrm>
            <a:off x="4892928" y="1125219"/>
            <a:ext cx="4022725" cy="1280160"/>
          </a:xfrm>
          <a:custGeom>
            <a:avLst/>
            <a:gdLst/>
            <a:ahLst/>
            <a:cxnLst/>
            <a:rect l="l" t="t" r="r" b="b"/>
            <a:pathLst>
              <a:path w="4022725" h="1280160">
                <a:moveTo>
                  <a:pt x="0" y="1279778"/>
                </a:moveTo>
                <a:lnTo>
                  <a:pt x="4022471" y="1279778"/>
                </a:lnTo>
                <a:lnTo>
                  <a:pt x="4022471" y="0"/>
                </a:lnTo>
                <a:lnTo>
                  <a:pt x="0" y="0"/>
                </a:lnTo>
                <a:lnTo>
                  <a:pt x="0" y="1279778"/>
                </a:lnTo>
                <a:close/>
              </a:path>
            </a:pathLst>
          </a:custGeom>
          <a:ln w="12700">
            <a:solidFill>
              <a:srgbClr val="D2E0E2"/>
            </a:solidFill>
          </a:ln>
        </p:spPr>
        <p:txBody>
          <a:bodyPr wrap="square" lIns="0" tIns="0" rIns="0" bIns="0" rtlCol="0"/>
          <a:lstStyle/>
          <a:p>
            <a:endParaRPr/>
          </a:p>
        </p:txBody>
      </p:sp>
      <p:sp>
        <p:nvSpPr>
          <p:cNvPr id="63" name="object 21"/>
          <p:cNvSpPr txBox="1"/>
          <p:nvPr/>
        </p:nvSpPr>
        <p:spPr>
          <a:xfrm>
            <a:off x="5581015" y="1540002"/>
            <a:ext cx="3033395" cy="430530"/>
          </a:xfrm>
          <a:prstGeom prst="rect">
            <a:avLst/>
          </a:prstGeom>
        </p:spPr>
        <p:txBody>
          <a:bodyPr vert="horz" wrap="square" lIns="0" tIns="0" rIns="0" bIns="0" rtlCol="0">
            <a:spAutoFit/>
          </a:bodyPr>
          <a:lstStyle/>
          <a:p>
            <a:pPr marL="12700">
              <a:lnSpc>
                <a:spcPts val="1610"/>
              </a:lnSpc>
            </a:pPr>
            <a:r>
              <a:rPr sz="1400" b="1" spc="-5" dirty="0">
                <a:latin typeface="Calibri"/>
                <a:cs typeface="Calibri"/>
              </a:rPr>
              <a:t>1. </a:t>
            </a:r>
            <a:r>
              <a:rPr sz="1400" b="1" spc="-10" dirty="0">
                <a:latin typeface="Calibri"/>
                <a:cs typeface="Calibri"/>
              </a:rPr>
              <a:t>Fast: </a:t>
            </a:r>
            <a:r>
              <a:rPr sz="1400" spc="-5" dirty="0">
                <a:latin typeface="Calibri"/>
                <a:cs typeface="Calibri"/>
              </a:rPr>
              <a:t>Automation runs </a:t>
            </a:r>
            <a:r>
              <a:rPr sz="1400" spc="-10" dirty="0">
                <a:latin typeface="Calibri"/>
                <a:cs typeface="Calibri"/>
              </a:rPr>
              <a:t>test</a:t>
            </a:r>
            <a:r>
              <a:rPr sz="1400" spc="-50" dirty="0">
                <a:latin typeface="Calibri"/>
                <a:cs typeface="Calibri"/>
              </a:rPr>
              <a:t> </a:t>
            </a:r>
            <a:r>
              <a:rPr sz="1400" spc="-5" dirty="0">
                <a:latin typeface="Calibri"/>
                <a:cs typeface="Calibri"/>
              </a:rPr>
              <a:t>cases</a:t>
            </a:r>
            <a:endParaRPr sz="1400">
              <a:latin typeface="Calibri"/>
              <a:cs typeface="Calibri"/>
            </a:endParaRPr>
          </a:p>
          <a:p>
            <a:pPr marL="12700">
              <a:lnSpc>
                <a:spcPts val="1610"/>
              </a:lnSpc>
            </a:pPr>
            <a:r>
              <a:rPr sz="1400" spc="-5" dirty="0">
                <a:latin typeface="Calibri"/>
                <a:cs typeface="Calibri"/>
              </a:rPr>
              <a:t>significantly </a:t>
            </a:r>
            <a:r>
              <a:rPr sz="1400" spc="-10" dirty="0">
                <a:latin typeface="Calibri"/>
                <a:cs typeface="Calibri"/>
              </a:rPr>
              <a:t>faster </a:t>
            </a:r>
            <a:r>
              <a:rPr sz="1400" spc="-5" dirty="0">
                <a:latin typeface="Calibri"/>
                <a:cs typeface="Calibri"/>
              </a:rPr>
              <a:t>than human</a:t>
            </a:r>
            <a:r>
              <a:rPr sz="1400" spc="-60" dirty="0">
                <a:latin typeface="Calibri"/>
                <a:cs typeface="Calibri"/>
              </a:rPr>
              <a:t> </a:t>
            </a:r>
            <a:r>
              <a:rPr sz="1400" spc="-5" dirty="0">
                <a:latin typeface="Calibri"/>
                <a:cs typeface="Calibri"/>
              </a:rPr>
              <a:t>resources.</a:t>
            </a:r>
            <a:endParaRPr sz="1400">
              <a:latin typeface="Calibri"/>
              <a:cs typeface="Calibri"/>
            </a:endParaRPr>
          </a:p>
        </p:txBody>
      </p:sp>
      <p:sp>
        <p:nvSpPr>
          <p:cNvPr id="64" name="object 22"/>
          <p:cNvSpPr/>
          <p:nvPr/>
        </p:nvSpPr>
        <p:spPr>
          <a:xfrm>
            <a:off x="4892928" y="2404998"/>
            <a:ext cx="4022725" cy="1280160"/>
          </a:xfrm>
          <a:custGeom>
            <a:avLst/>
            <a:gdLst/>
            <a:ahLst/>
            <a:cxnLst/>
            <a:rect l="l" t="t" r="r" b="b"/>
            <a:pathLst>
              <a:path w="4022725" h="1280160">
                <a:moveTo>
                  <a:pt x="0" y="1279778"/>
                </a:moveTo>
                <a:lnTo>
                  <a:pt x="4022471" y="1279778"/>
                </a:lnTo>
                <a:lnTo>
                  <a:pt x="4022471" y="0"/>
                </a:lnTo>
                <a:lnTo>
                  <a:pt x="0" y="0"/>
                </a:lnTo>
                <a:lnTo>
                  <a:pt x="0" y="1279778"/>
                </a:lnTo>
                <a:close/>
              </a:path>
            </a:pathLst>
          </a:custGeom>
          <a:solidFill>
            <a:srgbClr val="D2DAE1">
              <a:alpha val="90194"/>
            </a:srgbClr>
          </a:solidFill>
        </p:spPr>
        <p:txBody>
          <a:bodyPr wrap="square" lIns="0" tIns="0" rIns="0" bIns="0" rtlCol="0"/>
          <a:lstStyle/>
          <a:p>
            <a:endParaRPr/>
          </a:p>
        </p:txBody>
      </p:sp>
      <p:sp>
        <p:nvSpPr>
          <p:cNvPr id="65" name="object 23"/>
          <p:cNvSpPr/>
          <p:nvPr/>
        </p:nvSpPr>
        <p:spPr>
          <a:xfrm>
            <a:off x="4892928" y="2404998"/>
            <a:ext cx="4022725" cy="1280160"/>
          </a:xfrm>
          <a:custGeom>
            <a:avLst/>
            <a:gdLst/>
            <a:ahLst/>
            <a:cxnLst/>
            <a:rect l="l" t="t" r="r" b="b"/>
            <a:pathLst>
              <a:path w="4022725" h="1280160">
                <a:moveTo>
                  <a:pt x="0" y="1279778"/>
                </a:moveTo>
                <a:lnTo>
                  <a:pt x="4022471" y="1279778"/>
                </a:lnTo>
                <a:lnTo>
                  <a:pt x="4022471" y="0"/>
                </a:lnTo>
                <a:lnTo>
                  <a:pt x="0" y="0"/>
                </a:lnTo>
                <a:lnTo>
                  <a:pt x="0" y="1279778"/>
                </a:lnTo>
                <a:close/>
              </a:path>
            </a:pathLst>
          </a:custGeom>
          <a:ln w="12700">
            <a:solidFill>
              <a:srgbClr val="D2DAE1"/>
            </a:solidFill>
          </a:ln>
        </p:spPr>
        <p:txBody>
          <a:bodyPr wrap="square" lIns="0" tIns="0" rIns="0" bIns="0" rtlCol="0"/>
          <a:lstStyle/>
          <a:p>
            <a:endParaRPr/>
          </a:p>
        </p:txBody>
      </p:sp>
      <p:sp>
        <p:nvSpPr>
          <p:cNvPr id="66" name="object 24"/>
          <p:cNvSpPr txBox="1"/>
          <p:nvPr/>
        </p:nvSpPr>
        <p:spPr>
          <a:xfrm>
            <a:off x="5524627" y="2642971"/>
            <a:ext cx="3242310" cy="802640"/>
          </a:xfrm>
          <a:prstGeom prst="rect">
            <a:avLst/>
          </a:prstGeom>
        </p:spPr>
        <p:txBody>
          <a:bodyPr vert="horz" wrap="square" lIns="0" tIns="0" rIns="0" bIns="0" rtlCol="0">
            <a:spAutoFit/>
          </a:bodyPr>
          <a:lstStyle/>
          <a:p>
            <a:pPr marL="12700" marR="5080">
              <a:lnSpc>
                <a:spcPct val="91500"/>
              </a:lnSpc>
            </a:pPr>
            <a:r>
              <a:rPr sz="1400" b="1" dirty="0">
                <a:latin typeface="Calibri"/>
                <a:cs typeface="Calibri"/>
              </a:rPr>
              <a:t>2. </a:t>
            </a:r>
            <a:r>
              <a:rPr sz="1400" b="1" spc="-5" dirty="0">
                <a:latin typeface="Calibri"/>
                <a:cs typeface="Calibri"/>
              </a:rPr>
              <a:t>Less </a:t>
            </a:r>
            <a:r>
              <a:rPr sz="1400" b="1" spc="-10" dirty="0">
                <a:latin typeface="Calibri"/>
                <a:cs typeface="Calibri"/>
              </a:rPr>
              <a:t>investment </a:t>
            </a:r>
            <a:r>
              <a:rPr sz="1400" b="1" dirty="0">
                <a:latin typeface="Calibri"/>
                <a:cs typeface="Calibri"/>
              </a:rPr>
              <a:t>in human </a:t>
            </a:r>
            <a:r>
              <a:rPr sz="1400" b="1" spc="-5" dirty="0">
                <a:latin typeface="Calibri"/>
                <a:cs typeface="Calibri"/>
              </a:rPr>
              <a:t>resources: </a:t>
            </a:r>
            <a:r>
              <a:rPr sz="1400" spc="-35" dirty="0">
                <a:latin typeface="Calibri"/>
                <a:cs typeface="Calibri"/>
              </a:rPr>
              <a:t>Test  </a:t>
            </a:r>
            <a:r>
              <a:rPr sz="1400" spc="-5" dirty="0">
                <a:latin typeface="Calibri"/>
                <a:cs typeface="Calibri"/>
              </a:rPr>
              <a:t>cases </a:t>
            </a:r>
            <a:r>
              <a:rPr sz="1400" spc="-10" dirty="0">
                <a:latin typeface="Calibri"/>
                <a:cs typeface="Calibri"/>
              </a:rPr>
              <a:t>are </a:t>
            </a:r>
            <a:r>
              <a:rPr sz="1400" spc="-15" dirty="0">
                <a:latin typeface="Calibri"/>
                <a:cs typeface="Calibri"/>
              </a:rPr>
              <a:t>executed </a:t>
            </a:r>
            <a:r>
              <a:rPr sz="1400" spc="-10" dirty="0">
                <a:latin typeface="Calibri"/>
                <a:cs typeface="Calibri"/>
              </a:rPr>
              <a:t>by </a:t>
            </a:r>
            <a:r>
              <a:rPr sz="1400" spc="-5" dirty="0">
                <a:latin typeface="Calibri"/>
                <a:cs typeface="Calibri"/>
              </a:rPr>
              <a:t>using automation tool  so </a:t>
            </a:r>
            <a:r>
              <a:rPr sz="1400" dirty="0">
                <a:latin typeface="Calibri"/>
                <a:cs typeface="Calibri"/>
              </a:rPr>
              <a:t>less </a:t>
            </a:r>
            <a:r>
              <a:rPr sz="1400" spc="-10" dirty="0">
                <a:latin typeface="Calibri"/>
                <a:cs typeface="Calibri"/>
              </a:rPr>
              <a:t>tester are required </a:t>
            </a:r>
            <a:r>
              <a:rPr sz="1400" dirty="0">
                <a:latin typeface="Calibri"/>
                <a:cs typeface="Calibri"/>
              </a:rPr>
              <a:t>in </a:t>
            </a:r>
            <a:r>
              <a:rPr sz="1400" spc="-5" dirty="0">
                <a:latin typeface="Calibri"/>
                <a:cs typeface="Calibri"/>
              </a:rPr>
              <a:t>automation  testing.</a:t>
            </a:r>
            <a:endParaRPr sz="1400">
              <a:latin typeface="Calibri"/>
              <a:cs typeface="Calibri"/>
            </a:endParaRPr>
          </a:p>
        </p:txBody>
      </p:sp>
      <p:sp>
        <p:nvSpPr>
          <p:cNvPr id="67" name="object 25"/>
          <p:cNvSpPr/>
          <p:nvPr/>
        </p:nvSpPr>
        <p:spPr>
          <a:xfrm>
            <a:off x="4892928" y="3684904"/>
            <a:ext cx="4022725" cy="1280160"/>
          </a:xfrm>
          <a:custGeom>
            <a:avLst/>
            <a:gdLst/>
            <a:ahLst/>
            <a:cxnLst/>
            <a:rect l="l" t="t" r="r" b="b"/>
            <a:pathLst>
              <a:path w="4022725" h="1280160">
                <a:moveTo>
                  <a:pt x="0" y="1279779"/>
                </a:moveTo>
                <a:lnTo>
                  <a:pt x="4022471" y="1279779"/>
                </a:lnTo>
                <a:lnTo>
                  <a:pt x="4022471" y="0"/>
                </a:lnTo>
                <a:lnTo>
                  <a:pt x="0" y="0"/>
                </a:lnTo>
                <a:lnTo>
                  <a:pt x="0" y="1279779"/>
                </a:lnTo>
                <a:close/>
              </a:path>
            </a:pathLst>
          </a:custGeom>
          <a:solidFill>
            <a:srgbClr val="D2D2E0">
              <a:alpha val="90194"/>
            </a:srgbClr>
          </a:solidFill>
        </p:spPr>
        <p:txBody>
          <a:bodyPr wrap="square" lIns="0" tIns="0" rIns="0" bIns="0" rtlCol="0"/>
          <a:lstStyle/>
          <a:p>
            <a:endParaRPr/>
          </a:p>
        </p:txBody>
      </p:sp>
      <p:sp>
        <p:nvSpPr>
          <p:cNvPr id="68" name="object 26"/>
          <p:cNvSpPr/>
          <p:nvPr/>
        </p:nvSpPr>
        <p:spPr>
          <a:xfrm>
            <a:off x="4892928" y="3684904"/>
            <a:ext cx="4022725" cy="1280160"/>
          </a:xfrm>
          <a:custGeom>
            <a:avLst/>
            <a:gdLst/>
            <a:ahLst/>
            <a:cxnLst/>
            <a:rect l="l" t="t" r="r" b="b"/>
            <a:pathLst>
              <a:path w="4022725" h="1280160">
                <a:moveTo>
                  <a:pt x="0" y="1279779"/>
                </a:moveTo>
                <a:lnTo>
                  <a:pt x="4022471" y="1279779"/>
                </a:lnTo>
                <a:lnTo>
                  <a:pt x="4022471" y="0"/>
                </a:lnTo>
                <a:lnTo>
                  <a:pt x="0" y="0"/>
                </a:lnTo>
                <a:lnTo>
                  <a:pt x="0" y="1279779"/>
                </a:lnTo>
                <a:close/>
              </a:path>
            </a:pathLst>
          </a:custGeom>
          <a:ln w="12700">
            <a:solidFill>
              <a:srgbClr val="D2D2E0"/>
            </a:solidFill>
          </a:ln>
        </p:spPr>
        <p:txBody>
          <a:bodyPr wrap="square" lIns="0" tIns="0" rIns="0" bIns="0" rtlCol="0"/>
          <a:lstStyle/>
          <a:p>
            <a:endParaRPr/>
          </a:p>
        </p:txBody>
      </p:sp>
      <p:sp>
        <p:nvSpPr>
          <p:cNvPr id="69" name="object 27"/>
          <p:cNvSpPr txBox="1"/>
          <p:nvPr/>
        </p:nvSpPr>
        <p:spPr>
          <a:xfrm>
            <a:off x="5524627" y="4024121"/>
            <a:ext cx="3219450" cy="603885"/>
          </a:xfrm>
          <a:prstGeom prst="rect">
            <a:avLst/>
          </a:prstGeom>
        </p:spPr>
        <p:txBody>
          <a:bodyPr vert="horz" wrap="square" lIns="0" tIns="0" rIns="0" bIns="0" rtlCol="0">
            <a:spAutoFit/>
          </a:bodyPr>
          <a:lstStyle/>
          <a:p>
            <a:pPr marL="12700" marR="5080" algn="just">
              <a:lnSpc>
                <a:spcPts val="1540"/>
              </a:lnSpc>
            </a:pPr>
            <a:r>
              <a:rPr sz="1400" b="1" dirty="0">
                <a:latin typeface="Calibri"/>
                <a:cs typeface="Calibri"/>
              </a:rPr>
              <a:t>3. </a:t>
            </a:r>
            <a:r>
              <a:rPr sz="1400" b="1" spc="-5" dirty="0">
                <a:latin typeface="Calibri"/>
                <a:cs typeface="Calibri"/>
              </a:rPr>
              <a:t>More reliable: </a:t>
            </a:r>
            <a:r>
              <a:rPr sz="1400" spc="-5" dirty="0">
                <a:latin typeface="Calibri"/>
                <a:cs typeface="Calibri"/>
              </a:rPr>
              <a:t>Automation tests perform  precisely same operation each time they </a:t>
            </a:r>
            <a:r>
              <a:rPr sz="1400" spc="-10" dirty="0">
                <a:latin typeface="Calibri"/>
                <a:cs typeface="Calibri"/>
              </a:rPr>
              <a:t>are  </a:t>
            </a:r>
            <a:r>
              <a:rPr sz="1400" spc="-5" dirty="0">
                <a:latin typeface="Calibri"/>
                <a:cs typeface="Calibri"/>
              </a:rPr>
              <a:t>run.</a:t>
            </a:r>
            <a:endParaRPr sz="1400">
              <a:latin typeface="Calibri"/>
              <a:cs typeface="Calibri"/>
            </a:endParaRPr>
          </a:p>
        </p:txBody>
      </p:sp>
      <p:sp>
        <p:nvSpPr>
          <p:cNvPr id="70" name="object 28"/>
          <p:cNvSpPr/>
          <p:nvPr/>
        </p:nvSpPr>
        <p:spPr>
          <a:xfrm>
            <a:off x="4892928" y="4964684"/>
            <a:ext cx="4022725" cy="1280160"/>
          </a:xfrm>
          <a:custGeom>
            <a:avLst/>
            <a:gdLst/>
            <a:ahLst/>
            <a:cxnLst/>
            <a:rect l="l" t="t" r="r" b="b"/>
            <a:pathLst>
              <a:path w="4022725" h="1280160">
                <a:moveTo>
                  <a:pt x="0" y="1279778"/>
                </a:moveTo>
                <a:lnTo>
                  <a:pt x="4022471" y="1279778"/>
                </a:lnTo>
                <a:lnTo>
                  <a:pt x="4022471" y="0"/>
                </a:lnTo>
                <a:lnTo>
                  <a:pt x="0" y="0"/>
                </a:lnTo>
                <a:lnTo>
                  <a:pt x="0" y="1279778"/>
                </a:lnTo>
                <a:close/>
              </a:path>
            </a:pathLst>
          </a:custGeom>
          <a:solidFill>
            <a:srgbClr val="D7D2DF">
              <a:alpha val="90194"/>
            </a:srgbClr>
          </a:solidFill>
        </p:spPr>
        <p:txBody>
          <a:bodyPr wrap="square" lIns="0" tIns="0" rIns="0" bIns="0" rtlCol="0"/>
          <a:lstStyle/>
          <a:p>
            <a:endParaRPr/>
          </a:p>
        </p:txBody>
      </p:sp>
      <p:sp>
        <p:nvSpPr>
          <p:cNvPr id="71" name="object 29"/>
          <p:cNvSpPr/>
          <p:nvPr/>
        </p:nvSpPr>
        <p:spPr>
          <a:xfrm>
            <a:off x="4892928" y="4964684"/>
            <a:ext cx="4022725" cy="1280160"/>
          </a:xfrm>
          <a:custGeom>
            <a:avLst/>
            <a:gdLst/>
            <a:ahLst/>
            <a:cxnLst/>
            <a:rect l="l" t="t" r="r" b="b"/>
            <a:pathLst>
              <a:path w="4022725" h="1280160">
                <a:moveTo>
                  <a:pt x="0" y="1279778"/>
                </a:moveTo>
                <a:lnTo>
                  <a:pt x="4022471" y="1279778"/>
                </a:lnTo>
                <a:lnTo>
                  <a:pt x="4022471" y="0"/>
                </a:lnTo>
                <a:lnTo>
                  <a:pt x="0" y="0"/>
                </a:lnTo>
                <a:lnTo>
                  <a:pt x="0" y="1279778"/>
                </a:lnTo>
                <a:close/>
              </a:path>
            </a:pathLst>
          </a:custGeom>
          <a:ln w="12700">
            <a:solidFill>
              <a:srgbClr val="D7D2DF"/>
            </a:solidFill>
          </a:ln>
        </p:spPr>
        <p:txBody>
          <a:bodyPr wrap="square" lIns="0" tIns="0" rIns="0" bIns="0" rtlCol="0"/>
          <a:lstStyle/>
          <a:p>
            <a:endParaRPr/>
          </a:p>
        </p:txBody>
      </p:sp>
      <p:sp>
        <p:nvSpPr>
          <p:cNvPr id="72" name="object 30"/>
          <p:cNvSpPr txBox="1"/>
          <p:nvPr/>
        </p:nvSpPr>
        <p:spPr>
          <a:xfrm>
            <a:off x="5524627" y="5304282"/>
            <a:ext cx="2832735" cy="604520"/>
          </a:xfrm>
          <a:prstGeom prst="rect">
            <a:avLst/>
          </a:prstGeom>
        </p:spPr>
        <p:txBody>
          <a:bodyPr vert="horz" wrap="square" lIns="0" tIns="0" rIns="0" bIns="0" rtlCol="0">
            <a:spAutoFit/>
          </a:bodyPr>
          <a:lstStyle/>
          <a:p>
            <a:pPr marL="12700" marR="5080" algn="just">
              <a:lnSpc>
                <a:spcPts val="1540"/>
              </a:lnSpc>
            </a:pPr>
            <a:r>
              <a:rPr sz="1400" b="1" spc="-5" dirty="0">
                <a:latin typeface="Calibri"/>
                <a:cs typeface="Calibri"/>
              </a:rPr>
              <a:t>4. Programmable: </a:t>
            </a:r>
            <a:r>
              <a:rPr sz="1400" spc="-25" dirty="0">
                <a:latin typeface="Calibri"/>
                <a:cs typeface="Calibri"/>
              </a:rPr>
              <a:t>Testers </a:t>
            </a:r>
            <a:r>
              <a:rPr sz="1400" spc="-5" dirty="0">
                <a:latin typeface="Calibri"/>
                <a:cs typeface="Calibri"/>
              </a:rPr>
              <a:t>can </a:t>
            </a:r>
            <a:r>
              <a:rPr sz="1400" spc="-10" dirty="0">
                <a:latin typeface="Calibri"/>
                <a:cs typeface="Calibri"/>
              </a:rPr>
              <a:t>program  </a:t>
            </a:r>
            <a:r>
              <a:rPr sz="1400" spc="-5" dirty="0">
                <a:latin typeface="Calibri"/>
                <a:cs typeface="Calibri"/>
              </a:rPr>
              <a:t>sophisticated tests </a:t>
            </a:r>
            <a:r>
              <a:rPr sz="1400" spc="-10" dirty="0">
                <a:latin typeface="Calibri"/>
                <a:cs typeface="Calibri"/>
              </a:rPr>
              <a:t>to </a:t>
            </a:r>
            <a:r>
              <a:rPr sz="1400" spc="-5" dirty="0">
                <a:latin typeface="Calibri"/>
                <a:cs typeface="Calibri"/>
              </a:rPr>
              <a:t>bring out hidden  information.</a:t>
            </a:r>
            <a:endParaRPr sz="1400">
              <a:latin typeface="Calibri"/>
              <a:cs typeface="Calibri"/>
            </a:endParaRPr>
          </a:p>
        </p:txBody>
      </p:sp>
      <p:sp>
        <p:nvSpPr>
          <p:cNvPr id="73" name="object 31"/>
          <p:cNvSpPr/>
          <p:nvPr/>
        </p:nvSpPr>
        <p:spPr>
          <a:xfrm>
            <a:off x="4376928" y="589787"/>
            <a:ext cx="1363979" cy="1363980"/>
          </a:xfrm>
          <a:prstGeom prst="rect">
            <a:avLst/>
          </a:prstGeom>
          <a:blipFill>
            <a:blip r:embed="rId6" cstate="print"/>
            <a:stretch>
              <a:fillRect/>
            </a:stretch>
          </a:blipFill>
        </p:spPr>
        <p:txBody>
          <a:bodyPr wrap="square" lIns="0" tIns="0" rIns="0" bIns="0" rtlCol="0"/>
          <a:lstStyle/>
          <a:p>
            <a:endParaRPr/>
          </a:p>
        </p:txBody>
      </p:sp>
      <p:sp>
        <p:nvSpPr>
          <p:cNvPr id="74" name="object 32"/>
          <p:cNvSpPr/>
          <p:nvPr/>
        </p:nvSpPr>
        <p:spPr>
          <a:xfrm>
            <a:off x="4462271" y="960119"/>
            <a:ext cx="1231391" cy="550163"/>
          </a:xfrm>
          <a:prstGeom prst="rect">
            <a:avLst/>
          </a:prstGeom>
          <a:blipFill>
            <a:blip r:embed="rId7" cstate="print"/>
            <a:stretch>
              <a:fillRect/>
            </a:stretch>
          </a:blipFill>
        </p:spPr>
        <p:txBody>
          <a:bodyPr wrap="square" lIns="0" tIns="0" rIns="0" bIns="0" rtlCol="0"/>
          <a:lstStyle/>
          <a:p>
            <a:endParaRPr/>
          </a:p>
        </p:txBody>
      </p:sp>
      <p:sp>
        <p:nvSpPr>
          <p:cNvPr id="75" name="object 33"/>
          <p:cNvSpPr/>
          <p:nvPr/>
        </p:nvSpPr>
        <p:spPr>
          <a:xfrm>
            <a:off x="4419600" y="609600"/>
            <a:ext cx="1279144" cy="1279144"/>
          </a:xfrm>
          <a:prstGeom prst="rect">
            <a:avLst/>
          </a:prstGeom>
          <a:blipFill>
            <a:blip r:embed="rId8" cstate="print"/>
            <a:stretch>
              <a:fillRect/>
            </a:stretch>
          </a:blipFill>
        </p:spPr>
        <p:txBody>
          <a:bodyPr wrap="square" lIns="0" tIns="0" rIns="0" bIns="0" rtlCol="0"/>
          <a:lstStyle/>
          <a:p>
            <a:endParaRPr/>
          </a:p>
        </p:txBody>
      </p:sp>
      <p:sp>
        <p:nvSpPr>
          <p:cNvPr id="76" name="object 34"/>
          <p:cNvSpPr txBox="1"/>
          <p:nvPr/>
        </p:nvSpPr>
        <p:spPr>
          <a:xfrm>
            <a:off x="4601083" y="1024001"/>
            <a:ext cx="917575" cy="235585"/>
          </a:xfrm>
          <a:prstGeom prst="rect">
            <a:avLst/>
          </a:prstGeom>
        </p:spPr>
        <p:txBody>
          <a:bodyPr vert="horz" wrap="square" lIns="0" tIns="0" rIns="0" bIns="0" rtlCol="0">
            <a:spAutoFit/>
          </a:bodyPr>
          <a:lstStyle/>
          <a:p>
            <a:pPr marL="12700">
              <a:lnSpc>
                <a:spcPct val="100000"/>
              </a:lnSpc>
            </a:pPr>
            <a:r>
              <a:rPr sz="1400" b="1" dirty="0">
                <a:solidFill>
                  <a:srgbClr val="FFFFFF"/>
                </a:solidFill>
                <a:latin typeface="Calibri"/>
                <a:cs typeface="Calibri"/>
              </a:rPr>
              <a:t>Au</a:t>
            </a:r>
            <a:r>
              <a:rPr sz="1400" b="1" spc="-10" dirty="0">
                <a:solidFill>
                  <a:srgbClr val="FFFFFF"/>
                </a:solidFill>
                <a:latin typeface="Calibri"/>
                <a:cs typeface="Calibri"/>
              </a:rPr>
              <a:t>t</a:t>
            </a:r>
            <a:r>
              <a:rPr sz="1400" b="1" dirty="0">
                <a:solidFill>
                  <a:srgbClr val="FFFFFF"/>
                </a:solidFill>
                <a:latin typeface="Calibri"/>
                <a:cs typeface="Calibri"/>
              </a:rPr>
              <a:t>om</a:t>
            </a:r>
            <a:r>
              <a:rPr sz="1400" b="1" spc="-15" dirty="0">
                <a:solidFill>
                  <a:srgbClr val="FFFFFF"/>
                </a:solidFill>
                <a:latin typeface="Calibri"/>
                <a:cs typeface="Calibri"/>
              </a:rPr>
              <a:t>a</a:t>
            </a:r>
            <a:r>
              <a:rPr sz="1400" b="1" dirty="0">
                <a:solidFill>
                  <a:srgbClr val="FFFFFF"/>
                </a:solidFill>
                <a:latin typeface="Calibri"/>
                <a:cs typeface="Calibri"/>
              </a:rPr>
              <a:t>tion</a:t>
            </a:r>
            <a:endParaRPr sz="1400">
              <a:latin typeface="Calibri"/>
              <a:cs typeface="Calibri"/>
            </a:endParaRPr>
          </a:p>
        </p:txBody>
      </p:sp>
      <p:sp>
        <p:nvSpPr>
          <p:cNvPr id="77" name="object 35"/>
          <p:cNvSpPr txBox="1"/>
          <p:nvPr/>
        </p:nvSpPr>
        <p:spPr>
          <a:xfrm>
            <a:off x="4787265" y="1219453"/>
            <a:ext cx="545465" cy="235585"/>
          </a:xfrm>
          <a:prstGeom prst="rect">
            <a:avLst/>
          </a:prstGeom>
        </p:spPr>
        <p:txBody>
          <a:bodyPr vert="horz" wrap="square" lIns="0" tIns="0" rIns="0" bIns="0" rtlCol="0">
            <a:spAutoFit/>
          </a:bodyPr>
          <a:lstStyle/>
          <a:p>
            <a:pPr marL="12700">
              <a:lnSpc>
                <a:spcPct val="100000"/>
              </a:lnSpc>
            </a:pPr>
            <a:r>
              <a:rPr sz="1400" b="1" spc="-120" dirty="0">
                <a:solidFill>
                  <a:srgbClr val="FFFFFF"/>
                </a:solidFill>
                <a:latin typeface="Calibri"/>
                <a:cs typeface="Calibri"/>
              </a:rPr>
              <a:t>T</a:t>
            </a:r>
            <a:r>
              <a:rPr sz="1400" b="1" spc="-5" dirty="0">
                <a:solidFill>
                  <a:srgbClr val="FFFFFF"/>
                </a:solidFill>
                <a:latin typeface="Calibri"/>
                <a:cs typeface="Calibri"/>
              </a:rPr>
              <a:t>e</a:t>
            </a:r>
            <a:r>
              <a:rPr sz="1400" b="1" spc="-10" dirty="0">
                <a:solidFill>
                  <a:srgbClr val="FFFFFF"/>
                </a:solidFill>
                <a:latin typeface="Calibri"/>
                <a:cs typeface="Calibri"/>
              </a:rPr>
              <a:t>s</a:t>
            </a:r>
            <a:r>
              <a:rPr sz="1400" b="1" dirty="0">
                <a:solidFill>
                  <a:srgbClr val="FFFFFF"/>
                </a:solidFill>
                <a:latin typeface="Calibri"/>
                <a:cs typeface="Calibri"/>
              </a:rPr>
              <a:t>ting</a:t>
            </a:r>
            <a:endParaRPr sz="1400">
              <a:latin typeface="Calibri"/>
              <a:cs typeface="Calibri"/>
            </a:endParaRPr>
          </a:p>
        </p:txBody>
      </p:sp>
    </p:spTree>
    <p:extLst>
      <p:ext uri="{BB962C8B-B14F-4D97-AF65-F5344CB8AC3E}">
        <p14:creationId xmlns:p14="http://schemas.microsoft.com/office/powerpoint/2010/main" val="10649351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501" y="1178734"/>
            <a:ext cx="6576646" cy="502863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7419975" y="1407334"/>
            <a:ext cx="2638425" cy="3200400"/>
          </a:xfrm>
          <a:prstGeom prst="rect">
            <a:avLst/>
          </a:prstGeom>
        </p:spPr>
      </p:pic>
      <p:sp>
        <p:nvSpPr>
          <p:cNvPr id="5" name="Title 10240"/>
          <p:cNvSpPr txBox="1">
            <a:spLocks noChangeArrowheads="1"/>
          </p:cNvSpPr>
          <p:nvPr/>
        </p:nvSpPr>
        <p:spPr>
          <a:xfrm>
            <a:off x="-3626937" y="184746"/>
            <a:ext cx="8682037" cy="612832"/>
          </a:xfrm>
          <a:prstGeom prst="rect">
            <a:avLst/>
          </a:prstGeom>
        </p:spPr>
        <p:txBody>
          <a:bodyPr vert="horz" lIns="90000" tIns="45000" rIns="90000" bIns="45000" rtlCol="0" anchor="b">
            <a:normAutofit fontScale="60000" lnSpcReduction="20000"/>
          </a:bodyPr>
          <a:lstStyle>
            <a:lvl1pPr algn="ctr" defTabSz="1005840" rtl="0" eaLnBrk="1" latinLnBrk="0" hangingPunct="1">
              <a:lnSpc>
                <a:spcPct val="90000"/>
              </a:lnSpc>
              <a:spcBef>
                <a:spcPct val="0"/>
              </a:spcBef>
              <a:buNone/>
              <a:defRPr sz="6600" kern="1200">
                <a:solidFill>
                  <a:schemeClr val="tx1"/>
                </a:solidFill>
                <a:latin typeface="+mj-lt"/>
                <a:ea typeface="+mj-ea"/>
                <a:cs typeface="+mj-cs"/>
              </a:defRPr>
            </a:lvl1p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b="1" dirty="0" smtClean="0">
              <a:solidFill>
                <a:srgbClr val="C00000"/>
              </a:solidFill>
            </a:endParaRPr>
          </a:p>
        </p:txBody>
      </p:sp>
      <p:sp>
        <p:nvSpPr>
          <p:cNvPr id="3" name="Rectangle 2"/>
          <p:cNvSpPr/>
          <p:nvPr/>
        </p:nvSpPr>
        <p:spPr>
          <a:xfrm>
            <a:off x="-65437" y="341677"/>
            <a:ext cx="5006307" cy="1323439"/>
          </a:xfrm>
          <a:prstGeom prst="rect">
            <a:avLst/>
          </a:prstGeom>
        </p:spPr>
        <p:txBody>
          <a:bodyPr wrap="none">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sz="4000" b="1" dirty="0" smtClean="0">
                <a:solidFill>
                  <a:srgbClr val="C00000"/>
                </a:solidFill>
                <a:latin typeface="+mj-lt"/>
              </a:rPr>
              <a:t>Testing </a:t>
            </a:r>
            <a:r>
              <a:rPr lang="en-IN" sz="4000" b="1" dirty="0">
                <a:solidFill>
                  <a:srgbClr val="C00000"/>
                </a:solidFill>
                <a:latin typeface="+mj-lt"/>
              </a:rPr>
              <a:t>Life Cycle </a:t>
            </a:r>
            <a:r>
              <a:rPr lang="en-IN" sz="4000" b="1" dirty="0" smtClean="0">
                <a:solidFill>
                  <a:srgbClr val="C00000"/>
                </a:solidFill>
                <a:latin typeface="+mj-lt"/>
              </a:rPr>
              <a:t>Model</a:t>
            </a:r>
            <a:endParaRPr lang="en-US" altLang="en-US" sz="4000" b="1" dirty="0">
              <a:solidFill>
                <a:srgbClr val="C00000"/>
              </a:solidFill>
              <a:latin typeface="+mj-lt"/>
            </a:endParaRPr>
          </a:p>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4000" b="1" dirty="0">
              <a:solidFill>
                <a:srgbClr val="C00000"/>
              </a:solidFill>
              <a:latin typeface="+mj-lt"/>
            </a:endParaRPr>
          </a:p>
        </p:txBody>
      </p:sp>
    </p:spTree>
    <p:extLst>
      <p:ext uri="{BB962C8B-B14F-4D97-AF65-F5344CB8AC3E}">
        <p14:creationId xmlns:p14="http://schemas.microsoft.com/office/powerpoint/2010/main" val="29503711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 name="Rectangle 4"/>
          <p:cNvSpPr>
            <a:spLocks noChangeArrowheads="1"/>
          </p:cNvSpPr>
          <p:nvPr/>
        </p:nvSpPr>
        <p:spPr bwMode="auto">
          <a:xfrm>
            <a:off x="262501" y="529942"/>
            <a:ext cx="8107680" cy="457200"/>
          </a:xfrm>
          <a:prstGeom prst="rect">
            <a:avLst/>
          </a:prstGeom>
          <a:noFill/>
          <a:ln w="12700">
            <a:noFill/>
            <a:miter lim="800000"/>
            <a:headEnd/>
            <a:tailEnd/>
          </a:ln>
        </p:spPr>
        <p:txBody>
          <a:bodyPr lIns="90488" tIns="44450" rIns="90488" bIns="44450" anchor="ctr"/>
          <a:lstStyle/>
          <a:p>
            <a:pPr marL="0" marR="0" lvl="0" indent="0" algn="l" defTabSz="914400" rtl="0" eaLnBrk="0" fontAlgn="auto" latinLnBrk="0" hangingPunct="0">
              <a:lnSpc>
                <a:spcPct val="100000"/>
              </a:lnSpc>
              <a:spcBef>
                <a:spcPts val="0"/>
              </a:spcBef>
              <a:spcAft>
                <a:spcPts val="0"/>
              </a:spcAft>
              <a:buClrTx/>
              <a:buSzTx/>
              <a:buFontTx/>
              <a:buNone/>
              <a:tabLst/>
              <a:defRPr/>
            </a:pPr>
            <a:r>
              <a:rPr lang="en-US" sz="4000" b="1" dirty="0">
                <a:solidFill>
                  <a:srgbClr val="C00000"/>
                </a:solidFill>
                <a:latin typeface="+mj-lt"/>
              </a:rPr>
              <a:t>Requirement</a:t>
            </a:r>
            <a:r>
              <a:rPr kumimoji="0" lang="en-US" sz="3600" b="1" i="0" u="none" strike="noStrike" kern="1200" cap="none" spc="0" normalizeH="0" baseline="0" noProof="0" dirty="0" smtClean="0">
                <a:ln>
                  <a:noFill/>
                </a:ln>
                <a:solidFill>
                  <a:srgbClr val="0070C0"/>
                </a:solidFill>
                <a:effectLst/>
                <a:uLnTx/>
                <a:uFillTx/>
                <a:latin typeface="Calibri" panose="020F0502020204030204"/>
                <a:ea typeface="+mn-ea"/>
                <a:cs typeface="Arial" charset="0"/>
              </a:rPr>
              <a:t> </a:t>
            </a:r>
            <a:r>
              <a:rPr lang="en-US" sz="4000" b="1" dirty="0">
                <a:solidFill>
                  <a:srgbClr val="C00000"/>
                </a:solidFill>
                <a:latin typeface="+mj-lt"/>
              </a:rPr>
              <a:t>Analysis</a:t>
            </a:r>
          </a:p>
        </p:txBody>
      </p:sp>
      <p:sp>
        <p:nvSpPr>
          <p:cNvPr id="2" name="Rectangle 1"/>
          <p:cNvSpPr/>
          <p:nvPr/>
        </p:nvSpPr>
        <p:spPr>
          <a:xfrm>
            <a:off x="262501" y="1153777"/>
            <a:ext cx="9653953" cy="1200329"/>
          </a:xfrm>
          <a:prstGeom prst="rect">
            <a:avLst/>
          </a:prstGeom>
        </p:spPr>
        <p:txBody>
          <a:bodyPr wrap="square">
            <a:spAutoFit/>
          </a:body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srgbClr val="000000"/>
                </a:solidFill>
                <a:effectLst/>
                <a:uLnTx/>
                <a:uFillTx/>
                <a:latin typeface="Calibri" panose="020F0502020204030204"/>
                <a:ea typeface="+mn-ea"/>
                <a:cs typeface="+mn-cs"/>
              </a:rPr>
              <a:t>In this step </a:t>
            </a:r>
            <a:r>
              <a:rPr kumimoji="0" lang="en-IN" sz="1800" b="0" i="0" u="none" strike="noStrike" kern="1200" cap="none" spc="0" normalizeH="0" baseline="0" noProof="0" dirty="0" smtClean="0">
                <a:ln>
                  <a:noFill/>
                </a:ln>
                <a:solidFill>
                  <a:srgbClr val="000000"/>
                </a:solidFill>
                <a:effectLst/>
                <a:uLnTx/>
                <a:uFillTx/>
                <a:latin typeface="Calibri" panose="020F0502020204030204"/>
                <a:ea typeface="+mn-ea"/>
                <a:cs typeface="+mn-cs"/>
              </a:rPr>
              <a:t>QA </a:t>
            </a:r>
            <a:r>
              <a:rPr kumimoji="0" lang="en-IN" sz="1800" b="0" i="0" u="none" strike="noStrike" kern="1200" cap="none" spc="0" normalizeH="0" baseline="0" noProof="0" dirty="0">
                <a:ln>
                  <a:noFill/>
                </a:ln>
                <a:solidFill>
                  <a:srgbClr val="000000"/>
                </a:solidFill>
                <a:effectLst/>
                <a:uLnTx/>
                <a:uFillTx/>
                <a:latin typeface="Calibri" panose="020F0502020204030204"/>
                <a:ea typeface="+mn-ea"/>
                <a:cs typeface="+mn-cs"/>
              </a:rPr>
              <a:t>team understands the requirement in terms of what we will testing &amp; figure out the testable requirements. If any conflict, missing or not understood any requirement, then QA team follow up with the various stakeholders like </a:t>
            </a:r>
            <a:r>
              <a:rPr kumimoji="0" lang="en-IN" sz="1800" b="0" i="0" u="none" strike="noStrike" kern="1200" cap="none" spc="0" normalizeH="0" baseline="0" noProof="0" dirty="0" smtClean="0">
                <a:ln>
                  <a:noFill/>
                </a:ln>
                <a:solidFill>
                  <a:srgbClr val="000000"/>
                </a:solidFill>
                <a:effectLst/>
                <a:uLnTx/>
                <a:uFillTx/>
                <a:latin typeface="Calibri" panose="020F0502020204030204"/>
                <a:ea typeface="+mn-ea"/>
                <a:cs typeface="+mn-cs"/>
              </a:rPr>
              <a:t>BA, </a:t>
            </a:r>
            <a:r>
              <a:rPr kumimoji="0" lang="en-IN" sz="1800" b="0" i="0" u="none" strike="noStrike" kern="1200" cap="none" spc="0" normalizeH="0" baseline="0" noProof="0" dirty="0">
                <a:ln>
                  <a:noFill/>
                </a:ln>
                <a:solidFill>
                  <a:srgbClr val="000000"/>
                </a:solidFill>
                <a:effectLst/>
                <a:uLnTx/>
                <a:uFillTx/>
                <a:latin typeface="Calibri" panose="020F0502020204030204"/>
                <a:ea typeface="+mn-ea"/>
                <a:cs typeface="+mn-cs"/>
              </a:rPr>
              <a:t>System Architecture, Client, Technical Manager/Lead </a:t>
            </a:r>
            <a:r>
              <a:rPr kumimoji="0" lang="en-IN" sz="1800" b="0" i="0" u="none" strike="noStrike" kern="1200" cap="none" spc="0" normalizeH="0" baseline="0" noProof="0" dirty="0" err="1">
                <a:ln>
                  <a:noFill/>
                </a:ln>
                <a:solidFill>
                  <a:srgbClr val="000000"/>
                </a:solidFill>
                <a:effectLst/>
                <a:uLnTx/>
                <a:uFillTx/>
                <a:latin typeface="Calibri" panose="020F0502020204030204"/>
                <a:ea typeface="+mn-ea"/>
                <a:cs typeface="+mn-cs"/>
              </a:rPr>
              <a:t>etc</a:t>
            </a:r>
            <a:r>
              <a:rPr kumimoji="0" lang="en-IN" sz="1800" b="0" i="0" u="none" strike="noStrike" kern="1200" cap="none" spc="0" normalizeH="0" baseline="0" noProof="0" dirty="0">
                <a:ln>
                  <a:noFill/>
                </a:ln>
                <a:solidFill>
                  <a:srgbClr val="000000"/>
                </a:solidFill>
                <a:effectLst/>
                <a:uLnTx/>
                <a:uFillTx/>
                <a:latin typeface="Calibri" panose="020F0502020204030204"/>
                <a:ea typeface="+mn-ea"/>
                <a:cs typeface="+mn-cs"/>
              </a:rPr>
              <a:t> to better understand the detail knowledge of requirement.</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 name="Picture 2"/>
          <p:cNvPicPr>
            <a:picLocks noChangeAspect="1"/>
          </p:cNvPicPr>
          <p:nvPr/>
        </p:nvPicPr>
        <p:blipFill>
          <a:blip r:embed="rId4"/>
          <a:stretch>
            <a:fillRect/>
          </a:stretch>
        </p:blipFill>
        <p:spPr>
          <a:xfrm>
            <a:off x="535061" y="2520741"/>
            <a:ext cx="9108831" cy="3238500"/>
          </a:xfrm>
          <a:prstGeom prst="rect">
            <a:avLst/>
          </a:prstGeom>
        </p:spPr>
      </p:pic>
    </p:spTree>
    <p:extLst>
      <p:ext uri="{BB962C8B-B14F-4D97-AF65-F5344CB8AC3E}">
        <p14:creationId xmlns:p14="http://schemas.microsoft.com/office/powerpoint/2010/main" val="290105067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262501" y="529942"/>
            <a:ext cx="8107680" cy="457200"/>
          </a:xfrm>
          <a:prstGeom prst="rect">
            <a:avLst/>
          </a:prstGeom>
          <a:noFill/>
          <a:ln w="12700">
            <a:noFill/>
            <a:miter lim="800000"/>
            <a:headEnd/>
            <a:tailEnd/>
          </a:ln>
        </p:spPr>
        <p:txBody>
          <a:bodyPr lIns="90488" tIns="44450" rIns="90488" bIns="44450" anchor="ctr"/>
          <a:lstStyle/>
          <a:p>
            <a:pPr marL="0" marR="0" lvl="0" indent="0" algn="l" defTabSz="914400" rtl="0" eaLnBrk="0" fontAlgn="auto" latinLnBrk="0" hangingPunct="0">
              <a:lnSpc>
                <a:spcPct val="100000"/>
              </a:lnSpc>
              <a:spcBef>
                <a:spcPts val="0"/>
              </a:spcBef>
              <a:spcAft>
                <a:spcPts val="0"/>
              </a:spcAft>
              <a:buClrTx/>
              <a:buSzTx/>
              <a:buFontTx/>
              <a:buNone/>
              <a:tabLst/>
              <a:defRPr/>
            </a:pPr>
            <a:r>
              <a:rPr lang="en-US" sz="4000" b="1" dirty="0">
                <a:solidFill>
                  <a:srgbClr val="C00000"/>
                </a:solidFill>
                <a:latin typeface="+mj-lt"/>
              </a:rPr>
              <a:t>Test</a:t>
            </a:r>
            <a:r>
              <a:rPr kumimoji="0" lang="en-US" sz="3200" b="1" i="0" u="none" strike="noStrike" kern="1200" cap="none" spc="0" normalizeH="0" baseline="0" noProof="0" dirty="0" smtClean="0">
                <a:ln>
                  <a:noFill/>
                </a:ln>
                <a:solidFill>
                  <a:srgbClr val="0070C0"/>
                </a:solidFill>
                <a:effectLst/>
                <a:uLnTx/>
                <a:uFillTx/>
                <a:latin typeface="Calibri" panose="020F0502020204030204"/>
                <a:ea typeface="+mn-ea"/>
                <a:cs typeface="Arial" charset="0"/>
              </a:rPr>
              <a:t> </a:t>
            </a:r>
            <a:r>
              <a:rPr lang="en-US" sz="4000" b="1" dirty="0">
                <a:solidFill>
                  <a:srgbClr val="C00000"/>
                </a:solidFill>
                <a:latin typeface="+mj-lt"/>
              </a:rPr>
              <a:t>Planning</a:t>
            </a:r>
          </a:p>
        </p:txBody>
      </p:sp>
      <p:sp>
        <p:nvSpPr>
          <p:cNvPr id="2" name="Rectangle 1"/>
          <p:cNvSpPr/>
          <p:nvPr/>
        </p:nvSpPr>
        <p:spPr>
          <a:xfrm>
            <a:off x="262501" y="987142"/>
            <a:ext cx="9584884" cy="5509200"/>
          </a:xfrm>
          <a:prstGeom prst="rect">
            <a:avLst/>
          </a:prstGeom>
        </p:spPr>
        <p:txBody>
          <a:bodyPr wrap="square">
            <a:spAutoFit/>
          </a:body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srgbClr val="000000"/>
                </a:solidFill>
                <a:effectLst/>
                <a:uLnTx/>
                <a:uFillTx/>
                <a:latin typeface="Calibri" panose="020F0502020204030204"/>
                <a:ea typeface="+mn-ea"/>
                <a:cs typeface="+mn-cs"/>
              </a:rPr>
              <a:t>In this phase typically Test Manager (</a:t>
            </a:r>
            <a:r>
              <a:rPr kumimoji="0" lang="en-IN" sz="1800" b="0" i="0" u="none" strike="noStrike" kern="1200" cap="none" spc="0" normalizeH="0" baseline="0" noProof="0" dirty="0" smtClean="0">
                <a:ln>
                  <a:noFill/>
                </a:ln>
                <a:solidFill>
                  <a:srgbClr val="000000"/>
                </a:solidFill>
                <a:effectLst/>
                <a:uLnTx/>
                <a:uFillTx/>
                <a:latin typeface="Calibri" panose="020F0502020204030204"/>
                <a:ea typeface="+mn-ea"/>
                <a:cs typeface="+mn-cs"/>
              </a:rPr>
              <a:t>or) </a:t>
            </a:r>
            <a:r>
              <a:rPr kumimoji="0" lang="en-IN" sz="1800" b="0" i="0" u="none" strike="noStrike" kern="1200" cap="none" spc="0" normalizeH="0" baseline="0" noProof="0" dirty="0">
                <a:ln>
                  <a:noFill/>
                </a:ln>
                <a:solidFill>
                  <a:srgbClr val="000000"/>
                </a:solidFill>
                <a:effectLst/>
                <a:uLnTx/>
                <a:uFillTx/>
                <a:latin typeface="Calibri" panose="020F0502020204030204"/>
                <a:ea typeface="+mn-ea"/>
                <a:cs typeface="+mn-cs"/>
              </a:rPr>
              <a:t>Test Lead </a:t>
            </a:r>
            <a:r>
              <a:rPr kumimoji="0" lang="en-IN" sz="1800" b="0" i="0" u="none" strike="noStrike" kern="1200" cap="none" spc="0" normalizeH="0" baseline="0" noProof="0" dirty="0" smtClean="0">
                <a:ln>
                  <a:noFill/>
                </a:ln>
                <a:solidFill>
                  <a:srgbClr val="000000"/>
                </a:solidFill>
                <a:effectLst/>
                <a:uLnTx/>
                <a:uFillTx/>
                <a:latin typeface="Calibri" panose="020F0502020204030204"/>
                <a:ea typeface="+mn-ea"/>
                <a:cs typeface="+mn-cs"/>
              </a:rPr>
              <a:t>involved </a:t>
            </a:r>
            <a:r>
              <a:rPr kumimoji="0" lang="en-IN" sz="1800" b="0" i="0" u="none" strike="noStrike" kern="1200" cap="none" spc="0" normalizeH="0" baseline="0" noProof="0" dirty="0">
                <a:ln>
                  <a:noFill/>
                </a:ln>
                <a:solidFill>
                  <a:srgbClr val="000000"/>
                </a:solidFill>
                <a:effectLst/>
                <a:uLnTx/>
                <a:uFillTx/>
                <a:latin typeface="Calibri" panose="020F0502020204030204"/>
                <a:ea typeface="+mn-ea"/>
                <a:cs typeface="+mn-cs"/>
              </a:rPr>
              <a:t>to determine the effort and cost estimates for entire </a:t>
            </a:r>
            <a:r>
              <a:rPr kumimoji="0" lang="en-IN" sz="1800" b="0" i="0" u="none" strike="noStrike" kern="1200" cap="none" spc="0" normalizeH="0" baseline="0" noProof="0" dirty="0" smtClean="0">
                <a:ln>
                  <a:noFill/>
                </a:ln>
                <a:solidFill>
                  <a:srgbClr val="000000"/>
                </a:solidFill>
                <a:effectLst/>
                <a:uLnTx/>
                <a:uFillTx/>
                <a:latin typeface="Calibri" panose="020F0502020204030204"/>
                <a:ea typeface="+mn-ea"/>
                <a:cs typeface="+mn-cs"/>
              </a:rPr>
              <a:t>project and will preparing </a:t>
            </a:r>
            <a:r>
              <a:rPr kumimoji="0" lang="en-IN" sz="1800" b="0" i="0" u="none" strike="noStrike" kern="1200" cap="none" spc="0" normalizeH="0" baseline="0" noProof="0" dirty="0">
                <a:ln>
                  <a:noFill/>
                </a:ln>
                <a:solidFill>
                  <a:srgbClr val="000000"/>
                </a:solidFill>
                <a:effectLst/>
                <a:uLnTx/>
                <a:uFillTx/>
                <a:latin typeface="Calibri" panose="020F0502020204030204"/>
                <a:ea typeface="+mn-ea"/>
                <a:cs typeface="+mn-cs"/>
              </a:rPr>
              <a:t>the Test Plan. </a:t>
            </a: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IN" sz="2000" b="1" i="0" u="none" strike="noStrike" kern="1200" cap="none" spc="0" normalizeH="0" baseline="0" noProof="0" dirty="0" smtClean="0">
                <a:ln>
                  <a:noFill/>
                </a:ln>
                <a:solidFill>
                  <a:srgbClr val="000000"/>
                </a:solidFill>
                <a:effectLst/>
                <a:uLnTx/>
                <a:uFillTx/>
                <a:latin typeface="Calibri" panose="020F0502020204030204"/>
                <a:ea typeface="+mn-ea"/>
                <a:cs typeface="+mn-cs"/>
              </a:rPr>
              <a:t>Test Plan Document</a:t>
            </a:r>
          </a:p>
          <a:p>
            <a:pPr marL="742950" marR="0" lvl="1"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Define Objective &amp; scope of the project.</a:t>
            </a:r>
          </a:p>
          <a:p>
            <a:pPr marL="742950" marR="0" lvl="1"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List down the testing types involved in the STLC.</a:t>
            </a:r>
          </a:p>
          <a:p>
            <a:pPr marL="742950" marR="0" lvl="1"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Test effort estimation and resource planning.</a:t>
            </a:r>
          </a:p>
          <a:p>
            <a:pPr marL="742950" marR="0" lvl="1"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Selection of testing tool if required.</a:t>
            </a:r>
          </a:p>
          <a:p>
            <a:pPr marL="742950" marR="0" lvl="1"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Define the testing process overview.</a:t>
            </a:r>
          </a:p>
          <a:p>
            <a:pPr marL="742950" marR="0" lvl="1"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Define the test environment required for entire project.</a:t>
            </a:r>
          </a:p>
          <a:p>
            <a:pPr marL="742950" marR="0" lvl="1"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Prepare the test schedules.</a:t>
            </a:r>
          </a:p>
          <a:p>
            <a:pPr marL="742950" marR="0" lvl="1"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Define the control procedures.</a:t>
            </a:r>
          </a:p>
          <a:p>
            <a:pPr marL="742950" marR="0" lvl="1"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Determining roles and responsibilities.</a:t>
            </a:r>
          </a:p>
          <a:p>
            <a:pPr marL="742950" marR="0" lvl="1"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List down the testing deliverable.</a:t>
            </a:r>
          </a:p>
          <a:p>
            <a:pPr marL="742950" marR="0" lvl="1"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Define the entry criteria, suspension criteria, resumption criteria and exit criteria.</a:t>
            </a:r>
          </a:p>
          <a:p>
            <a:pPr marL="742950" marR="0" lvl="1"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Define the risk involved if any</a:t>
            </a:r>
            <a:r>
              <a:rPr kumimoji="0" lang="en-IN" sz="1800" b="0" i="0" u="none" strike="noStrike" kern="1200" cap="none" spc="0" normalizeH="0" baseline="0" noProof="0" dirty="0" smtClean="0">
                <a:ln>
                  <a:noFill/>
                </a:ln>
                <a:solidFill>
                  <a:prstClr val="black"/>
                </a:solidFill>
                <a:effectLst/>
                <a:uLnTx/>
                <a:uFillTx/>
                <a:latin typeface="Calibri" panose="020F0502020204030204"/>
                <a:ea typeface="+mn-ea"/>
                <a:cs typeface="+mn-cs"/>
              </a:rPr>
              <a:t>.</a:t>
            </a:r>
            <a:endParaRPr kumimoji="0" lang="en-IN" sz="1800" b="0" i="0" u="none" strike="noStrike" kern="1200" cap="none" spc="0" normalizeH="0" baseline="0" noProof="0" dirty="0" smtClean="0">
              <a:ln>
                <a:noFill/>
              </a:ln>
              <a:solidFill>
                <a:srgbClr val="000000"/>
              </a:solidFill>
              <a:effectLst/>
              <a:uLnTx/>
              <a:uFillTx/>
              <a:latin typeface="Calibri" panose="020F0502020204030204"/>
              <a:ea typeface="+mn-ea"/>
              <a:cs typeface="+mn-cs"/>
            </a:endParaRP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IN" sz="2000" b="1" i="0" u="none" strike="noStrike" kern="1200" cap="none" spc="0" normalizeH="0" baseline="0" noProof="0" dirty="0" smtClean="0">
                <a:ln>
                  <a:noFill/>
                </a:ln>
                <a:solidFill>
                  <a:srgbClr val="000000"/>
                </a:solidFill>
                <a:effectLst/>
                <a:uLnTx/>
                <a:uFillTx/>
                <a:latin typeface="Calibri" panose="020F0502020204030204"/>
                <a:ea typeface="+mn-ea"/>
                <a:cs typeface="+mn-cs"/>
              </a:rPr>
              <a:t>Test  Effort Estimation Document</a:t>
            </a:r>
          </a:p>
          <a:p>
            <a:pPr marL="742950" marR="0" lvl="1"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Work Breakdown Structure (WBS)</a:t>
            </a:r>
          </a:p>
          <a:p>
            <a:pPr marL="742950" marR="0" lvl="1"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Three Point Estimation</a:t>
            </a:r>
          </a:p>
          <a:p>
            <a:pPr marL="742950" marR="0" lvl="1"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Functional Point Method</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16427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23E9D9-C42F-493F-8B22-4C291A1BE60A}" type="slidenum">
              <a:rPr kumimoji="0" lang="en-US" sz="132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32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Rectangle 4"/>
          <p:cNvSpPr>
            <a:spLocks noChangeArrowheads="1"/>
          </p:cNvSpPr>
          <p:nvPr/>
        </p:nvSpPr>
        <p:spPr bwMode="auto">
          <a:xfrm>
            <a:off x="243015" y="418820"/>
            <a:ext cx="8486083" cy="457200"/>
          </a:xfrm>
          <a:prstGeom prst="rect">
            <a:avLst/>
          </a:prstGeom>
          <a:noFill/>
          <a:ln w="12700">
            <a:noFill/>
            <a:miter lim="800000"/>
          </a:ln>
        </p:spPr>
        <p:txBody>
          <a:bodyPr lIns="90488" tIns="44450" rIns="90488" bIns="44450" anchor="ctr"/>
          <a:lstStyle/>
          <a:p>
            <a:pPr marL="0" marR="0" lvl="0" indent="0" algn="l" defTabSz="914400" rtl="0" eaLnBrk="0" fontAlgn="auto" latinLnBrk="0" hangingPunct="0">
              <a:lnSpc>
                <a:spcPct val="100000"/>
              </a:lnSpc>
              <a:spcBef>
                <a:spcPts val="0"/>
              </a:spcBef>
              <a:spcAft>
                <a:spcPts val="0"/>
              </a:spcAft>
              <a:buClrTx/>
              <a:buSzTx/>
              <a:buFontTx/>
              <a:buNone/>
              <a:tabLst/>
              <a:defRPr/>
            </a:pPr>
            <a:r>
              <a:rPr lang="en-US" sz="4000" b="1" dirty="0">
                <a:solidFill>
                  <a:srgbClr val="C00000"/>
                </a:solidFill>
                <a:latin typeface="+mj-lt"/>
              </a:rPr>
              <a:t>Test</a:t>
            </a:r>
            <a:r>
              <a:rPr kumimoji="0" lang="en-US" sz="3200" b="1" i="0" u="none" strike="noStrike" kern="1200" cap="none" spc="0" normalizeH="0" baseline="0" noProof="0" dirty="0">
                <a:ln>
                  <a:noFill/>
                </a:ln>
                <a:solidFill>
                  <a:srgbClr val="0070C0"/>
                </a:solidFill>
                <a:effectLst/>
                <a:uLnTx/>
                <a:uFillTx/>
                <a:latin typeface="Calibri" panose="020F0502020204030204"/>
                <a:ea typeface="+mn-ea"/>
                <a:cs typeface="Arial" charset="0"/>
              </a:rPr>
              <a:t> </a:t>
            </a:r>
            <a:r>
              <a:rPr lang="en-US" sz="4000" b="1" dirty="0">
                <a:solidFill>
                  <a:srgbClr val="C00000"/>
                </a:solidFill>
                <a:latin typeface="+mj-lt"/>
              </a:rPr>
              <a:t>Case</a:t>
            </a:r>
            <a:r>
              <a:rPr kumimoji="0" lang="en-US" sz="3200" b="1" i="0" u="none" strike="noStrike" kern="1200" cap="none" spc="0" normalizeH="0" baseline="0" noProof="0" dirty="0" smtClean="0">
                <a:ln>
                  <a:noFill/>
                </a:ln>
                <a:solidFill>
                  <a:srgbClr val="0070C0"/>
                </a:solidFill>
                <a:effectLst/>
                <a:uLnTx/>
                <a:uFillTx/>
                <a:latin typeface="Calibri" panose="020F0502020204030204"/>
                <a:ea typeface="+mn-ea"/>
                <a:cs typeface="Arial" charset="0"/>
              </a:rPr>
              <a:t> </a:t>
            </a:r>
            <a:r>
              <a:rPr lang="en-US" sz="4000" b="1" dirty="0">
                <a:solidFill>
                  <a:srgbClr val="C00000"/>
                </a:solidFill>
                <a:latin typeface="+mj-lt"/>
              </a:rPr>
              <a:t>Development</a:t>
            </a:r>
          </a:p>
        </p:txBody>
      </p:sp>
      <p:sp>
        <p:nvSpPr>
          <p:cNvPr id="2" name="Content Placeholder 1"/>
          <p:cNvSpPr>
            <a:spLocks noGrp="1"/>
          </p:cNvSpPr>
          <p:nvPr>
            <p:ph idx="1"/>
          </p:nvPr>
        </p:nvSpPr>
        <p:spPr>
          <a:xfrm>
            <a:off x="243015" y="1154642"/>
            <a:ext cx="9569200" cy="4931516"/>
          </a:xfrm>
        </p:spPr>
        <p:txBody>
          <a:bodyPr>
            <a:normAutofit/>
          </a:bodyPr>
          <a:lstStyle/>
          <a:p>
            <a:pPr algn="just" fontAlgn="base">
              <a:buFont typeface="Wingdings" panose="05000000000000000000" pitchFamily="2" charset="2"/>
              <a:buChar char="ü"/>
            </a:pPr>
            <a:r>
              <a:rPr lang="en-IN" sz="1800" dirty="0" smtClean="0"/>
              <a:t>Where </a:t>
            </a:r>
            <a:r>
              <a:rPr lang="en-IN" sz="1800" dirty="0"/>
              <a:t>testing team write down the detailed test </a:t>
            </a:r>
            <a:r>
              <a:rPr lang="en-IN" sz="1800" dirty="0" smtClean="0"/>
              <a:t>cases along </a:t>
            </a:r>
            <a:r>
              <a:rPr lang="en-IN" sz="1800" dirty="0"/>
              <a:t>with </a:t>
            </a:r>
            <a:r>
              <a:rPr lang="en-IN" sz="1800" dirty="0" smtClean="0"/>
              <a:t>the </a:t>
            </a:r>
            <a:r>
              <a:rPr lang="en-IN" sz="1800" dirty="0"/>
              <a:t>test </a:t>
            </a:r>
            <a:r>
              <a:rPr lang="en-IN" sz="1800" dirty="0" smtClean="0"/>
              <a:t>data based on the </a:t>
            </a:r>
            <a:r>
              <a:rPr lang="en-IN" sz="1800" dirty="0" err="1" smtClean="0"/>
              <a:t>userstories</a:t>
            </a:r>
            <a:r>
              <a:rPr lang="en-IN" sz="1800" dirty="0" smtClean="0"/>
              <a:t>. </a:t>
            </a:r>
            <a:r>
              <a:rPr lang="en-IN" sz="1800" dirty="0"/>
              <a:t>Once the test cases are ready then these test cases are reviewed by peer members or QA lead.</a:t>
            </a:r>
          </a:p>
          <a:p>
            <a:pPr algn="just" fontAlgn="base">
              <a:buFont typeface="Wingdings" panose="05000000000000000000" pitchFamily="2" charset="2"/>
              <a:buChar char="ü"/>
            </a:pPr>
            <a:r>
              <a:rPr lang="en-IN" sz="1800" dirty="0"/>
              <a:t>Also the Requirement Traceability Matrix (</a:t>
            </a:r>
            <a:r>
              <a:rPr lang="en-IN" sz="1800" dirty="0" smtClean="0"/>
              <a:t>RTM) </a:t>
            </a:r>
            <a:r>
              <a:rPr lang="en-IN" sz="1800" dirty="0"/>
              <a:t>is prepared. </a:t>
            </a:r>
            <a:endParaRPr lang="en-GB" sz="1800" dirty="0"/>
          </a:p>
        </p:txBody>
      </p:sp>
      <p:sp>
        <p:nvSpPr>
          <p:cNvPr id="3" name="Rectangle 2"/>
          <p:cNvSpPr/>
          <p:nvPr/>
        </p:nvSpPr>
        <p:spPr>
          <a:xfrm>
            <a:off x="580292" y="2409092"/>
            <a:ext cx="8148806" cy="923330"/>
          </a:xfrm>
          <a:prstGeom prst="rect">
            <a:avLst/>
          </a:prstGeom>
        </p:spPr>
        <p:txBody>
          <a:bodyPr wrap="square">
            <a:spAutoFit/>
          </a:bodyPr>
          <a:lstStyle/>
          <a:p>
            <a:pPr marL="285750" marR="0" lvl="0" indent="-285750" algn="just"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srgbClr val="000000"/>
                </a:solidFill>
                <a:effectLst/>
                <a:uLnTx/>
                <a:uFillTx/>
                <a:latin typeface="Calibri" panose="020F0502020204030204"/>
                <a:ea typeface="+mn-ea"/>
                <a:cs typeface="+mn-cs"/>
              </a:rPr>
              <a:t>Preparation of </a:t>
            </a:r>
            <a:r>
              <a:rPr kumimoji="0" lang="en-IN" sz="1800" b="0" i="0" u="none" strike="noStrike" kern="1200" cap="none" spc="0" normalizeH="0" baseline="0" noProof="0" dirty="0" smtClean="0">
                <a:ln>
                  <a:noFill/>
                </a:ln>
                <a:solidFill>
                  <a:srgbClr val="000000"/>
                </a:solidFill>
                <a:effectLst/>
                <a:uLnTx/>
                <a:uFillTx/>
                <a:latin typeface="Calibri" panose="020F0502020204030204"/>
                <a:ea typeface="+mn-ea"/>
                <a:cs typeface="+mn-cs"/>
              </a:rPr>
              <a:t>Test Scenarios(Optional)</a:t>
            </a:r>
          </a:p>
          <a:p>
            <a:pPr marL="285750" marR="0" lvl="0" indent="-285750" algn="just"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smtClean="0">
                <a:ln>
                  <a:noFill/>
                </a:ln>
                <a:solidFill>
                  <a:srgbClr val="000000"/>
                </a:solidFill>
                <a:effectLst/>
                <a:uLnTx/>
                <a:uFillTx/>
                <a:latin typeface="Calibri" panose="020F0502020204030204"/>
                <a:ea typeface="+mn-ea"/>
                <a:cs typeface="+mn-cs"/>
              </a:rPr>
              <a:t>Preparation of Test Cases.</a:t>
            </a:r>
            <a:endParaRPr kumimoji="0" lang="en-IN" sz="18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285750" marR="0" lvl="0" indent="-285750" algn="just"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srgbClr val="000000"/>
                </a:solidFill>
                <a:effectLst/>
                <a:uLnTx/>
                <a:uFillTx/>
                <a:latin typeface="Calibri" panose="020F0502020204030204"/>
                <a:ea typeface="+mn-ea"/>
                <a:cs typeface="+mn-cs"/>
              </a:rPr>
              <a:t>Preparation of </a:t>
            </a:r>
            <a:r>
              <a:rPr kumimoji="0" lang="en-IN" sz="1800" b="0" i="0" u="none" strike="noStrike" kern="1200" cap="none" spc="0" normalizeH="0" baseline="0" noProof="0" dirty="0" smtClean="0">
                <a:ln>
                  <a:noFill/>
                </a:ln>
                <a:solidFill>
                  <a:srgbClr val="000000"/>
                </a:solidFill>
                <a:effectLst/>
                <a:uLnTx/>
                <a:uFillTx/>
                <a:latin typeface="Calibri" panose="020F0502020204030204"/>
                <a:ea typeface="+mn-ea"/>
                <a:cs typeface="+mn-cs"/>
              </a:rPr>
              <a:t>Test Automation Scripts </a:t>
            </a:r>
            <a:r>
              <a:rPr kumimoji="0" lang="en-IN" sz="1800" b="0" i="0" u="none" strike="noStrike" kern="1200" cap="none" spc="0" normalizeH="0" baseline="0" noProof="0" dirty="0">
                <a:ln>
                  <a:noFill/>
                </a:ln>
                <a:solidFill>
                  <a:srgbClr val="000000"/>
                </a:solidFill>
                <a:effectLst/>
                <a:uLnTx/>
                <a:uFillTx/>
                <a:latin typeface="Calibri" panose="020F0502020204030204"/>
                <a:ea typeface="+mn-ea"/>
                <a:cs typeface="+mn-cs"/>
              </a:rPr>
              <a:t>(if required</a:t>
            </a:r>
            <a:r>
              <a:rPr kumimoji="0" lang="en-IN" sz="1800" b="0" i="0" u="none" strike="noStrike" kern="1200" cap="none" spc="0" normalizeH="0" baseline="0" noProof="0" dirty="0" smtClean="0">
                <a:ln>
                  <a:noFill/>
                </a:ln>
                <a:solidFill>
                  <a:srgbClr val="000000"/>
                </a:solidFill>
                <a:effectLst/>
                <a:uLnTx/>
                <a:uFillTx/>
                <a:latin typeface="Calibri" panose="020F0502020204030204"/>
                <a:ea typeface="+mn-ea"/>
                <a:cs typeface="+mn-cs"/>
              </a:rPr>
              <a:t>)..</a:t>
            </a:r>
            <a:endParaRPr kumimoji="0" lang="en-IN"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graphicFrame>
        <p:nvGraphicFramePr>
          <p:cNvPr id="17" name="Object 16"/>
          <p:cNvGraphicFramePr>
            <a:graphicFrameLocks noChangeAspect="1"/>
          </p:cNvGraphicFramePr>
          <p:nvPr>
            <p:extLst/>
          </p:nvPr>
        </p:nvGraphicFramePr>
        <p:xfrm>
          <a:off x="243015" y="3474183"/>
          <a:ext cx="4652962" cy="2363909"/>
        </p:xfrm>
        <a:graphic>
          <a:graphicData uri="http://schemas.openxmlformats.org/presentationml/2006/ole">
            <mc:AlternateContent xmlns:mc="http://schemas.openxmlformats.org/markup-compatibility/2006">
              <mc:Choice xmlns:v="urn:schemas-microsoft-com:vml" Requires="v">
                <p:oleObj spid="_x0000_s6158" name="Worksheet" r:id="rId4" imgW="12334907" imgH="11848933" progId="Excel.Sheet.8">
                  <p:embed/>
                </p:oleObj>
              </mc:Choice>
              <mc:Fallback>
                <p:oleObj name="Worksheet" r:id="rId4" imgW="12334907" imgH="11848933" progId="Excel.Sheet.8">
                  <p:embed/>
                  <p:pic>
                    <p:nvPicPr>
                      <p:cNvPr id="17" name="Object 16"/>
                      <p:cNvPicPr/>
                      <p:nvPr/>
                    </p:nvPicPr>
                    <p:blipFill>
                      <a:blip r:embed="rId5"/>
                      <a:stretch>
                        <a:fillRect/>
                      </a:stretch>
                    </p:blipFill>
                    <p:spPr>
                      <a:xfrm>
                        <a:off x="243015" y="3474183"/>
                        <a:ext cx="4652962" cy="2363909"/>
                      </a:xfrm>
                      <a:prstGeom prst="rect">
                        <a:avLst/>
                      </a:prstGeom>
                    </p:spPr>
                  </p:pic>
                </p:oleObj>
              </mc:Fallback>
            </mc:AlternateContent>
          </a:graphicData>
        </a:graphic>
      </p:graphicFrame>
      <p:sp>
        <p:nvSpPr>
          <p:cNvPr id="5" name="AutoShape 4" descr="Image result for jir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7" name="Picture 6"/>
          <p:cNvPicPr>
            <a:picLocks noChangeAspect="1"/>
          </p:cNvPicPr>
          <p:nvPr/>
        </p:nvPicPr>
        <p:blipFill>
          <a:blip r:embed="rId6"/>
          <a:stretch>
            <a:fillRect/>
          </a:stretch>
        </p:blipFill>
        <p:spPr>
          <a:xfrm>
            <a:off x="5634833" y="3611044"/>
            <a:ext cx="3438525" cy="1333500"/>
          </a:xfrm>
          <a:prstGeom prst="rect">
            <a:avLst/>
          </a:prstGeom>
        </p:spPr>
      </p:pic>
    </p:spTree>
    <p:extLst>
      <p:ext uri="{BB962C8B-B14F-4D97-AF65-F5344CB8AC3E}">
        <p14:creationId xmlns:p14="http://schemas.microsoft.com/office/powerpoint/2010/main" val="36655147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61121</TotalTime>
  <Words>1037</Words>
  <Application>Microsoft Office PowerPoint</Application>
  <PresentationFormat>Custom</PresentationFormat>
  <Paragraphs>185</Paragraphs>
  <Slides>19</Slides>
  <Notes>7</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19</vt:i4>
      </vt:variant>
    </vt:vector>
  </HeadingPairs>
  <TitlesOfParts>
    <vt:vector size="28" baseType="lpstr">
      <vt:lpstr>Arial</vt:lpstr>
      <vt:lpstr>Bradley Hand ITC</vt:lpstr>
      <vt:lpstr>Calibri</vt:lpstr>
      <vt:lpstr>Calibri Light</vt:lpstr>
      <vt:lpstr>Impact</vt:lpstr>
      <vt:lpstr>Wingdings</vt:lpstr>
      <vt:lpstr>Office Theme</vt:lpstr>
      <vt:lpstr>1_Office Theme</vt:lpstr>
      <vt:lpstr>Worksheet</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ICONMA - iERP Proposition</dc:title>
  <dc:subject>ICONMA</dc:subject>
  <dc:creator>ICONMA</dc:creator>
  <cp:keywords>ICONMA;iERP</cp:keywords>
  <cp:lastModifiedBy>Support</cp:lastModifiedBy>
  <cp:revision>1271</cp:revision>
  <dcterms:created xsi:type="dcterms:W3CDTF">2016-02-03T18:49:26Z</dcterms:created>
  <dcterms:modified xsi:type="dcterms:W3CDTF">2019-10-13T10:15:39Z</dcterms:modified>
</cp:coreProperties>
</file>