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4"/>
    <p:sldMasterId id="2147484143" r:id="rId5"/>
  </p:sldMasterIdLst>
  <p:notesMasterIdLst>
    <p:notesMasterId r:id="rId24"/>
  </p:notesMasterIdLst>
  <p:handoutMasterIdLst>
    <p:handoutMasterId r:id="rId25"/>
  </p:handoutMasterIdLst>
  <p:sldIdLst>
    <p:sldId id="641" r:id="rId6"/>
    <p:sldId id="987" r:id="rId7"/>
    <p:sldId id="988" r:id="rId8"/>
    <p:sldId id="1231" r:id="rId9"/>
    <p:sldId id="1227" r:id="rId10"/>
    <p:sldId id="1164" r:id="rId11"/>
    <p:sldId id="1256" r:id="rId12"/>
    <p:sldId id="1269" r:id="rId13"/>
    <p:sldId id="1270" r:id="rId14"/>
    <p:sldId id="1271" r:id="rId15"/>
    <p:sldId id="1272" r:id="rId16"/>
    <p:sldId id="1273" r:id="rId17"/>
    <p:sldId id="1274" r:id="rId18"/>
    <p:sldId id="1275" r:id="rId19"/>
    <p:sldId id="1276" r:id="rId20"/>
    <p:sldId id="1277" r:id="rId21"/>
    <p:sldId id="1278" r:id="rId22"/>
    <p:sldId id="1279" r:id="rId23"/>
  </p:sldIdLst>
  <p:sldSz cx="10333038" cy="72009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00">
          <p15:clr>
            <a:srgbClr val="A4A3A4"/>
          </p15:clr>
        </p15:guide>
        <p15:guide id="2" orient="horz" pos="884">
          <p15:clr>
            <a:srgbClr val="A4A3A4"/>
          </p15:clr>
        </p15:guide>
        <p15:guide id="3" orient="horz" pos="454">
          <p15:clr>
            <a:srgbClr val="A4A3A4"/>
          </p15:clr>
        </p15:guide>
        <p15:guide id="4" orient="horz" pos="4203">
          <p15:clr>
            <a:srgbClr val="A4A3A4"/>
          </p15:clr>
        </p15:guide>
        <p15:guide id="5" orient="horz" pos="2253">
          <p15:clr>
            <a:srgbClr val="A4A3A4"/>
          </p15:clr>
        </p15:guide>
        <p15:guide id="6" orient="horz" pos="4440">
          <p15:clr>
            <a:srgbClr val="A4A3A4"/>
          </p15:clr>
        </p15:guide>
        <p15:guide id="7" pos="195">
          <p15:clr>
            <a:srgbClr val="A4A3A4"/>
          </p15:clr>
        </p15:guide>
        <p15:guide id="8" pos="63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027"/>
    <a:srgbClr val="F37021"/>
    <a:srgbClr val="FF0000"/>
    <a:srgbClr val="003F69"/>
    <a:srgbClr val="00B2EF"/>
    <a:srgbClr val="FDB813"/>
    <a:srgbClr val="00A6A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Stijl, donker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Stijl, donker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50" autoAdjust="0"/>
    <p:restoredTop sz="89505" autoAdjust="0"/>
  </p:normalViewPr>
  <p:slideViewPr>
    <p:cSldViewPr snapToGrid="0">
      <p:cViewPr>
        <p:scale>
          <a:sx n="53" d="100"/>
          <a:sy n="53" d="100"/>
        </p:scale>
        <p:origin x="2538" y="834"/>
      </p:cViewPr>
      <p:guideLst>
        <p:guide orient="horz" pos="1300"/>
        <p:guide orient="horz" pos="884"/>
        <p:guide orient="horz" pos="454"/>
        <p:guide orient="horz" pos="4203"/>
        <p:guide orient="horz" pos="2253"/>
        <p:guide orient="horz" pos="4440"/>
        <p:guide pos="195"/>
        <p:guide pos="6314"/>
      </p:guideLst>
    </p:cSldViewPr>
  </p:slideViewPr>
  <p:outlineViewPr>
    <p:cViewPr>
      <p:scale>
        <a:sx n="33" d="100"/>
        <a:sy n="33" d="100"/>
      </p:scale>
      <p:origin x="0" y="213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460"/>
    </p:cViewPr>
  </p:sorterViewPr>
  <p:notesViewPr>
    <p:cSldViewPr snapToGrid="0">
      <p:cViewPr varScale="1">
        <p:scale>
          <a:sx n="52" d="100"/>
          <a:sy n="52" d="100"/>
        </p:scale>
        <p:origin x="2910" y="7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9DF1B-38F0-49B0-8301-A98D3D1126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14D443-A654-48D9-8632-C834AC49BAFA}">
      <dgm:prSet custT="1"/>
      <dgm:spPr/>
      <dgm:t>
        <a:bodyPr/>
        <a:lstStyle/>
        <a:p>
          <a:pPr rtl="0"/>
          <a:r>
            <a:rPr lang="nl-NL" sz="2800" dirty="0" smtClean="0"/>
            <a:t>Inflight Projects</a:t>
          </a:r>
          <a:endParaRPr lang="en-US" sz="2800" dirty="0"/>
        </a:p>
      </dgm:t>
    </dgm:pt>
    <dgm:pt modelId="{1C77810A-868E-4F63-85B2-6E1102F52602}" type="parTrans" cxnId="{FB0D641E-5C46-4F11-AC15-BC368A0D2AC0}">
      <dgm:prSet/>
      <dgm:spPr/>
      <dgm:t>
        <a:bodyPr/>
        <a:lstStyle/>
        <a:p>
          <a:endParaRPr lang="en-US"/>
        </a:p>
      </dgm:t>
    </dgm:pt>
    <dgm:pt modelId="{DA750DE3-FE5E-4134-B7E5-B7EA14629EF2}" type="sibTrans" cxnId="{FB0D641E-5C46-4F11-AC15-BC368A0D2AC0}">
      <dgm:prSet/>
      <dgm:spPr/>
      <dgm:t>
        <a:bodyPr/>
        <a:lstStyle/>
        <a:p>
          <a:endParaRPr lang="en-US"/>
        </a:p>
      </dgm:t>
    </dgm:pt>
    <dgm:pt modelId="{121398DA-6C1C-44FD-9C12-C956B442836B}" type="pres">
      <dgm:prSet presAssocID="{6E29DF1B-38F0-49B0-8301-A98D3D1126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C50177-53C0-40FE-A6AC-085B19E4DE0C}" type="pres">
      <dgm:prSet presAssocID="{0114D443-A654-48D9-8632-C834AC49BAFA}" presName="parentText" presStyleLbl="node1" presStyleIdx="0" presStyleCnt="1" custScaleY="555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0D641E-5C46-4F11-AC15-BC368A0D2AC0}" srcId="{6E29DF1B-38F0-49B0-8301-A98D3D112602}" destId="{0114D443-A654-48D9-8632-C834AC49BAFA}" srcOrd="0" destOrd="0" parTransId="{1C77810A-868E-4F63-85B2-6E1102F52602}" sibTransId="{DA750DE3-FE5E-4134-B7E5-B7EA14629EF2}"/>
    <dgm:cxn modelId="{678E519E-C8B6-4460-B2E9-1722744A34C6}" type="presOf" srcId="{6E29DF1B-38F0-49B0-8301-A98D3D112602}" destId="{121398DA-6C1C-44FD-9C12-C956B442836B}" srcOrd="0" destOrd="0" presId="urn:microsoft.com/office/officeart/2005/8/layout/vList2"/>
    <dgm:cxn modelId="{E7950AA4-5BF1-49F0-900B-11FEFA474E09}" type="presOf" srcId="{0114D443-A654-48D9-8632-C834AC49BAFA}" destId="{BBC50177-53C0-40FE-A6AC-085B19E4DE0C}" srcOrd="0" destOrd="0" presId="urn:microsoft.com/office/officeart/2005/8/layout/vList2"/>
    <dgm:cxn modelId="{EC1B7472-A666-4844-8327-16606A7174B2}" type="presParOf" srcId="{121398DA-6C1C-44FD-9C12-C956B442836B}" destId="{BBC50177-53C0-40FE-A6AC-085B19E4DE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50177-53C0-40FE-A6AC-085B19E4DE0C}">
      <dsp:nvSpPr>
        <dsp:cNvPr id="0" name=""/>
        <dsp:cNvSpPr/>
      </dsp:nvSpPr>
      <dsp:spPr>
        <a:xfrm>
          <a:off x="0" y="2462489"/>
          <a:ext cx="9746021" cy="676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smtClean="0"/>
            <a:t>Inflight Projects</a:t>
          </a:r>
          <a:endParaRPr lang="en-US" sz="2800" kern="1200" dirty="0"/>
        </a:p>
      </dsp:txBody>
      <dsp:txXfrm>
        <a:off x="33005" y="2495494"/>
        <a:ext cx="9680011" cy="610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2623E36-0A0B-4DC9-B0D1-B3BEE2FB2E70}" type="datetimeFigureOut">
              <a:rPr lang="en-US"/>
              <a:pPr>
                <a:defRPr/>
              </a:pPr>
              <a:t>3/28/2017</a:t>
            </a:fld>
            <a:endParaRPr lang="en-US" dirty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2228B9-7437-457D-9411-B44ADB3543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131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6925" y="768350"/>
            <a:ext cx="5505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15BE29F-AE6B-476B-A345-958B53128C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8766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en-US" smtClean="0"/>
          </a:p>
        </p:txBody>
      </p:sp>
    </p:spTree>
    <p:extLst>
      <p:ext uri="{BB962C8B-B14F-4D97-AF65-F5344CB8AC3E}">
        <p14:creationId xmlns:p14="http://schemas.microsoft.com/office/powerpoint/2010/main" val="9541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DE568-066B-48A2-B5F9-075DEE1C381B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06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BM_ADMIN\Desktop\CSM -\Input client\logo\cover backgr2013-2 copy.jpg"/>
          <p:cNvPicPr>
            <a:picLocks noChangeAspect="1" noChangeArrowheads="1"/>
          </p:cNvPicPr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0" y="0"/>
            <a:ext cx="10356650" cy="2373874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5" descr="PPT_covers-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5" t="35443"/>
          <a:stretch>
            <a:fillRect/>
          </a:stretch>
        </p:blipFill>
        <p:spPr bwMode="auto">
          <a:xfrm>
            <a:off x="6661150" y="3217863"/>
            <a:ext cx="3668713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 userDrawn="1"/>
        </p:nvSpPr>
        <p:spPr bwMode="black">
          <a:xfrm>
            <a:off x="333375" y="6908800"/>
            <a:ext cx="1550988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00873" bIns="50437"/>
          <a:lstStyle>
            <a:lvl1pPr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dirty="0" smtClean="0">
                <a:solidFill>
                  <a:schemeClr val="bg2"/>
                </a:solidFill>
              </a:rPr>
              <a:t>© 2015 IBM Nederland B.V.</a:t>
            </a:r>
            <a:endParaRPr lang="en-US" altLang="en-US" sz="2000" dirty="0" smtClean="0">
              <a:solidFill>
                <a:schemeClr val="bg2"/>
              </a:solidFill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 userDrawn="1"/>
        </p:nvSpPr>
        <p:spPr bwMode="auto">
          <a:xfrm>
            <a:off x="777875" y="2116138"/>
            <a:ext cx="3403600" cy="257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100178" bIns="50089">
            <a:spAutoFit/>
          </a:bodyPr>
          <a:lstStyle>
            <a:lvl1pPr defTabSz="1001713" eaLnBrk="0" hangingPunct="0"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1pPr>
            <a:lvl2pPr marL="814388" indent="-312738" defTabSz="1001713" eaLnBrk="0" hangingPunct="0"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2pPr>
            <a:lvl3pPr marL="1252538" indent="-250825" defTabSz="1001713" eaLnBrk="0" hangingPunct="0"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3pPr>
            <a:lvl4pPr marL="1752600" indent="-249238" defTabSz="1001713" eaLnBrk="0" hangingPunct="0"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4pPr>
            <a:lvl5pPr marL="2254250" indent="-250825" defTabSz="1001713" eaLnBrk="0" hangingPunct="0"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5pPr>
            <a:lvl6pPr marL="2711450" indent="-250825" defTabSz="10017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6pPr>
            <a:lvl7pPr marL="3168650" indent="-250825" defTabSz="10017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7pPr>
            <a:lvl8pPr marL="3625850" indent="-250825" defTabSz="10017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8pPr>
            <a:lvl9pPr marL="4083050" indent="-250825" defTabSz="10017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500" b="1" dirty="0">
                <a:solidFill>
                  <a:schemeClr val="tx1"/>
                </a:solidFill>
              </a:rPr>
              <a:t>IBM </a:t>
            </a:r>
            <a:r>
              <a:rPr lang="en-US" sz="1500" b="1" dirty="0" smtClean="0">
                <a:solidFill>
                  <a:schemeClr val="tx1"/>
                </a:solidFill>
              </a:rPr>
              <a:t>PRESENTATION:</a:t>
            </a:r>
            <a:endParaRPr lang="en-US" sz="1500" b="1" dirty="0">
              <a:solidFill>
                <a:schemeClr val="tx1"/>
              </a:solidFill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52413"/>
            <a:ext cx="1344612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8975" y="2351313"/>
            <a:ext cx="8180388" cy="1923804"/>
          </a:xfrm>
        </p:spPr>
        <p:txBody>
          <a:bodyPr anchor="ctr">
            <a:normAutofit/>
          </a:bodyPr>
          <a:lstStyle>
            <a:lvl1pPr>
              <a:defRPr sz="4500" b="1" smtClean="0">
                <a:solidFill>
                  <a:srgbClr val="00B2EF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</a:t>
            </a:r>
          </a:p>
        </p:txBody>
      </p:sp>
      <p:sp>
        <p:nvSpPr>
          <p:cNvPr id="8910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688974" y="4282785"/>
            <a:ext cx="5474319" cy="134612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b="1" smtClean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563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-1" y="593767"/>
            <a:ext cx="4093535" cy="6621895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887" y="2111725"/>
            <a:ext cx="8594725" cy="1362075"/>
          </a:xfrm>
        </p:spPr>
        <p:txBody>
          <a:bodyPr anchor="b">
            <a:normAutofit/>
          </a:bodyPr>
          <a:lstStyle>
            <a:lvl1pPr algn="l">
              <a:defRPr sz="4500" b="1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888" y="3480302"/>
            <a:ext cx="8594725" cy="52536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8133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137" y="1603170"/>
            <a:ext cx="4680000" cy="5175778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1948" y="1603169"/>
            <a:ext cx="4680000" cy="5175778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63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264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493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3" y="623888"/>
            <a:ext cx="9713912" cy="768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9563" y="1804988"/>
            <a:ext cx="9713912" cy="5022850"/>
          </a:xfrm>
        </p:spPr>
        <p:txBody>
          <a:bodyPr/>
          <a:lstStyle/>
          <a:p>
            <a:pPr lvl="0"/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2361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63" y="1579419"/>
            <a:ext cx="9713912" cy="52484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10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-1" y="593767"/>
            <a:ext cx="4093535" cy="6621895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887" y="2111725"/>
            <a:ext cx="8594725" cy="1362075"/>
          </a:xfrm>
        </p:spPr>
        <p:txBody>
          <a:bodyPr anchor="b">
            <a:normAutofit/>
          </a:bodyPr>
          <a:lstStyle>
            <a:lvl1pPr algn="l">
              <a:defRPr sz="4500" b="1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888" y="3480302"/>
            <a:ext cx="8594725" cy="52536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9577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137" y="1603170"/>
            <a:ext cx="4680000" cy="5175778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1948" y="1603169"/>
            <a:ext cx="4680000" cy="5175778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204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04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48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3" y="623888"/>
            <a:ext cx="9713912" cy="768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9563" y="1804988"/>
            <a:ext cx="9713912" cy="5022850"/>
          </a:xfrm>
        </p:spPr>
        <p:txBody>
          <a:bodyPr/>
          <a:lstStyle/>
          <a:p>
            <a:pPr lvl="0"/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4047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BM_ADMIN\Desktop\CSM -\Input client\logo\cover backgr2013-2 copy.jpg"/>
          <p:cNvPicPr>
            <a:picLocks noChangeAspect="1" noChangeArrowheads="1"/>
          </p:cNvPicPr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0" y="0"/>
            <a:ext cx="10356650" cy="2373874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5" descr="PPT_covers-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5" t="35443"/>
          <a:stretch>
            <a:fillRect/>
          </a:stretch>
        </p:blipFill>
        <p:spPr bwMode="auto">
          <a:xfrm>
            <a:off x="6661150" y="3217863"/>
            <a:ext cx="3668713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 userDrawn="1"/>
        </p:nvSpPr>
        <p:spPr bwMode="black">
          <a:xfrm>
            <a:off x="333375" y="6908800"/>
            <a:ext cx="1550988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00873" bIns="50437"/>
          <a:lstStyle>
            <a:lvl1pPr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dirty="0" smtClean="0">
                <a:solidFill>
                  <a:srgbClr val="808080"/>
                </a:solidFill>
              </a:rPr>
              <a:t>© 2015 IBM Nederland B.V.</a:t>
            </a:r>
            <a:endParaRPr lang="en-US" altLang="en-US" sz="2000" dirty="0" smtClean="0">
              <a:solidFill>
                <a:srgbClr val="808080"/>
              </a:solidFill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 userDrawn="1"/>
        </p:nvSpPr>
        <p:spPr bwMode="auto">
          <a:xfrm>
            <a:off x="777875" y="2116138"/>
            <a:ext cx="3403600" cy="257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100178" bIns="50089">
            <a:spAutoFit/>
          </a:bodyPr>
          <a:lstStyle>
            <a:lvl1pPr defTabSz="1001713" eaLnBrk="0" hangingPunct="0"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1pPr>
            <a:lvl2pPr marL="814388" indent="-312738" defTabSz="1001713" eaLnBrk="0" hangingPunct="0"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2pPr>
            <a:lvl3pPr marL="1252538" indent="-250825" defTabSz="1001713" eaLnBrk="0" hangingPunct="0"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3pPr>
            <a:lvl4pPr marL="1752600" indent="-249238" defTabSz="1001713" eaLnBrk="0" hangingPunct="0"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4pPr>
            <a:lvl5pPr marL="2254250" indent="-250825" defTabSz="1001713" eaLnBrk="0" hangingPunct="0"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5pPr>
            <a:lvl6pPr marL="2711450" indent="-250825" defTabSz="10017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6pPr>
            <a:lvl7pPr marL="3168650" indent="-250825" defTabSz="10017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7pPr>
            <a:lvl8pPr marL="3625850" indent="-250825" defTabSz="10017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8pPr>
            <a:lvl9pPr marL="4083050" indent="-250825" defTabSz="10017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500" b="1" dirty="0">
                <a:solidFill>
                  <a:srgbClr val="000000"/>
                </a:solidFill>
              </a:rPr>
              <a:t>IBM </a:t>
            </a:r>
            <a:r>
              <a:rPr lang="en-US" sz="1500" b="1" dirty="0" smtClean="0">
                <a:solidFill>
                  <a:srgbClr val="000000"/>
                </a:solidFill>
              </a:rPr>
              <a:t>PRESENTATION:</a:t>
            </a:r>
            <a:endParaRPr lang="en-US" sz="1500" b="1" dirty="0">
              <a:solidFill>
                <a:srgbClr val="000000"/>
              </a:solidFill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52413"/>
            <a:ext cx="1344612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8975" y="2351313"/>
            <a:ext cx="8180388" cy="1923804"/>
          </a:xfrm>
        </p:spPr>
        <p:txBody>
          <a:bodyPr anchor="ctr">
            <a:normAutofit/>
          </a:bodyPr>
          <a:lstStyle>
            <a:lvl1pPr>
              <a:defRPr sz="4500" b="1" smtClean="0">
                <a:solidFill>
                  <a:srgbClr val="00B2EF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</a:t>
            </a:r>
          </a:p>
        </p:txBody>
      </p:sp>
      <p:sp>
        <p:nvSpPr>
          <p:cNvPr id="8910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688974" y="4282785"/>
            <a:ext cx="5474319" cy="134612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b="1" smtClean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172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63" y="1579419"/>
            <a:ext cx="9713912" cy="52484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65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lide Number Placeholder 1"/>
          <p:cNvSpPr txBox="1">
            <a:spLocks noGrp="1"/>
          </p:cNvSpPr>
          <p:nvPr userDrawn="1"/>
        </p:nvSpPr>
        <p:spPr bwMode="black">
          <a:xfrm>
            <a:off x="211138" y="6864350"/>
            <a:ext cx="414337" cy="193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00873" tIns="50437" rIns="100873" bIns="50437"/>
          <a:lstStyle>
            <a:lvl1pPr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5A17BB8-FA5A-48DD-9D6E-7384DF3D98E1}" type="slidenum">
              <a:rPr lang="en-US" altLang="en-US" sz="900" smtClean="0">
                <a:solidFill>
                  <a:schemeClr val="bg2"/>
                </a:solidFill>
              </a:rPr>
              <a:pPr eaLnBrk="1" hangingPunct="1">
                <a:defRPr/>
              </a:pPr>
              <a:t>‹#›</a:t>
            </a:fld>
            <a:endParaRPr lang="en-US" altLang="en-US" sz="900" dirty="0" smtClean="0">
              <a:solidFill>
                <a:schemeClr val="bg2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804988"/>
            <a:ext cx="9713912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00178" bIns="500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309563" y="576263"/>
            <a:ext cx="971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7845425" y="6827838"/>
            <a:ext cx="22812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73" tIns="50437" rIns="100873" bIns="50437" anchor="b"/>
          <a:lstStyle>
            <a:lvl1pPr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dirty="0" smtClean="0">
                <a:solidFill>
                  <a:schemeClr val="bg2"/>
                </a:solidFill>
              </a:rPr>
              <a:t>© 2016 IBM Nederland B.V.</a:t>
            </a:r>
            <a:endParaRPr lang="en-US" altLang="en-US" sz="2000" dirty="0" smtClean="0">
              <a:solidFill>
                <a:schemeClr val="bg2"/>
              </a:solidFill>
            </a:endParaRPr>
          </a:p>
        </p:txBody>
      </p:sp>
      <p:sp>
        <p:nvSpPr>
          <p:cNvPr id="1030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623888"/>
            <a:ext cx="971391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0089" rIns="100178" bIns="500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" name="Date Placeholder 1"/>
          <p:cNvSpPr txBox="1">
            <a:spLocks noGrp="1"/>
          </p:cNvSpPr>
          <p:nvPr userDrawn="1"/>
        </p:nvSpPr>
        <p:spPr bwMode="auto">
          <a:xfrm>
            <a:off x="3095625" y="6861175"/>
            <a:ext cx="4440238" cy="265113"/>
          </a:xfrm>
          <a:prstGeom prst="rect">
            <a:avLst/>
          </a:prstGeom>
          <a:noFill/>
          <a:ln>
            <a:noFill/>
          </a:ln>
          <a:extLst/>
        </p:spPr>
        <p:txBody>
          <a:bodyPr lIns="100178" tIns="50089" rIns="100178" bIns="50089"/>
          <a:lstStyle>
            <a:lvl1pPr defTabSz="1001713" eaLnBrk="0" hangingPunct="0"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1pPr>
            <a:lvl2pPr marL="814388" indent="-312738" defTabSz="1001713" eaLnBrk="0" hangingPunct="0"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2pPr>
            <a:lvl3pPr marL="1252538" indent="-250825" defTabSz="1001713" eaLnBrk="0" hangingPunct="0"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3pPr>
            <a:lvl4pPr marL="1752600" indent="-249238" defTabSz="1001713" eaLnBrk="0" hangingPunct="0"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4pPr>
            <a:lvl5pPr marL="2254250" indent="-250825" defTabSz="1001713" eaLnBrk="0" hangingPunct="0"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5pPr>
            <a:lvl6pPr marL="2711450" indent="-250825" defTabSz="10017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6pPr>
            <a:lvl7pPr marL="3168650" indent="-250825" defTabSz="10017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7pPr>
            <a:lvl8pPr marL="3625850" indent="-250825" defTabSz="10017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8pPr>
            <a:lvl9pPr marL="4083050" indent="-250825" defTabSz="10017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900" dirty="0" smtClean="0">
                <a:solidFill>
                  <a:schemeClr val="bg2"/>
                </a:solidFill>
                <a:ea typeface="MS PGothic" pitchFamily="34" charset="-128"/>
              </a:rPr>
              <a:t>Heineken and </a:t>
            </a:r>
            <a:r>
              <a:rPr lang="en-US" sz="900" dirty="0">
                <a:solidFill>
                  <a:schemeClr val="bg2"/>
                </a:solidFill>
                <a:ea typeface="MS PGothic" pitchFamily="34" charset="-128"/>
              </a:rPr>
              <a:t>IBM  confidential</a:t>
            </a:r>
          </a:p>
        </p:txBody>
      </p:sp>
      <p:pic>
        <p:nvPicPr>
          <p:cNvPr id="1032" name="Picture 53" descr="5300_IBMpos_black_noR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063" y="255588"/>
            <a:ext cx="6334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/>
          <p:cNvPicPr>
            <a:picLocks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11125"/>
            <a:ext cx="1547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36" r:id="rId2"/>
    <p:sldLayoutId id="2147484142" r:id="rId3"/>
    <p:sldLayoutId id="2147484137" r:id="rId4"/>
    <p:sldLayoutId id="2147484138" r:id="rId5"/>
    <p:sldLayoutId id="2147484139" r:id="rId6"/>
    <p:sldLayoutId id="2147484140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10017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17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</a:defRPr>
      </a:lvl2pPr>
      <a:lvl3pPr algn="l" defTabSz="10017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</a:defRPr>
      </a:lvl3pPr>
      <a:lvl4pPr algn="l" defTabSz="10017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</a:defRPr>
      </a:lvl4pPr>
      <a:lvl5pPr algn="l" defTabSz="10017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defTabSz="1001713" rtl="0" eaLnBrk="0" fontAlgn="base" hangingPunct="0">
        <a:spcBef>
          <a:spcPts val="663"/>
        </a:spcBef>
        <a:spcAft>
          <a:spcPct val="0"/>
        </a:spcAft>
        <a:buClr>
          <a:srgbClr val="00B2EF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58800" indent="-179388" algn="l" defTabSz="1001713" rtl="0" eaLnBrk="0" fontAlgn="base" hangingPunct="0">
        <a:spcBef>
          <a:spcPts val="325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2pPr>
      <a:lvl3pPr marL="938213" indent="-190500" algn="l" defTabSz="1001713" rtl="0" eaLnBrk="0" fontAlgn="base" hangingPunct="0">
        <a:spcBef>
          <a:spcPts val="325"/>
        </a:spcBef>
        <a:spcAft>
          <a:spcPct val="0"/>
        </a:spcAft>
        <a:buClr>
          <a:srgbClr val="5F5F5F"/>
        </a:buClr>
        <a:buChar char="•"/>
        <a:defRPr sz="1600">
          <a:solidFill>
            <a:schemeClr val="tx1"/>
          </a:solidFill>
          <a:latin typeface="+mn-lt"/>
        </a:defRPr>
      </a:lvl3pPr>
      <a:lvl4pPr marL="1319213" indent="-190500" algn="l" defTabSz="1001713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2000">
          <a:solidFill>
            <a:schemeClr val="bg1"/>
          </a:solidFill>
          <a:latin typeface="+mn-lt"/>
        </a:defRPr>
      </a:lvl4pPr>
      <a:lvl5pPr marL="1687513" indent="-179388" algn="l" defTabSz="1001713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2000">
          <a:solidFill>
            <a:schemeClr val="bg1"/>
          </a:solidFill>
          <a:latin typeface="+mn-lt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lide Number Placeholder 1"/>
          <p:cNvSpPr txBox="1">
            <a:spLocks noGrp="1"/>
          </p:cNvSpPr>
          <p:nvPr userDrawn="1"/>
        </p:nvSpPr>
        <p:spPr bwMode="black">
          <a:xfrm>
            <a:off x="211138" y="6864350"/>
            <a:ext cx="414337" cy="193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00873" tIns="50437" rIns="100873" bIns="50437"/>
          <a:lstStyle>
            <a:lvl1pPr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5A17BB8-FA5A-48DD-9D6E-7384DF3D98E1}" type="slidenum">
              <a:rPr lang="en-US" altLang="en-US" sz="900" smtClean="0">
                <a:solidFill>
                  <a:srgbClr val="808080"/>
                </a:solidFill>
              </a:rPr>
              <a:pPr eaLnBrk="1" hangingPunct="1">
                <a:defRPr/>
              </a:pPr>
              <a:t>‹#›</a:t>
            </a:fld>
            <a:endParaRPr lang="en-US" altLang="en-US" sz="900" dirty="0" smtClean="0">
              <a:solidFill>
                <a:srgbClr val="80808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804988"/>
            <a:ext cx="9713912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00178" bIns="500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309563" y="576263"/>
            <a:ext cx="971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B2EF"/>
              </a:solidFill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7845425" y="6827838"/>
            <a:ext cx="22812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73" tIns="50437" rIns="100873" bIns="50437" anchor="b"/>
          <a:lstStyle>
            <a:lvl1pPr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01713"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01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dirty="0" smtClean="0">
                <a:solidFill>
                  <a:srgbClr val="808080"/>
                </a:solidFill>
              </a:rPr>
              <a:t>© 2016 IBM Nederland B.V.</a:t>
            </a:r>
            <a:endParaRPr lang="en-US" altLang="en-US" sz="2000" dirty="0" smtClean="0">
              <a:solidFill>
                <a:srgbClr val="808080"/>
              </a:solidFill>
            </a:endParaRPr>
          </a:p>
        </p:txBody>
      </p:sp>
      <p:sp>
        <p:nvSpPr>
          <p:cNvPr id="1030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623888"/>
            <a:ext cx="971391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0089" rIns="100178" bIns="500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" name="Date Placeholder 1"/>
          <p:cNvSpPr txBox="1">
            <a:spLocks noGrp="1"/>
          </p:cNvSpPr>
          <p:nvPr userDrawn="1"/>
        </p:nvSpPr>
        <p:spPr bwMode="auto">
          <a:xfrm>
            <a:off x="3095625" y="6861175"/>
            <a:ext cx="4440238" cy="265113"/>
          </a:xfrm>
          <a:prstGeom prst="rect">
            <a:avLst/>
          </a:prstGeom>
          <a:noFill/>
          <a:ln>
            <a:noFill/>
          </a:ln>
          <a:extLst/>
        </p:spPr>
        <p:txBody>
          <a:bodyPr lIns="100178" tIns="50089" rIns="100178" bIns="50089"/>
          <a:lstStyle>
            <a:lvl1pPr defTabSz="1001713" eaLnBrk="0" hangingPunct="0"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1pPr>
            <a:lvl2pPr marL="814388" indent="-312738" defTabSz="1001713" eaLnBrk="0" hangingPunct="0"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2pPr>
            <a:lvl3pPr marL="1252538" indent="-250825" defTabSz="1001713" eaLnBrk="0" hangingPunct="0"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3pPr>
            <a:lvl4pPr marL="1752600" indent="-249238" defTabSz="1001713" eaLnBrk="0" hangingPunct="0"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4pPr>
            <a:lvl5pPr marL="2254250" indent="-250825" defTabSz="1001713" eaLnBrk="0" hangingPunct="0"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5pPr>
            <a:lvl6pPr marL="2711450" indent="-250825" defTabSz="10017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6pPr>
            <a:lvl7pPr marL="3168650" indent="-250825" defTabSz="10017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7pPr>
            <a:lvl8pPr marL="3625850" indent="-250825" defTabSz="10017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8pPr>
            <a:lvl9pPr marL="4083050" indent="-250825" defTabSz="10017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900" dirty="0" smtClean="0">
                <a:solidFill>
                  <a:srgbClr val="808080"/>
                </a:solidFill>
                <a:ea typeface="MS PGothic" pitchFamily="34" charset="-128"/>
              </a:rPr>
              <a:t>Heineken and </a:t>
            </a:r>
            <a:r>
              <a:rPr lang="en-US" sz="900" dirty="0">
                <a:solidFill>
                  <a:srgbClr val="808080"/>
                </a:solidFill>
                <a:ea typeface="MS PGothic" pitchFamily="34" charset="-128"/>
              </a:rPr>
              <a:t>IBM  confidential</a:t>
            </a:r>
          </a:p>
        </p:txBody>
      </p:sp>
      <p:pic>
        <p:nvPicPr>
          <p:cNvPr id="1032" name="Picture 53" descr="5300_IBMpos_black_noR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063" y="255588"/>
            <a:ext cx="6334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/>
          <p:cNvPicPr>
            <a:picLocks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11125"/>
            <a:ext cx="1547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42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10017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17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</a:defRPr>
      </a:lvl2pPr>
      <a:lvl3pPr algn="l" defTabSz="10017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</a:defRPr>
      </a:lvl3pPr>
      <a:lvl4pPr algn="l" defTabSz="10017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</a:defRPr>
      </a:lvl4pPr>
      <a:lvl5pPr algn="l" defTabSz="10017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defTabSz="1001713" rtl="0" eaLnBrk="0" fontAlgn="base" hangingPunct="0">
        <a:spcBef>
          <a:spcPts val="663"/>
        </a:spcBef>
        <a:spcAft>
          <a:spcPct val="0"/>
        </a:spcAft>
        <a:buClr>
          <a:srgbClr val="00B2EF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58800" indent="-179388" algn="l" defTabSz="1001713" rtl="0" eaLnBrk="0" fontAlgn="base" hangingPunct="0">
        <a:spcBef>
          <a:spcPts val="325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2pPr>
      <a:lvl3pPr marL="938213" indent="-190500" algn="l" defTabSz="1001713" rtl="0" eaLnBrk="0" fontAlgn="base" hangingPunct="0">
        <a:spcBef>
          <a:spcPts val="325"/>
        </a:spcBef>
        <a:spcAft>
          <a:spcPct val="0"/>
        </a:spcAft>
        <a:buClr>
          <a:srgbClr val="5F5F5F"/>
        </a:buClr>
        <a:buChar char="•"/>
        <a:defRPr sz="1600">
          <a:solidFill>
            <a:schemeClr val="tx1"/>
          </a:solidFill>
          <a:latin typeface="+mn-lt"/>
        </a:defRPr>
      </a:lvl3pPr>
      <a:lvl4pPr marL="1319213" indent="-190500" algn="l" defTabSz="1001713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2000">
          <a:solidFill>
            <a:schemeClr val="bg1"/>
          </a:solidFill>
          <a:latin typeface="+mn-lt"/>
        </a:defRPr>
      </a:lvl4pPr>
      <a:lvl5pPr marL="1687513" indent="-179388" algn="l" defTabSz="1001713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2000">
          <a:solidFill>
            <a:schemeClr val="bg1"/>
          </a:solidFill>
          <a:latin typeface="+mn-lt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lbert.veldhoven@nl.ibm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1"/>
          <p:cNvSpPr>
            <a:spLocks noGrp="1"/>
          </p:cNvSpPr>
          <p:nvPr>
            <p:ph type="ctrTitle"/>
          </p:nvPr>
        </p:nvSpPr>
        <p:spPr>
          <a:xfrm>
            <a:off x="688975" y="2549870"/>
            <a:ext cx="8180388" cy="895695"/>
          </a:xfrm>
        </p:spPr>
        <p:txBody>
          <a:bodyPr/>
          <a:lstStyle/>
          <a:p>
            <a:r>
              <a:rPr lang="en-US" altLang="en-US" sz="3200" dirty="0" smtClean="0"/>
              <a:t>Transition Status Report</a:t>
            </a:r>
            <a:endParaRPr lang="en-US" altLang="en-US" sz="3200" dirty="0"/>
          </a:p>
        </p:txBody>
      </p:sp>
      <p:sp>
        <p:nvSpPr>
          <p:cNvPr id="6147" name="Subtitle 14"/>
          <p:cNvSpPr>
            <a:spLocks noGrp="1"/>
          </p:cNvSpPr>
          <p:nvPr>
            <p:ph type="subTitle" idx="1"/>
          </p:nvPr>
        </p:nvSpPr>
        <p:spPr>
          <a:xfrm>
            <a:off x="688976" y="4283075"/>
            <a:ext cx="1060312" cy="553968"/>
          </a:xfrm>
        </p:spPr>
        <p:txBody>
          <a:bodyPr/>
          <a:lstStyle/>
          <a:p>
            <a:r>
              <a:rPr lang="en-US" altLang="en-US" dirty="0" smtClean="0"/>
              <a:t>IBM INDIA</a:t>
            </a:r>
          </a:p>
          <a:p>
            <a:r>
              <a:rPr lang="en-US" altLang="en-US" dirty="0" smtClean="0"/>
              <a:t>21Mar2017</a:t>
            </a:r>
            <a:endParaRPr lang="en-US" altLang="en-US" dirty="0"/>
          </a:p>
        </p:txBody>
      </p:sp>
      <p:sp>
        <p:nvSpPr>
          <p:cNvPr id="6148" name="Rectangle 46"/>
          <p:cNvSpPr>
            <a:spLocks noChangeArrowheads="1"/>
          </p:cNvSpPr>
          <p:nvPr/>
        </p:nvSpPr>
        <p:spPr bwMode="auto">
          <a:xfrm>
            <a:off x="712788" y="5756275"/>
            <a:ext cx="330676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00178" bIns="50437" anchor="b"/>
          <a:lstStyle>
            <a:lvl1pPr marL="438150" indent="-438150" defTabSz="1001713">
              <a:spcBef>
                <a:spcPts val="663"/>
              </a:spcBef>
              <a:buClr>
                <a:srgbClr val="00B2EF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1713">
              <a:spcBef>
                <a:spcPts val="325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1713">
              <a:spcBef>
                <a:spcPts val="325"/>
              </a:spcBef>
              <a:buClr>
                <a:srgbClr val="5F5F5F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1713">
              <a:spcBef>
                <a:spcPct val="20000"/>
              </a:spcBef>
              <a:buClr>
                <a:schemeClr val="bg1"/>
              </a:buClr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1001713">
              <a:spcBef>
                <a:spcPct val="20000"/>
              </a:spcBef>
              <a:buClr>
                <a:schemeClr val="bg1"/>
              </a:buClr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1001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1001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1001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1001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b="1" dirty="0">
                <a:solidFill>
                  <a:schemeClr val="bg2"/>
                </a:solidFill>
              </a:rPr>
              <a:t>Prepared for Heineken International B.V.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View of Inflight Projects – 21-Mar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3" y="3316790"/>
            <a:ext cx="7048520" cy="32819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3" y="1208876"/>
            <a:ext cx="3461397" cy="192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0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3" y="623888"/>
            <a:ext cx="9713912" cy="379964"/>
          </a:xfrm>
        </p:spPr>
        <p:txBody>
          <a:bodyPr/>
          <a:lstStyle/>
          <a:p>
            <a:r>
              <a:rPr lang="en-US" dirty="0" smtClean="0"/>
              <a:t>New Projects / Change Requests Added [Details to be obtained]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9563" y="1392238"/>
            <a:ext cx="9182910" cy="22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en-US" sz="2200" smtClean="0">
              <a:solidFill>
                <a:srgbClr val="00B2EF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9563" y="1392238"/>
            <a:ext cx="9182910" cy="22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en-US" sz="2200" smtClean="0">
              <a:solidFill>
                <a:srgbClr val="00B2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31" y="1900237"/>
            <a:ext cx="90201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4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9563" y="623888"/>
            <a:ext cx="9713912" cy="768350"/>
          </a:xfrm>
        </p:spPr>
        <p:txBody>
          <a:bodyPr/>
          <a:lstStyle/>
          <a:p>
            <a:r>
              <a:rPr lang="en-US" dirty="0" smtClean="0"/>
              <a:t>Inflight Project(s) view under Sharon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3" y="1101299"/>
            <a:ext cx="8929591" cy="317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9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30966" y="6775847"/>
            <a:ext cx="756761" cy="37838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0CCD2D-91D7-4735-9E22-D777991643D4}" type="slidenum">
              <a:rPr lang="en-GB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4488" y="713915"/>
            <a:ext cx="860038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0" dirty="0" err="1" smtClean="0">
                <a:solidFill>
                  <a:srgbClr val="00B2EF"/>
                </a:solidFill>
              </a:rPr>
              <a:t>Heilite</a:t>
            </a:r>
            <a:r>
              <a:rPr lang="en-US" sz="2520" dirty="0" smtClean="0">
                <a:solidFill>
                  <a:srgbClr val="00B2EF"/>
                </a:solidFill>
              </a:rPr>
              <a:t> 2.0 - Plan </a:t>
            </a:r>
            <a:r>
              <a:rPr lang="en-US" sz="2520" dirty="0">
                <a:solidFill>
                  <a:srgbClr val="00B2EF"/>
                </a:solidFill>
              </a:rPr>
              <a:t>on Page for All the new </a:t>
            </a:r>
            <a:r>
              <a:rPr lang="en-US" sz="2520" dirty="0" err="1">
                <a:solidFill>
                  <a:srgbClr val="00B2EF"/>
                </a:solidFill>
              </a:rPr>
              <a:t>Opcos</a:t>
            </a:r>
            <a:endParaRPr lang="en-US" sz="2520" dirty="0">
              <a:solidFill>
                <a:srgbClr val="00B2E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3105" y="4748246"/>
            <a:ext cx="885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B2E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05" y="1504253"/>
            <a:ext cx="9388388" cy="318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Heilite</a:t>
            </a:r>
            <a:r>
              <a:rPr lang="en-US" dirty="0" smtClean="0"/>
              <a:t> 2.0 (</a:t>
            </a:r>
            <a:r>
              <a:rPr lang="en-US" dirty="0" err="1" smtClean="0"/>
              <a:t>Brarudi</a:t>
            </a:r>
            <a:r>
              <a:rPr lang="en-US" dirty="0" smtClean="0"/>
              <a:t>) </a:t>
            </a:r>
            <a:r>
              <a:rPr lang="en-US" dirty="0" err="1" smtClean="0"/>
              <a:t>GoLive</a:t>
            </a:r>
            <a:r>
              <a:rPr lang="en-US" dirty="0" smtClean="0"/>
              <a:t> Delayed, plan updated accordingly.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6" y="1008063"/>
            <a:ext cx="9915525" cy="358767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10369" y="5181019"/>
            <a:ext cx="971391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0089" rIns="100178" bIns="50089" numCol="1" anchor="t" anchorCtr="0" compatLnSpc="1">
            <a:prstTxWarp prst="textNoShape">
              <a:avLst/>
            </a:prstTxWarp>
          </a:bodyPr>
          <a:lstStyle>
            <a:lvl1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0" dirty="0" err="1" smtClean="0"/>
              <a:t>Heilite</a:t>
            </a:r>
            <a:r>
              <a:rPr lang="en-US" sz="1600" kern="0" dirty="0" smtClean="0"/>
              <a:t> 2.0 (Ivory Coast) – To be </a:t>
            </a:r>
            <a:r>
              <a:rPr lang="en-US" sz="1600" kern="0" dirty="0" err="1" smtClean="0"/>
              <a:t>Replanned</a:t>
            </a:r>
            <a:r>
              <a:rPr lang="en-US" sz="1600" kern="0" dirty="0" smtClean="0"/>
              <a:t>  - Update Awaited from Ton,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0" dirty="0" err="1"/>
              <a:t>Heilite</a:t>
            </a:r>
            <a:r>
              <a:rPr lang="en-US" sz="1600" kern="0" dirty="0"/>
              <a:t> 2.0 ( </a:t>
            </a:r>
            <a:r>
              <a:rPr lang="en-US" sz="1600" kern="0" dirty="0" smtClean="0"/>
              <a:t>Ethiopia)  – Updated Plan to be obtained from Ton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5056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Inflight Project(s) view under Benjamin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9" y="1254628"/>
            <a:ext cx="9636499" cy="319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3" y="623888"/>
            <a:ext cx="9713912" cy="409782"/>
          </a:xfrm>
        </p:spPr>
        <p:txBody>
          <a:bodyPr/>
          <a:lstStyle/>
          <a:p>
            <a:r>
              <a:rPr lang="en-US" dirty="0" smtClean="0"/>
              <a:t>Project(s) view under  </a:t>
            </a:r>
            <a:r>
              <a:rPr lang="en-US" dirty="0"/>
              <a:t>Edger de Mots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3" y="1292729"/>
            <a:ext cx="9498883" cy="238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4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on External Access </a:t>
            </a:r>
            <a:r>
              <a:rPr lang="en-US" dirty="0" err="1" smtClean="0"/>
              <a:t>Sharepoint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4" y="1147762"/>
            <a:ext cx="99250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Summary of the Inflight projects with Reasons for Delay ( Under review by Service Coordinators)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52" y="1660589"/>
            <a:ext cx="10024486" cy="437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HEINEKEN AMS Support</a:t>
            </a:r>
            <a:br>
              <a:rPr lang="en-GB" sz="3200" dirty="0"/>
            </a:br>
            <a:r>
              <a:rPr lang="en-GB" sz="3200" dirty="0"/>
              <a:t>Transition Timelines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Transition approach by IBM</a:t>
            </a:r>
          </a:p>
          <a:p>
            <a:r>
              <a:rPr lang="en-US" dirty="0" smtClean="0"/>
              <a:t>Oct, 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968" y="5600700"/>
            <a:ext cx="51435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Prepared by </a:t>
            </a: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:</a:t>
            </a:r>
            <a:r>
              <a:rPr lang="en-US" sz="1200" dirty="0">
                <a:solidFill>
                  <a:srgbClr val="000000"/>
                </a:solidFill>
                <a:hlinkClick r:id="rId3"/>
              </a:rPr>
              <a:t>albert.veldhoven@nl.ibm.com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	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02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9563" y="847899"/>
            <a:ext cx="9713912" cy="433818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Transition Planning Approach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latin typeface="Calibri" panose="020F0502020204030204" pitchFamily="34" charset="0"/>
              </a:rPr>
              <a:t>GP can start ideally after UAT has been finalized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GP needs to be finalized (1 week) before Toll gate meeting for the release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IBM will move to AP the moment the software has been moved to Production.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Only after Business Go live the transition will proceed as of that time only the software will be used and at least 2 weeks of  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2872" y="6630370"/>
            <a:ext cx="814444" cy="378380"/>
          </a:xfrm>
          <a:prstGeom prst="rect">
            <a:avLst/>
          </a:prstGeom>
        </p:spPr>
        <p:txBody>
          <a:bodyPr/>
          <a:lstStyle/>
          <a:p>
            <a:fld id="{5835299F-AD1E-4A89-BC7A-C8D5301620F4}" type="slidenum">
              <a:rPr lang="en-GB" sz="1300" smtClean="0">
                <a:solidFill>
                  <a:srgbClr val="FFFFFF"/>
                </a:solidFill>
              </a:rPr>
              <a:pPr/>
              <a:t>3</a:t>
            </a:fld>
            <a:endParaRPr lang="en-GB" sz="1300" dirty="0">
              <a:solidFill>
                <a:srgbClr val="FFFFFF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22851" y="3684535"/>
            <a:ext cx="9218585" cy="2965534"/>
            <a:chOff x="247426" y="3684535"/>
            <a:chExt cx="10029695" cy="2965534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419548" y="4701139"/>
              <a:ext cx="961733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>
              <a:off x="2506513" y="4335379"/>
              <a:ext cx="10758" cy="7315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H="1">
              <a:off x="8295920" y="4281590"/>
              <a:ext cx="10758" cy="7315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>
              <a:off x="4123739" y="4281590"/>
              <a:ext cx="10758" cy="7315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8295920" y="5583266"/>
              <a:ext cx="117079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4072646" y="5583266"/>
              <a:ext cx="414617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7309802" y="4281590"/>
              <a:ext cx="10758" cy="7315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5733807" y="5735669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b="1" dirty="0" smtClean="0">
                  <a:solidFill>
                    <a:srgbClr val="808080"/>
                  </a:solidFill>
                  <a:latin typeface="Calibri" panose="020F0502020204030204" pitchFamily="34" charset="0"/>
                </a:rPr>
                <a:t>AP</a:t>
              </a:r>
              <a:endParaRPr lang="en-US" b="1" dirty="0">
                <a:solidFill>
                  <a:srgbClr val="80808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52311" y="5735669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b="1" dirty="0">
                  <a:solidFill>
                    <a:srgbClr val="808080"/>
                  </a:solidFill>
                  <a:latin typeface="Calibri" panose="020F0502020204030204" pitchFamily="34" charset="0"/>
                </a:rPr>
                <a:t>P</a:t>
              </a:r>
              <a:r>
                <a:rPr lang="en-US" b="1" dirty="0" smtClean="0">
                  <a:solidFill>
                    <a:srgbClr val="808080"/>
                  </a:solidFill>
                  <a:latin typeface="Calibri" panose="020F0502020204030204" pitchFamily="34" charset="0"/>
                </a:rPr>
                <a:t>P</a:t>
              </a:r>
              <a:endParaRPr lang="en-US" b="1" dirty="0">
                <a:solidFill>
                  <a:srgbClr val="80808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27393" y="5735669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b="1" dirty="0" smtClean="0">
                  <a:solidFill>
                    <a:srgbClr val="808080"/>
                  </a:solidFill>
                  <a:latin typeface="Calibri" panose="020F0502020204030204" pitchFamily="34" charset="0"/>
                </a:rPr>
                <a:t>GP</a:t>
              </a:r>
              <a:endParaRPr lang="en-US" b="1" dirty="0">
                <a:solidFill>
                  <a:srgbClr val="80808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92452" y="3937346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Business</a:t>
              </a:r>
            </a:p>
            <a:p>
              <a:r>
                <a:rPr lang="en-US" sz="1200" b="1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Go live</a:t>
              </a:r>
              <a:endParaRPr lang="en-US" sz="1200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13050" y="3863828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Technical</a:t>
              </a:r>
            </a:p>
            <a:p>
              <a:r>
                <a:rPr lang="en-US" sz="1200" b="1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Go live</a:t>
              </a:r>
            </a:p>
            <a:p>
              <a:endParaRPr lang="en-US" sz="1200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endParaRPr lang="en-US" sz="1200" b="1" dirty="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endParaRPr lang="en-US" sz="1200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endParaRPr lang="en-US" sz="1200" b="1" dirty="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r>
                <a:rPr lang="en-US" sz="1200" b="1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Release</a:t>
              </a:r>
              <a:endParaRPr lang="en-US" sz="1200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1172584" y="5583266"/>
              <a:ext cx="179740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2969988" y="5583266"/>
              <a:ext cx="117079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247426" y="4281590"/>
              <a:ext cx="92515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Box 31"/>
            <p:cNvSpPr txBox="1"/>
            <p:nvPr/>
          </p:nvSpPr>
          <p:spPr>
            <a:xfrm>
              <a:off x="419548" y="3958855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UAT</a:t>
              </a:r>
              <a:endParaRPr lang="en-US" sz="1600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53304" y="5013109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Go / No</a:t>
              </a:r>
            </a:p>
            <a:p>
              <a:r>
                <a:rPr lang="en-US" sz="1200" b="1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Go call</a:t>
              </a:r>
            </a:p>
            <a:p>
              <a:r>
                <a:rPr lang="en-US" sz="12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t</a:t>
              </a:r>
              <a:r>
                <a:rPr lang="en-US" sz="1200" b="1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o AP</a:t>
              </a:r>
              <a:endParaRPr lang="en-US" sz="1200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 flipH="1">
              <a:off x="9373478" y="4278002"/>
              <a:ext cx="10758" cy="7315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V="1">
              <a:off x="9397692" y="4258280"/>
              <a:ext cx="442838" cy="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Box 37"/>
            <p:cNvSpPr txBox="1"/>
            <p:nvPr/>
          </p:nvSpPr>
          <p:spPr>
            <a:xfrm>
              <a:off x="9362721" y="3684535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Steady </a:t>
              </a:r>
            </a:p>
            <a:p>
              <a:r>
                <a:rPr lang="en-US" sz="1600" b="1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State</a:t>
              </a:r>
              <a:endParaRPr lang="en-US" sz="1600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 flipH="1">
              <a:off x="2959230" y="4330033"/>
              <a:ext cx="10758" cy="7315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Box 40"/>
            <p:cNvSpPr txBox="1"/>
            <p:nvPr/>
          </p:nvSpPr>
          <p:spPr>
            <a:xfrm>
              <a:off x="2804128" y="3915872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Toll gate</a:t>
              </a:r>
            </a:p>
            <a:p>
              <a:r>
                <a:rPr lang="en-US" sz="1200" b="1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Release</a:t>
              </a:r>
              <a:endParaRPr lang="en-US" sz="1200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927036" y="50041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Go / No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 Go call</a:t>
            </a:r>
          </a:p>
          <a:p>
            <a:r>
              <a:rPr lang="en-US" sz="1200" dirty="0">
                <a:solidFill>
                  <a:srgbClr val="000000"/>
                </a:solidFill>
              </a:rPr>
              <a:t>t</a:t>
            </a:r>
            <a:r>
              <a:rPr lang="en-US" sz="1200" dirty="0" smtClean="0">
                <a:solidFill>
                  <a:srgbClr val="000000"/>
                </a:solidFill>
              </a:rPr>
              <a:t>o SS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96499" y="5014897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Go / No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 Go call</a:t>
            </a:r>
          </a:p>
          <a:p>
            <a:r>
              <a:rPr lang="en-US" sz="1200" dirty="0">
                <a:solidFill>
                  <a:srgbClr val="000000"/>
                </a:solidFill>
              </a:rPr>
              <a:t>t</a:t>
            </a:r>
            <a:r>
              <a:rPr lang="en-US" sz="1200" dirty="0" smtClean="0">
                <a:solidFill>
                  <a:srgbClr val="000000"/>
                </a:solidFill>
              </a:rPr>
              <a:t>o PP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6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2872" y="6775847"/>
            <a:ext cx="814444" cy="37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191" tIns="50095" rIns="100191" bIns="50095"/>
          <a:lstStyle>
            <a:lvl1pPr>
              <a:defRPr sz="1300"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814050" indent="-313096">
              <a:defRPr sz="1300"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252385" indent="-250477">
              <a:defRPr sz="1300"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753339" indent="-250477">
              <a:defRPr sz="1300"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254293" indent="-250477">
              <a:defRPr sz="1300"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755247" indent="-25047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3256201" indent="-25047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757155" indent="-25047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4258109" indent="-25047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fld id="{E55AE82C-C994-4AE8-8DA7-2661D16E7A15}" type="slidenum">
              <a:rPr lang="en-GB" altLang="en-US">
                <a:solidFill>
                  <a:srgbClr val="FFFFFF"/>
                </a:solidFill>
              </a:rPr>
              <a:pPr/>
              <a:t>4</a:t>
            </a:fld>
            <a:endParaRPr lang="en-GB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811979"/>
              </p:ext>
            </p:extLst>
          </p:nvPr>
        </p:nvGraphicFramePr>
        <p:xfrm>
          <a:off x="625033" y="1575522"/>
          <a:ext cx="8717750" cy="2571490"/>
        </p:xfrm>
        <a:graphic>
          <a:graphicData uri="http://schemas.openxmlformats.org/drawingml/2006/table">
            <a:tbl>
              <a:tblPr/>
              <a:tblGrid>
                <a:gridCol w="2873541"/>
                <a:gridCol w="1709530"/>
                <a:gridCol w="2279374"/>
                <a:gridCol w="1855305"/>
              </a:tblGrid>
              <a:tr h="2962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Flight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Managed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App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Projects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Formally Closed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WIP Projects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Intake to be done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Hold + No Pursuit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283029" y="695801"/>
            <a:ext cx="9274948" cy="31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0089" rIns="100178" bIns="50089" numCol="1" anchor="t" anchorCtr="0" compatLnSpc="1">
            <a:prstTxWarp prst="textNoShape">
              <a:avLst/>
            </a:prstTxWarp>
          </a:bodyPr>
          <a:lstStyle>
            <a:lvl1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kern="0" dirty="0" smtClean="0">
                <a:solidFill>
                  <a:srgbClr val="000000"/>
                </a:solidFill>
              </a:rPr>
              <a:t>Overall Transition Status</a:t>
            </a:r>
            <a:endParaRPr lang="en-US" alt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3007"/>
              </p:ext>
            </p:extLst>
          </p:nvPr>
        </p:nvGraphicFramePr>
        <p:xfrm>
          <a:off x="1716854" y="4862804"/>
          <a:ext cx="8343912" cy="845494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695326"/>
                <a:gridCol w="695326"/>
                <a:gridCol w="695326"/>
                <a:gridCol w="695326"/>
                <a:gridCol w="695326"/>
                <a:gridCol w="695326"/>
                <a:gridCol w="695326"/>
                <a:gridCol w="695326"/>
                <a:gridCol w="695326"/>
                <a:gridCol w="695326"/>
                <a:gridCol w="695326"/>
                <a:gridCol w="695326"/>
              </a:tblGrid>
              <a:tr h="45050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Jan-16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Feb-16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Mar-16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Apr-16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May-16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June-16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Jul-16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Aug-16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Sep-16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Oct-16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Nov-16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Dec-16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9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5852" y="4344338"/>
            <a:ext cx="4097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2EF"/>
                </a:solidFill>
              </a:rPr>
              <a:t>Projects Closed during the month</a:t>
            </a:r>
            <a:endParaRPr lang="en-US" sz="2000" dirty="0">
              <a:solidFill>
                <a:srgbClr val="00B2E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328360"/>
              </p:ext>
            </p:extLst>
          </p:nvPr>
        </p:nvGraphicFramePr>
        <p:xfrm>
          <a:off x="1716854" y="5860507"/>
          <a:ext cx="8343912" cy="845494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695326"/>
                <a:gridCol w="695326"/>
                <a:gridCol w="695326"/>
                <a:gridCol w="695326"/>
                <a:gridCol w="695326"/>
                <a:gridCol w="695326"/>
                <a:gridCol w="695326"/>
                <a:gridCol w="695326"/>
                <a:gridCol w="695326"/>
                <a:gridCol w="695326"/>
                <a:gridCol w="695326"/>
                <a:gridCol w="695326"/>
              </a:tblGrid>
              <a:tr h="45050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Jan-16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Feb-16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Mar-16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Apr-16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May-16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June-16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Jul-16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Aug-16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Sep-16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Oct-16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Nov-16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Dec-16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9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2906" y="5212102"/>
            <a:ext cx="1119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2EF"/>
                </a:solidFill>
              </a:rPr>
              <a:t>In </a:t>
            </a:r>
            <a:r>
              <a:rPr lang="en-US" sz="1600" b="1" dirty="0" smtClean="0">
                <a:solidFill>
                  <a:srgbClr val="00B2EF"/>
                </a:solidFill>
              </a:rPr>
              <a:t>Flight</a:t>
            </a:r>
            <a:endParaRPr lang="en-US" sz="1600" b="1" dirty="0">
              <a:solidFill>
                <a:srgbClr val="00B2E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873" y="5924725"/>
            <a:ext cx="1239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2EF"/>
                </a:solidFill>
              </a:rPr>
              <a:t>New Apps</a:t>
            </a:r>
            <a:endParaRPr lang="en-US" sz="1600" b="1" dirty="0">
              <a:solidFill>
                <a:srgbClr val="00B2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38193" y="702427"/>
            <a:ext cx="9274948" cy="315040"/>
          </a:xfrm>
        </p:spPr>
        <p:txBody>
          <a:bodyPr/>
          <a:lstStyle/>
          <a:p>
            <a:r>
              <a:rPr lang="en-US" altLang="en-US" dirty="0" smtClean="0"/>
              <a:t> Transition Master Plan</a:t>
            </a:r>
            <a:endParaRPr lang="en-US" altLang="en-US" dirty="0"/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2872" y="6775847"/>
            <a:ext cx="814444" cy="37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191" tIns="50095" rIns="100191" bIns="50095"/>
          <a:lstStyle>
            <a:lvl1pPr>
              <a:defRPr sz="1300"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814050" indent="-313096">
              <a:defRPr sz="1300"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252385" indent="-250477">
              <a:defRPr sz="1300"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753339" indent="-250477">
              <a:defRPr sz="1300"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254293" indent="-250477">
              <a:defRPr sz="1300"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755247" indent="-25047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3256201" indent="-25047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757155" indent="-25047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4258109" indent="-250477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fld id="{E55AE82C-C994-4AE8-8DA7-2661D16E7A15}" type="slidenum">
              <a:rPr lang="en-GB" altLang="en-US">
                <a:solidFill>
                  <a:srgbClr val="FFFFFF"/>
                </a:solidFill>
              </a:rPr>
              <a:pPr/>
              <a:t>5</a:t>
            </a:fld>
            <a:endParaRPr lang="en-GB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287248"/>
              </p:ext>
            </p:extLst>
          </p:nvPr>
        </p:nvGraphicFramePr>
        <p:xfrm>
          <a:off x="238193" y="1265169"/>
          <a:ext cx="9608172" cy="5095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Worksheet" r:id="rId3" imgW="41043160" imgH="27832042" progId="Excel.Sheet.12">
                  <p:embed/>
                </p:oleObj>
              </mc:Choice>
              <mc:Fallback>
                <p:oleObj name="Worksheet" r:id="rId3" imgW="41043160" imgH="2783204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193" y="1265169"/>
                        <a:ext cx="9608172" cy="5095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960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3" y="1036343"/>
            <a:ext cx="9713912" cy="383277"/>
          </a:xfrm>
        </p:spPr>
        <p:txBody>
          <a:bodyPr/>
          <a:lstStyle/>
          <a:p>
            <a:r>
              <a:rPr lang="nl-NL" dirty="0" smtClean="0"/>
              <a:t>Content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309563" y="1227982"/>
          <a:ext cx="9746021" cy="5601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0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3" y="774013"/>
            <a:ext cx="9713912" cy="40978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Inflight Project(s</a:t>
            </a:r>
            <a:r>
              <a:rPr lang="en-US" dirty="0" smtClean="0">
                <a:solidFill>
                  <a:srgbClr val="000000"/>
                </a:solidFill>
              </a:rPr>
              <a:t>) – Harish / Benjamin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09558" y="3259393"/>
            <a:ext cx="9713912" cy="251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0089" rIns="100178" bIns="50089" numCol="1" anchor="t" anchorCtr="0" compatLnSpc="1">
            <a:prstTxWarp prst="textNoShape">
              <a:avLst/>
            </a:prstTxWarp>
          </a:bodyPr>
          <a:lstStyle>
            <a:lvl1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0" dirty="0" err="1">
                <a:solidFill>
                  <a:srgbClr val="C00000"/>
                </a:solidFill>
                <a:latin typeface="Calibri" panose="020F0502020204030204" pitchFamily="34" charset="0"/>
              </a:rPr>
              <a:t>HeiXS</a:t>
            </a:r>
            <a:r>
              <a:rPr lang="en-US" sz="1600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 – Interfaces Logistic </a:t>
            </a:r>
            <a:r>
              <a:rPr lang="en-US" sz="1600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Process</a:t>
            </a:r>
          </a:p>
          <a:p>
            <a:pPr lvl="1"/>
            <a:endParaRPr lang="en-US" sz="1600" b="1" kern="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kern="0" dirty="0" smtClean="0">
                <a:latin typeface="Calibri" panose="020F0502020204030204" pitchFamily="34" charset="0"/>
              </a:rPr>
              <a:t>PP Phase Go/NoGo – To be planned.</a:t>
            </a:r>
          </a:p>
          <a:p>
            <a:endParaRPr lang="en-US" sz="1600" kern="0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C&amp;TP Flight Enhancements (Mar-17)</a:t>
            </a:r>
          </a:p>
          <a:p>
            <a:pPr lvl="1"/>
            <a:endParaRPr lang="en-US" sz="1600" kern="0" dirty="0" smtClean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kern="0" dirty="0" smtClean="0">
                <a:latin typeface="Calibri" panose="020F0502020204030204" pitchFamily="34" charset="0"/>
              </a:rPr>
              <a:t>AP Phase – In Progress as planned from </a:t>
            </a:r>
            <a:r>
              <a:rPr lang="en-US" sz="1600" b="1" kern="0" dirty="0" smtClean="0">
                <a:latin typeface="Calibri" panose="020F0502020204030204" pitchFamily="34" charset="0"/>
              </a:rPr>
              <a:t>20Mar</a:t>
            </a:r>
            <a:r>
              <a:rPr lang="en-US" sz="1600" kern="0" dirty="0" smtClean="0"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kern="0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C&amp;TP </a:t>
            </a:r>
            <a:r>
              <a:rPr lang="en-US" sz="1600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Flight Enhancements </a:t>
            </a:r>
            <a:r>
              <a:rPr lang="en-US" sz="1600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(Apr-17) - </a:t>
            </a:r>
            <a:r>
              <a:rPr lang="en-US" sz="1600" kern="0" dirty="0" smtClean="0">
                <a:latin typeface="Calibri" panose="020F0502020204030204" pitchFamily="34" charset="0"/>
              </a:rPr>
              <a:t>1 </a:t>
            </a:r>
            <a:r>
              <a:rPr lang="en-US" sz="1600" kern="0" dirty="0">
                <a:latin typeface="Calibri" panose="020F0502020204030204" pitchFamily="34" charset="0"/>
              </a:rPr>
              <a:t>CR (</a:t>
            </a:r>
            <a:r>
              <a:rPr lang="en-US" sz="1600" b="1" kern="0" dirty="0" smtClean="0">
                <a:latin typeface="Calibri" panose="020F0502020204030204" pitchFamily="34" charset="0"/>
              </a:rPr>
              <a:t>CHG0153146</a:t>
            </a:r>
            <a:r>
              <a:rPr lang="en-US" sz="1600" kern="0" dirty="0" smtClean="0">
                <a:latin typeface="Calibri" panose="020F0502020204030204" pitchFamily="34" charset="0"/>
              </a:rPr>
              <a:t>). Go Live on </a:t>
            </a:r>
            <a:r>
              <a:rPr lang="en-US" sz="1600" b="1" kern="0" dirty="0" smtClean="0">
                <a:latin typeface="Calibri" panose="020F0502020204030204" pitchFamily="34" charset="0"/>
              </a:rPr>
              <a:t>23Apr</a:t>
            </a:r>
            <a:r>
              <a:rPr lang="en-US" sz="1600" kern="0" dirty="0" smtClean="0"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kern="0" dirty="0" smtClean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kern="0" dirty="0">
                <a:latin typeface="Calibri" panose="020F0502020204030204" pitchFamily="34" charset="0"/>
              </a:rPr>
              <a:t>AP Phase </a:t>
            </a:r>
            <a:r>
              <a:rPr lang="en-US" sz="1600" kern="0" dirty="0" smtClean="0">
                <a:latin typeface="Calibri" panose="020F0502020204030204" pitchFamily="34" charset="0"/>
              </a:rPr>
              <a:t>from </a:t>
            </a:r>
            <a:r>
              <a:rPr lang="en-US" sz="1600" b="1" kern="0" dirty="0" smtClean="0">
                <a:latin typeface="Calibri" panose="020F0502020204030204" pitchFamily="34" charset="0"/>
              </a:rPr>
              <a:t>24Apr</a:t>
            </a:r>
            <a:r>
              <a:rPr lang="en-US" sz="1600" kern="0" dirty="0" smtClean="0">
                <a:latin typeface="Calibri" panose="020F0502020204030204" pitchFamily="34" charset="0"/>
              </a:rPr>
              <a:t>. KT Session completed.</a:t>
            </a:r>
            <a:endParaRPr lang="en-US" sz="1600" kern="0" dirty="0">
              <a:latin typeface="Calibri" panose="020F0502020204030204" pitchFamily="34" charset="0"/>
            </a:endParaRPr>
          </a:p>
          <a:p>
            <a:pPr lvl="1"/>
            <a:endParaRPr lang="en-US" sz="1600" kern="0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013774"/>
              </p:ext>
            </p:extLst>
          </p:nvPr>
        </p:nvGraphicFramePr>
        <p:xfrm>
          <a:off x="459122" y="1656444"/>
          <a:ext cx="956434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Worksheet" r:id="rId3" imgW="14630525" imgH="2400249" progId="Excel.Sheet.8">
                  <p:embed/>
                </p:oleObj>
              </mc:Choice>
              <mc:Fallback>
                <p:oleObj name="Worksheet" r:id="rId3" imgW="14630525" imgH="240024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122" y="1656444"/>
                        <a:ext cx="9564348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8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3" y="774013"/>
            <a:ext cx="9713912" cy="40978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Inflight Project(s) – Harish </a:t>
            </a:r>
            <a:r>
              <a:rPr lang="en-US">
                <a:solidFill>
                  <a:srgbClr val="000000"/>
                </a:solidFill>
              </a:rPr>
              <a:t>/ </a:t>
            </a:r>
            <a:r>
              <a:rPr lang="en-US" smtClean="0">
                <a:solidFill>
                  <a:srgbClr val="000000"/>
                </a:solidFill>
              </a:rPr>
              <a:t>Edger de Mots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09558" y="2873556"/>
            <a:ext cx="9713912" cy="292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0089" rIns="100178" bIns="50089" numCol="1" anchor="t" anchorCtr="0" compatLnSpc="1">
            <a:prstTxWarp prst="textNoShape">
              <a:avLst/>
            </a:prstTxWarp>
          </a:bodyPr>
          <a:lstStyle>
            <a:lvl1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kern="0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FSCM </a:t>
            </a:r>
            <a:r>
              <a:rPr lang="en-US" sz="1600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- Enhancement - CHG0154357 (Feb release)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kern="0" dirty="0">
              <a:latin typeface="Calibri" panose="020F0502020204030204" pitchFamily="34" charset="0"/>
            </a:endParaRPr>
          </a:p>
          <a:p>
            <a:pPr lvl="1"/>
            <a:r>
              <a:rPr lang="en-US" sz="1600" b="1" kern="0" dirty="0" smtClean="0">
                <a:latin typeface="Calibri" panose="020F0502020204030204" pitchFamily="34" charset="0"/>
              </a:rPr>
              <a:t>SS Phase : In Progress. Hand over to AMS Support</a:t>
            </a:r>
            <a:endParaRPr lang="en-US" sz="1600" kern="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kern="0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FSCM </a:t>
            </a:r>
            <a:r>
              <a:rPr lang="en-US" sz="1600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- Enhancement  </a:t>
            </a:r>
            <a:r>
              <a:rPr lang="en-US" sz="1600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(Apr release</a:t>
            </a:r>
            <a:r>
              <a:rPr lang="en-US" sz="1600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kern="0" dirty="0">
              <a:latin typeface="Calibri" panose="020F0502020204030204" pitchFamily="34" charset="0"/>
            </a:endParaRPr>
          </a:p>
          <a:p>
            <a:pPr lvl="1"/>
            <a:r>
              <a:rPr lang="en-US" sz="1600" b="1" kern="0" dirty="0" smtClean="0">
                <a:latin typeface="Calibri" panose="020F0502020204030204" pitchFamily="34" charset="0"/>
              </a:rPr>
              <a:t>GP Phase </a:t>
            </a:r>
            <a:r>
              <a:rPr lang="en-US" sz="1600" kern="0" dirty="0" smtClean="0">
                <a:latin typeface="Calibri" panose="020F0502020204030204" pitchFamily="34" charset="0"/>
              </a:rPr>
              <a:t>: From 27Mar – Planned. KT session scheduled</a:t>
            </a:r>
          </a:p>
          <a:p>
            <a:pPr lvl="1"/>
            <a:endParaRPr lang="en-US" sz="1600" kern="0" dirty="0">
              <a:latin typeface="Calibri" panose="020F0502020204030204" pitchFamily="34" charset="0"/>
            </a:endParaRPr>
          </a:p>
          <a:p>
            <a:pPr lvl="1"/>
            <a:r>
              <a:rPr lang="en-US" sz="1600" kern="0" dirty="0" smtClean="0">
                <a:latin typeface="Calibri" panose="020F0502020204030204" pitchFamily="34" charset="0"/>
              </a:rPr>
              <a:t>	</a:t>
            </a:r>
            <a:r>
              <a:rPr lang="en-US" sz="1200" b="1" kern="0" dirty="0" smtClean="0">
                <a:latin typeface="Calibri" panose="020F0502020204030204" pitchFamily="34" charset="0"/>
              </a:rPr>
              <a:t>Apr release : </a:t>
            </a:r>
            <a:endParaRPr lang="en-US" sz="1200" kern="0" dirty="0" smtClean="0">
              <a:latin typeface="Calibri" panose="020F0502020204030204" pitchFamily="34" charset="0"/>
            </a:endParaRPr>
          </a:p>
          <a:p>
            <a:pPr lvl="1"/>
            <a:r>
              <a:rPr lang="en-US" sz="1200" kern="0" dirty="0">
                <a:latin typeface="Calibri" panose="020F0502020204030204" pitchFamily="34" charset="0"/>
              </a:rPr>
              <a:t>	CHG0157790	: Part 3 - FSCM : DCD Search Result Fields</a:t>
            </a:r>
            <a:endParaRPr lang="en-US" sz="1200" kern="0" dirty="0" smtClean="0">
              <a:latin typeface="Calibri" panose="020F0502020204030204" pitchFamily="34" charset="0"/>
            </a:endParaRPr>
          </a:p>
          <a:p>
            <a:pPr lvl="1"/>
            <a:r>
              <a:rPr lang="en-US" sz="1200" kern="0" dirty="0">
                <a:latin typeface="Calibri" panose="020F0502020204030204" pitchFamily="34" charset="0"/>
              </a:rPr>
              <a:t>	CHG0157789 </a:t>
            </a:r>
            <a:r>
              <a:rPr lang="en-US" sz="1200" kern="0" dirty="0" smtClean="0">
                <a:latin typeface="Calibri" panose="020F0502020204030204" pitchFamily="34" charset="0"/>
              </a:rPr>
              <a:t>	: </a:t>
            </a:r>
            <a:r>
              <a:rPr lang="en-US" sz="1200" kern="0" dirty="0">
                <a:latin typeface="Calibri" panose="020F0502020204030204" pitchFamily="34" charset="0"/>
              </a:rPr>
              <a:t>Part 3 – ECC : DCD Search Result Fields</a:t>
            </a:r>
            <a:endParaRPr lang="en-US" sz="1200" kern="0" dirty="0" smtClean="0">
              <a:latin typeface="Calibri" panose="020F0502020204030204" pitchFamily="34" charset="0"/>
            </a:endParaRPr>
          </a:p>
          <a:p>
            <a:pPr lvl="1"/>
            <a:r>
              <a:rPr lang="en-US" sz="1200" kern="0" dirty="0">
                <a:latin typeface="Calibri" panose="020F0502020204030204" pitchFamily="34" charset="0"/>
              </a:rPr>
              <a:t>	CHG0154356	: Part 2 – ECC : Customer Statement</a:t>
            </a:r>
            <a:endParaRPr lang="en-US" sz="1200" kern="0" dirty="0" smtClean="0">
              <a:latin typeface="Calibri" panose="020F0502020204030204" pitchFamily="34" charset="0"/>
            </a:endParaRPr>
          </a:p>
          <a:p>
            <a:pPr lvl="1"/>
            <a:r>
              <a:rPr lang="en-US" sz="1200" kern="0" dirty="0">
                <a:latin typeface="Calibri" panose="020F0502020204030204" pitchFamily="34" charset="0"/>
              </a:rPr>
              <a:t>	CHG0161765 </a:t>
            </a:r>
            <a:r>
              <a:rPr lang="en-US" sz="1200" kern="0" dirty="0" smtClean="0">
                <a:latin typeface="Calibri" panose="020F0502020204030204" pitchFamily="34" charset="0"/>
              </a:rPr>
              <a:t>	: </a:t>
            </a:r>
            <a:r>
              <a:rPr lang="en-US" sz="1200" kern="0" dirty="0">
                <a:latin typeface="Calibri" panose="020F0502020204030204" pitchFamily="34" charset="0"/>
              </a:rPr>
              <a:t>Part 4 - FSCM : Dispute ; add attachment &amp; Improve </a:t>
            </a:r>
            <a:r>
              <a:rPr lang="en-US" sz="1200" kern="0" dirty="0" smtClean="0">
                <a:latin typeface="Calibri" panose="020F0502020204030204" pitchFamily="34" charset="0"/>
              </a:rPr>
              <a:t>Mail</a:t>
            </a:r>
            <a:endParaRPr lang="en-US" sz="1200" kern="0" dirty="0">
              <a:latin typeface="Calibri" panose="020F0502020204030204" pitchFamily="34" charset="0"/>
            </a:endParaRPr>
          </a:p>
          <a:p>
            <a:pPr lvl="1"/>
            <a:endParaRPr lang="en-US" sz="1600" kern="0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480397"/>
              </p:ext>
            </p:extLst>
          </p:nvPr>
        </p:nvGraphicFramePr>
        <p:xfrm>
          <a:off x="309558" y="1344331"/>
          <a:ext cx="9713912" cy="1368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Worksheet" r:id="rId3" imgW="15544815" imgH="1857413" progId="Excel.Sheet.8">
                  <p:embed/>
                </p:oleObj>
              </mc:Choice>
              <mc:Fallback>
                <p:oleObj name="Worksheet" r:id="rId3" imgW="15544815" imgH="1857413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558" y="1344331"/>
                        <a:ext cx="9713912" cy="1368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2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3" y="774013"/>
            <a:ext cx="9713912" cy="40978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Inflight Project(s</a:t>
            </a:r>
            <a:r>
              <a:rPr lang="en-US" dirty="0" smtClean="0">
                <a:solidFill>
                  <a:srgbClr val="000000"/>
                </a:solidFill>
              </a:rPr>
              <a:t>) – Harish / ??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09558" y="3365411"/>
            <a:ext cx="9713912" cy="164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0089" rIns="100178" bIns="50089" numCol="1" anchor="t" anchorCtr="0" compatLnSpc="1">
            <a:prstTxWarp prst="textNoShape">
              <a:avLst/>
            </a:prstTxWarp>
          </a:bodyPr>
          <a:lstStyle>
            <a:lvl1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4pPr>
            <a:lvl5pPr algn="l" defTabSz="10017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kern="0" dirty="0" smtClean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+mj-cs"/>
              </a:rPr>
              <a:t>Sourcing – 3 </a:t>
            </a:r>
            <a:r>
              <a:rPr lang="en-US" sz="1400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CR’s (CHG0160919, CHG0160918, </a:t>
            </a:r>
            <a:r>
              <a:rPr lang="en-US" sz="1400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CHG0160915 - Apr </a:t>
            </a:r>
            <a:r>
              <a:rPr lang="en-US" sz="1400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Release) </a:t>
            </a:r>
            <a:endParaRPr lang="en-US" sz="1400" b="1" kern="0" dirty="0" smtClean="0">
              <a:solidFill>
                <a:srgbClr val="C00000"/>
              </a:solidFill>
              <a:latin typeface="Calibri" panose="020F0502020204030204" pitchFamily="34" charset="0"/>
              <a:ea typeface="+mj-ea"/>
              <a:cs typeface="+mj-cs"/>
            </a:endParaRPr>
          </a:p>
          <a:p>
            <a:pPr lvl="1"/>
            <a:endParaRPr lang="en-US" sz="1400" kern="0" dirty="0" smtClean="0">
              <a:latin typeface="Calibri" panose="020F0502020204030204" pitchFamily="34" charset="0"/>
            </a:endParaRPr>
          </a:p>
          <a:p>
            <a:pPr lvl="1"/>
            <a:r>
              <a:rPr lang="en-US" sz="1400" kern="0" dirty="0" smtClean="0">
                <a:latin typeface="Calibri" panose="020F0502020204030204" pitchFamily="34" charset="0"/>
              </a:rPr>
              <a:t>ASP Phase	: In Progress</a:t>
            </a:r>
          </a:p>
          <a:p>
            <a:pPr lvl="1"/>
            <a:r>
              <a:rPr lang="en-US" sz="1400" kern="0" dirty="0" smtClean="0">
                <a:latin typeface="Calibri" panose="020F0502020204030204" pitchFamily="34" charset="0"/>
              </a:rPr>
              <a:t>GP Phase	: Agreed. Planned from 27Mar for 3 </a:t>
            </a:r>
            <a:r>
              <a:rPr lang="en-US" sz="1400" kern="0" dirty="0">
                <a:latin typeface="Calibri" panose="020F0502020204030204" pitchFamily="34" charset="0"/>
              </a:rPr>
              <a:t>CR’s planned for Apr</a:t>
            </a:r>
            <a:r>
              <a:rPr lang="en-US" sz="1400" kern="0" dirty="0" smtClean="0">
                <a:latin typeface="Calibri" panose="020F0502020204030204" pitchFamily="34" charset="0"/>
              </a:rPr>
              <a:t>.</a:t>
            </a:r>
          </a:p>
          <a:p>
            <a:pPr lvl="1"/>
            <a:endParaRPr lang="en-US" sz="1400" kern="0" dirty="0" smtClean="0">
              <a:latin typeface="Calibri" panose="020F0502020204030204" pitchFamily="34" charset="0"/>
            </a:endParaRPr>
          </a:p>
          <a:p>
            <a:pPr lvl="1"/>
            <a:r>
              <a:rPr lang="en-US" sz="1400" kern="0" dirty="0">
                <a:latin typeface="Calibri" panose="020F0502020204030204" pitchFamily="34" charset="0"/>
              </a:rPr>
              <a:t>	</a:t>
            </a:r>
            <a:r>
              <a:rPr lang="en-US" sz="1400" b="1" kern="0" dirty="0" smtClean="0">
                <a:latin typeface="Calibri" panose="020F0502020204030204" pitchFamily="34" charset="0"/>
              </a:rPr>
              <a:t>CHG0160919</a:t>
            </a:r>
            <a:r>
              <a:rPr lang="en-US" sz="1400" kern="0" dirty="0" smtClean="0">
                <a:latin typeface="Calibri" panose="020F0502020204030204" pitchFamily="34" charset="0"/>
              </a:rPr>
              <a:t>	:  Project </a:t>
            </a:r>
            <a:r>
              <a:rPr lang="en-US" sz="1400" kern="0" dirty="0">
                <a:latin typeface="Calibri" panose="020F0502020204030204" pitchFamily="34" charset="0"/>
              </a:rPr>
              <a:t>Field Enhancements </a:t>
            </a:r>
            <a:r>
              <a:rPr lang="en-US" sz="1400" kern="0" dirty="0" smtClean="0">
                <a:latin typeface="Calibri" panose="020F0502020204030204" pitchFamily="34" charset="0"/>
              </a:rPr>
              <a:t>v2</a:t>
            </a:r>
          </a:p>
          <a:p>
            <a:pPr lvl="1"/>
            <a:r>
              <a:rPr lang="en-US" sz="1400" kern="0" dirty="0">
                <a:latin typeface="Calibri" panose="020F0502020204030204" pitchFamily="34" charset="0"/>
              </a:rPr>
              <a:t>	</a:t>
            </a:r>
            <a:r>
              <a:rPr lang="en-US" sz="1400" b="1" kern="0" dirty="0" smtClean="0">
                <a:latin typeface="Calibri" panose="020F0502020204030204" pitchFamily="34" charset="0"/>
              </a:rPr>
              <a:t>CHG0160918</a:t>
            </a:r>
            <a:r>
              <a:rPr lang="en-US" sz="1400" kern="0" dirty="0" smtClean="0">
                <a:latin typeface="Calibri" panose="020F0502020204030204" pitchFamily="34" charset="0"/>
              </a:rPr>
              <a:t> :  05</a:t>
            </a:r>
            <a:r>
              <a:rPr lang="en-US" sz="1400" kern="0" dirty="0">
                <a:latin typeface="Calibri" panose="020F0502020204030204" pitchFamily="34" charset="0"/>
              </a:rPr>
              <a:t>. BRD CSP Document Type </a:t>
            </a:r>
            <a:r>
              <a:rPr lang="en-US" sz="1400" kern="0" dirty="0" smtClean="0">
                <a:latin typeface="Calibri" panose="020F0502020204030204" pitchFamily="34" charset="0"/>
              </a:rPr>
              <a:t>creation</a:t>
            </a:r>
          </a:p>
          <a:p>
            <a:pPr lvl="1"/>
            <a:r>
              <a:rPr lang="en-US" sz="1400" kern="0" dirty="0">
                <a:latin typeface="Calibri" panose="020F0502020204030204" pitchFamily="34" charset="0"/>
              </a:rPr>
              <a:t>	</a:t>
            </a:r>
            <a:r>
              <a:rPr lang="en-US" sz="1400" b="1" kern="0" dirty="0" smtClean="0">
                <a:latin typeface="Calibri" panose="020F0502020204030204" pitchFamily="34" charset="0"/>
              </a:rPr>
              <a:t>CHG0160915</a:t>
            </a:r>
            <a:r>
              <a:rPr lang="en-US" sz="1400" kern="0" dirty="0" smtClean="0">
                <a:latin typeface="Calibri" panose="020F0502020204030204" pitchFamily="34" charset="0"/>
              </a:rPr>
              <a:t>	:  01.BRD </a:t>
            </a:r>
            <a:r>
              <a:rPr lang="en-US" sz="1400" kern="0" dirty="0">
                <a:latin typeface="Calibri" panose="020F0502020204030204" pitchFamily="34" charset="0"/>
              </a:rPr>
              <a:t>- Approval - Phase - Clicks reduction v2</a:t>
            </a:r>
            <a:endParaRPr lang="en-US" sz="1400" kern="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kern="0" dirty="0">
              <a:solidFill>
                <a:srgbClr val="C00000"/>
              </a:solidFill>
              <a:latin typeface="Calibri" panose="020F0502020204030204" pitchFamily="34" charset="0"/>
              <a:ea typeface="+mj-ea"/>
              <a:cs typeface="+mj-cs"/>
            </a:endParaRPr>
          </a:p>
          <a:p>
            <a:pPr lvl="1"/>
            <a:endParaRPr lang="en-US" sz="1400" kern="0" dirty="0">
              <a:latin typeface="Calibri" panose="020F0502020204030204" pitchFamily="34" charset="0"/>
            </a:endParaRPr>
          </a:p>
          <a:p>
            <a:pPr lvl="1"/>
            <a:endParaRPr lang="en-US" sz="1400" kern="0" dirty="0">
              <a:latin typeface="Calibri" panose="020F0502020204030204" pitchFamily="34" charset="0"/>
            </a:endParaRPr>
          </a:p>
          <a:p>
            <a:pPr lvl="1"/>
            <a:endParaRPr lang="en-US" sz="1400" kern="0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61143"/>
              </p:ext>
            </p:extLst>
          </p:nvPr>
        </p:nvGraphicFramePr>
        <p:xfrm>
          <a:off x="309557" y="1585627"/>
          <a:ext cx="9556337" cy="130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Worksheet" r:id="rId3" imgW="12944475" imgH="1295411" progId="Excel.Sheet.8">
                  <p:embed/>
                </p:oleObj>
              </mc:Choice>
              <mc:Fallback>
                <p:oleObj name="Worksheet" r:id="rId3" imgW="12944475" imgH="1295411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557" y="1585627"/>
                        <a:ext cx="9556337" cy="130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3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t1 Proposal Template 2013 Cover">
  <a:themeElements>
    <a:clrScheme name="Opt1 Proposal Template 2013 Cover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Opt1 Proposal Template 2013 Cov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pt1 Proposal Template 2013 Cover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pt1 Proposal Template 2013 Cover">
  <a:themeElements>
    <a:clrScheme name="Opt1 Proposal Template 2013 Cover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Opt1 Proposal Template 2013 Cov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pt1 Proposal Template 2013 Cover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440B95B883814BB0F1D6FE5E49FB4A" ma:contentTypeVersion="0" ma:contentTypeDescription="Create a new document." ma:contentTypeScope="" ma:versionID="2858a35f1a20101f96f9798af47275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410B71-88BE-4472-BF6B-4015BC21976E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38499A2-9F28-41CE-AD4D-0EB398034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8B02842-F2E8-489C-A612-6ACFC5748B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101884</TotalTime>
  <Words>481</Words>
  <Application>Microsoft Office PowerPoint</Application>
  <PresentationFormat>Custom</PresentationFormat>
  <Paragraphs>168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MS PGothic</vt:lpstr>
      <vt:lpstr>Arial</vt:lpstr>
      <vt:lpstr>Calibri</vt:lpstr>
      <vt:lpstr>Lucida Sans Unicode</vt:lpstr>
      <vt:lpstr>Wingdings</vt:lpstr>
      <vt:lpstr>Opt1 Proposal Template 2013 Cover</vt:lpstr>
      <vt:lpstr>1_Opt1 Proposal Template 2013 Cover</vt:lpstr>
      <vt:lpstr>Worksheet</vt:lpstr>
      <vt:lpstr>Transition Status Report</vt:lpstr>
      <vt:lpstr>HEINEKEN AMS Support Transition Timelines</vt:lpstr>
      <vt:lpstr>Transition Planning Approach</vt:lpstr>
      <vt:lpstr>PowerPoint Presentation</vt:lpstr>
      <vt:lpstr> Transition Master Plan</vt:lpstr>
      <vt:lpstr>Content</vt:lpstr>
      <vt:lpstr>Inflight Project(s) – Harish / Benjamin</vt:lpstr>
      <vt:lpstr>Inflight Project(s) – Harish / Edger de Mots</vt:lpstr>
      <vt:lpstr>Inflight Project(s) – Harish / ??</vt:lpstr>
      <vt:lpstr>Overall View of Inflight Projects – 21-Mar</vt:lpstr>
      <vt:lpstr>New Projects / Change Requests Added [Details to be obtained]</vt:lpstr>
      <vt:lpstr>Inflight Project(s) view under Sharon</vt:lpstr>
      <vt:lpstr>PowerPoint Presentation</vt:lpstr>
      <vt:lpstr>Heilite 2.0 (Brarudi) GoLive Delayed, plan updated accordingly.</vt:lpstr>
      <vt:lpstr>Inflight Project(s) view under Benjamin</vt:lpstr>
      <vt:lpstr>Project(s) view under  Edger de Mots</vt:lpstr>
      <vt:lpstr>Update on External Access Sharepoint</vt:lpstr>
      <vt:lpstr>Summary of the Inflight projects with Reasons for Delay ( Under review by Service Coordinators)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Brand Template</dc:title>
  <dc:creator>IBM_ADMIN</dc:creator>
  <cp:lastModifiedBy>ADMINIBM</cp:lastModifiedBy>
  <cp:revision>4123</cp:revision>
  <cp:lastPrinted>2013-09-02T15:29:58Z</cp:lastPrinted>
  <dcterms:created xsi:type="dcterms:W3CDTF">2009-05-28T20:28:13Z</dcterms:created>
  <dcterms:modified xsi:type="dcterms:W3CDTF">2017-03-28T08:21:22Z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0x01010079440B95B883814BB0F1D6FE5E49FB4A</vt:lpwstr>
  </property>
</Properties>
</file>