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954" r:id="rId4"/>
  </p:sldMasterIdLst>
  <p:notesMasterIdLst>
    <p:notesMasterId r:id="rId19"/>
  </p:notesMasterIdLst>
  <p:handoutMasterIdLst>
    <p:handoutMasterId r:id="rId20"/>
  </p:handoutMasterIdLst>
  <p:sldIdLst>
    <p:sldId id="261" r:id="rId5"/>
    <p:sldId id="273" r:id="rId6"/>
    <p:sldId id="314" r:id="rId7"/>
    <p:sldId id="313" r:id="rId8"/>
    <p:sldId id="323" r:id="rId9"/>
    <p:sldId id="318" r:id="rId10"/>
    <p:sldId id="319" r:id="rId11"/>
    <p:sldId id="320" r:id="rId12"/>
    <p:sldId id="286" r:id="rId13"/>
    <p:sldId id="308" r:id="rId14"/>
    <p:sldId id="325" r:id="rId15"/>
    <p:sldId id="321" r:id="rId16"/>
    <p:sldId id="322" r:id="rId17"/>
    <p:sldId id="32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0" autoAdjust="0"/>
    <p:restoredTop sz="95770" autoAdjust="0"/>
  </p:normalViewPr>
  <p:slideViewPr>
    <p:cSldViewPr>
      <p:cViewPr varScale="1">
        <p:scale>
          <a:sx n="109" d="100"/>
          <a:sy n="109" d="100"/>
        </p:scale>
        <p:origin x="894" y="132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4/16/2020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4/16/2020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If we consider 40 as the median </a:t>
            </a:r>
          </a:p>
          <a:p>
            <a:endParaRPr lang="en-US" b="1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Majority of the Managers age&gt;=40</a:t>
            </a:r>
          </a:p>
          <a:p>
            <a:r>
              <a:rPr lang="en-US" b="1" dirty="0">
                <a:solidFill>
                  <a:schemeClr val="tx2"/>
                </a:solidFill>
              </a:rPr>
              <a:t>Directors ages are almost evenly distributed across 40 </a:t>
            </a:r>
          </a:p>
          <a:p>
            <a:r>
              <a:rPr lang="en-US" b="1" dirty="0">
                <a:solidFill>
                  <a:schemeClr val="tx2"/>
                </a:solidFill>
              </a:rPr>
              <a:t>HR and Sales Executives are younger</a:t>
            </a:r>
          </a:p>
          <a:p>
            <a:r>
              <a:rPr lang="en-US" b="1" dirty="0">
                <a:solidFill>
                  <a:schemeClr val="tx2"/>
                </a:solidFill>
              </a:rPr>
              <a:t>Technical Job Roles has employees of all ages.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8251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0791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7471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3020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9203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4408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97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0394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4483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7084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880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529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wI_XpkOyESk?feature=oembed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close up of a sign&#10;&#10;Description automatically generated">
            <a:extLst>
              <a:ext uri="{FF2B5EF4-FFF2-40B4-BE49-F238E27FC236}">
                <a16:creationId xmlns:a16="http://schemas.microsoft.com/office/drawing/2014/main" id="{B721C5ED-16EB-4CB5-B5BA-0028E371C6E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 t="14361" b="14361"/>
          <a:stretch>
            <a:fillRect/>
          </a:stretch>
        </p:blipFill>
        <p:spPr>
          <a:xfrm>
            <a:off x="0" y="-1"/>
            <a:ext cx="11235982" cy="6394897"/>
          </a:xfrm>
        </p:spPr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accent2">
              <a:alpha val="66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accent1">
              <a:alpha val="91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1929576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Science solution for Talent management</a:t>
            </a:r>
            <a:br>
              <a:rPr lang="en-US" dirty="0"/>
            </a:br>
            <a:r>
              <a:rPr lang="en-US" sz="2400" dirty="0">
                <a:solidFill>
                  <a:srgbClr val="FFC000"/>
                </a:solidFill>
              </a:rPr>
              <a:t>from   </a:t>
            </a:r>
            <a:r>
              <a:rPr lang="en-US" sz="3600" dirty="0" err="1">
                <a:solidFill>
                  <a:srgbClr val="FFC000"/>
                </a:solidFill>
              </a:rPr>
              <a:t>DDSAnalytics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968484" cy="502921"/>
          </a:xfrm>
        </p:spPr>
        <p:txBody>
          <a:bodyPr/>
          <a:lstStyle/>
          <a:p>
            <a:pPr algn="r"/>
            <a:r>
              <a:rPr lang="en-US" i="1" dirty="0">
                <a:solidFill>
                  <a:srgbClr val="FFC000"/>
                </a:solidFill>
              </a:rPr>
              <a:t>Rajesh Satluri</a:t>
            </a:r>
          </a:p>
          <a:p>
            <a:endParaRPr lang="en-US" dirty="0"/>
          </a:p>
        </p:txBody>
      </p:sp>
      <p:pic>
        <p:nvPicPr>
          <p:cNvPr id="2" name="Online Media 1" title="DDS Project2 RS Presentation">
            <a:hlinkClick r:id="" action="ppaction://media"/>
            <a:extLst>
              <a:ext uri="{FF2B5EF4-FFF2-40B4-BE49-F238E27FC236}">
                <a16:creationId xmlns:a16="http://schemas.microsoft.com/office/drawing/2014/main" id="{A0BED90A-A8FE-498D-946B-2274C582ABE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0435430" y="577362"/>
            <a:ext cx="1531819" cy="8616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4CCEAE-E365-4BF1-800B-36615A7EBB89}"/>
              </a:ext>
            </a:extLst>
          </p:cNvPr>
          <p:cNvSpPr txBox="1"/>
          <p:nvPr/>
        </p:nvSpPr>
        <p:spPr>
          <a:xfrm>
            <a:off x="10417845" y="309215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Presentation video</a:t>
            </a:r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24509E-BB74-42FE-A9A8-F01572CD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85800"/>
            <a:ext cx="5029200" cy="707886"/>
          </a:xfrm>
        </p:spPr>
        <p:txBody>
          <a:bodyPr/>
          <a:lstStyle/>
          <a:p>
            <a:r>
              <a:rPr lang="en-US" dirty="0"/>
              <a:t>Interesting Observation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6BA4CE-8BD2-419E-A270-15A0EFE01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Text Placeholder 119">
            <a:extLst>
              <a:ext uri="{FF2B5EF4-FFF2-40B4-BE49-F238E27FC236}">
                <a16:creationId xmlns:a16="http://schemas.microsoft.com/office/drawing/2014/main" id="{C0F25050-A2F4-4F04-ACDB-1E6965034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4186A5CE-2735-43D2-ACC1-98F2DC30BA5E}"/>
              </a:ext>
            </a:extLst>
          </p:cNvPr>
          <p:cNvSpPr txBox="1">
            <a:spLocks/>
          </p:cNvSpPr>
          <p:nvPr/>
        </p:nvSpPr>
        <p:spPr>
          <a:xfrm>
            <a:off x="584827" y="1748579"/>
            <a:ext cx="2996573" cy="427122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/>
                </a:solidFill>
              </a:rPr>
              <a:t>Majority of the Managers age&gt;=40</a:t>
            </a:r>
          </a:p>
          <a:p>
            <a:r>
              <a:rPr lang="en-US" b="1" dirty="0">
                <a:solidFill>
                  <a:schemeClr val="tx2"/>
                </a:solidFill>
              </a:rPr>
              <a:t>Directors ages are almost evenly distributed across 40</a:t>
            </a:r>
          </a:p>
          <a:p>
            <a:r>
              <a:rPr lang="en-US" b="1" dirty="0">
                <a:solidFill>
                  <a:schemeClr val="tx2"/>
                </a:solidFill>
              </a:rPr>
              <a:t>HR and Sales Representatives are younger</a:t>
            </a:r>
          </a:p>
          <a:p>
            <a:r>
              <a:rPr lang="en-US" b="1" dirty="0">
                <a:solidFill>
                  <a:schemeClr val="tx2"/>
                </a:solidFill>
              </a:rPr>
              <a:t>Technical Job Roles has employees of all ages.</a:t>
            </a:r>
          </a:p>
          <a:p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1FDD56C2-8DA4-4F5F-A7FD-32C8100C584A}"/>
              </a:ext>
            </a:extLst>
          </p:cNvPr>
          <p:cNvSpPr txBox="1">
            <a:spLocks/>
          </p:cNvSpPr>
          <p:nvPr/>
        </p:nvSpPr>
        <p:spPr>
          <a:xfrm>
            <a:off x="6019800" y="942242"/>
            <a:ext cx="5791200" cy="4514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/>
                </a:solidFill>
              </a:rPr>
              <a:t>Correlation Age, job Role and gender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EB65F1-34AE-41D4-8438-8D52B968E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330276"/>
            <a:ext cx="7648575" cy="5107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5089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24509E-BB74-42FE-A9A8-F01572CD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85800"/>
            <a:ext cx="6781800" cy="707886"/>
          </a:xfrm>
        </p:spPr>
        <p:txBody>
          <a:bodyPr>
            <a:normAutofit/>
          </a:bodyPr>
          <a:lstStyle/>
          <a:p>
            <a:r>
              <a:rPr lang="en-US" dirty="0"/>
              <a:t>Suggestions to Curb Attrition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6BA4CE-8BD2-419E-A270-15A0EFE01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Text Placeholder 119">
            <a:extLst>
              <a:ext uri="{FF2B5EF4-FFF2-40B4-BE49-F238E27FC236}">
                <a16:creationId xmlns:a16="http://schemas.microsoft.com/office/drawing/2014/main" id="{C0F25050-A2F4-4F04-ACDB-1E6965034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4186A5CE-2735-43D2-ACC1-98F2DC30BA5E}"/>
              </a:ext>
            </a:extLst>
          </p:cNvPr>
          <p:cNvSpPr txBox="1">
            <a:spLocks/>
          </p:cNvSpPr>
          <p:nvPr/>
        </p:nvSpPr>
        <p:spPr>
          <a:xfrm>
            <a:off x="457200" y="1828114"/>
            <a:ext cx="10972800" cy="442362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2"/>
                </a:solidFill>
              </a:rPr>
              <a:t>Limit Business Travel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Understand how employees reacting to Overtime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Consider Remote Work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Consider Hiring people who stick to companies for long time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Job Satisfaction</a:t>
            </a:r>
          </a:p>
        </p:txBody>
      </p:sp>
    </p:spTree>
    <p:extLst>
      <p:ext uri="{BB962C8B-B14F-4D97-AF65-F5344CB8AC3E}">
        <p14:creationId xmlns:p14="http://schemas.microsoft.com/office/powerpoint/2010/main" val="3113036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24509E-BB74-42FE-A9A8-F01572CD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85800"/>
            <a:ext cx="7391400" cy="707886"/>
          </a:xfrm>
        </p:spPr>
        <p:txBody>
          <a:bodyPr>
            <a:normAutofit/>
          </a:bodyPr>
          <a:lstStyle/>
          <a:p>
            <a:r>
              <a:rPr lang="en-US" dirty="0"/>
              <a:t>Monthly Income prediction - regression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6BA4CE-8BD2-419E-A270-15A0EFE01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Text Placeholder 119">
            <a:extLst>
              <a:ext uri="{FF2B5EF4-FFF2-40B4-BE49-F238E27FC236}">
                <a16:creationId xmlns:a16="http://schemas.microsoft.com/office/drawing/2014/main" id="{C0F25050-A2F4-4F04-ACDB-1E6965034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0B1F92-80F4-4D63-91DD-0D4ABDD9E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026632"/>
            <a:ext cx="4793340" cy="318993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8BF30A-FD19-4DE6-A66F-D8E7420BB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928" y="1393686"/>
            <a:ext cx="3877408" cy="24784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79F4D6-BA23-4729-AB1D-DD79FEE394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2743200"/>
            <a:ext cx="4681537" cy="291549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D6D64A-BBD7-4213-B262-EE5C27EDEE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7479" y="1248584"/>
            <a:ext cx="3552977" cy="221913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itle 7">
            <a:extLst>
              <a:ext uri="{FF2B5EF4-FFF2-40B4-BE49-F238E27FC236}">
                <a16:creationId xmlns:a16="http://schemas.microsoft.com/office/drawing/2014/main" id="{40CB345A-D645-442D-96CF-4DCE25BD615F}"/>
              </a:ext>
            </a:extLst>
          </p:cNvPr>
          <p:cNvSpPr txBox="1">
            <a:spLocks/>
          </p:cNvSpPr>
          <p:nvPr/>
        </p:nvSpPr>
        <p:spPr>
          <a:xfrm>
            <a:off x="5436425" y="5933419"/>
            <a:ext cx="6915083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0000"/>
                </a:solidFill>
              </a:rPr>
              <a:t>RMSE = 1381    Adjusted r-square = 0.91</a:t>
            </a:r>
          </a:p>
        </p:txBody>
      </p:sp>
    </p:spTree>
    <p:extLst>
      <p:ext uri="{BB962C8B-B14F-4D97-AF65-F5344CB8AC3E}">
        <p14:creationId xmlns:p14="http://schemas.microsoft.com/office/powerpoint/2010/main" val="2016781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24509E-BB74-42FE-A9A8-F01572CD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85800"/>
            <a:ext cx="7391400" cy="707886"/>
          </a:xfrm>
        </p:spPr>
        <p:txBody>
          <a:bodyPr>
            <a:normAutofit fontScale="90000"/>
          </a:bodyPr>
          <a:lstStyle/>
          <a:p>
            <a:r>
              <a:rPr lang="en-US" dirty="0"/>
              <a:t>Attrition prediction – </a:t>
            </a:r>
            <a:r>
              <a:rPr lang="en-US" dirty="0" err="1"/>
              <a:t>knn</a:t>
            </a:r>
            <a:r>
              <a:rPr lang="en-US" dirty="0"/>
              <a:t> Classification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6BA4CE-8BD2-419E-A270-15A0EFE01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Text Placeholder 119">
            <a:extLst>
              <a:ext uri="{FF2B5EF4-FFF2-40B4-BE49-F238E27FC236}">
                <a16:creationId xmlns:a16="http://schemas.microsoft.com/office/drawing/2014/main" id="{C0F25050-A2F4-4F04-ACDB-1E6965034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5DBAAA20-1612-4E78-962F-C10A5B0A7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355759"/>
              </p:ext>
            </p:extLst>
          </p:nvPr>
        </p:nvGraphicFramePr>
        <p:xfrm>
          <a:off x="990600" y="1968832"/>
          <a:ext cx="3962401" cy="1600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3457743563"/>
                    </a:ext>
                  </a:extLst>
                </a:gridCol>
                <a:gridCol w="1119352">
                  <a:extLst>
                    <a:ext uri="{9D8B030D-6E8A-4147-A177-3AD203B41FA5}">
                      <a16:colId xmlns:a16="http://schemas.microsoft.com/office/drawing/2014/main" val="2806220820"/>
                    </a:ext>
                  </a:extLst>
                </a:gridCol>
                <a:gridCol w="833471">
                  <a:extLst>
                    <a:ext uri="{9D8B030D-6E8A-4147-A177-3AD203B41FA5}">
                      <a16:colId xmlns:a16="http://schemas.microsoft.com/office/drawing/2014/main" val="432768169"/>
                    </a:ext>
                  </a:extLst>
                </a:gridCol>
                <a:gridCol w="942778">
                  <a:extLst>
                    <a:ext uri="{9D8B030D-6E8A-4147-A177-3AD203B41FA5}">
                      <a16:colId xmlns:a16="http://schemas.microsoft.com/office/drawing/2014/main" val="360416786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3125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b="1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99889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16589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43991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545756BC-7F68-40A1-A5A6-D145F78DD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1393686"/>
            <a:ext cx="3693914" cy="450305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3" name="Title 7">
            <a:extLst>
              <a:ext uri="{FF2B5EF4-FFF2-40B4-BE49-F238E27FC236}">
                <a16:creationId xmlns:a16="http://schemas.microsoft.com/office/drawing/2014/main" id="{91F21A2B-B511-4C65-991F-2B87D98F5AAD}"/>
              </a:ext>
            </a:extLst>
          </p:cNvPr>
          <p:cNvSpPr txBox="1">
            <a:spLocks/>
          </p:cNvSpPr>
          <p:nvPr/>
        </p:nvSpPr>
        <p:spPr>
          <a:xfrm>
            <a:off x="2034563" y="1614889"/>
            <a:ext cx="2042137" cy="35394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FF0000"/>
                </a:solidFill>
              </a:rPr>
              <a:t>Confusion matrix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F85BCB-871F-4963-8727-113FB32FEC02}"/>
              </a:ext>
            </a:extLst>
          </p:cNvPr>
          <p:cNvSpPr/>
          <p:nvPr/>
        </p:nvSpPr>
        <p:spPr>
          <a:xfrm>
            <a:off x="779928" y="3922975"/>
            <a:ext cx="610667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KNN model predicts the outcome with an accuracy of 87%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Sensitivity 87%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Specificity 81%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02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close up of a sign&#10;&#10;Description automatically generated">
            <a:extLst>
              <a:ext uri="{FF2B5EF4-FFF2-40B4-BE49-F238E27FC236}">
                <a16:creationId xmlns:a16="http://schemas.microsoft.com/office/drawing/2014/main" id="{B721C5ED-16EB-4CB5-B5BA-0028E371C6E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14361" b="14361"/>
          <a:stretch>
            <a:fillRect/>
          </a:stretch>
        </p:blipFill>
        <p:spPr>
          <a:xfrm>
            <a:off x="0" y="-1"/>
            <a:ext cx="11235982" cy="6394897"/>
          </a:xfrm>
        </p:spPr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accent2">
              <a:alpha val="66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51714" y="609600"/>
            <a:ext cx="7810500" cy="5638800"/>
          </a:xfrm>
          <a:solidFill>
            <a:schemeClr val="accent1">
              <a:alpha val="91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1929576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968484" cy="502921"/>
          </a:xfrm>
        </p:spPr>
        <p:txBody>
          <a:bodyPr/>
          <a:lstStyle/>
          <a:p>
            <a:pPr algn="r"/>
            <a:r>
              <a:rPr lang="en-US" i="1" dirty="0">
                <a:solidFill>
                  <a:srgbClr val="FFC000"/>
                </a:solidFill>
              </a:rPr>
              <a:t>Rajesh Satluri</a:t>
            </a:r>
          </a:p>
          <a:p>
            <a:endParaRPr lang="en-US" dirty="0"/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6F0AA72-F414-482A-823D-620292032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900" y="828675"/>
            <a:ext cx="6934200" cy="52006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38695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2743200"/>
          </a:xfrm>
        </p:spPr>
        <p:txBody>
          <a:bodyPr/>
          <a:lstStyle/>
          <a:p>
            <a:r>
              <a:rPr lang="en-US" dirty="0"/>
              <a:t>Target audience: CEO and CFO executives</a:t>
            </a:r>
          </a:p>
          <a:p>
            <a:pPr marL="342900" indent="-342900"/>
            <a:r>
              <a:rPr lang="en-US" dirty="0"/>
              <a:t>Attrition and Monthly Income summary</a:t>
            </a:r>
          </a:p>
          <a:p>
            <a:pPr marL="342900" indent="-342900"/>
            <a:r>
              <a:rPr lang="en-US" dirty="0"/>
              <a:t>Facts about Attrition and Influential Factors</a:t>
            </a:r>
          </a:p>
          <a:p>
            <a:pPr marL="342900" indent="-342900"/>
            <a:r>
              <a:rPr lang="en-US" dirty="0"/>
              <a:t>Facts about Monthly Income and Influential Factors	</a:t>
            </a:r>
          </a:p>
          <a:p>
            <a:pPr marL="342900" indent="-342900"/>
            <a:r>
              <a:rPr lang="en-US" dirty="0"/>
              <a:t>Relationship between Attrition and Monthly Income</a:t>
            </a:r>
          </a:p>
          <a:p>
            <a:pPr marL="342900" indent="-342900"/>
            <a:r>
              <a:rPr lang="en-US" dirty="0"/>
              <a:t>Classification and Prediction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965960" cy="707886"/>
          </a:xfrm>
        </p:spPr>
        <p:txBody>
          <a:bodyPr/>
          <a:lstStyle/>
          <a:p>
            <a:r>
              <a:rPr lang="en-US" dirty="0"/>
              <a:t>ATTRITION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0330CDE9-AB5F-4D44-834C-51A65705B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69" y="1600200"/>
            <a:ext cx="7126605" cy="3276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99E6CA-46A2-45CB-B939-EB6B13DC5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800" y="1771841"/>
            <a:ext cx="3943350" cy="2949714"/>
          </a:xfrm>
          <a:prstGeom prst="rect">
            <a:avLst/>
          </a:prstGeom>
        </p:spPr>
      </p:pic>
      <p:sp>
        <p:nvSpPr>
          <p:cNvPr id="15" name="Content Placeholder 33">
            <a:extLst>
              <a:ext uri="{FF2B5EF4-FFF2-40B4-BE49-F238E27FC236}">
                <a16:creationId xmlns:a16="http://schemas.microsoft.com/office/drawing/2014/main" id="{A9ADA16E-913F-4D90-943C-4A5753BFFEE0}"/>
              </a:ext>
            </a:extLst>
          </p:cNvPr>
          <p:cNvSpPr txBox="1">
            <a:spLocks/>
          </p:cNvSpPr>
          <p:nvPr/>
        </p:nvSpPr>
        <p:spPr>
          <a:xfrm>
            <a:off x="2160916" y="5186728"/>
            <a:ext cx="8049883" cy="12902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/>
                </a:solidFill>
              </a:rPr>
              <a:t>Employee Attrition is 16%</a:t>
            </a:r>
          </a:p>
          <a:p>
            <a:r>
              <a:rPr lang="en-US" b="1" dirty="0">
                <a:solidFill>
                  <a:schemeClr val="tx2"/>
                </a:solidFill>
              </a:rPr>
              <a:t>Average Retail &amp; Consumer Products Attrition is 13%</a:t>
            </a:r>
          </a:p>
          <a:p>
            <a:r>
              <a:rPr lang="en-US" b="1" dirty="0">
                <a:solidFill>
                  <a:schemeClr val="tx2"/>
                </a:solidFill>
              </a:rPr>
              <a:t>We shall discuss further factors influencing attrition </a:t>
            </a:r>
          </a:p>
        </p:txBody>
      </p:sp>
      <p:pic>
        <p:nvPicPr>
          <p:cNvPr id="16" name="Picture Placeholder 88">
            <a:extLst>
              <a:ext uri="{FF2B5EF4-FFF2-40B4-BE49-F238E27FC236}">
                <a16:creationId xmlns:a16="http://schemas.microsoft.com/office/drawing/2014/main" id="{F2939F97-5E26-4CFC-8007-06F39101B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18093" t="-19179" r="-18093" b="-19179"/>
          <a:stretch/>
        </p:blipFill>
        <p:spPr>
          <a:xfrm>
            <a:off x="1066800" y="5221909"/>
            <a:ext cx="1094116" cy="111310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2485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6200"/>
            <a:ext cx="10805160" cy="7078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attrition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FAF672-1D86-40FF-AE7A-9C5FC66E0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306" y="868329"/>
            <a:ext cx="3657599" cy="25342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96AAB59-EEE0-404E-8F12-715DAF5EA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3975355"/>
            <a:ext cx="5029200" cy="23644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457201" y="1999951"/>
            <a:ext cx="4191000" cy="333404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29% of employees does overtime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Attrition rate is more than 30% for the employees who does overtime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Attrition rate is around 10% for the employees who doesn't do overtime</a:t>
            </a:r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D914B7F0-0228-44DC-AB84-319F4843A738}"/>
              </a:ext>
            </a:extLst>
          </p:cNvPr>
          <p:cNvSpPr txBox="1">
            <a:spLocks/>
          </p:cNvSpPr>
          <p:nvPr/>
        </p:nvSpPr>
        <p:spPr>
          <a:xfrm>
            <a:off x="243254" y="827837"/>
            <a:ext cx="2133600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chemeClr val="tx1"/>
                </a:solidFill>
              </a:rPr>
              <a:t>OverTime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CB6C9E-4E23-455A-8806-7CEFFEB3E090}"/>
              </a:ext>
            </a:extLst>
          </p:cNvPr>
          <p:cNvSpPr txBox="1"/>
          <p:nvPr/>
        </p:nvSpPr>
        <p:spPr>
          <a:xfrm>
            <a:off x="8123165" y="560580"/>
            <a:ext cx="307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 Percent by Overtime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472E00-90DD-4F2B-AC8C-C22943D533A8}"/>
              </a:ext>
            </a:extLst>
          </p:cNvPr>
          <p:cNvSpPr txBox="1"/>
          <p:nvPr/>
        </p:nvSpPr>
        <p:spPr>
          <a:xfrm>
            <a:off x="6605987" y="3668861"/>
            <a:ext cx="2845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Attrition Percent by Overtime</a:t>
            </a:r>
          </a:p>
        </p:txBody>
      </p:sp>
    </p:spTree>
    <p:extLst>
      <p:ext uri="{BB962C8B-B14F-4D97-AF65-F5344CB8AC3E}">
        <p14:creationId xmlns:p14="http://schemas.microsoft.com/office/powerpoint/2010/main" val="250073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6200"/>
            <a:ext cx="10805160" cy="7078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attrition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457200" y="1999951"/>
            <a:ext cx="4800599" cy="403021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tx2"/>
                </a:solidFill>
              </a:rPr>
              <a:t>31</a:t>
            </a:r>
            <a:r>
              <a:rPr lang="en-US" sz="2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% of employees are Singles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Attrition rate is 25% for Singles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tx2"/>
                </a:solidFill>
              </a:rPr>
              <a:t>Attrition rate is lowest for Divorced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400" b="1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D914B7F0-0228-44DC-AB84-319F4843A738}"/>
              </a:ext>
            </a:extLst>
          </p:cNvPr>
          <p:cNvSpPr txBox="1">
            <a:spLocks/>
          </p:cNvSpPr>
          <p:nvPr/>
        </p:nvSpPr>
        <p:spPr>
          <a:xfrm>
            <a:off x="243254" y="827837"/>
            <a:ext cx="2728546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</a:rPr>
              <a:t>Marital Status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CB6C9E-4E23-455A-8806-7CEFFEB3E090}"/>
              </a:ext>
            </a:extLst>
          </p:cNvPr>
          <p:cNvSpPr txBox="1"/>
          <p:nvPr/>
        </p:nvSpPr>
        <p:spPr>
          <a:xfrm>
            <a:off x="8123165" y="560580"/>
            <a:ext cx="343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 Percent by Marital Status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472E00-90DD-4F2B-AC8C-C22943D533A8}"/>
              </a:ext>
            </a:extLst>
          </p:cNvPr>
          <p:cNvSpPr txBox="1"/>
          <p:nvPr/>
        </p:nvSpPr>
        <p:spPr>
          <a:xfrm>
            <a:off x="6605987" y="3668861"/>
            <a:ext cx="328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Attrition Percent by Marital Status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6FCEB1-F2A6-4727-8B15-D01F0FFC5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732" y="1057754"/>
            <a:ext cx="3971925" cy="2619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26E974-289D-4DE7-BCA0-C2661D659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268" y="4062307"/>
            <a:ext cx="5394960" cy="263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8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6200"/>
            <a:ext cx="10805160" cy="7078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attrition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457201" y="1999951"/>
            <a:ext cx="4191000" cy="333404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2"/>
                </a:solidFill>
              </a:rPr>
              <a:t>Sales and Human Resources departments has higher Attrition and makes 35% of the employees</a:t>
            </a:r>
          </a:p>
          <a:p>
            <a:endParaRPr lang="en-US" sz="2400" b="1" dirty="0">
              <a:solidFill>
                <a:schemeClr val="tx2"/>
              </a:solidFill>
            </a:endParaRPr>
          </a:p>
          <a:p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D914B7F0-0228-44DC-AB84-319F4843A738}"/>
              </a:ext>
            </a:extLst>
          </p:cNvPr>
          <p:cNvSpPr txBox="1">
            <a:spLocks/>
          </p:cNvSpPr>
          <p:nvPr/>
        </p:nvSpPr>
        <p:spPr>
          <a:xfrm>
            <a:off x="243254" y="827837"/>
            <a:ext cx="2133600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department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1F52AF-2D92-4665-9038-7660D131F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017" y="1121536"/>
            <a:ext cx="4158983" cy="24087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8A9C08-9A1D-4E08-985D-6E6927CC5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180" y="3787164"/>
            <a:ext cx="5943599" cy="30936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62FF2C-4651-483F-A9CB-AC8555012F24}"/>
              </a:ext>
            </a:extLst>
          </p:cNvPr>
          <p:cNvSpPr txBox="1"/>
          <p:nvPr/>
        </p:nvSpPr>
        <p:spPr>
          <a:xfrm>
            <a:off x="7772400" y="838200"/>
            <a:ext cx="3238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 Percent by Department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854F91-677C-41CB-A082-8F23C2525C72}"/>
              </a:ext>
            </a:extLst>
          </p:cNvPr>
          <p:cNvSpPr txBox="1"/>
          <p:nvPr/>
        </p:nvSpPr>
        <p:spPr>
          <a:xfrm>
            <a:off x="7391400" y="3602498"/>
            <a:ext cx="235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Attrition by Department</a:t>
            </a:r>
          </a:p>
        </p:txBody>
      </p:sp>
    </p:spTree>
    <p:extLst>
      <p:ext uri="{BB962C8B-B14F-4D97-AF65-F5344CB8AC3E}">
        <p14:creationId xmlns:p14="http://schemas.microsoft.com/office/powerpoint/2010/main" val="1459894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6200"/>
            <a:ext cx="10805160" cy="7078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attrition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84827" y="1748579"/>
            <a:ext cx="4191000" cy="274722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2"/>
                </a:solidFill>
              </a:rPr>
              <a:t>Sales Representative has Attrition rate of 40% 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Human Resources has Attrition rate of 24%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Director rank has Lowest Attrition rate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And next Lowest is Manager</a:t>
            </a:r>
          </a:p>
          <a:p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D914B7F0-0228-44DC-AB84-319F4843A738}"/>
              </a:ext>
            </a:extLst>
          </p:cNvPr>
          <p:cNvSpPr txBox="1">
            <a:spLocks/>
          </p:cNvSpPr>
          <p:nvPr/>
        </p:nvSpPr>
        <p:spPr>
          <a:xfrm>
            <a:off x="243254" y="827837"/>
            <a:ext cx="2133600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Job role</a:t>
            </a:r>
          </a:p>
          <a:p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53839D-7256-41FD-9363-7815FAA20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799" y="3623212"/>
            <a:ext cx="6057607" cy="31704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EB841B-AFAA-4CC5-B9F9-6B64F6FAD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1008202"/>
            <a:ext cx="4365089" cy="24657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78F1CD-FE53-4BE3-8368-6DAC8267B353}"/>
              </a:ext>
            </a:extLst>
          </p:cNvPr>
          <p:cNvSpPr txBox="1"/>
          <p:nvPr/>
        </p:nvSpPr>
        <p:spPr>
          <a:xfrm>
            <a:off x="7924800" y="674235"/>
            <a:ext cx="293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 Percent by Job Role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50FA4B-8EA6-4866-989F-8FC4165BF5E1}"/>
              </a:ext>
            </a:extLst>
          </p:cNvPr>
          <p:cNvSpPr txBox="1"/>
          <p:nvPr/>
        </p:nvSpPr>
        <p:spPr>
          <a:xfrm>
            <a:off x="7509792" y="3455584"/>
            <a:ext cx="204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Attrition by Job Role</a:t>
            </a:r>
          </a:p>
        </p:txBody>
      </p:sp>
    </p:spTree>
    <p:extLst>
      <p:ext uri="{BB962C8B-B14F-4D97-AF65-F5344CB8AC3E}">
        <p14:creationId xmlns:p14="http://schemas.microsoft.com/office/powerpoint/2010/main" val="3272691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6200"/>
            <a:ext cx="10805160" cy="7078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attrition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84827" y="1748579"/>
            <a:ext cx="4191000" cy="320442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2"/>
                </a:solidFill>
              </a:rPr>
              <a:t>Job Satisfaction and Incentives are playing major role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More satisfied less Attrition</a:t>
            </a:r>
          </a:p>
          <a:p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D914B7F0-0228-44DC-AB84-319F4843A738}"/>
              </a:ext>
            </a:extLst>
          </p:cNvPr>
          <p:cNvSpPr txBox="1">
            <a:spLocks/>
          </p:cNvSpPr>
          <p:nvPr/>
        </p:nvSpPr>
        <p:spPr>
          <a:xfrm>
            <a:off x="243254" y="827837"/>
            <a:ext cx="4709746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Job satisfaction and Incentives</a:t>
            </a:r>
          </a:p>
          <a:p>
            <a:endParaRPr lang="en-US" sz="3200" dirty="0"/>
          </a:p>
          <a:p>
            <a:endParaRPr lang="en-US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114C3A-CF21-4085-94EB-2995B8C87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383" y="1956605"/>
            <a:ext cx="4005464" cy="21527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527ACE-FCB2-48D8-9274-AA4C2F386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407" y="4491151"/>
            <a:ext cx="4409708" cy="2326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5EC8E5-024B-45A9-A536-118DAFAD7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5261" y="4135756"/>
            <a:ext cx="3251051" cy="2108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DBFAE6F-166F-4CB8-8AB9-FB8B13F104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2812" y="138353"/>
            <a:ext cx="3400588" cy="23291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689321-562E-442F-8100-B9407BE93F1B}"/>
              </a:ext>
            </a:extLst>
          </p:cNvPr>
          <p:cNvSpPr txBox="1"/>
          <p:nvPr/>
        </p:nvSpPr>
        <p:spPr>
          <a:xfrm>
            <a:off x="9525000" y="337097"/>
            <a:ext cx="2650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Employee Percent by Stock options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6BA88F-9713-4556-9BB1-96B7CDA38A96}"/>
              </a:ext>
            </a:extLst>
          </p:cNvPr>
          <p:cNvSpPr txBox="1"/>
          <p:nvPr/>
        </p:nvSpPr>
        <p:spPr>
          <a:xfrm>
            <a:off x="8430776" y="2488517"/>
            <a:ext cx="19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Attrition by Stock options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0CCC7C-A422-4C22-9436-560BC70845C4}"/>
              </a:ext>
            </a:extLst>
          </p:cNvPr>
          <p:cNvSpPr txBox="1"/>
          <p:nvPr/>
        </p:nvSpPr>
        <p:spPr>
          <a:xfrm>
            <a:off x="6995197" y="6146475"/>
            <a:ext cx="2152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Attrition by Job Satisfaction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FB486D-7192-44C1-914F-82094839957D}"/>
              </a:ext>
            </a:extLst>
          </p:cNvPr>
          <p:cNvSpPr txBox="1"/>
          <p:nvPr/>
        </p:nvSpPr>
        <p:spPr>
          <a:xfrm>
            <a:off x="8360913" y="4504339"/>
            <a:ext cx="2864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Employee percent by Job Satisfaction</a:t>
            </a:r>
          </a:p>
        </p:txBody>
      </p:sp>
    </p:spTree>
    <p:extLst>
      <p:ext uri="{BB962C8B-B14F-4D97-AF65-F5344CB8AC3E}">
        <p14:creationId xmlns:p14="http://schemas.microsoft.com/office/powerpoint/2010/main" val="1728165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9963150" cy="1499616"/>
          </a:xfrm>
        </p:spPr>
        <p:txBody>
          <a:bodyPr/>
          <a:lstStyle/>
          <a:p>
            <a:r>
              <a:rPr lang="en-US"/>
              <a:t>attrition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2">
            <a:extLst>
              <a:ext uri="{FF2B5EF4-FFF2-40B4-BE49-F238E27FC236}">
                <a16:creationId xmlns:a16="http://schemas.microsoft.com/office/drawing/2014/main" id="{AEA74616-E670-40CB-B259-F01C1D6B043A}"/>
              </a:ext>
            </a:extLst>
          </p:cNvPr>
          <p:cNvSpPr txBox="1">
            <a:spLocks/>
          </p:cNvSpPr>
          <p:nvPr/>
        </p:nvSpPr>
        <p:spPr>
          <a:xfrm>
            <a:off x="381000" y="231818"/>
            <a:ext cx="9963150" cy="149961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Attrition and monthly income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4" name="Content Placeholder 12">
            <a:extLst>
              <a:ext uri="{FF2B5EF4-FFF2-40B4-BE49-F238E27FC236}">
                <a16:creationId xmlns:a16="http://schemas.microsoft.com/office/drawing/2014/main" id="{DFD4E96B-3317-4B9D-81E3-6D54864E875D}"/>
              </a:ext>
            </a:extLst>
          </p:cNvPr>
          <p:cNvSpPr txBox="1">
            <a:spLocks/>
          </p:cNvSpPr>
          <p:nvPr/>
        </p:nvSpPr>
        <p:spPr>
          <a:xfrm>
            <a:off x="548641" y="1999951"/>
            <a:ext cx="5547359" cy="24958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Monthly Income is playing a major role in Attrition.</a:t>
            </a:r>
          </a:p>
          <a:p>
            <a:r>
              <a:rPr lang="en-US" sz="2400" dirty="0"/>
              <a:t>Lower the Income higher the Attrition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C7F2F3-E9F3-4ECC-AC7B-481B496DE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811" y="1731434"/>
            <a:ext cx="4705350" cy="294366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69052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</Words>
  <Application>Microsoft Office PowerPoint</Application>
  <PresentationFormat>Widescreen</PresentationFormat>
  <Paragraphs>120</Paragraphs>
  <Slides>14</Slides>
  <Notes>14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Tw Cen MT</vt:lpstr>
      <vt:lpstr>Tw Cen MT Condensed</vt:lpstr>
      <vt:lpstr>Wingdings 3</vt:lpstr>
      <vt:lpstr>ModernClassicBlock-3</vt:lpstr>
      <vt:lpstr>Data Science solution for Talent management from   DDSAnalytics </vt:lpstr>
      <vt:lpstr>Scope</vt:lpstr>
      <vt:lpstr>ATTRITION</vt:lpstr>
      <vt:lpstr>attrition</vt:lpstr>
      <vt:lpstr>attrition</vt:lpstr>
      <vt:lpstr>attrition</vt:lpstr>
      <vt:lpstr>attrition</vt:lpstr>
      <vt:lpstr>attrition</vt:lpstr>
      <vt:lpstr>attrition</vt:lpstr>
      <vt:lpstr>Interesting Observation</vt:lpstr>
      <vt:lpstr>Suggestions to Curb Attrition</vt:lpstr>
      <vt:lpstr>Monthly Income prediction - regression</vt:lpstr>
      <vt:lpstr>Attrition prediction – knn Classification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2020-04-14T22:04:00Z</dcterms:created>
  <dcterms:modified xsi:type="dcterms:W3CDTF">2020-04-16T23:18:31Z</dcterms:modified>
</cp:coreProperties>
</file>