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2" r:id="rId2"/>
    <p:sldId id="263" r:id="rId3"/>
    <p:sldId id="264" r:id="rId4"/>
    <p:sldId id="270" r:id="rId5"/>
    <p:sldId id="267" r:id="rId6"/>
    <p:sldId id="269" r:id="rId7"/>
    <p:sldId id="276" r:id="rId8"/>
    <p:sldId id="278" r:id="rId9"/>
    <p:sldId id="277" r:id="rId10"/>
    <p:sldId id="279" r:id="rId11"/>
    <p:sldId id="274" r:id="rId12"/>
    <p:sldId id="275" r:id="rId13"/>
    <p:sldId id="271" r:id="rId14"/>
    <p:sldId id="26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A51EC-F68B-4FDD-9397-5E06CCF76680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C405F-A3DA-4F1C-90DF-DD484713A7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D5564-98BF-4CEE-909C-33BA4B4804A1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9F948-6153-431B-BD52-D4E8240E37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1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02E15-3295-4122-A8E8-FEBB36BD5ECF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69FB8-B252-47CA-AAA4-1384355D95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7FBDC-D235-4455-9E95-2E74104205DE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6E7D1-D589-4CD4-A5DA-E3E4CD8598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4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828F0-8ED5-46AC-8DE5-990723A62768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DF80C-7417-4E76-92C8-B629EF7EEC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0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15B3D-ED6F-4673-8066-23B94117BDBC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7F77E-DC8D-43B2-B25B-758878AE1A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0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3463A-15E5-4A1B-93FA-79BB17736846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1C12C-DFCF-4FE3-95C4-3DEA5E884E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457C9-9C73-4F7E-8997-6D0725525F07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D1CDF-F486-4C96-A219-94D9EE2EB9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5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9E90-46C0-4304-8522-92AF4D5F9763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6B961-659D-4B00-AC8F-067E8B9DE0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9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F12FE-39A5-41A2-8D0E-07EDEB5FB7C0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2632-9373-43C1-A85A-AECB4D3265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583CE-4C4F-4E1A-8788-90D757737B55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12B91-CC9E-44F0-8AA1-C27529FC9F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66F362-A44E-4485-A42E-AF2EF622447C}" type="datetimeFigureOut">
              <a:rPr lang="en-US"/>
              <a:pPr>
                <a:defRPr/>
              </a:pPr>
              <a:t>12/27/2014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250C0C-5A55-4147-8966-067ABA3E8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9" r:id="rId9"/>
    <p:sldLayoutId id="2147483897" r:id="rId10"/>
    <p:sldLayoutId id="21474838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39639D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066800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WALCHAND COLLEGE OF ENGINEERING, SANGLI </a:t>
            </a:r>
          </a:p>
        </p:txBody>
      </p:sp>
      <p:pic>
        <p:nvPicPr>
          <p:cNvPr id="3075" name="Picture 4" descr="walchan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71700"/>
            <a:ext cx="27432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2326808" y="5023942"/>
            <a:ext cx="39506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457200" algn="ctr"/>
            <a:r>
              <a:rPr lang="en-US" b="1" dirty="0"/>
              <a:t>DEPARTMENT </a:t>
            </a:r>
            <a:endParaRPr lang="en-US" dirty="0"/>
          </a:p>
          <a:p>
            <a:pPr indent="457200" algn="ctr"/>
            <a:r>
              <a:rPr lang="en-US" b="1" dirty="0"/>
              <a:t>OF </a:t>
            </a:r>
            <a:endParaRPr lang="en-US" dirty="0"/>
          </a:p>
          <a:p>
            <a:pPr indent="457200" algn="ctr"/>
            <a:r>
              <a:rPr lang="en-US" b="1" dirty="0" smtClean="0"/>
              <a:t>INFORMATION TECHNOLOGY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setcolor</a:t>
            </a:r>
            <a:r>
              <a:rPr lang="en-US" sz="2800" dirty="0" smtClean="0"/>
              <a:t>(</a:t>
            </a:r>
            <a:r>
              <a:rPr lang="en-US" sz="2800" dirty="0" err="1" smtClean="0"/>
              <a:t>color_code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cleardevice</a:t>
            </a:r>
            <a:r>
              <a:rPr lang="en-US" sz="2800" dirty="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settextstyle</a:t>
            </a:r>
            <a:r>
              <a:rPr lang="en-US" sz="2800" dirty="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outtextxy</a:t>
            </a:r>
            <a:r>
              <a:rPr lang="en-US" sz="2800" dirty="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</a:t>
            </a:r>
            <a:r>
              <a:rPr lang="en-US" sz="2800" dirty="0" err="1" smtClean="0"/>
              <a:t>etfillstyle</a:t>
            </a:r>
            <a:r>
              <a:rPr lang="en-US" sz="2800" dirty="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</a:t>
            </a:r>
            <a:r>
              <a:rPr lang="en-US" sz="2800" dirty="0" smtClean="0"/>
              <a:t>ar3d();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f</a:t>
            </a:r>
            <a:r>
              <a:rPr lang="en-US" sz="2800" dirty="0" err="1" smtClean="0"/>
              <a:t>loodfill</a:t>
            </a:r>
            <a:r>
              <a:rPr lang="en-US" sz="2800" dirty="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g</a:t>
            </a:r>
            <a:r>
              <a:rPr lang="en-US" sz="2800" dirty="0" err="1" smtClean="0"/>
              <a:t>etmaxx</a:t>
            </a:r>
            <a:r>
              <a:rPr lang="en-US" sz="2800" dirty="0" smtClean="0"/>
              <a:t>();      </a:t>
            </a:r>
            <a:endParaRPr lang="en-IN" sz="2800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GRAPHIC FUNCTIONS</a:t>
            </a:r>
            <a:endParaRPr lang="en-IN" sz="32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g</a:t>
            </a:r>
            <a:r>
              <a:rPr lang="en-IN" sz="2800" dirty="0" err="1" smtClean="0"/>
              <a:t>etmaxy</a:t>
            </a:r>
            <a:r>
              <a:rPr lang="en-IN" sz="2800" dirty="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</a:t>
            </a:r>
            <a:r>
              <a:rPr lang="en-IN" sz="2800" dirty="0" smtClean="0"/>
              <a:t>ectangle();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l</a:t>
            </a:r>
            <a:r>
              <a:rPr lang="en-IN" sz="2800" dirty="0" smtClean="0"/>
              <a:t>ine();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arc();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i</a:t>
            </a:r>
            <a:r>
              <a:rPr lang="en-IN" sz="2800" dirty="0" err="1" smtClean="0"/>
              <a:t>nitgraph</a:t>
            </a:r>
            <a:r>
              <a:rPr lang="en-IN" sz="2800" dirty="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c</a:t>
            </a:r>
            <a:r>
              <a:rPr lang="en-IN" sz="2800" dirty="0" err="1" smtClean="0"/>
              <a:t>losegraph</a:t>
            </a:r>
            <a:r>
              <a:rPr lang="en-IN" sz="2800" dirty="0" smtClean="0"/>
              <a:t>();</a:t>
            </a:r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GRAPHIC FUNCTIONS</a:t>
            </a:r>
            <a:endParaRPr lang="en-IN" sz="32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2468563"/>
            <a:ext cx="8229600" cy="4389437"/>
          </a:xfrm>
        </p:spPr>
        <p:txBody>
          <a:bodyPr/>
          <a:lstStyle/>
          <a:p>
            <a:pPr marL="1182687" lvl="2" indent="-514350">
              <a:buFont typeface="+mj-lt"/>
              <a:buAutoNum type="arabicPeriod"/>
            </a:pPr>
            <a:r>
              <a:rPr lang="en-IN" sz="2800" dirty="0" err="1"/>
              <a:t>s</a:t>
            </a:r>
            <a:r>
              <a:rPr lang="en-IN" sz="2800" dirty="0" err="1" smtClean="0"/>
              <a:t>howmouse</a:t>
            </a:r>
            <a:r>
              <a:rPr lang="en-IN" sz="2800" dirty="0" smtClean="0"/>
              <a:t>();</a:t>
            </a:r>
          </a:p>
          <a:p>
            <a:pPr marL="1182687" lvl="2" indent="-514350">
              <a:buFont typeface="+mj-lt"/>
              <a:buAutoNum type="arabicPeriod"/>
            </a:pPr>
            <a:r>
              <a:rPr lang="en-IN" sz="2800" dirty="0" err="1"/>
              <a:t>i</a:t>
            </a:r>
            <a:r>
              <a:rPr lang="en-IN" sz="2800" dirty="0" err="1" smtClean="0"/>
              <a:t>nitmouse</a:t>
            </a:r>
            <a:r>
              <a:rPr lang="en-IN" sz="2800" dirty="0" smtClean="0"/>
              <a:t>();</a:t>
            </a:r>
          </a:p>
          <a:p>
            <a:pPr marL="1182687" lvl="2" indent="-514350">
              <a:buFont typeface="+mj-lt"/>
              <a:buAutoNum type="arabicPeriod"/>
            </a:pPr>
            <a:r>
              <a:rPr lang="en-IN" sz="2800" dirty="0" err="1"/>
              <a:t>r</a:t>
            </a:r>
            <a:r>
              <a:rPr lang="en-IN" sz="2800" dirty="0" err="1" smtClean="0"/>
              <a:t>estrictmouse</a:t>
            </a:r>
            <a:r>
              <a:rPr lang="en-IN" sz="2800" dirty="0" smtClean="0"/>
              <a:t>();</a:t>
            </a:r>
          </a:p>
          <a:p>
            <a:pPr marL="1182687" lvl="2" indent="-514350">
              <a:buFont typeface="+mj-lt"/>
              <a:buAutoNum type="arabicPeriod"/>
            </a:pPr>
            <a:r>
              <a:rPr lang="en-IN" sz="2800" dirty="0" err="1"/>
              <a:t>h</a:t>
            </a:r>
            <a:r>
              <a:rPr lang="en-IN" sz="2800" dirty="0" err="1" smtClean="0"/>
              <a:t>idemouse</a:t>
            </a:r>
            <a:r>
              <a:rPr lang="en-IN" sz="2800" dirty="0" smtClean="0"/>
              <a:t>();</a:t>
            </a:r>
          </a:p>
          <a:p>
            <a:pPr marL="1182687" lvl="2" indent="-514350">
              <a:buFont typeface="+mj-lt"/>
              <a:buAutoNum type="arabicPeriod"/>
            </a:pPr>
            <a:r>
              <a:rPr lang="en-IN" sz="2800" dirty="0"/>
              <a:t>s</a:t>
            </a:r>
            <a:r>
              <a:rPr lang="en-IN" sz="2800" dirty="0" smtClean="0"/>
              <a:t>ound();</a:t>
            </a:r>
          </a:p>
          <a:p>
            <a:pPr marL="1182687" lvl="2" indent="-514350">
              <a:buFont typeface="+mj-lt"/>
              <a:buAutoNum type="arabicPeriod"/>
            </a:pPr>
            <a:r>
              <a:rPr lang="en-IN" sz="2800" dirty="0"/>
              <a:t>d</a:t>
            </a:r>
            <a:r>
              <a:rPr lang="en-IN" sz="2800" dirty="0" smtClean="0"/>
              <a:t>elay();</a:t>
            </a:r>
          </a:p>
          <a:p>
            <a:pPr marL="1182687" lvl="2" indent="-514350">
              <a:buFont typeface="+mj-lt"/>
              <a:buAutoNum type="arabicPeriod"/>
            </a:pPr>
            <a:r>
              <a:rPr lang="en-IN" sz="2800" dirty="0" err="1"/>
              <a:t>n</a:t>
            </a:r>
            <a:r>
              <a:rPr lang="en-IN" sz="2800" dirty="0" err="1" smtClean="0"/>
              <a:t>osound</a:t>
            </a:r>
            <a:r>
              <a:rPr lang="en-IN" sz="2800" dirty="0" smtClean="0"/>
              <a:t>();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OTHER FUNCTIONS</a:t>
            </a:r>
            <a:endParaRPr lang="en-IN" sz="32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762000"/>
            <a:ext cx="35163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u="sng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43200"/>
            <a:ext cx="967740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3200" dirty="0" smtClean="0">
                <a:latin typeface="+mn-lt"/>
              </a:rPr>
              <a:t>      USER FRIENDLY</a:t>
            </a:r>
            <a:endParaRPr lang="en-US" sz="32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endParaRPr lang="en-US" sz="3200" dirty="0" smtClean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3200" dirty="0" smtClean="0">
                <a:latin typeface="+mn-lt"/>
              </a:rPr>
              <a:t>      DEVELOP LOGICAL THINKING </a:t>
            </a:r>
            <a:endParaRPr lang="en-US" sz="32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3200" dirty="0">
                <a:latin typeface="+mn-lt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499" y="2514600"/>
            <a:ext cx="6914906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Thank </a:t>
            </a:r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you!!!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</a:rPr>
              <a:t>ANY QUERRIES???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28600"/>
            <a:ext cx="4617931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</a:rPr>
              <a:t>   A  PROJECT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</a:rPr>
              <a:t>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133600"/>
            <a:ext cx="7696200" cy="101566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I</a:t>
            </a:r>
            <a:r>
              <a:rPr lang="en-US" sz="6000" b="1" dirty="0" smtClean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AGNO</a:t>
            </a:r>
            <a:endParaRPr lang="en-US" sz="6000" b="1" dirty="0">
              <a:ln w="1143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39624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 smtClean="0">
                <a:latin typeface="Algerian" pitchFamily="82" charset="0"/>
              </a:rPr>
              <a:t>	</a:t>
            </a:r>
            <a:r>
              <a:rPr lang="en-US" sz="2400" b="1" u="sng" dirty="0" smtClean="0">
                <a:latin typeface="Algerian" pitchFamily="82" charset="0"/>
              </a:rPr>
              <a:t>MR. GANESH R. ZILPE(66)</a:t>
            </a: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Algerian" pitchFamily="82" charset="0"/>
              </a:rPr>
              <a:t>               </a:t>
            </a:r>
            <a:r>
              <a:rPr lang="en-US" sz="2400" b="1" u="sng" dirty="0" smtClean="0">
                <a:latin typeface="Algerian" pitchFamily="82" charset="0"/>
              </a:rPr>
              <a:t>MR. RAJESH R. SURANA(61)</a:t>
            </a:r>
            <a:endParaRPr lang="en-US" sz="2400" b="1" u="sng" dirty="0"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9812" y="3276600"/>
            <a:ext cx="21643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u="sng" dirty="0">
                <a:latin typeface="Aparajita" pitchFamily="34" charset="0"/>
                <a:cs typeface="Aparajita" pitchFamily="34" charset="0"/>
              </a:rPr>
              <a:t>DESIGNED BY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6061218"/>
            <a:ext cx="7696200" cy="72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 smtClean="0">
                <a:latin typeface="Algerian" pitchFamily="82" charset="0"/>
              </a:rPr>
              <a:t>	</a:t>
            </a:r>
            <a:r>
              <a:rPr lang="en-US" sz="2400" b="1" u="sng" dirty="0" smtClean="0">
                <a:latin typeface="Algerian" pitchFamily="82" charset="0"/>
              </a:rPr>
              <a:t>MR. R. R. RATHOD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4476" y="5370493"/>
            <a:ext cx="1603324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u="sng" dirty="0" smtClean="0">
                <a:latin typeface="Aparajita" pitchFamily="34" charset="0"/>
                <a:cs typeface="Aparajita" pitchFamily="34" charset="0"/>
              </a:rPr>
              <a:t>GUIED </a:t>
            </a:r>
            <a:r>
              <a:rPr lang="en-US" sz="2800" b="1" u="sng" dirty="0">
                <a:latin typeface="Aparajita" pitchFamily="34" charset="0"/>
                <a:cs typeface="Aparajita" pitchFamily="34" charset="0"/>
              </a:rPr>
              <a:t>BY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8692" y="753070"/>
            <a:ext cx="5926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sng" strike="noStrike" kern="0" cap="none" spc="0" normalizeH="0" baseline="0" noProof="0" dirty="0" smtClean="0">
                <a:ln w="11430"/>
                <a:gradFill>
                  <a:gsLst>
                    <a:gs pos="0">
                      <a:srgbClr val="F14124">
                        <a:tint val="90000"/>
                        <a:satMod val="120000"/>
                      </a:srgbClr>
                    </a:gs>
                    <a:gs pos="25000">
                      <a:srgbClr val="F14124">
                        <a:tint val="93000"/>
                        <a:satMod val="120000"/>
                      </a:srgbClr>
                    </a:gs>
                    <a:gs pos="50000">
                      <a:srgbClr val="F14124">
                        <a:shade val="89000"/>
                        <a:satMod val="110000"/>
                      </a:srgbClr>
                    </a:gs>
                    <a:gs pos="75000">
                      <a:srgbClr val="F14124">
                        <a:tint val="93000"/>
                        <a:satMod val="120000"/>
                      </a:srgbClr>
                    </a:gs>
                    <a:gs pos="100000">
                      <a:srgbClr val="F14124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</a:rPr>
              <a:t>Project definition</a:t>
            </a:r>
            <a:endParaRPr kumimoji="0" lang="en-US" sz="5400" b="1" i="0" u="sng" strike="noStrike" kern="0" cap="none" spc="0" normalizeH="0" baseline="0" noProof="0" dirty="0">
              <a:ln w="11430"/>
              <a:gradFill>
                <a:gsLst>
                  <a:gs pos="0">
                    <a:srgbClr val="F14124">
                      <a:tint val="90000"/>
                      <a:satMod val="120000"/>
                    </a:srgbClr>
                  </a:gs>
                  <a:gs pos="25000">
                    <a:srgbClr val="F14124">
                      <a:tint val="93000"/>
                      <a:satMod val="120000"/>
                    </a:srgbClr>
                  </a:gs>
                  <a:gs pos="50000">
                    <a:srgbClr val="F14124">
                      <a:shade val="89000"/>
                      <a:satMod val="110000"/>
                    </a:srgbClr>
                  </a:gs>
                  <a:gs pos="75000">
                    <a:srgbClr val="F14124">
                      <a:tint val="93000"/>
                      <a:satMod val="120000"/>
                    </a:srgbClr>
                  </a:gs>
                  <a:gs pos="100000">
                    <a:srgbClr val="F14124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422209"/>
            <a:ext cx="7696200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	Your goal is to make as many squares of yours as you can. One makes more no. of squares will be the winner.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046" y="753070"/>
            <a:ext cx="1915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sng" strike="noStrike" kern="0" cap="none" spc="0" normalizeH="0" baseline="0" noProof="0" dirty="0" smtClean="0">
                <a:ln w="11430"/>
                <a:gradFill>
                  <a:gsLst>
                    <a:gs pos="0">
                      <a:srgbClr val="F14124">
                        <a:tint val="90000"/>
                        <a:satMod val="120000"/>
                      </a:srgbClr>
                    </a:gs>
                    <a:gs pos="25000">
                      <a:srgbClr val="F14124">
                        <a:tint val="93000"/>
                        <a:satMod val="120000"/>
                      </a:srgbClr>
                    </a:gs>
                    <a:gs pos="50000">
                      <a:srgbClr val="F14124">
                        <a:shade val="89000"/>
                        <a:satMod val="110000"/>
                      </a:srgbClr>
                    </a:gs>
                    <a:gs pos="75000">
                      <a:srgbClr val="F14124">
                        <a:tint val="93000"/>
                        <a:satMod val="120000"/>
                      </a:srgbClr>
                    </a:gs>
                    <a:gs pos="100000">
                      <a:srgbClr val="F14124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</a:rPr>
              <a:t>Rules</a:t>
            </a:r>
            <a:endParaRPr kumimoji="0" lang="en-US" sz="5400" b="1" i="0" u="sng" strike="noStrike" kern="0" cap="none" spc="0" normalizeH="0" baseline="0" noProof="0" dirty="0">
              <a:ln w="11430"/>
              <a:gradFill>
                <a:gsLst>
                  <a:gs pos="0">
                    <a:srgbClr val="F14124">
                      <a:tint val="90000"/>
                      <a:satMod val="120000"/>
                    </a:srgbClr>
                  </a:gs>
                  <a:gs pos="25000">
                    <a:srgbClr val="F14124">
                      <a:tint val="93000"/>
                      <a:satMod val="120000"/>
                    </a:srgbClr>
                  </a:gs>
                  <a:gs pos="50000">
                    <a:srgbClr val="F14124">
                      <a:shade val="89000"/>
                      <a:satMod val="110000"/>
                    </a:srgbClr>
                  </a:gs>
                  <a:gs pos="75000">
                    <a:srgbClr val="F14124">
                      <a:tint val="93000"/>
                      <a:satMod val="120000"/>
                    </a:srgbClr>
                  </a:gs>
                  <a:gs pos="100000">
                    <a:srgbClr val="F14124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807488"/>
            <a:ext cx="731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Played between a player and computer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On </a:t>
            </a:r>
            <a:r>
              <a:rPr lang="en-US" sz="2400" dirty="0" smtClean="0">
                <a:effectLst/>
              </a:rPr>
              <a:t>a board with 8 rows and 8 columns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Squares consisting two colors-generally black &amp; white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S</a:t>
            </a:r>
            <a:r>
              <a:rPr lang="en-US" sz="2400" dirty="0" smtClean="0"/>
              <a:t>tarts with four squares-already </a:t>
            </a:r>
            <a:r>
              <a:rPr lang="en-US" sz="2400" dirty="0" err="1" smtClean="0"/>
              <a:t>criss</a:t>
            </a:r>
            <a:r>
              <a:rPr lang="en-US" sz="2400" dirty="0" smtClean="0"/>
              <a:t>-crossed in the center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'black' generally going first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Alternate turns of player and computer 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2"/>
          <p:cNvSpPr txBox="1">
            <a:spLocks noChangeArrowheads="1"/>
          </p:cNvSpPr>
          <p:nvPr/>
        </p:nvSpPr>
        <p:spPr bwMode="auto">
          <a:xfrm>
            <a:off x="152400" y="755650"/>
            <a:ext cx="899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Constantia" pitchFamily="18" charset="0"/>
              </a:rPr>
              <a:t>BASIC  </a:t>
            </a:r>
            <a:r>
              <a:rPr lang="en-US" sz="2800" b="1" dirty="0" smtClean="0">
                <a:latin typeface="Constantia" pitchFamily="18" charset="0"/>
              </a:rPr>
              <a:t>STRUCTURE  </a:t>
            </a:r>
            <a:r>
              <a:rPr lang="en-US" sz="2800" b="1" dirty="0">
                <a:latin typeface="Constantia" pitchFamily="18" charset="0"/>
              </a:rPr>
              <a:t>OF  </a:t>
            </a:r>
            <a:r>
              <a:rPr lang="en-US" sz="2800" b="1" dirty="0" smtClean="0">
                <a:latin typeface="Constantia" pitchFamily="18" charset="0"/>
              </a:rPr>
              <a:t>GAME</a:t>
            </a:r>
            <a:endParaRPr lang="en-US" sz="2800" b="1" dirty="0">
              <a:latin typeface="Constantia" pitchFamily="18" charset="0"/>
            </a:endParaRP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3657600" y="1524000"/>
            <a:ext cx="1712913" cy="8604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WELCOME  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WELCOME      SCREEN</a:t>
            </a:r>
            <a:endParaRPr lang="en-US" sz="800" b="1" dirty="0">
              <a:solidFill>
                <a:schemeClr val="accent2">
                  <a:lumMod val="75000"/>
                </a:schemeClr>
              </a:solidFill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</a:t>
            </a:r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838200" y="3211513"/>
            <a:ext cx="1644650" cy="827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HELP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6445250" y="3114675"/>
            <a:ext cx="1555750" cy="923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HIGH    	 SCORE</a:t>
            </a:r>
            <a:r>
              <a:rPr lang="en-US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lang="en-US" sz="1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3505200" y="3048000"/>
            <a:ext cx="1993900" cy="106680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DISPLAY </a:t>
            </a:r>
          </a:p>
          <a:p>
            <a:pPr algn="ctr" eaLnBrk="0" hangingPunct="0">
              <a:defRPr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MENU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3657600" y="4495800"/>
            <a:ext cx="1676400" cy="8461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1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NEW GAME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3921125" y="5867400"/>
            <a:ext cx="1108075" cy="427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sz="14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EXIT</a:t>
            </a:r>
            <a:endParaRPr lang="en-US" sz="800" b="1" dirty="0">
              <a:solidFill>
                <a:schemeClr val="accent2">
                  <a:lumMod val="75000"/>
                </a:schemeClr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177" name="Rectangle 1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7180" name="Rectangle 30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/>
              <a:t/>
            </a:r>
            <a:br>
              <a:rPr lang="en-US"/>
            </a:br>
            <a:endParaRPr lang="en-US"/>
          </a:p>
          <a:p>
            <a:pPr eaLnBrk="0" hangingPunct="0"/>
            <a:endParaRPr lang="en-US"/>
          </a:p>
        </p:txBody>
      </p:sp>
      <p:sp>
        <p:nvSpPr>
          <p:cNvPr id="7181" name="Rectangle 32"/>
          <p:cNvSpPr>
            <a:spLocks noChangeArrowheads="1"/>
          </p:cNvSpPr>
          <p:nvPr/>
        </p:nvSpPr>
        <p:spPr bwMode="auto">
          <a:xfrm>
            <a:off x="0" y="22860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 u="sng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lang="en-US" sz="800">
              <a:ea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en-US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9234" idx="4"/>
            <a:endCxn id="9231" idx="0"/>
          </p:cNvCxnSpPr>
          <p:nvPr/>
        </p:nvCxnSpPr>
        <p:spPr>
          <a:xfrm rot="5400000">
            <a:off x="4176712" y="2709863"/>
            <a:ext cx="663575" cy="12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231" idx="2"/>
            <a:endCxn id="9225" idx="0"/>
          </p:cNvCxnSpPr>
          <p:nvPr/>
        </p:nvCxnSpPr>
        <p:spPr>
          <a:xfrm rot="5400000">
            <a:off x="4308475" y="4302125"/>
            <a:ext cx="381000" cy="6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231" idx="1"/>
            <a:endCxn id="9230" idx="6"/>
          </p:cNvCxnSpPr>
          <p:nvPr/>
        </p:nvCxnSpPr>
        <p:spPr>
          <a:xfrm rot="10800000" flipV="1">
            <a:off x="2482850" y="3581400"/>
            <a:ext cx="1022350" cy="42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231" idx="3"/>
            <a:endCxn id="9232" idx="2"/>
          </p:cNvCxnSpPr>
          <p:nvPr/>
        </p:nvCxnSpPr>
        <p:spPr>
          <a:xfrm flipV="1">
            <a:off x="5499100" y="3576638"/>
            <a:ext cx="946150" cy="4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225" idx="4"/>
            <a:endCxn id="9220" idx="0"/>
          </p:cNvCxnSpPr>
          <p:nvPr/>
        </p:nvCxnSpPr>
        <p:spPr>
          <a:xfrm rot="5400000">
            <a:off x="4222751" y="5594350"/>
            <a:ext cx="525462" cy="20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230" idx="4"/>
          </p:cNvCxnSpPr>
          <p:nvPr/>
        </p:nvCxnSpPr>
        <p:spPr>
          <a:xfrm rot="16200000" flipH="1">
            <a:off x="601663" y="5097462"/>
            <a:ext cx="2133600" cy="15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76400" y="61722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232" idx="4"/>
          </p:cNvCxnSpPr>
          <p:nvPr/>
        </p:nvCxnSpPr>
        <p:spPr>
          <a:xfrm rot="16200000" flipH="1">
            <a:off x="6164263" y="5097462"/>
            <a:ext cx="2133600" cy="15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5105400" y="61722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411288" y="2743200"/>
            <a:ext cx="7173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>
                <a:latin typeface="Constantia" pitchFamily="18" charset="0"/>
              </a:rPr>
              <a:t>EXPLANATION OF MAIN MODULES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g</a:t>
            </a:r>
            <a:r>
              <a:rPr lang="en-US" sz="3200" dirty="0" smtClean="0">
                <a:solidFill>
                  <a:srgbClr val="FFC000"/>
                </a:solidFill>
              </a:rPr>
              <a:t>ame()</a:t>
            </a:r>
            <a:endParaRPr lang="en-IN" sz="3200" dirty="0" smtClean="0">
              <a:solidFill>
                <a:srgbClr val="FFC000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5029200"/>
          </a:xfrm>
        </p:spPr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his function has following things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    </a:t>
            </a:r>
          </a:p>
          <a:p>
            <a:pPr>
              <a:buFont typeface="Wingdings 2" pitchFamily="18" charset="2"/>
              <a:buNone/>
            </a:pPr>
            <a:r>
              <a:rPr lang="en-US" sz="2800" dirty="0"/>
              <a:t> </a:t>
            </a:r>
            <a:r>
              <a:rPr lang="en-US" sz="2800" dirty="0" smtClean="0"/>
              <a:t>  1. first four </a:t>
            </a:r>
            <a:r>
              <a:rPr lang="en-US" sz="2800" dirty="0" err="1" smtClean="0"/>
              <a:t>csiss</a:t>
            </a:r>
            <a:r>
              <a:rPr lang="en-US" sz="2800" dirty="0" smtClean="0"/>
              <a:t>-cross square created </a:t>
            </a:r>
          </a:p>
          <a:p>
            <a:pPr>
              <a:buFont typeface="Wingdings 2" pitchFamily="18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@ -&gt; black -&gt; player</a:t>
            </a:r>
          </a:p>
          <a:p>
            <a:pPr>
              <a:buFont typeface="Wingdings 2" pitchFamily="18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O -&gt; white -&gt;computer</a:t>
            </a:r>
          </a:p>
          <a:p>
            <a:pPr>
              <a:buFont typeface="Wingdings 2" pitchFamily="18" charset="2"/>
              <a:buNone/>
            </a:pPr>
            <a:r>
              <a:rPr lang="en-US" sz="2800" dirty="0"/>
              <a:t> </a:t>
            </a:r>
            <a:r>
              <a:rPr lang="en-US" sz="2800" dirty="0" smtClean="0"/>
              <a:t>  2. show board and score </a:t>
            </a:r>
          </a:p>
          <a:p>
            <a:pPr>
              <a:buFont typeface="Wingdings 2" pitchFamily="18" charset="2"/>
              <a:buNone/>
            </a:pPr>
            <a:r>
              <a:rPr lang="en-US" sz="2800" dirty="0"/>
              <a:t> </a:t>
            </a:r>
            <a:r>
              <a:rPr lang="en-US" sz="2800" dirty="0" smtClean="0"/>
              <a:t>  3. click on one of the valid square and game will    proceed according the rule 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 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200" dirty="0" smtClean="0"/>
              <a:t>       </a:t>
            </a:r>
            <a:r>
              <a:rPr lang="en-US" sz="2800" dirty="0"/>
              <a:t>T</a:t>
            </a:r>
            <a:r>
              <a:rPr lang="en-US" sz="2800" dirty="0" smtClean="0"/>
              <a:t>his includes following things</a:t>
            </a:r>
            <a:r>
              <a:rPr lang="en-US" sz="3200" dirty="0" smtClean="0"/>
              <a:t> </a:t>
            </a:r>
            <a:endParaRPr lang="en-US" sz="3200" dirty="0" smtClean="0">
              <a:solidFill>
                <a:srgbClr val="FFC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            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    1   Select the valid move where computer can play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    2  Out of valid move choose best computer move  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    3  After choose best move show it on board and make according changes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    4   Pass turn to player                    </a:t>
            </a:r>
          </a:p>
          <a:p>
            <a:endParaRPr lang="en-IN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FFC000"/>
                </a:solidFill>
              </a:rPr>
              <a:t>c</a:t>
            </a:r>
            <a:r>
              <a:rPr lang="en-US" sz="3200" dirty="0" err="1" smtClean="0">
                <a:solidFill>
                  <a:srgbClr val="FFC000"/>
                </a:solidFill>
              </a:rPr>
              <a:t>omputer_move</a:t>
            </a:r>
            <a:r>
              <a:rPr lang="en-US" sz="3200" dirty="0" smtClean="0">
                <a:solidFill>
                  <a:srgbClr val="FFC000"/>
                </a:solidFill>
              </a:rPr>
              <a:t>()</a:t>
            </a:r>
            <a:endParaRPr lang="en-IN" sz="32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38943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200" dirty="0" smtClean="0"/>
              <a:t>     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This includes following things 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    1 Search for empty square(neither black nor white)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   2   This is  for computer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   3  call </a:t>
            </a:r>
            <a:r>
              <a:rPr lang="en-US" sz="2400" dirty="0" err="1" smtClean="0"/>
              <a:t>make_move</a:t>
            </a:r>
            <a:r>
              <a:rPr lang="en-US" sz="2400" dirty="0" smtClean="0"/>
              <a:t>() and pass the parameter  of </a:t>
            </a:r>
            <a:r>
              <a:rPr lang="en-US" sz="2400" dirty="0" err="1" smtClean="0"/>
              <a:t>bestmove</a:t>
            </a:r>
            <a:r>
              <a:rPr lang="en-US" sz="2400" dirty="0" smtClean="0"/>
              <a:t>() to it. 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4  check for opponent around </a:t>
            </a:r>
            <a:r>
              <a:rPr lang="en-US" sz="2400" dirty="0" err="1" smtClean="0"/>
              <a:t>best_move</a:t>
            </a:r>
            <a:r>
              <a:rPr lang="en-US" sz="2400" dirty="0" smtClean="0"/>
              <a:t>() in horizontal, vertical and diagonal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5  If opponent found in one of above three direction then search in same direction until it found itself again.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 6 After that while coming in reverse direction change opponent square color into itself color 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endParaRPr lang="en-IN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rgbClr val="FFC000"/>
                </a:solidFill>
              </a:rPr>
              <a:t>best_move</a:t>
            </a:r>
            <a:r>
              <a:rPr lang="en-US" sz="3200" dirty="0" smtClean="0">
                <a:solidFill>
                  <a:srgbClr val="FFC000"/>
                </a:solidFill>
              </a:rPr>
              <a:t>()</a:t>
            </a:r>
            <a:endParaRPr lang="en-IN" sz="32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307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Aparajita</vt:lpstr>
      <vt:lpstr>Arial</vt:lpstr>
      <vt:lpstr>Calibri</vt:lpstr>
      <vt:lpstr>Constantia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game()</vt:lpstr>
      <vt:lpstr>computer_move()</vt:lpstr>
      <vt:lpstr>best_move()</vt:lpstr>
      <vt:lpstr>GRAPHIC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CHETAN</dc:creator>
  <cp:lastModifiedBy>Rajesh Surana</cp:lastModifiedBy>
  <cp:revision>78</cp:revision>
  <dcterms:created xsi:type="dcterms:W3CDTF">2008-10-21T15:28:51Z</dcterms:created>
  <dcterms:modified xsi:type="dcterms:W3CDTF">2014-12-27T18:54:07Z</dcterms:modified>
</cp:coreProperties>
</file>