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Lst>
  <p:notesMasterIdLst>
    <p:notesMasterId r:id="rId25"/>
  </p:notesMasterIdLst>
  <p:sldIdLst>
    <p:sldId id="256" r:id="rId2"/>
    <p:sldId id="283" r:id="rId3"/>
    <p:sldId id="284" r:id="rId4"/>
    <p:sldId id="265" r:id="rId5"/>
    <p:sldId id="268" r:id="rId6"/>
    <p:sldId id="269" r:id="rId7"/>
    <p:sldId id="266" r:id="rId8"/>
    <p:sldId id="267" r:id="rId9"/>
    <p:sldId id="270" r:id="rId10"/>
    <p:sldId id="257" r:id="rId11"/>
    <p:sldId id="272" r:id="rId12"/>
    <p:sldId id="273" r:id="rId13"/>
    <p:sldId id="278" r:id="rId14"/>
    <p:sldId id="274" r:id="rId15"/>
    <p:sldId id="275" r:id="rId16"/>
    <p:sldId id="276" r:id="rId17"/>
    <p:sldId id="271" r:id="rId18"/>
    <p:sldId id="279" r:id="rId19"/>
    <p:sldId id="280" r:id="rId20"/>
    <p:sldId id="281" r:id="rId21"/>
    <p:sldId id="282" r:id="rId22"/>
    <p:sldId id="287"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000" autoAdjust="0"/>
    <p:restoredTop sz="94660"/>
  </p:normalViewPr>
  <p:slideViewPr>
    <p:cSldViewPr snapToGrid="0">
      <p:cViewPr varScale="1">
        <p:scale>
          <a:sx n="71" d="100"/>
          <a:sy n="71"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14B4D-9B6C-4DB0-9172-68754E300017}" type="datetimeFigureOut">
              <a:rPr lang="en-US" smtClean="0"/>
              <a:t>12/2/2015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7B8EB7-5A39-4144-BD1C-8BDF856C06DA}" type="slidenum">
              <a:rPr lang="en-US" smtClean="0"/>
              <a:t>‹#›</a:t>
            </a:fld>
            <a:endParaRPr lang="en-US" dirty="0"/>
          </a:p>
        </p:txBody>
      </p:sp>
    </p:spTree>
    <p:extLst>
      <p:ext uri="{BB962C8B-B14F-4D97-AF65-F5344CB8AC3E}">
        <p14:creationId xmlns:p14="http://schemas.microsoft.com/office/powerpoint/2010/main" val="1548961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7B8EB7-5A39-4144-BD1C-8BDF856C06DA}" type="slidenum">
              <a:rPr lang="en-US" smtClean="0"/>
              <a:t>1</a:t>
            </a:fld>
            <a:endParaRPr lang="en-US" dirty="0"/>
          </a:p>
        </p:txBody>
      </p:sp>
    </p:spTree>
    <p:extLst>
      <p:ext uri="{BB962C8B-B14F-4D97-AF65-F5344CB8AC3E}">
        <p14:creationId xmlns:p14="http://schemas.microsoft.com/office/powerpoint/2010/main" val="839195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7B8EB7-5A39-4144-BD1C-8BDF856C06DA}" type="slidenum">
              <a:rPr lang="en-US" smtClean="0"/>
              <a:t>2</a:t>
            </a:fld>
            <a:endParaRPr lang="en-US" dirty="0"/>
          </a:p>
        </p:txBody>
      </p:sp>
    </p:spTree>
    <p:extLst>
      <p:ext uri="{BB962C8B-B14F-4D97-AF65-F5344CB8AC3E}">
        <p14:creationId xmlns:p14="http://schemas.microsoft.com/office/powerpoint/2010/main" val="4167338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7B8EB7-5A39-4144-BD1C-8BDF856C06DA}" type="slidenum">
              <a:rPr lang="en-US" smtClean="0"/>
              <a:t>6</a:t>
            </a:fld>
            <a:endParaRPr lang="en-US" dirty="0"/>
          </a:p>
        </p:txBody>
      </p:sp>
    </p:spTree>
    <p:extLst>
      <p:ext uri="{BB962C8B-B14F-4D97-AF65-F5344CB8AC3E}">
        <p14:creationId xmlns:p14="http://schemas.microsoft.com/office/powerpoint/2010/main" val="2764202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125942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83165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873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306549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1604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2991103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489753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119654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68318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2252358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12/3/2015</a:t>
            </a:r>
            <a:endParaRPr lang="en-US" dirty="0"/>
          </a:p>
        </p:txBody>
      </p:sp>
      <p:sp>
        <p:nvSpPr>
          <p:cNvPr id="6" name="Footer Placeholder 5"/>
          <p:cNvSpPr>
            <a:spLocks noGrp="1"/>
          </p:cNvSpPr>
          <p:nvPr>
            <p:ph type="ftr" sz="quarter" idx="11"/>
          </p:nvPr>
        </p:nvSpPr>
        <p:spPr/>
        <p:txBody>
          <a:bodyPr/>
          <a:lstStyle/>
          <a:p>
            <a:r>
              <a:rPr lang="en-US" dirty="0" smtClean="0"/>
              <a:t>CSE 545: Software Security - Group 15 Presentation</a:t>
            </a:r>
            <a:endParaRPr lang="en-US" dirty="0"/>
          </a:p>
        </p:txBody>
      </p:sp>
      <p:sp>
        <p:nvSpPr>
          <p:cNvPr id="7" name="Slide Number Placeholder 6"/>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146261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12/3/2015</a:t>
            </a:r>
            <a:endParaRPr lang="en-US" dirty="0"/>
          </a:p>
        </p:txBody>
      </p:sp>
      <p:sp>
        <p:nvSpPr>
          <p:cNvPr id="8" name="Footer Placeholder 7"/>
          <p:cNvSpPr>
            <a:spLocks noGrp="1"/>
          </p:cNvSpPr>
          <p:nvPr>
            <p:ph type="ftr" sz="quarter" idx="11"/>
          </p:nvPr>
        </p:nvSpPr>
        <p:spPr/>
        <p:txBody>
          <a:bodyPr/>
          <a:lstStyle/>
          <a:p>
            <a:r>
              <a:rPr lang="en-US" dirty="0" smtClean="0"/>
              <a:t>CSE 545: Software Security - Group 15 Presentation</a:t>
            </a:r>
            <a:endParaRPr lang="en-US" dirty="0"/>
          </a:p>
        </p:txBody>
      </p:sp>
      <p:sp>
        <p:nvSpPr>
          <p:cNvPr id="9" name="Slide Number Placeholder 8"/>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16412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12/3/2015</a:t>
            </a:r>
            <a:endParaRPr lang="en-US" dirty="0"/>
          </a:p>
        </p:txBody>
      </p:sp>
      <p:sp>
        <p:nvSpPr>
          <p:cNvPr id="4" name="Footer Placeholder 3"/>
          <p:cNvSpPr>
            <a:spLocks noGrp="1"/>
          </p:cNvSpPr>
          <p:nvPr>
            <p:ph type="ftr" sz="quarter" idx="11"/>
          </p:nvPr>
        </p:nvSpPr>
        <p:spPr/>
        <p:txBody>
          <a:bodyPr/>
          <a:lstStyle/>
          <a:p>
            <a:r>
              <a:rPr lang="en-US" dirty="0" smtClean="0"/>
              <a:t>CSE 545: Software Security - Group 15 Presentation</a:t>
            </a:r>
            <a:endParaRPr lang="en-US" dirty="0"/>
          </a:p>
        </p:txBody>
      </p:sp>
      <p:sp>
        <p:nvSpPr>
          <p:cNvPr id="5" name="Slide Number Placeholder 4"/>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420252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12/3/2015</a:t>
            </a:r>
            <a:endParaRPr lang="en-US" dirty="0"/>
          </a:p>
        </p:txBody>
      </p:sp>
      <p:sp>
        <p:nvSpPr>
          <p:cNvPr id="3" name="Footer Placeholder 2"/>
          <p:cNvSpPr>
            <a:spLocks noGrp="1"/>
          </p:cNvSpPr>
          <p:nvPr>
            <p:ph type="ftr" sz="quarter" idx="11"/>
          </p:nvPr>
        </p:nvSpPr>
        <p:spPr/>
        <p:txBody>
          <a:bodyPr/>
          <a:lstStyle/>
          <a:p>
            <a:r>
              <a:rPr lang="en-US" dirty="0" smtClean="0"/>
              <a:t>CSE 545: Software Security - Group 15 Presentation</a:t>
            </a:r>
            <a:endParaRPr lang="en-US" dirty="0"/>
          </a:p>
        </p:txBody>
      </p:sp>
      <p:sp>
        <p:nvSpPr>
          <p:cNvPr id="4" name="Slide Number Placeholder 3"/>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33835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12/3/2015</a:t>
            </a:r>
            <a:endParaRPr lang="en-US" dirty="0"/>
          </a:p>
        </p:txBody>
      </p:sp>
      <p:sp>
        <p:nvSpPr>
          <p:cNvPr id="6" name="Footer Placeholder 5"/>
          <p:cNvSpPr>
            <a:spLocks noGrp="1"/>
          </p:cNvSpPr>
          <p:nvPr>
            <p:ph type="ftr" sz="quarter" idx="11"/>
          </p:nvPr>
        </p:nvSpPr>
        <p:spPr/>
        <p:txBody>
          <a:bodyPr/>
          <a:lstStyle/>
          <a:p>
            <a:r>
              <a:rPr lang="en-US" dirty="0" smtClean="0"/>
              <a:t>CSE 545: Software Security - Group 15 Presentation</a:t>
            </a:r>
            <a:endParaRPr lang="en-US" dirty="0"/>
          </a:p>
        </p:txBody>
      </p:sp>
      <p:sp>
        <p:nvSpPr>
          <p:cNvPr id="7" name="Slide Number Placeholder 6"/>
          <p:cNvSpPr>
            <a:spLocks noGrp="1"/>
          </p:cNvSpPr>
          <p:nvPr>
            <p:ph type="sldNum" sz="quarter" idx="12"/>
          </p:nvPr>
        </p:nvSpPr>
        <p:spPr/>
        <p:txBody>
          <a:bodyPr/>
          <a:lstStyle/>
          <a:p>
            <a:fld id="{03BF62E6-1576-4196-9F50-CC567FB39D85}" type="slidenum">
              <a:rPr lang="en-US" smtClean="0"/>
              <a:t>‹#›</a:t>
            </a:fld>
            <a:endParaRPr lang="en-US" dirty="0"/>
          </a:p>
        </p:txBody>
      </p:sp>
    </p:spTree>
    <p:extLst>
      <p:ext uri="{BB962C8B-B14F-4D97-AF65-F5344CB8AC3E}">
        <p14:creationId xmlns:p14="http://schemas.microsoft.com/office/powerpoint/2010/main" val="375974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smtClean="0"/>
              <a:t>CSE 545: Software Security - Group 15 Presentation</a:t>
            </a:r>
            <a:endParaRPr lang="en-US" dirty="0"/>
          </a:p>
        </p:txBody>
      </p:sp>
      <p:sp>
        <p:nvSpPr>
          <p:cNvPr id="7" name="Slide Number Placeholder 6"/>
          <p:cNvSpPr>
            <a:spLocks noGrp="1"/>
          </p:cNvSpPr>
          <p:nvPr>
            <p:ph type="sldNum" sz="quarter" idx="12"/>
          </p:nvPr>
        </p:nvSpPr>
        <p:spPr/>
        <p:txBody>
          <a:bodyPr/>
          <a:lstStyle/>
          <a:p>
            <a:fld id="{03BF62E6-1576-4196-9F50-CC567FB39D85}" type="slidenum">
              <a:rPr lang="en-US" smtClean="0"/>
              <a:t>‹#›</a:t>
            </a:fld>
            <a:endParaRPr lang="en-US" dirty="0"/>
          </a:p>
        </p:txBody>
      </p:sp>
      <p:sp>
        <p:nvSpPr>
          <p:cNvPr id="5" name="Date Placeholder 4"/>
          <p:cNvSpPr>
            <a:spLocks noGrp="1"/>
          </p:cNvSpPr>
          <p:nvPr>
            <p:ph type="dt" sz="half" idx="10"/>
          </p:nvPr>
        </p:nvSpPr>
        <p:spPr/>
        <p:txBody>
          <a:bodyPr/>
          <a:lstStyle/>
          <a:p>
            <a:r>
              <a:rPr lang="en-US" smtClean="0"/>
              <a:t>12/3/2015</a:t>
            </a:r>
            <a:endParaRPr lang="en-US" dirty="0"/>
          </a:p>
        </p:txBody>
      </p:sp>
    </p:spTree>
    <p:extLst>
      <p:ext uri="{BB962C8B-B14F-4D97-AF65-F5344CB8AC3E}">
        <p14:creationId xmlns:p14="http://schemas.microsoft.com/office/powerpoint/2010/main" val="221594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12/3/2015</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CSE 545: Software Security - Group 15 Presentation</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BF62E6-1576-4196-9F50-CC567FB39D85}" type="slidenum">
              <a:rPr lang="en-US" smtClean="0"/>
              <a:t>‹#›</a:t>
            </a:fld>
            <a:endParaRPr lang="en-US" dirty="0"/>
          </a:p>
        </p:txBody>
      </p:sp>
    </p:spTree>
    <p:extLst>
      <p:ext uri="{BB962C8B-B14F-4D97-AF65-F5344CB8AC3E}">
        <p14:creationId xmlns:p14="http://schemas.microsoft.com/office/powerpoint/2010/main" val="1971525718"/>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1874403"/>
            <a:ext cx="7766936" cy="1037180"/>
          </a:xfrm>
        </p:spPr>
        <p:txBody>
          <a:bodyPr/>
          <a:lstStyle/>
          <a:p>
            <a:pPr algn="ctr"/>
            <a:r>
              <a:rPr lang="en-US" sz="7200" b="1" dirty="0" smtClean="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SouthWest Bank   </a:t>
            </a:r>
            <a:r>
              <a:rPr lang="en-US" dirty="0" smtClean="0">
                <a:latin typeface="Segoe UI" panose="020B0502040204020203" pitchFamily="34" charset="0"/>
                <a:cs typeface="Segoe UI" panose="020B0502040204020203" pitchFamily="34" charset="0"/>
              </a:rPr>
              <a:t/>
            </a:r>
            <a:br>
              <a:rPr lang="en-US" dirty="0" smtClean="0">
                <a:latin typeface="Segoe UI" panose="020B0502040204020203" pitchFamily="34" charset="0"/>
                <a:cs typeface="Segoe UI" panose="020B0502040204020203" pitchFamily="34" charset="0"/>
              </a:rPr>
            </a:br>
            <a:r>
              <a:rPr lang="en-US" sz="4400" dirty="0" smtClean="0">
                <a:latin typeface="Segoe UI" panose="020B0502040204020203" pitchFamily="34" charset="0"/>
                <a:cs typeface="Segoe UI" panose="020B0502040204020203" pitchFamily="34" charset="0"/>
              </a:rPr>
              <a:t>A Secure </a:t>
            </a:r>
            <a:r>
              <a:rPr lang="en-US" sz="4400" dirty="0">
                <a:latin typeface="Segoe UI" panose="020B0502040204020203" pitchFamily="34" charset="0"/>
                <a:cs typeface="Segoe UI" panose="020B0502040204020203" pitchFamily="34" charset="0"/>
              </a:rPr>
              <a:t>O</a:t>
            </a:r>
            <a:r>
              <a:rPr lang="en-US" sz="4400" dirty="0" smtClean="0">
                <a:latin typeface="Segoe UI" panose="020B0502040204020203" pitchFamily="34" charset="0"/>
                <a:cs typeface="Segoe UI" panose="020B0502040204020203" pitchFamily="34" charset="0"/>
              </a:rPr>
              <a:t>nline </a:t>
            </a:r>
            <a:r>
              <a:rPr lang="en-US" sz="4400" dirty="0">
                <a:latin typeface="Segoe UI" panose="020B0502040204020203" pitchFamily="34" charset="0"/>
                <a:cs typeface="Segoe UI" panose="020B0502040204020203" pitchFamily="34" charset="0"/>
              </a:rPr>
              <a:t>B</a:t>
            </a:r>
            <a:r>
              <a:rPr lang="en-US" sz="4400" dirty="0" smtClean="0">
                <a:latin typeface="Segoe UI" panose="020B0502040204020203" pitchFamily="34" charset="0"/>
                <a:cs typeface="Segoe UI" panose="020B0502040204020203" pitchFamily="34" charset="0"/>
              </a:rPr>
              <a:t>anking</a:t>
            </a:r>
            <a:endParaRPr lang="en-US" dirty="0">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2318435" y="4675230"/>
            <a:ext cx="2768720" cy="1706351"/>
          </a:xfrm>
          <a:noFill/>
        </p:spPr>
        <p:txBody>
          <a:bodyPr>
            <a:normAutofit/>
          </a:bodyPr>
          <a:lstStyle/>
          <a:p>
            <a:pPr algn="ctr"/>
            <a:r>
              <a:rPr lang="en-US" dirty="0"/>
              <a:t>Tanvi </a:t>
            </a:r>
            <a:r>
              <a:rPr lang="en-US" dirty="0" smtClean="0"/>
              <a:t>Apte</a:t>
            </a:r>
          </a:p>
          <a:p>
            <a:pPr algn="ctr"/>
            <a:r>
              <a:rPr lang="en-US" dirty="0" smtClean="0"/>
              <a:t>Varun </a:t>
            </a:r>
            <a:r>
              <a:rPr lang="en-US" dirty="0" smtClean="0"/>
              <a:t>Kamath Burde</a:t>
            </a:r>
            <a:endParaRPr lang="en-US" dirty="0" smtClean="0"/>
          </a:p>
          <a:p>
            <a:pPr algn="ctr"/>
            <a:r>
              <a:rPr lang="en-US" dirty="0" smtClean="0"/>
              <a:t>Aneesh </a:t>
            </a:r>
            <a:r>
              <a:rPr lang="en-US" dirty="0" smtClean="0"/>
              <a:t>Umesh Shastry</a:t>
            </a:r>
            <a:endParaRPr lang="en-US" dirty="0" smtClean="0"/>
          </a:p>
          <a:p>
            <a:pPr algn="ctr"/>
            <a:r>
              <a:rPr lang="en-US" dirty="0" smtClean="0"/>
              <a:t>Mahathi Shakthidharan</a:t>
            </a:r>
          </a:p>
          <a:p>
            <a:pPr algn="l"/>
            <a:endParaRPr lang="en-US" dirty="0" smtClean="0"/>
          </a:p>
          <a:p>
            <a:pPr algn="l"/>
            <a:endParaRPr lang="en-US" dirty="0" smtClean="0"/>
          </a:p>
          <a:p>
            <a:pPr algn="l"/>
            <a:endParaRPr lang="en-US" dirty="0"/>
          </a:p>
        </p:txBody>
      </p:sp>
      <p:sp>
        <p:nvSpPr>
          <p:cNvPr id="7" name="Subtitle 2"/>
          <p:cNvSpPr txBox="1">
            <a:spLocks/>
          </p:cNvSpPr>
          <p:nvPr/>
        </p:nvSpPr>
        <p:spPr>
          <a:xfrm>
            <a:off x="5242616" y="4675230"/>
            <a:ext cx="3323160" cy="2182770"/>
          </a:xfrm>
          <a:prstGeom prst="rect">
            <a:avLst/>
          </a:prstGeom>
          <a:noFill/>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smtClean="0"/>
              <a:t>Sagar Sangani</a:t>
            </a:r>
          </a:p>
          <a:p>
            <a:pPr algn="ctr"/>
            <a:r>
              <a:rPr lang="en-US" dirty="0" smtClean="0"/>
              <a:t>Rajesh </a:t>
            </a:r>
            <a:r>
              <a:rPr lang="en-US" dirty="0" smtClean="0"/>
              <a:t>Surana</a:t>
            </a:r>
          </a:p>
          <a:p>
            <a:pPr algn="ctr"/>
            <a:r>
              <a:rPr lang="en-US" dirty="0"/>
              <a:t>Shankar Krishnamurthy</a:t>
            </a:r>
          </a:p>
          <a:p>
            <a:pPr algn="ctr"/>
            <a:r>
              <a:rPr lang="en-US" dirty="0" smtClean="0"/>
              <a:t>Karthik </a:t>
            </a:r>
            <a:r>
              <a:rPr lang="en-US" dirty="0" smtClean="0"/>
              <a:t>Narayanan Socklingam</a:t>
            </a:r>
          </a:p>
          <a:p>
            <a:pPr algn="l"/>
            <a:endParaRPr lang="en-US" dirty="0" smtClean="0"/>
          </a:p>
          <a:p>
            <a:pPr algn="l"/>
            <a:endParaRPr lang="en-US" dirty="0" smtClean="0"/>
          </a:p>
          <a:p>
            <a:pPr algn="l"/>
            <a:endParaRPr lang="en-US" dirty="0"/>
          </a:p>
        </p:txBody>
      </p:sp>
      <p:sp>
        <p:nvSpPr>
          <p:cNvPr id="8" name="Subtitle 2"/>
          <p:cNvSpPr txBox="1">
            <a:spLocks/>
          </p:cNvSpPr>
          <p:nvPr/>
        </p:nvSpPr>
        <p:spPr>
          <a:xfrm>
            <a:off x="4186300" y="3635740"/>
            <a:ext cx="2112632" cy="608113"/>
          </a:xfrm>
          <a:prstGeom prst="rect">
            <a:avLst/>
          </a:prstGeom>
          <a:noFill/>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3600" dirty="0" smtClean="0">
                <a:solidFill>
                  <a:schemeClr val="accent1"/>
                </a:solidFill>
                <a:latin typeface="Segoe UI" panose="020B0502040204020203" pitchFamily="34" charset="0"/>
                <a:ea typeface="+mj-ea"/>
                <a:cs typeface="Segoe UI" panose="020B0502040204020203" pitchFamily="34" charset="0"/>
              </a:rPr>
              <a:t>Group 15</a:t>
            </a:r>
            <a:endParaRPr lang="en-US" sz="2800" dirty="0">
              <a:latin typeface="Segoe UI" panose="020B0502040204020203" pitchFamily="34" charset="0"/>
              <a:cs typeface="Segoe UI" panose="020B0502040204020203" pitchFamily="34" charset="0"/>
            </a:endParaRPr>
          </a:p>
        </p:txBody>
      </p:sp>
      <p:sp>
        <p:nvSpPr>
          <p:cNvPr id="6" name="TextBox 5"/>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2824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7076"/>
          </a:xfrm>
        </p:spPr>
        <p:txBody>
          <a:bodyPr/>
          <a:lstStyle/>
          <a:p>
            <a:r>
              <a:rPr lang="en-US" dirty="0" smtClean="0"/>
              <a:t>Accepted </a:t>
            </a:r>
            <a:r>
              <a:rPr lang="en-US" dirty="0" smtClean="0"/>
              <a:t>Issue</a:t>
            </a:r>
            <a:endParaRPr lang="en-US" dirty="0"/>
          </a:p>
        </p:txBody>
      </p:sp>
      <p:sp>
        <p:nvSpPr>
          <p:cNvPr id="3" name="Content Placeholder 2"/>
          <p:cNvSpPr>
            <a:spLocks noGrp="1"/>
          </p:cNvSpPr>
          <p:nvPr>
            <p:ph idx="1"/>
          </p:nvPr>
        </p:nvSpPr>
        <p:spPr>
          <a:xfrm>
            <a:off x="677334" y="1700011"/>
            <a:ext cx="8596668" cy="4341351"/>
          </a:xfrm>
        </p:spPr>
        <p:txBody>
          <a:bodyPr>
            <a:normAutofit/>
          </a:bodyPr>
          <a:lstStyle/>
          <a:p>
            <a:r>
              <a:rPr lang="en-US" sz="2400" dirty="0"/>
              <a:t>Home button </a:t>
            </a:r>
            <a:r>
              <a:rPr lang="en-US" sz="2400" dirty="0" smtClean="0"/>
              <a:t>redirection</a:t>
            </a:r>
          </a:p>
          <a:p>
            <a:pPr>
              <a:buFont typeface="Arial" panose="020B0604020202020204" pitchFamily="34" charset="0"/>
              <a:buChar char="•"/>
            </a:pPr>
            <a:r>
              <a:rPr lang="en-US" sz="1600" i="1" dirty="0"/>
              <a:t>Issue:</a:t>
            </a:r>
            <a:r>
              <a:rPr lang="en-US" sz="1600" dirty="0"/>
              <a:t> During forgot password workflow, when a user is on the OTP page, on clicking the Home button, the user is redirected to the home page.</a:t>
            </a:r>
          </a:p>
          <a:p>
            <a:pPr>
              <a:buFont typeface="Arial" panose="020B0604020202020204" pitchFamily="34" charset="0"/>
              <a:buChar char="•"/>
            </a:pPr>
            <a:r>
              <a:rPr lang="en-US" sz="1600" i="1" dirty="0"/>
              <a:t>Resolution:</a:t>
            </a:r>
            <a:r>
              <a:rPr lang="en-US" sz="1600" dirty="0"/>
              <a:t> This issue was investigated thoroughly and was found that a coding error has caused this issue. It can be easily resolved by updating the code</a:t>
            </a:r>
            <a:r>
              <a:rPr lang="en-US" sz="1600" dirty="0" smtClean="0"/>
              <a:t>.</a:t>
            </a:r>
            <a:r>
              <a:rPr lang="en-US" sz="1600" dirty="0"/>
              <a:t> There was a secondary check designed and implemented before </a:t>
            </a:r>
            <a:r>
              <a:rPr lang="en-US" sz="1600" dirty="0" smtClean="0"/>
              <a:t>login but it was bypassed due to faulty code. The </a:t>
            </a:r>
            <a:r>
              <a:rPr lang="en-US" sz="1600" dirty="0"/>
              <a:t>investigation also confirmed that the issue does not have any side effects on the system and all the other security features continue to work as expected.</a:t>
            </a:r>
          </a:p>
          <a:p>
            <a:pPr marL="0" indent="0">
              <a:buNone/>
            </a:pPr>
            <a:endParaRPr lang="en-US" dirty="0"/>
          </a:p>
          <a:p>
            <a:endParaRPr lang="en-US" dirty="0" smtClean="0"/>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10</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Tanvi</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6379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47447"/>
            <a:ext cx="8596668" cy="4493916"/>
          </a:xfrm>
        </p:spPr>
        <p:txBody>
          <a:bodyPr>
            <a:noAutofit/>
          </a:bodyPr>
          <a:lstStyle/>
          <a:p>
            <a:r>
              <a:rPr lang="en-US" sz="2000" dirty="0">
                <a:latin typeface="Segoe UI" panose="020B0502040204020203" pitchFamily="34" charset="0"/>
                <a:cs typeface="Segoe UI" panose="020B0502040204020203" pitchFamily="34" charset="0"/>
              </a:rPr>
              <a:t>Captcha not working</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It was reported that captcha wasn’t working for someone</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Captcha is case sensitive which I guess many people might have issue with considering 1, l and I look pretty similar. However we couldn’t reproduce this issue and found it to be working as designed</a:t>
            </a:r>
            <a:r>
              <a:rPr lang="en-US" sz="1500" dirty="0" smtClean="0">
                <a:latin typeface="Segoe UI" panose="020B0502040204020203" pitchFamily="34" charset="0"/>
                <a:cs typeface="Segoe UI" panose="020B0502040204020203" pitchFamily="34" charset="0"/>
              </a:rPr>
              <a:t>.</a:t>
            </a:r>
          </a:p>
          <a:p>
            <a:pPr marL="0" indent="0">
              <a:buNone/>
            </a:pPr>
            <a:endParaRPr lang="en-US" sz="1500" dirty="0">
              <a:latin typeface="Segoe UI" panose="020B0502040204020203" pitchFamily="34" charset="0"/>
              <a:cs typeface="Segoe UI" panose="020B0502040204020203" pitchFamily="34" charset="0"/>
            </a:endParaRPr>
          </a:p>
          <a:p>
            <a:r>
              <a:rPr lang="en-US" sz="2000" dirty="0" smtClean="0">
                <a:latin typeface="Segoe UI" panose="020B0502040204020203" pitchFamily="34" charset="0"/>
                <a:cs typeface="Segoe UI" panose="020B0502040204020203" pitchFamily="34" charset="0"/>
              </a:rPr>
              <a:t>JavaScript </a:t>
            </a:r>
            <a:r>
              <a:rPr lang="en-US" sz="2000" dirty="0">
                <a:latin typeface="Segoe UI" panose="020B0502040204020203" pitchFamily="34" charset="0"/>
                <a:cs typeface="Segoe UI" panose="020B0502040204020203" pitchFamily="34" charset="0"/>
              </a:rPr>
              <a:t>pages can be accessed from website</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Some users noted that .js files are easily accessible from website and can be tampered with to disable scripts which disable refresh, back button and right click</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The </a:t>
            </a:r>
            <a:r>
              <a:rPr lang="en-US" sz="1500" dirty="0" smtClean="0">
                <a:latin typeface="Segoe UI" panose="020B0502040204020203" pitchFamily="34" charset="0"/>
                <a:cs typeface="Segoe UI" panose="020B0502040204020203" pitchFamily="34" charset="0"/>
              </a:rPr>
              <a:t>JavaScript </a:t>
            </a:r>
            <a:r>
              <a:rPr lang="en-US" sz="1500" dirty="0">
                <a:latin typeface="Segoe UI" panose="020B0502040204020203" pitchFamily="34" charset="0"/>
                <a:cs typeface="Segoe UI" panose="020B0502040204020203" pitchFamily="34" charset="0"/>
              </a:rPr>
              <a:t>pages accessible through website normal support scripts which are used to disable back-button, refresh and right-click on website and other similar minor computational operations to be done on client side. They do not expose any vulnerable information to client, nor can we control </a:t>
            </a:r>
            <a:r>
              <a:rPr lang="en-US" sz="1500" dirty="0" smtClean="0">
                <a:latin typeface="Segoe UI" panose="020B0502040204020203" pitchFamily="34" charset="0"/>
                <a:cs typeface="Segoe UI" panose="020B0502040204020203" pitchFamily="34" charset="0"/>
              </a:rPr>
              <a:t>behavior </a:t>
            </a:r>
            <a:r>
              <a:rPr lang="en-US" sz="1500" dirty="0">
                <a:latin typeface="Segoe UI" panose="020B0502040204020203" pitchFamily="34" charset="0"/>
                <a:cs typeface="Segoe UI" panose="020B0502040204020203" pitchFamily="34" charset="0"/>
              </a:rPr>
              <a:t>on client machine if these scripts are disabled</a:t>
            </a:r>
            <a:r>
              <a:rPr lang="en-US" dirty="0">
                <a:latin typeface="Segoe UI" panose="020B0502040204020203" pitchFamily="34" charset="0"/>
                <a:cs typeface="Segoe UI" panose="020B0502040204020203" pitchFamily="34" charset="0"/>
              </a:rPr>
              <a:t>.</a:t>
            </a:r>
          </a:p>
        </p:txBody>
      </p:sp>
      <p:sp>
        <p:nvSpPr>
          <p:cNvPr id="4" name="Title 1"/>
          <p:cNvSpPr>
            <a:spLocks noGrp="1"/>
          </p:cNvSpPr>
          <p:nvPr>
            <p:ph type="title"/>
          </p:nvPr>
        </p:nvSpPr>
        <p:spPr>
          <a:xfrm>
            <a:off x="677334" y="609600"/>
            <a:ext cx="8596668" cy="473612"/>
          </a:xfrm>
        </p:spPr>
        <p:txBody>
          <a:bodyPr>
            <a:normAutofit/>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2" name="Date Placeholder 1"/>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11</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Tanvi</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6613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19311"/>
            <a:ext cx="8596668" cy="4522051"/>
          </a:xfrm>
        </p:spPr>
        <p:txBody>
          <a:bodyPr>
            <a:normAutofit lnSpcReduction="10000"/>
          </a:bodyPr>
          <a:lstStyle/>
          <a:p>
            <a:r>
              <a:rPr lang="en-US" sz="2000" dirty="0">
                <a:latin typeface="Segoe UI" panose="020B0502040204020203" pitchFamily="34" charset="0"/>
                <a:cs typeface="Segoe UI" panose="020B0502040204020203" pitchFamily="34" charset="0"/>
              </a:rPr>
              <a:t>Regular Employee can add a customer</a:t>
            </a:r>
          </a:p>
          <a:p>
            <a:pPr algn="just">
              <a:buFont typeface="Arial" panose="020B0604020202020204" pitchFamily="34" charset="0"/>
              <a:buChar char="•"/>
            </a:pPr>
            <a:r>
              <a:rPr lang="en-US" sz="1600" dirty="0">
                <a:latin typeface="Segoe UI" panose="020B0502040204020203" pitchFamily="34" charset="0"/>
                <a:cs typeface="Segoe UI" panose="020B0502040204020203" pitchFamily="34" charset="0"/>
              </a:rPr>
              <a:t>Reported Issue: Some users mentioned that regular employees shouldn’t be allowed to and customer/merchant accounts</a:t>
            </a:r>
          </a:p>
          <a:p>
            <a:pPr algn="just">
              <a:buFont typeface="Arial" panose="020B0604020202020204" pitchFamily="34" charset="0"/>
              <a:buChar char="•"/>
            </a:pPr>
            <a:r>
              <a:rPr lang="en-US" sz="1600" dirty="0">
                <a:latin typeface="Segoe UI" panose="020B0502040204020203" pitchFamily="34" charset="0"/>
                <a:cs typeface="Segoe UI" panose="020B0502040204020203" pitchFamily="34" charset="0"/>
              </a:rPr>
              <a:t>Justification: This was design choice as we believe we didn’t want to burden manager with all the operations each time a new customer/merchant account needed to be added to the system. We allow regular employees to add customers/merchant accounts to the system but it still a manager is still required to physically verify all the input information and approve the account, before account is activated and ready for use</a:t>
            </a:r>
            <a:r>
              <a:rPr lang="en-US" sz="1600" dirty="0" smtClean="0">
                <a:latin typeface="Segoe UI" panose="020B0502040204020203" pitchFamily="34" charset="0"/>
                <a:cs typeface="Segoe UI" panose="020B0502040204020203" pitchFamily="34" charset="0"/>
              </a:rPr>
              <a:t>.</a:t>
            </a:r>
          </a:p>
          <a:p>
            <a:pPr marL="0" indent="0">
              <a:buNone/>
            </a:pPr>
            <a:endParaRPr lang="en-US" dirty="0">
              <a:latin typeface="Segoe UI" panose="020B0502040204020203" pitchFamily="34" charset="0"/>
              <a:cs typeface="Segoe UI" panose="020B0502040204020203" pitchFamily="34" charset="0"/>
            </a:endParaRPr>
          </a:p>
          <a:p>
            <a:r>
              <a:rPr lang="en-US" sz="2200" dirty="0" smtClean="0">
                <a:latin typeface="Segoe UI" panose="020B0502040204020203" pitchFamily="34" charset="0"/>
                <a:cs typeface="Segoe UI" panose="020B0502040204020203" pitchFamily="34" charset="0"/>
              </a:rPr>
              <a:t>Server info leakage</a:t>
            </a:r>
            <a:endParaRPr lang="en-US" sz="2200" dirty="0">
              <a:latin typeface="Segoe UI" panose="020B0502040204020203" pitchFamily="34" charset="0"/>
              <a:cs typeface="Segoe UI" panose="020B0502040204020203" pitchFamily="34" charset="0"/>
            </a:endParaRPr>
          </a:p>
          <a:p>
            <a:pPr algn="just">
              <a:buFont typeface="Arial" panose="020B0604020202020204" pitchFamily="34" charset="0"/>
              <a:buChar char="•"/>
            </a:pPr>
            <a:r>
              <a:rPr lang="en-US" sz="1600" dirty="0">
                <a:latin typeface="Segoe UI" panose="020B0502040204020203" pitchFamily="34" charset="0"/>
                <a:cs typeface="Segoe UI" panose="020B0502040204020203" pitchFamily="34" charset="0"/>
              </a:rPr>
              <a:t>Reported Issue: Server information could be found by appending /docs/setup/html to the website </a:t>
            </a:r>
            <a:r>
              <a:rPr lang="en-US" sz="1600" dirty="0" smtClean="0">
                <a:latin typeface="Segoe UI" panose="020B0502040204020203" pitchFamily="34" charset="0"/>
                <a:cs typeface="Segoe UI" panose="020B0502040204020203" pitchFamily="34" charset="0"/>
              </a:rPr>
              <a:t>URL and </a:t>
            </a:r>
            <a:r>
              <a:rPr lang="en-US" sz="1600" dirty="0">
                <a:latin typeface="Segoe UI" panose="020B0502040204020203" pitchFamily="34" charset="0"/>
                <a:cs typeface="Segoe UI" panose="020B0502040204020203" pitchFamily="34" charset="0"/>
              </a:rPr>
              <a:t>some users reported that it can used to access the server.</a:t>
            </a:r>
          </a:p>
          <a:p>
            <a:pPr algn="just">
              <a:buFont typeface="Arial" panose="020B0604020202020204" pitchFamily="34" charset="0"/>
              <a:buChar char="•"/>
            </a:pPr>
            <a:r>
              <a:rPr lang="en-US" sz="1600" dirty="0">
                <a:latin typeface="Segoe UI" panose="020B0502040204020203" pitchFamily="34" charset="0"/>
                <a:cs typeface="Segoe UI" panose="020B0502040204020203" pitchFamily="34" charset="0"/>
              </a:rPr>
              <a:t>Justification: Going the page just reveals which server we are using (viz. in our case Tomcat 7) which isn’t a highly sensitive information. Moreover, no users or default users are set on server which means it cannot be accessed remotely.</a:t>
            </a:r>
          </a:p>
        </p:txBody>
      </p:sp>
      <p:sp>
        <p:nvSpPr>
          <p:cNvPr id="4" name="Title 1"/>
          <p:cNvSpPr>
            <a:spLocks noGrp="1"/>
          </p:cNvSpPr>
          <p:nvPr>
            <p:ph type="title"/>
          </p:nvPr>
        </p:nvSpPr>
        <p:spPr>
          <a:xfrm>
            <a:off x="677334" y="609600"/>
            <a:ext cx="8596668" cy="459545"/>
          </a:xfrm>
        </p:spPr>
        <p:txBody>
          <a:bodyPr>
            <a:normAutofit/>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2" name="Date Placeholder 1"/>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12</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Karthik</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05261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3041"/>
            <a:ext cx="8596668" cy="4578322"/>
          </a:xfrm>
        </p:spPr>
        <p:txBody>
          <a:bodyPr>
            <a:normAutofit/>
          </a:bodyPr>
          <a:lstStyle/>
          <a:p>
            <a:r>
              <a:rPr lang="en-US" sz="2000" dirty="0">
                <a:latin typeface="Segoe UI" panose="020B0502040204020203" pitchFamily="34" charset="0"/>
                <a:cs typeface="Segoe UI" panose="020B0502040204020203" pitchFamily="34" charset="0"/>
              </a:rPr>
              <a:t>Email not working</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Couldn’t reproduce the issue</a:t>
            </a:r>
          </a:p>
          <a:p>
            <a:r>
              <a:rPr lang="en-US" sz="2000" dirty="0" smtClean="0">
                <a:latin typeface="Segoe UI" panose="020B0502040204020203" pitchFamily="34" charset="0"/>
                <a:cs typeface="Segoe UI" panose="020B0502040204020203" pitchFamily="34" charset="0"/>
              </a:rPr>
              <a:t>Couldn’t </a:t>
            </a:r>
            <a:r>
              <a:rPr lang="en-US" sz="2000" dirty="0">
                <a:latin typeface="Segoe UI" panose="020B0502040204020203" pitchFamily="34" charset="0"/>
                <a:cs typeface="Segoe UI" panose="020B0502040204020203" pitchFamily="34" charset="0"/>
              </a:rPr>
              <a:t>add new customer</a:t>
            </a:r>
          </a:p>
          <a:p>
            <a:pPr algn="just">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Justification</a:t>
            </a:r>
            <a:r>
              <a:rPr lang="en-US" sz="1500" dirty="0">
                <a:latin typeface="Segoe UI" panose="020B0502040204020203" pitchFamily="34" charset="0"/>
                <a:cs typeface="Segoe UI" panose="020B0502040204020203" pitchFamily="34" charset="0"/>
              </a:rPr>
              <a:t>: Couldn’t reproduce the </a:t>
            </a:r>
            <a:r>
              <a:rPr lang="en-US" sz="1500" dirty="0" smtClean="0">
                <a:latin typeface="Segoe UI" panose="020B0502040204020203" pitchFamily="34" charset="0"/>
                <a:cs typeface="Segoe UI" panose="020B0502040204020203" pitchFamily="34" charset="0"/>
              </a:rPr>
              <a:t>issue</a:t>
            </a:r>
          </a:p>
          <a:p>
            <a:r>
              <a:rPr lang="en-US" sz="2000" dirty="0" smtClean="0">
                <a:latin typeface="Segoe UI" panose="020B0502040204020203" pitchFamily="34" charset="0"/>
                <a:cs typeface="Segoe UI" panose="020B0502040204020203" pitchFamily="34" charset="0"/>
              </a:rPr>
              <a:t>Session Hijacking</a:t>
            </a:r>
            <a:endParaRPr lang="en-US" sz="2000" dirty="0">
              <a:latin typeface="Segoe UI" panose="020B0502040204020203" pitchFamily="34" charset="0"/>
              <a:cs typeface="Segoe UI" panose="020B0502040204020203" pitchFamily="34" charset="0"/>
            </a:endParaRP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a:t>
            </a:r>
            <a:r>
              <a:rPr lang="en-US" sz="1500" dirty="0" smtClean="0">
                <a:latin typeface="Segoe UI" panose="020B0502040204020203" pitchFamily="34" charset="0"/>
                <a:cs typeface="Segoe UI" panose="020B0502040204020203" pitchFamily="34" charset="0"/>
              </a:rPr>
              <a:t>One, it is not valid. Two, screenshot is from some other Group</a:t>
            </a:r>
            <a:endParaRPr lang="en-US" sz="1500" dirty="0" smtClean="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Regular employee can see critical </a:t>
            </a:r>
            <a:r>
              <a:rPr lang="en-US" sz="2000" dirty="0" smtClean="0">
                <a:latin typeface="Segoe UI" panose="020B0502040204020203" pitchFamily="34" charset="0"/>
                <a:cs typeface="Segoe UI" panose="020B0502040204020203" pitchFamily="34" charset="0"/>
              </a:rPr>
              <a:t>transactions</a:t>
            </a:r>
          </a:p>
          <a:p>
            <a:pPr algn="just">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Reported Issue</a:t>
            </a:r>
            <a:r>
              <a:rPr lang="en-US" sz="1500" dirty="0">
                <a:latin typeface="Segoe UI" panose="020B0502040204020203" pitchFamily="34" charset="0"/>
                <a:cs typeface="Segoe UI" panose="020B0502040204020203" pitchFamily="34" charset="0"/>
              </a:rPr>
              <a:t>: Some users reported that regular employees shouldn’t be allowed to view critical transactions</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We felt allowing regular employees to view transactions was a better design choice as they could confirm on customer’s behalf the status of a transaction, in case customer is not able to access the system for some reason. However approval/denial of a critical transaction still requires a manager. </a:t>
            </a:r>
            <a:endParaRPr lang="en-US" dirty="0"/>
          </a:p>
        </p:txBody>
      </p:sp>
      <p:sp>
        <p:nvSpPr>
          <p:cNvPr id="4" name="Title 1"/>
          <p:cNvSpPr>
            <a:spLocks noGrp="1"/>
          </p:cNvSpPr>
          <p:nvPr>
            <p:ph type="title"/>
          </p:nvPr>
        </p:nvSpPr>
        <p:spPr>
          <a:xfrm>
            <a:off x="677334" y="609600"/>
            <a:ext cx="8596668" cy="431409"/>
          </a:xfrm>
        </p:spPr>
        <p:txBody>
          <a:bodyPr>
            <a:normAutofit fontScale="90000"/>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2" name="Date Placeholder 1"/>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13</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Karthik</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40916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61515"/>
            <a:ext cx="8596668" cy="4479848"/>
          </a:xfrm>
        </p:spPr>
        <p:txBody>
          <a:bodyPr>
            <a:noAutofit/>
          </a:bodyPr>
          <a:lstStyle/>
          <a:p>
            <a:r>
              <a:rPr lang="en-US" sz="2000" dirty="0">
                <a:latin typeface="Segoe UI" panose="020B0502040204020203" pitchFamily="34" charset="0"/>
                <a:cs typeface="Segoe UI" panose="020B0502040204020203" pitchFamily="34" charset="0"/>
              </a:rPr>
              <a:t>Forms can execute scripts</a:t>
            </a:r>
          </a:p>
          <a:p>
            <a:pPr algn="just">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Reported </a:t>
            </a:r>
            <a:r>
              <a:rPr lang="en-US" sz="1500" dirty="0">
                <a:latin typeface="Segoe UI" panose="020B0502040204020203" pitchFamily="34" charset="0"/>
                <a:cs typeface="Segoe UI" panose="020B0502040204020203" pitchFamily="34" charset="0"/>
              </a:rPr>
              <a:t>Issue: Some users mentioned that certain forms accepted strings like “&lt;script&gt;&lt;/script&gt;” can be exploited to executed malicious scripts on website</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All accepted strings are sanitized and made sure that they are only used as strings and couldn’t be misused in any way. A user can pick username like “root” but that doesn’t mean it would give him root access to the system</a:t>
            </a:r>
            <a:r>
              <a:rPr lang="en-US" sz="1500" dirty="0" smtClean="0">
                <a:latin typeface="Segoe UI" panose="020B0502040204020203" pitchFamily="34" charset="0"/>
                <a:cs typeface="Segoe UI" panose="020B0502040204020203" pitchFamily="34" charset="0"/>
              </a:rPr>
              <a:t>.</a:t>
            </a:r>
          </a:p>
          <a:p>
            <a:pPr>
              <a:buFont typeface="Arial" panose="020B0604020202020204" pitchFamily="34" charset="0"/>
              <a:buChar char="•"/>
            </a:pPr>
            <a:endParaRPr lang="en-US" sz="1500" dirty="0">
              <a:latin typeface="Segoe UI" panose="020B0502040204020203" pitchFamily="34" charset="0"/>
              <a:cs typeface="Segoe UI" panose="020B0502040204020203" pitchFamily="34" charset="0"/>
            </a:endParaRPr>
          </a:p>
          <a:p>
            <a:r>
              <a:rPr lang="en-US" sz="1500" dirty="0" smtClean="0">
                <a:latin typeface="Segoe UI" panose="020B0502040204020203" pitchFamily="34" charset="0"/>
                <a:cs typeface="Segoe UI" panose="020B0502040204020203" pitchFamily="34" charset="0"/>
              </a:rPr>
              <a:t> </a:t>
            </a:r>
            <a:r>
              <a:rPr lang="en-US" sz="2000" dirty="0" smtClean="0">
                <a:latin typeface="Segoe UI" panose="020B0502040204020203" pitchFamily="34" charset="0"/>
                <a:cs typeface="Segoe UI" panose="020B0502040204020203" pitchFamily="34" charset="0"/>
              </a:rPr>
              <a:t>‘</a:t>
            </a:r>
            <a:r>
              <a:rPr lang="en-US" sz="2000" dirty="0" smtClean="0">
                <a:latin typeface="Segoe UI" panose="020B0502040204020203" pitchFamily="34" charset="0"/>
                <a:cs typeface="Segoe UI" panose="020B0502040204020203" pitchFamily="34" charset="0"/>
              </a:rPr>
              <a:t>Multiple </a:t>
            </a:r>
            <a:r>
              <a:rPr lang="en-US" sz="2000" dirty="0" smtClean="0">
                <a:latin typeface="Segoe UI" panose="020B0502040204020203" pitchFamily="34" charset="0"/>
                <a:cs typeface="Segoe UI" panose="020B0502040204020203" pitchFamily="34" charset="0"/>
              </a:rPr>
              <a:t>sessions are </a:t>
            </a:r>
            <a:r>
              <a:rPr lang="en-US" sz="2000" dirty="0">
                <a:latin typeface="Segoe UI" panose="020B0502040204020203" pitchFamily="34" charset="0"/>
                <a:cs typeface="Segoe UI" panose="020B0502040204020203" pitchFamily="34" charset="0"/>
              </a:rPr>
              <a:t>not </a:t>
            </a:r>
            <a:r>
              <a:rPr lang="en-US" sz="2000" dirty="0" smtClean="0">
                <a:latin typeface="Segoe UI" panose="020B0502040204020203" pitchFamily="34" charset="0"/>
                <a:cs typeface="Segoe UI" panose="020B0502040204020203" pitchFamily="34" charset="0"/>
              </a:rPr>
              <a:t>allowed’ </a:t>
            </a:r>
            <a:r>
              <a:rPr lang="en-US" sz="2000" dirty="0">
                <a:latin typeface="Segoe UI" panose="020B0502040204020203" pitchFamily="34" charset="0"/>
                <a:cs typeface="Segoe UI" panose="020B0502040204020203" pitchFamily="34" charset="0"/>
              </a:rPr>
              <a:t>message</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It was reported that people were receiving this message on login</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This is a security feature implemented to ensure that older session needs to be closed before opening new session for another user on same browser. Many times, people log into the </a:t>
            </a:r>
            <a:r>
              <a:rPr lang="en-US" sz="1500" dirty="0" smtClean="0">
                <a:latin typeface="Segoe UI" panose="020B0502040204020203" pitchFamily="34" charset="0"/>
                <a:cs typeface="Segoe UI" panose="020B0502040204020203" pitchFamily="34" charset="0"/>
              </a:rPr>
              <a:t>website</a:t>
            </a:r>
            <a:r>
              <a:rPr lang="en-US" sz="1500" dirty="0">
                <a:latin typeface="Segoe UI" panose="020B0502040204020203" pitchFamily="34" charset="0"/>
                <a:cs typeface="Segoe UI" panose="020B0502040204020203" pitchFamily="34" charset="0"/>
              </a:rPr>
              <a:t>, close the tab but don’t necessarily close the browser. While the session automatically expires in 30 minutes but it is still active and needs to be properly closed by logging out or restarting the browser.</a:t>
            </a:r>
          </a:p>
        </p:txBody>
      </p:sp>
      <p:sp>
        <p:nvSpPr>
          <p:cNvPr id="4" name="Title 1"/>
          <p:cNvSpPr>
            <a:spLocks noGrp="1"/>
          </p:cNvSpPr>
          <p:nvPr>
            <p:ph type="title"/>
          </p:nvPr>
        </p:nvSpPr>
        <p:spPr>
          <a:xfrm>
            <a:off x="677334" y="609600"/>
            <a:ext cx="8596668" cy="473612"/>
          </a:xfrm>
        </p:spPr>
        <p:txBody>
          <a:bodyPr>
            <a:normAutofit/>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2" name="Date Placeholder 1"/>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14</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Sagar</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5739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16259"/>
            <a:ext cx="8596668" cy="4325104"/>
          </a:xfrm>
        </p:spPr>
        <p:txBody>
          <a:bodyPr>
            <a:normAutofit fontScale="92500" lnSpcReduction="10000"/>
          </a:bodyPr>
          <a:lstStyle/>
          <a:p>
            <a:r>
              <a:rPr lang="en-US" sz="2000" dirty="0">
                <a:latin typeface="Segoe UI" panose="020B0502040204020203" pitchFamily="34" charset="0"/>
                <a:cs typeface="Segoe UI" panose="020B0502040204020203" pitchFamily="34" charset="0"/>
              </a:rPr>
              <a:t>Ability to access webpage using URL</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Some users reported that after logging into the website and closing the tab, they could use URL to access a webpage</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This is expected as per design. A session remains active for 30 minutes, closing the browser or logout action, whichever occurs earlier. Closing a tab or closing window doesn’t mean same as closing the browser entirely. </a:t>
            </a:r>
          </a:p>
          <a:p>
            <a:r>
              <a:rPr lang="en-US" sz="2000" dirty="0" smtClean="0">
                <a:latin typeface="Segoe UI" panose="020B0502040204020203" pitchFamily="34" charset="0"/>
                <a:cs typeface="Segoe UI" panose="020B0502040204020203" pitchFamily="34" charset="0"/>
              </a:rPr>
              <a:t>Future </a:t>
            </a:r>
            <a:r>
              <a:rPr lang="en-US" sz="2000" dirty="0">
                <a:latin typeface="Segoe UI" panose="020B0502040204020203" pitchFamily="34" charset="0"/>
                <a:cs typeface="Segoe UI" panose="020B0502040204020203" pitchFamily="34" charset="0"/>
              </a:rPr>
              <a:t>dates are accepted</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Some users reported that future dates are being accepted in date of birth field</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Not a security issue but design oversight. In any case, we expect manager to verify all information before approving a user account for merchant/customer</a:t>
            </a:r>
            <a:r>
              <a:rPr lang="en-US" sz="1500" dirty="0" smtClean="0">
                <a:latin typeface="Segoe UI" panose="020B0502040204020203" pitchFamily="34" charset="0"/>
                <a:cs typeface="Segoe UI" panose="020B0502040204020203" pitchFamily="34" charset="0"/>
              </a:rPr>
              <a:t>.</a:t>
            </a:r>
          </a:p>
          <a:p>
            <a:r>
              <a:rPr lang="en-US" sz="2000" dirty="0" smtClean="0">
                <a:latin typeface="Segoe UI" panose="020B0502040204020203" pitchFamily="34" charset="0"/>
                <a:cs typeface="Segoe UI" panose="020B0502040204020203" pitchFamily="34" charset="0"/>
              </a:rPr>
              <a:t>CSRF attack is possible</a:t>
            </a:r>
            <a:endParaRPr lang="en-US" sz="2000" dirty="0">
              <a:latin typeface="Segoe UI" panose="020B0502040204020203" pitchFamily="34" charset="0"/>
              <a:cs typeface="Segoe UI" panose="020B0502040204020203" pitchFamily="34" charset="0"/>
            </a:endParaRPr>
          </a:p>
          <a:p>
            <a:pPr algn="just">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Justification: This is not a valid issue</a:t>
            </a:r>
            <a:endParaRPr lang="en-US" sz="1500" dirty="0">
              <a:latin typeface="Segoe UI" panose="020B0502040204020203" pitchFamily="34" charset="0"/>
              <a:cs typeface="Segoe UI" panose="020B0502040204020203" pitchFamily="34" charset="0"/>
            </a:endParaRPr>
          </a:p>
          <a:p>
            <a:r>
              <a:rPr lang="en-US" sz="2000" dirty="0" smtClean="0">
                <a:latin typeface="Segoe UI" panose="020B0502040204020203" pitchFamily="34" charset="0"/>
                <a:cs typeface="Segoe UI" panose="020B0502040204020203" pitchFamily="34" charset="0"/>
              </a:rPr>
              <a:t>Form/Page </a:t>
            </a:r>
            <a:r>
              <a:rPr lang="en-US" sz="2000" dirty="0">
                <a:latin typeface="Segoe UI" panose="020B0502040204020203" pitchFamily="34" charset="0"/>
                <a:cs typeface="Segoe UI" panose="020B0502040204020203" pitchFamily="34" charset="0"/>
              </a:rPr>
              <a:t>refresh is not working</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Refresh was disabled as a security measure</a:t>
            </a:r>
          </a:p>
          <a:p>
            <a:pPr marL="0" indent="0">
              <a:buNone/>
            </a:pPr>
            <a:endParaRPr lang="en-US" sz="1500" dirty="0">
              <a:latin typeface="Segoe UI" panose="020B0502040204020203" pitchFamily="34" charset="0"/>
              <a:cs typeface="Segoe UI" panose="020B0502040204020203" pitchFamily="34" charset="0"/>
            </a:endParaRPr>
          </a:p>
        </p:txBody>
      </p:sp>
      <p:sp>
        <p:nvSpPr>
          <p:cNvPr id="4" name="Title 1"/>
          <p:cNvSpPr>
            <a:spLocks noGrp="1"/>
          </p:cNvSpPr>
          <p:nvPr>
            <p:ph type="title"/>
          </p:nvPr>
        </p:nvSpPr>
        <p:spPr>
          <a:xfrm>
            <a:off x="677334" y="609601"/>
            <a:ext cx="8596668" cy="473612"/>
          </a:xfrm>
        </p:spPr>
        <p:txBody>
          <a:bodyPr>
            <a:normAutofit/>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2" name="Date Placeholder 1"/>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15</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Sagar</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83746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78375"/>
            <a:ext cx="8596668" cy="5394959"/>
          </a:xfrm>
        </p:spPr>
        <p:txBody>
          <a:bodyPr>
            <a:normAutofit/>
          </a:bodyPr>
          <a:lstStyle/>
          <a:p>
            <a:r>
              <a:rPr lang="en-US" sz="2000" dirty="0">
                <a:latin typeface="Segoe UI" panose="020B0502040204020203" pitchFamily="34" charset="0"/>
                <a:cs typeface="Segoe UI" panose="020B0502040204020203" pitchFamily="34" charset="0"/>
              </a:rPr>
              <a:t>Session Hijacking</a:t>
            </a:r>
          </a:p>
          <a:p>
            <a:pPr>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Many users reported that session hijacking is possible and illustrated by copying session cookie and reinserting it in another browser using firebug and cookie manager</a:t>
            </a:r>
          </a:p>
          <a:p>
            <a:pPr>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The reported method requires attackers to access to machine to acquire session cookies (which are valid for 30 minutes maximum) physically or using malware. This </a:t>
            </a:r>
            <a:r>
              <a:rPr lang="en-US" sz="1500" dirty="0" smtClean="0">
                <a:latin typeface="Segoe UI" panose="020B0502040204020203" pitchFamily="34" charset="0"/>
                <a:cs typeface="Segoe UI" panose="020B0502040204020203" pitchFamily="34" charset="0"/>
              </a:rPr>
              <a:t>behavior </a:t>
            </a:r>
            <a:r>
              <a:rPr lang="en-US" sz="1500" dirty="0">
                <a:latin typeface="Segoe UI" panose="020B0502040204020203" pitchFamily="34" charset="0"/>
                <a:cs typeface="Segoe UI" panose="020B0502040204020203" pitchFamily="34" charset="0"/>
              </a:rPr>
              <a:t>is not currently covered in scope of this project. The data available on network or transport layers is encrypted by SSL and session variables cannot be acquired by attacker using this </a:t>
            </a:r>
            <a:r>
              <a:rPr lang="en-US" sz="1500" dirty="0" smtClean="0">
                <a:latin typeface="Segoe UI" panose="020B0502040204020203" pitchFamily="34" charset="0"/>
                <a:cs typeface="Segoe UI" panose="020B0502040204020203" pitchFamily="34" charset="0"/>
              </a:rPr>
              <a:t>method</a:t>
            </a:r>
          </a:p>
          <a:p>
            <a:r>
              <a:rPr lang="en-US" sz="2000" dirty="0">
                <a:latin typeface="Segoe UI" panose="020B0502040204020203" pitchFamily="34" charset="0"/>
                <a:cs typeface="Segoe UI" panose="020B0502040204020203" pitchFamily="34" charset="0"/>
              </a:rPr>
              <a:t>SSN is visible and accepts characters</a:t>
            </a:r>
          </a:p>
          <a:p>
            <a:pPr>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SSN is visible only during input or approval process in which case manager needs to verify the SSN and do background checks before approving user access to the system. Also we allow SSN to have characters as well since SSN can contain hyphens and we leave SSN validation and verification </a:t>
            </a:r>
            <a:r>
              <a:rPr lang="en-US" sz="1500" dirty="0" smtClean="0">
                <a:latin typeface="Segoe UI" panose="020B0502040204020203" pitchFamily="34" charset="0"/>
                <a:cs typeface="Segoe UI" panose="020B0502040204020203" pitchFamily="34" charset="0"/>
              </a:rPr>
              <a:t>up to </a:t>
            </a:r>
            <a:r>
              <a:rPr lang="en-US" sz="1500" dirty="0">
                <a:latin typeface="Segoe UI" panose="020B0502040204020203" pitchFamily="34" charset="0"/>
                <a:cs typeface="Segoe UI" panose="020B0502040204020203" pitchFamily="34" charset="0"/>
              </a:rPr>
              <a:t>manager</a:t>
            </a:r>
          </a:p>
          <a:p>
            <a:r>
              <a:rPr lang="en-US" sz="2000" dirty="0" smtClean="0">
                <a:latin typeface="Segoe UI" panose="020B0502040204020203" pitchFamily="34" charset="0"/>
                <a:cs typeface="Segoe UI" panose="020B0502040204020203" pitchFamily="34" charset="0"/>
              </a:rPr>
              <a:t>SQL </a:t>
            </a:r>
            <a:r>
              <a:rPr lang="en-US" sz="2000" dirty="0">
                <a:latin typeface="Segoe UI" panose="020B0502040204020203" pitchFamily="34" charset="0"/>
                <a:cs typeface="Segoe UI" panose="020B0502040204020203" pitchFamily="34" charset="0"/>
              </a:rPr>
              <a:t>Injection</a:t>
            </a:r>
          </a:p>
          <a:p>
            <a:pPr>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Some users reported that SQL injection is possible </a:t>
            </a:r>
            <a:r>
              <a:rPr lang="en-US" sz="1500" dirty="0" smtClean="0">
                <a:latin typeface="Segoe UI" panose="020B0502040204020203" pitchFamily="34" charset="0"/>
                <a:cs typeface="Segoe UI" panose="020B0502040204020203" pitchFamily="34" charset="0"/>
              </a:rPr>
              <a:t>with input as </a:t>
            </a:r>
            <a:r>
              <a:rPr lang="en-US" sz="1500" dirty="0">
                <a:latin typeface="Segoe UI" panose="020B0502040204020203" pitchFamily="34" charset="0"/>
                <a:cs typeface="Segoe UI" panose="020B0502040204020203" pitchFamily="34" charset="0"/>
              </a:rPr>
              <a:t>“a OR 1 == </a:t>
            </a:r>
            <a:r>
              <a:rPr lang="en-US" sz="1500" dirty="0" smtClean="0">
                <a:latin typeface="Segoe UI" panose="020B0502040204020203" pitchFamily="34" charset="0"/>
                <a:cs typeface="Segoe UI" panose="020B0502040204020203" pitchFamily="34" charset="0"/>
              </a:rPr>
              <a:t>1”</a:t>
            </a:r>
          </a:p>
          <a:p>
            <a:pPr>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Justification</a:t>
            </a:r>
            <a:r>
              <a:rPr lang="en-US" sz="1500" dirty="0">
                <a:latin typeface="Segoe UI" panose="020B0502040204020203" pitchFamily="34" charset="0"/>
                <a:cs typeface="Segoe UI" panose="020B0502040204020203" pitchFamily="34" charset="0"/>
              </a:rPr>
              <a:t>: We use Hibernate Query Language with parameterized statements to format SQL scripts and such strings are sanitized</a:t>
            </a:r>
          </a:p>
          <a:p>
            <a:endParaRPr lang="en-US" sz="1500" dirty="0">
              <a:latin typeface="Segoe UI" panose="020B0502040204020203" pitchFamily="34" charset="0"/>
              <a:cs typeface="Segoe UI" panose="020B0502040204020203" pitchFamily="34" charset="0"/>
            </a:endParaRPr>
          </a:p>
        </p:txBody>
      </p:sp>
      <p:sp>
        <p:nvSpPr>
          <p:cNvPr id="4" name="Title 1"/>
          <p:cNvSpPr>
            <a:spLocks noGrp="1"/>
          </p:cNvSpPr>
          <p:nvPr>
            <p:ph type="title"/>
          </p:nvPr>
        </p:nvSpPr>
        <p:spPr>
          <a:xfrm>
            <a:off x="677334" y="609600"/>
            <a:ext cx="8596668" cy="487680"/>
          </a:xfrm>
        </p:spPr>
        <p:txBody>
          <a:bodyPr>
            <a:normAutofit/>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2" name="Date Placeholder 1"/>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16</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Sagar</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42761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5815"/>
          </a:xfrm>
        </p:spPr>
        <p:txBody>
          <a:bodyPr>
            <a:normAutofit/>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677334" y="1350499"/>
            <a:ext cx="8596668" cy="5387926"/>
          </a:xfrm>
        </p:spPr>
        <p:txBody>
          <a:bodyPr>
            <a:normAutofit fontScale="62500" lnSpcReduction="20000"/>
          </a:bodyPr>
          <a:lstStyle/>
          <a:p>
            <a:pPr fontAlgn="base"/>
            <a:r>
              <a:rPr lang="en-US" sz="3200" dirty="0" smtClean="0">
                <a:latin typeface="Segoe UI" panose="020B0502040204020203" pitchFamily="34" charset="0"/>
                <a:cs typeface="Segoe UI" panose="020B0502040204020203" pitchFamily="34" charset="0"/>
              </a:rPr>
              <a:t>Login form values not clear after failed login</a:t>
            </a:r>
          </a:p>
          <a:p>
            <a:pPr algn="just">
              <a:buFont typeface="Arial" panose="020B0604020202020204" pitchFamily="34" charset="0"/>
              <a:buChar char="•"/>
            </a:pPr>
            <a:r>
              <a:rPr lang="en-US" sz="2600" dirty="0" smtClean="0">
                <a:latin typeface="Segoe UI" panose="020B0502040204020203" pitchFamily="34" charset="0"/>
                <a:cs typeface="Segoe UI" panose="020B0502040204020203" pitchFamily="34" charset="0"/>
              </a:rPr>
              <a:t>Reported Issue: After login fails and redirected back to login page, the form values aren’t cleared</a:t>
            </a:r>
          </a:p>
          <a:p>
            <a:pPr algn="just">
              <a:buFont typeface="Arial" panose="020B0604020202020204" pitchFamily="34" charset="0"/>
              <a:buChar char="•"/>
            </a:pPr>
            <a:r>
              <a:rPr lang="en-US" sz="2600" dirty="0" smtClean="0">
                <a:latin typeface="Segoe UI" panose="020B0502040204020203" pitchFamily="34" charset="0"/>
                <a:cs typeface="Segoe UI" panose="020B0502040204020203" pitchFamily="34" charset="0"/>
              </a:rPr>
              <a:t>Justification: This is a design implementation to make login page more user friendly. We don’t reset login form after failed login. If for any scenario, login fails due to incorrect username/password or wrong captcha then user doesn’t have to retype those fields. However, these form values aren’t stored and are cleared if you refresh the page or close the browser. </a:t>
            </a:r>
          </a:p>
          <a:p>
            <a:pPr marL="0" indent="0" algn="just">
              <a:buNone/>
            </a:pPr>
            <a:endParaRPr lang="en-US" dirty="0" smtClean="0">
              <a:latin typeface="Segoe UI" panose="020B0502040204020203" pitchFamily="34" charset="0"/>
              <a:cs typeface="Segoe UI" panose="020B0502040204020203" pitchFamily="34" charset="0"/>
            </a:endParaRPr>
          </a:p>
          <a:p>
            <a:pPr algn="just"/>
            <a:r>
              <a:rPr lang="en-US" sz="3200" dirty="0" smtClean="0">
                <a:latin typeface="Segoe UI" panose="020B0502040204020203" pitchFamily="34" charset="0"/>
                <a:cs typeface="Segoe UI" panose="020B0502040204020203" pitchFamily="34" charset="0"/>
              </a:rPr>
              <a:t>PKI not working</a:t>
            </a:r>
          </a:p>
          <a:p>
            <a:pPr algn="just">
              <a:buFont typeface="Arial" panose="020B0604020202020204" pitchFamily="34" charset="0"/>
              <a:buChar char="•"/>
            </a:pPr>
            <a:r>
              <a:rPr lang="en-US" sz="2600" dirty="0" smtClean="0">
                <a:latin typeface="Segoe UI" panose="020B0502040204020203" pitchFamily="34" charset="0"/>
                <a:cs typeface="Segoe UI" panose="020B0502040204020203" pitchFamily="34" charset="0"/>
              </a:rPr>
              <a:t>Reported Issue: PKI not working – Timeout issue</a:t>
            </a:r>
          </a:p>
          <a:p>
            <a:pPr algn="just">
              <a:buFont typeface="Arial" panose="020B0604020202020204" pitchFamily="34" charset="0"/>
              <a:buChar char="•"/>
            </a:pPr>
            <a:r>
              <a:rPr lang="en-US" sz="2600" dirty="0" smtClean="0">
                <a:latin typeface="Segoe UI" panose="020B0502040204020203" pitchFamily="34" charset="0"/>
                <a:cs typeface="Segoe UI" panose="020B0502040204020203" pitchFamily="34" charset="0"/>
              </a:rPr>
              <a:t>Justification: Our PKI implementation does certain computations to verify public and private key on client side which is a bit time consuming process. We found that our assigned VM didn’t have enough resources to scale well to our application, specifically our PKI implementation part and timed out the request before operation on client side was completed. We had developed the application locally as working with VM seemed near impossible due to random crashes and glitches and didn’t encounter any issues locally with our implementation which led us to believe it would work properly on VM. We tried various ways to mitigate this issue but couldn’t find a quick feasible solution which didn’t involve any major design changes.</a:t>
            </a:r>
            <a:endParaRPr lang="en-US" sz="2600" dirty="0"/>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17</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Rajesh</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20416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38649"/>
            <a:ext cx="8596668" cy="4302714"/>
          </a:xfrm>
        </p:spPr>
        <p:txBody>
          <a:bodyPr>
            <a:noAutofit/>
          </a:bodyPr>
          <a:lstStyle/>
          <a:p>
            <a:r>
              <a:rPr lang="en-US" sz="2000" dirty="0" smtClean="0">
                <a:latin typeface="Segoe UI" panose="020B0502040204020203" pitchFamily="34" charset="0"/>
                <a:cs typeface="Segoe UI" panose="020B0502040204020203" pitchFamily="34" charset="0"/>
              </a:rPr>
              <a:t>No </a:t>
            </a:r>
            <a:r>
              <a:rPr lang="en-US" sz="2000" dirty="0">
                <a:latin typeface="Segoe UI" panose="020B0502040204020203" pitchFamily="34" charset="0"/>
                <a:cs typeface="Segoe UI" panose="020B0502040204020203" pitchFamily="34" charset="0"/>
              </a:rPr>
              <a:t>email message when a new user is added to the system</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It was reported that an email wasn’t sent when a new user was added to the system</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When a new user is added to the system, it is required to be approved by a manager and the manager assigned for the approval process is picked at random. If system has multiple managers, the account pending approval could be assigned to anyone and until the account is approved by the assigned manager, the account isn’t activated. The email message with temporary password isn’t sent out until the account is activated. This is the implemented design of the </a:t>
            </a:r>
            <a:r>
              <a:rPr lang="en-US" sz="1500" dirty="0" smtClean="0">
                <a:latin typeface="Segoe UI" panose="020B0502040204020203" pitchFamily="34" charset="0"/>
                <a:cs typeface="Segoe UI" panose="020B0502040204020203" pitchFamily="34" charset="0"/>
              </a:rPr>
              <a:t>system</a:t>
            </a:r>
          </a:p>
          <a:p>
            <a:r>
              <a:rPr lang="en-US" sz="2000" dirty="0">
                <a:latin typeface="Segoe UI" panose="020B0502040204020203" pitchFamily="34" charset="0"/>
                <a:cs typeface="Segoe UI" panose="020B0502040204020203" pitchFamily="34" charset="0"/>
              </a:rPr>
              <a:t>Error message for Manager update</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Some users experienced an error message when updating information from manager account</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Couldn’t reproduce the issue. Most likely cause of behavior would be improper data being entered which doesn’t match the validations which were added as a part of security measure</a:t>
            </a:r>
          </a:p>
          <a:p>
            <a:pPr algn="just">
              <a:buFont typeface="Arial" panose="020B0604020202020204" pitchFamily="34" charset="0"/>
              <a:buChar char="•"/>
            </a:pPr>
            <a:endParaRPr lang="en-US" sz="1500" dirty="0">
              <a:latin typeface="Segoe UI" panose="020B0502040204020203" pitchFamily="34" charset="0"/>
              <a:cs typeface="Segoe UI" panose="020B0502040204020203" pitchFamily="34" charset="0"/>
            </a:endParaRPr>
          </a:p>
          <a:p>
            <a:pPr marL="0" indent="0">
              <a:buNone/>
            </a:pPr>
            <a:endParaRPr lang="en-US" sz="1500" dirty="0"/>
          </a:p>
        </p:txBody>
      </p:sp>
      <p:sp>
        <p:nvSpPr>
          <p:cNvPr id="4" name="Title 1"/>
          <p:cNvSpPr>
            <a:spLocks noGrp="1"/>
          </p:cNvSpPr>
          <p:nvPr>
            <p:ph type="title"/>
          </p:nvPr>
        </p:nvSpPr>
        <p:spPr>
          <a:xfrm>
            <a:off x="677334" y="609600"/>
            <a:ext cx="8596668" cy="485104"/>
          </a:xfrm>
        </p:spPr>
        <p:txBody>
          <a:bodyPr>
            <a:normAutofit/>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5" name="Date Placeholder 4"/>
          <p:cNvSpPr>
            <a:spLocks noGrp="1"/>
          </p:cNvSpPr>
          <p:nvPr>
            <p:ph type="dt" sz="half" idx="10"/>
          </p:nvPr>
        </p:nvSpPr>
        <p:spPr/>
        <p:txBody>
          <a:bodyPr/>
          <a:lstStyle/>
          <a:p>
            <a:r>
              <a:rPr lang="en-US" smtClean="0"/>
              <a:t>12/3/2015</a:t>
            </a:r>
            <a:endParaRPr lang="en-US" dirty="0"/>
          </a:p>
        </p:txBody>
      </p:sp>
      <p:sp>
        <p:nvSpPr>
          <p:cNvPr id="6" name="Footer Placeholder 5"/>
          <p:cNvSpPr>
            <a:spLocks noGrp="1"/>
          </p:cNvSpPr>
          <p:nvPr>
            <p:ph type="ftr" sz="quarter" idx="11"/>
          </p:nvPr>
        </p:nvSpPr>
        <p:spPr/>
        <p:txBody>
          <a:bodyPr/>
          <a:lstStyle/>
          <a:p>
            <a:r>
              <a:rPr lang="en-US" dirty="0" smtClean="0"/>
              <a:t>CSE 545: Software Security - Group 15 Presentation</a:t>
            </a:r>
            <a:endParaRPr lang="en-US" dirty="0"/>
          </a:p>
        </p:txBody>
      </p:sp>
      <p:sp>
        <p:nvSpPr>
          <p:cNvPr id="7" name="Slide Number Placeholder 6"/>
          <p:cNvSpPr>
            <a:spLocks noGrp="1"/>
          </p:cNvSpPr>
          <p:nvPr>
            <p:ph type="sldNum" sz="quarter" idx="12"/>
          </p:nvPr>
        </p:nvSpPr>
        <p:spPr/>
        <p:txBody>
          <a:bodyPr/>
          <a:lstStyle/>
          <a:p>
            <a:fld id="{03BF62E6-1576-4196-9F50-CC567FB39D85}" type="slidenum">
              <a:rPr lang="en-US" smtClean="0"/>
              <a:t>18</a:t>
            </a:fld>
            <a:endParaRPr lang="en-US" dirty="0"/>
          </a:p>
        </p:txBody>
      </p:sp>
      <p:sp>
        <p:nvSpPr>
          <p:cNvPr id="8" name="TextBox 7"/>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Rajesh</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9" name="TextBox 8"/>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47304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61375"/>
            <a:ext cx="8596668" cy="4533363"/>
          </a:xfrm>
        </p:spPr>
        <p:txBody>
          <a:bodyPr>
            <a:normAutofit/>
          </a:bodyPr>
          <a:lstStyle/>
          <a:p>
            <a:r>
              <a:rPr lang="en-US" sz="2000" dirty="0" smtClean="0">
                <a:latin typeface="Segoe UI" panose="020B0502040204020203" pitchFamily="34" charset="0"/>
                <a:cs typeface="Segoe UI" panose="020B0502040204020203" pitchFamily="34" charset="0"/>
              </a:rPr>
              <a:t>Password reset issue</a:t>
            </a:r>
          </a:p>
          <a:p>
            <a:pPr>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Reported Issue: OTP is sent to wrong email</a:t>
            </a:r>
          </a:p>
          <a:p>
            <a:pPr>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Justification</a:t>
            </a:r>
            <a:r>
              <a:rPr lang="en-US" sz="1500" dirty="0">
                <a:latin typeface="Segoe UI" panose="020B0502040204020203" pitchFamily="34" charset="0"/>
                <a:cs typeface="Segoe UI" panose="020B0502040204020203" pitchFamily="34" charset="0"/>
              </a:rPr>
              <a:t>: Unable to reproduce this issue</a:t>
            </a:r>
          </a:p>
          <a:p>
            <a:r>
              <a:rPr lang="en-US" sz="2000" dirty="0" smtClean="0">
                <a:latin typeface="Segoe UI" panose="020B0502040204020203" pitchFamily="34" charset="0"/>
                <a:cs typeface="Segoe UI" panose="020B0502040204020203" pitchFamily="34" charset="0"/>
              </a:rPr>
              <a:t>Refreshing captcha refreshes page</a:t>
            </a:r>
          </a:p>
          <a:p>
            <a:pPr>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Justification</a:t>
            </a:r>
            <a:r>
              <a:rPr lang="en-US" sz="1500" dirty="0">
                <a:latin typeface="Segoe UI" panose="020B0502040204020203" pitchFamily="34" charset="0"/>
                <a:cs typeface="Segoe UI" panose="020B0502040204020203" pitchFamily="34" charset="0"/>
              </a:rPr>
              <a:t>: This is a design </a:t>
            </a:r>
            <a:r>
              <a:rPr lang="en-US" sz="1500" dirty="0" smtClean="0">
                <a:latin typeface="Segoe UI" panose="020B0502040204020203" pitchFamily="34" charset="0"/>
                <a:cs typeface="Segoe UI" panose="020B0502040204020203" pitchFamily="34" charset="0"/>
              </a:rPr>
              <a:t>implementation</a:t>
            </a:r>
          </a:p>
          <a:p>
            <a:r>
              <a:rPr lang="en-US" sz="2000" dirty="0">
                <a:latin typeface="Segoe UI" panose="020B0502040204020203" pitchFamily="34" charset="0"/>
                <a:cs typeface="Segoe UI" panose="020B0502040204020203" pitchFamily="34" charset="0"/>
              </a:rPr>
              <a:t>Infinite redirects</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On verify PKI failure, it enters infinite redirect</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Couldn’t reproduce the issue. Also clicking on ‘click here’ redirects to home </a:t>
            </a:r>
            <a:r>
              <a:rPr lang="en-US" sz="1500" dirty="0" smtClean="0">
                <a:latin typeface="Segoe UI" panose="020B0502040204020203" pitchFamily="34" charset="0"/>
                <a:cs typeface="Segoe UI" panose="020B0502040204020203" pitchFamily="34" charset="0"/>
              </a:rPr>
              <a:t>page</a:t>
            </a:r>
            <a:endParaRPr lang="en-US" sz="1500" dirty="0">
              <a:latin typeface="Segoe UI" panose="020B0502040204020203" pitchFamily="34" charset="0"/>
              <a:cs typeface="Segoe UI" panose="020B0502040204020203" pitchFamily="34" charset="0"/>
            </a:endParaRPr>
          </a:p>
          <a:p>
            <a:r>
              <a:rPr lang="en-US" sz="2000" dirty="0" smtClean="0">
                <a:latin typeface="Segoe UI" panose="020B0502040204020203" pitchFamily="34" charset="0"/>
                <a:cs typeface="Segoe UI" panose="020B0502040204020203" pitchFamily="34" charset="0"/>
              </a:rPr>
              <a:t>Not enough input validation</a:t>
            </a:r>
          </a:p>
          <a:p>
            <a:pPr>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Reported </a:t>
            </a:r>
            <a:r>
              <a:rPr lang="en-US" sz="1500" dirty="0">
                <a:latin typeface="Segoe UI" panose="020B0502040204020203" pitchFamily="34" charset="0"/>
                <a:cs typeface="Segoe UI" panose="020B0502040204020203" pitchFamily="34" charset="0"/>
              </a:rPr>
              <a:t>Issue: Some users reported that there wasn’t enough input validation</a:t>
            </a:r>
          </a:p>
          <a:p>
            <a:pPr>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We have good combination of backend and frontend validation and since front-end validation isn’t very reliable, we focused more on backend validation.</a:t>
            </a:r>
          </a:p>
        </p:txBody>
      </p:sp>
      <p:sp>
        <p:nvSpPr>
          <p:cNvPr id="4" name="Title 1"/>
          <p:cNvSpPr>
            <a:spLocks noGrp="1"/>
          </p:cNvSpPr>
          <p:nvPr>
            <p:ph type="title"/>
          </p:nvPr>
        </p:nvSpPr>
        <p:spPr>
          <a:xfrm>
            <a:off x="677334" y="609600"/>
            <a:ext cx="8596668" cy="433589"/>
          </a:xfrm>
        </p:spPr>
        <p:txBody>
          <a:bodyPr>
            <a:normAutofit fontScale="90000"/>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5" name="Date Placeholder 4"/>
          <p:cNvSpPr>
            <a:spLocks noGrp="1"/>
          </p:cNvSpPr>
          <p:nvPr>
            <p:ph type="dt" sz="half" idx="10"/>
          </p:nvPr>
        </p:nvSpPr>
        <p:spPr/>
        <p:txBody>
          <a:bodyPr/>
          <a:lstStyle/>
          <a:p>
            <a:r>
              <a:rPr lang="en-US" smtClean="0"/>
              <a:t>12/3/2015</a:t>
            </a:r>
            <a:endParaRPr lang="en-US" dirty="0"/>
          </a:p>
        </p:txBody>
      </p:sp>
      <p:sp>
        <p:nvSpPr>
          <p:cNvPr id="6" name="Footer Placeholder 5"/>
          <p:cNvSpPr>
            <a:spLocks noGrp="1"/>
          </p:cNvSpPr>
          <p:nvPr>
            <p:ph type="ftr" sz="quarter" idx="11"/>
          </p:nvPr>
        </p:nvSpPr>
        <p:spPr/>
        <p:txBody>
          <a:bodyPr/>
          <a:lstStyle/>
          <a:p>
            <a:r>
              <a:rPr lang="en-US" dirty="0" smtClean="0"/>
              <a:t>CSE 545: Software Security - Group 15 Presentation</a:t>
            </a:r>
            <a:endParaRPr lang="en-US" dirty="0"/>
          </a:p>
        </p:txBody>
      </p:sp>
      <p:sp>
        <p:nvSpPr>
          <p:cNvPr id="7" name="Slide Number Placeholder 6"/>
          <p:cNvSpPr>
            <a:spLocks noGrp="1"/>
          </p:cNvSpPr>
          <p:nvPr>
            <p:ph type="sldNum" sz="quarter" idx="12"/>
          </p:nvPr>
        </p:nvSpPr>
        <p:spPr/>
        <p:txBody>
          <a:bodyPr/>
          <a:lstStyle/>
          <a:p>
            <a:fld id="{03BF62E6-1576-4196-9F50-CC567FB39D85}" type="slidenum">
              <a:rPr lang="en-US" smtClean="0"/>
              <a:t>19</a:t>
            </a:fld>
            <a:endParaRPr lang="en-US" dirty="0"/>
          </a:p>
        </p:txBody>
      </p:sp>
      <p:sp>
        <p:nvSpPr>
          <p:cNvPr id="8" name="TextBox 7"/>
          <p:cNvSpPr txBox="1"/>
          <p:nvPr/>
        </p:nvSpPr>
        <p:spPr>
          <a:xfrm>
            <a:off x="9587753" y="161365"/>
            <a:ext cx="1358153" cy="369332"/>
          </a:xfrm>
          <a:prstGeom prst="rect">
            <a:avLst/>
          </a:prstGeom>
          <a:noFill/>
        </p:spPr>
        <p:txBody>
          <a:bodyPr wrap="square" rtlCol="0">
            <a:spAutoFit/>
          </a:bodyPr>
          <a:lstStyle/>
          <a:p>
            <a:r>
              <a:rPr lang="en-US" dirty="0">
                <a:solidFill>
                  <a:schemeClr val="accent1">
                    <a:lumMod val="50000"/>
                  </a:schemeClr>
                </a:solidFill>
                <a:latin typeface="Segoe UI" panose="020B0502040204020203" pitchFamily="34" charset="0"/>
                <a:cs typeface="Segoe UI" panose="020B0502040204020203" pitchFamily="34" charset="0"/>
              </a:rPr>
              <a:t>R</a:t>
            </a:r>
            <a:r>
              <a:rPr lang="en-US" dirty="0" smtClean="0">
                <a:solidFill>
                  <a:schemeClr val="accent1">
                    <a:lumMod val="50000"/>
                  </a:schemeClr>
                </a:solidFill>
                <a:latin typeface="Segoe UI" panose="020B0502040204020203" pitchFamily="34" charset="0"/>
                <a:cs typeface="Segoe UI" panose="020B0502040204020203" pitchFamily="34" charset="0"/>
              </a:rPr>
              <a:t>ajesh</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9" name="TextBox 8"/>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9661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normAutofit/>
          </a:bodyPr>
          <a:lstStyle/>
          <a:p>
            <a:r>
              <a:rPr lang="en-US" sz="3200" dirty="0" smtClean="0">
                <a:latin typeface="Segoe UI" panose="020B0502040204020203" pitchFamily="34" charset="0"/>
                <a:cs typeface="Segoe UI" panose="020B0502040204020203" pitchFamily="34" charset="0"/>
              </a:rPr>
              <a:t>How/Where Security is compromised?</a:t>
            </a:r>
            <a:endParaRPr lang="en-US" sz="32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677334" y="1930401"/>
            <a:ext cx="3534058" cy="4110962"/>
          </a:xfrm>
        </p:spPr>
        <p:txBody>
          <a:bodyPr>
            <a:normAutofit/>
          </a:bodyPr>
          <a:lstStyle/>
          <a:p>
            <a:r>
              <a:rPr lang="en-US" sz="2800" dirty="0" smtClean="0">
                <a:latin typeface="Segoe UI" panose="020B0502040204020203" pitchFamily="34" charset="0"/>
                <a:cs typeface="Segoe UI" panose="020B0502040204020203" pitchFamily="34" charset="0"/>
              </a:rPr>
              <a:t>Login page</a:t>
            </a:r>
            <a:endParaRPr lang="en-US" sz="2000" dirty="0" smtClean="0">
              <a:latin typeface="Segoe UI" panose="020B0502040204020203" pitchFamily="34" charset="0"/>
              <a:cs typeface="Segoe UI" panose="020B0502040204020203" pitchFamily="34" charset="0"/>
            </a:endParaRP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Dictionary Attacks</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Automated Scripts</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Session Hijacking</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Unlimited attempts to login</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Plain text password transfer</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Inject scripts</a:t>
            </a:r>
          </a:p>
          <a:p>
            <a:pPr>
              <a:buFont typeface="Arial" panose="020B0604020202020204" pitchFamily="34" charset="0"/>
              <a:buChar char="•"/>
            </a:pPr>
            <a:endParaRPr lang="en-US" sz="1500" dirty="0" smtClean="0">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1500"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
        <p:nvSpPr>
          <p:cNvPr id="4" name="Content Placeholder 2"/>
          <p:cNvSpPr txBox="1">
            <a:spLocks/>
          </p:cNvSpPr>
          <p:nvPr/>
        </p:nvSpPr>
        <p:spPr>
          <a:xfrm>
            <a:off x="4513092" y="1930401"/>
            <a:ext cx="3534058" cy="41109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latin typeface="Segoe UI" panose="020B0502040204020203" pitchFamily="34" charset="0"/>
                <a:cs typeface="Segoe UI" panose="020B0502040204020203" pitchFamily="34" charset="0"/>
              </a:rPr>
              <a:t>Web pages</a:t>
            </a:r>
            <a:endParaRPr lang="en-US" sz="2000" dirty="0" smtClean="0">
              <a:latin typeface="Segoe UI" panose="020B0502040204020203" pitchFamily="34" charset="0"/>
              <a:cs typeface="Segoe UI" panose="020B0502040204020203" pitchFamily="34" charset="0"/>
            </a:endParaRP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Incorrect input data</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Unauthorized access to pages</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Right Click, refresh and Back</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Inject scripts on form data</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SQL Injection</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URL manipulations</a:t>
            </a:r>
          </a:p>
          <a:p>
            <a:pPr>
              <a:buFont typeface="Arial" panose="020B0604020202020204" pitchFamily="34" charset="0"/>
              <a:buChar char="•"/>
            </a:pPr>
            <a:endParaRPr lang="en-US" sz="2000" dirty="0" smtClean="0">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1500"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
        <p:nvSpPr>
          <p:cNvPr id="5" name="Date Placeholder 4"/>
          <p:cNvSpPr>
            <a:spLocks noGrp="1"/>
          </p:cNvSpPr>
          <p:nvPr>
            <p:ph type="dt" sz="half" idx="10"/>
          </p:nvPr>
        </p:nvSpPr>
        <p:spPr/>
        <p:txBody>
          <a:bodyPr/>
          <a:lstStyle/>
          <a:p>
            <a:r>
              <a:rPr lang="en-US" dirty="0" smtClean="0"/>
              <a:t>12/3/2015</a:t>
            </a:r>
            <a:endParaRPr lang="en-US" dirty="0"/>
          </a:p>
        </p:txBody>
      </p:sp>
      <p:sp>
        <p:nvSpPr>
          <p:cNvPr id="6" name="Footer Placeholder 5"/>
          <p:cNvSpPr>
            <a:spLocks noGrp="1"/>
          </p:cNvSpPr>
          <p:nvPr>
            <p:ph type="ftr" sz="quarter" idx="11"/>
          </p:nvPr>
        </p:nvSpPr>
        <p:spPr/>
        <p:txBody>
          <a:bodyPr/>
          <a:lstStyle/>
          <a:p>
            <a:r>
              <a:rPr lang="en-US" dirty="0" smtClean="0"/>
              <a:t>CSE 545: Software Security - Group 15 Presentation</a:t>
            </a:r>
            <a:endParaRPr lang="en-US" dirty="0"/>
          </a:p>
        </p:txBody>
      </p:sp>
      <p:sp>
        <p:nvSpPr>
          <p:cNvPr id="7" name="Slide Number Placeholder 6"/>
          <p:cNvSpPr>
            <a:spLocks noGrp="1"/>
          </p:cNvSpPr>
          <p:nvPr>
            <p:ph type="sldNum" sz="quarter" idx="12"/>
          </p:nvPr>
        </p:nvSpPr>
        <p:spPr/>
        <p:txBody>
          <a:bodyPr/>
          <a:lstStyle/>
          <a:p>
            <a:fld id="{03BF62E6-1576-4196-9F50-CC567FB39D85}" type="slidenum">
              <a:rPr lang="en-US" smtClean="0"/>
              <a:t>2</a:t>
            </a:fld>
            <a:endParaRPr lang="en-US" dirty="0"/>
          </a:p>
        </p:txBody>
      </p:sp>
      <p:sp>
        <p:nvSpPr>
          <p:cNvPr id="8" name="TextBox 7"/>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Aneesh</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9" name="TextBox 8"/>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6856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77285"/>
            <a:ext cx="8596668" cy="4264077"/>
          </a:xfrm>
        </p:spPr>
        <p:txBody>
          <a:bodyPr>
            <a:normAutofit/>
          </a:bodyPr>
          <a:lstStyle/>
          <a:p>
            <a:r>
              <a:rPr lang="en-US" sz="2000" dirty="0">
                <a:latin typeface="Segoe UI" panose="020B0502040204020203" pitchFamily="34" charset="0"/>
                <a:cs typeface="Segoe UI" panose="020B0502040204020203" pitchFamily="34" charset="0"/>
              </a:rPr>
              <a:t>Cannot transfer amount</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One user reported not being able to transfer a small amount even though having positive balance</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System requires to maintain a minimum balance which was outlined in the user guide. If the account do not meet the minimum balance criteria, the transactions are </a:t>
            </a:r>
            <a:r>
              <a:rPr lang="en-US" sz="1500" dirty="0" smtClean="0">
                <a:latin typeface="Segoe UI" panose="020B0502040204020203" pitchFamily="34" charset="0"/>
                <a:cs typeface="Segoe UI" panose="020B0502040204020203" pitchFamily="34" charset="0"/>
              </a:rPr>
              <a:t>declined</a:t>
            </a:r>
          </a:p>
          <a:p>
            <a:pPr algn="just">
              <a:buFont typeface="Arial" panose="020B0604020202020204" pitchFamily="34" charset="0"/>
              <a:buChar char="•"/>
            </a:pPr>
            <a:endParaRPr lang="en-US" sz="15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No users available for approval</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One user reported that after adding a user and checking from manager account no users were available for approval</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This is an expected design </a:t>
            </a:r>
            <a:r>
              <a:rPr lang="en-US" sz="1500" dirty="0" smtClean="0">
                <a:latin typeface="Segoe UI" panose="020B0502040204020203" pitchFamily="34" charset="0"/>
                <a:cs typeface="Segoe UI" panose="020B0502040204020203" pitchFamily="34" charset="0"/>
              </a:rPr>
              <a:t>behavior. </a:t>
            </a:r>
            <a:r>
              <a:rPr lang="en-US" sz="1500" dirty="0">
                <a:latin typeface="Segoe UI" panose="020B0502040204020203" pitchFamily="34" charset="0"/>
                <a:cs typeface="Segoe UI" panose="020B0502040204020203" pitchFamily="34" charset="0"/>
              </a:rPr>
              <a:t>Whenever a new user is added to the system, a random manager is assigned for approval process and only visible from assigned manager’s account. We couldn’t reproduce the issue where no manager was ever assigned to a newly added customer account</a:t>
            </a:r>
          </a:p>
        </p:txBody>
      </p:sp>
      <p:sp>
        <p:nvSpPr>
          <p:cNvPr id="4" name="Title 1"/>
          <p:cNvSpPr>
            <a:spLocks noGrp="1"/>
          </p:cNvSpPr>
          <p:nvPr>
            <p:ph type="title"/>
          </p:nvPr>
        </p:nvSpPr>
        <p:spPr>
          <a:xfrm>
            <a:off x="677334" y="609600"/>
            <a:ext cx="8596668" cy="433589"/>
          </a:xfrm>
        </p:spPr>
        <p:txBody>
          <a:bodyPr>
            <a:normAutofit fontScale="90000"/>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5" name="Date Placeholder 4"/>
          <p:cNvSpPr>
            <a:spLocks noGrp="1"/>
          </p:cNvSpPr>
          <p:nvPr>
            <p:ph type="dt" sz="half" idx="10"/>
          </p:nvPr>
        </p:nvSpPr>
        <p:spPr/>
        <p:txBody>
          <a:bodyPr/>
          <a:lstStyle/>
          <a:p>
            <a:r>
              <a:rPr lang="en-US" smtClean="0"/>
              <a:t>12/3/2015</a:t>
            </a:r>
            <a:endParaRPr lang="en-US" dirty="0"/>
          </a:p>
        </p:txBody>
      </p:sp>
      <p:sp>
        <p:nvSpPr>
          <p:cNvPr id="6" name="Footer Placeholder 5"/>
          <p:cNvSpPr>
            <a:spLocks noGrp="1"/>
          </p:cNvSpPr>
          <p:nvPr>
            <p:ph type="ftr" sz="quarter" idx="11"/>
          </p:nvPr>
        </p:nvSpPr>
        <p:spPr/>
        <p:txBody>
          <a:bodyPr/>
          <a:lstStyle/>
          <a:p>
            <a:r>
              <a:rPr lang="en-US" dirty="0" smtClean="0"/>
              <a:t>CSE 545: Software Security - Group 15 Presentation</a:t>
            </a:r>
            <a:endParaRPr lang="en-US" dirty="0"/>
          </a:p>
        </p:txBody>
      </p:sp>
      <p:sp>
        <p:nvSpPr>
          <p:cNvPr id="7" name="Slide Number Placeholder 6"/>
          <p:cNvSpPr>
            <a:spLocks noGrp="1"/>
          </p:cNvSpPr>
          <p:nvPr>
            <p:ph type="sldNum" sz="quarter" idx="12"/>
          </p:nvPr>
        </p:nvSpPr>
        <p:spPr/>
        <p:txBody>
          <a:bodyPr/>
          <a:lstStyle/>
          <a:p>
            <a:fld id="{03BF62E6-1576-4196-9F50-CC567FB39D85}" type="slidenum">
              <a:rPr lang="en-US" smtClean="0"/>
              <a:t>20</a:t>
            </a:fld>
            <a:endParaRPr lang="en-US" dirty="0"/>
          </a:p>
        </p:txBody>
      </p:sp>
      <p:sp>
        <p:nvSpPr>
          <p:cNvPr id="8" name="TextBox 7"/>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Varun</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9" name="TextBox 8"/>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46455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41679"/>
            <a:ext cx="8596668" cy="4199683"/>
          </a:xfrm>
        </p:spPr>
        <p:txBody>
          <a:bodyPr>
            <a:normAutofit fontScale="92500" lnSpcReduction="10000"/>
          </a:bodyPr>
          <a:lstStyle/>
          <a:p>
            <a:r>
              <a:rPr lang="en-US" sz="2000" dirty="0">
                <a:latin typeface="Segoe UI" panose="020B0502040204020203" pitchFamily="34" charset="0"/>
                <a:cs typeface="Segoe UI" panose="020B0502040204020203" pitchFamily="34" charset="0"/>
              </a:rPr>
              <a:t>Man in the middle attack</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On user reported that certain session variables like username and password are visible in developer tools and can be accessed using man in the middle attack</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All the network and transport layer data is secured by SSL and cannot be sniffed by malicious routers. To access session variables, one needs to access machine physically or by means of malware which isn’t covered in current scope of </a:t>
            </a:r>
            <a:r>
              <a:rPr lang="en-US" sz="1500" dirty="0" smtClean="0">
                <a:latin typeface="Segoe UI" panose="020B0502040204020203" pitchFamily="34" charset="0"/>
                <a:cs typeface="Segoe UI" panose="020B0502040204020203" pitchFamily="34" charset="0"/>
              </a:rPr>
              <a:t>project</a:t>
            </a:r>
          </a:p>
          <a:p>
            <a:r>
              <a:rPr lang="en-US" sz="2000" dirty="0" smtClean="0">
                <a:latin typeface="Segoe UI" panose="020B0502040204020203" pitchFamily="34" charset="0"/>
                <a:cs typeface="Segoe UI" panose="020B0502040204020203" pitchFamily="34" charset="0"/>
              </a:rPr>
              <a:t>Clickjacking</a:t>
            </a:r>
          </a:p>
          <a:p>
            <a:pPr>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a:t>
            </a:r>
            <a:r>
              <a:rPr lang="en-US" sz="1700" dirty="0" smtClean="0">
                <a:latin typeface="Segoe UI" panose="020B0502040204020203" pitchFamily="34" charset="0"/>
                <a:cs typeface="Segoe UI" panose="020B0502040204020203" pitchFamily="34" charset="0"/>
              </a:rPr>
              <a:t>: </a:t>
            </a:r>
            <a:r>
              <a:rPr lang="en-US" sz="1500" dirty="0" smtClean="0">
                <a:latin typeface="Segoe UI" panose="020B0502040204020203" pitchFamily="34" charset="0"/>
                <a:cs typeface="Segoe UI" panose="020B0502040204020203" pitchFamily="34" charset="0"/>
              </a:rPr>
              <a:t>No evidence of  a clickjacking attack has been reported on the system. Only a few links to Wikipedia has been provided</a:t>
            </a:r>
            <a:endParaRPr lang="en-US" sz="1500" dirty="0">
              <a:latin typeface="Segoe UI" panose="020B0502040204020203" pitchFamily="34" charset="0"/>
              <a:cs typeface="Segoe UI" panose="020B0502040204020203" pitchFamily="34" charset="0"/>
            </a:endParaRPr>
          </a:p>
          <a:p>
            <a:r>
              <a:rPr lang="en-US" sz="2000" dirty="0" smtClean="0">
                <a:latin typeface="Segoe UI" panose="020B0502040204020203" pitchFamily="34" charset="0"/>
                <a:cs typeface="Segoe UI" panose="020B0502040204020203" pitchFamily="34" charset="0"/>
              </a:rPr>
              <a:t>Invalid </a:t>
            </a:r>
            <a:r>
              <a:rPr lang="en-US" sz="2000" dirty="0">
                <a:latin typeface="Segoe UI" panose="020B0502040204020203" pitchFamily="34" charset="0"/>
                <a:cs typeface="Segoe UI" panose="020B0502040204020203" pitchFamily="34" charset="0"/>
              </a:rPr>
              <a:t>date of birth</a:t>
            </a: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Reported Issue: One user reported that form accepts invalid date of </a:t>
            </a:r>
            <a:r>
              <a:rPr lang="en-US" sz="1500" dirty="0" smtClean="0">
                <a:latin typeface="Segoe UI" panose="020B0502040204020203" pitchFamily="34" charset="0"/>
                <a:cs typeface="Segoe UI" panose="020B0502040204020203" pitchFamily="34" charset="0"/>
              </a:rPr>
              <a:t>birth.</a:t>
            </a:r>
            <a:endParaRPr lang="en-US" sz="1500" dirty="0">
              <a:latin typeface="Segoe UI" panose="020B0502040204020203" pitchFamily="34" charset="0"/>
              <a:cs typeface="Segoe UI" panose="020B0502040204020203" pitchFamily="34" charset="0"/>
            </a:endParaRP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In each part wherever dates need to be inserted, a </a:t>
            </a:r>
            <a:r>
              <a:rPr lang="en-US" sz="1500" dirty="0" smtClean="0">
                <a:latin typeface="Segoe UI" panose="020B0502040204020203" pitchFamily="34" charset="0"/>
                <a:cs typeface="Segoe UI" panose="020B0502040204020203" pitchFamily="34" charset="0"/>
              </a:rPr>
              <a:t>date picker </a:t>
            </a:r>
            <a:r>
              <a:rPr lang="en-US" sz="1500" dirty="0">
                <a:latin typeface="Segoe UI" panose="020B0502040204020203" pitchFamily="34" charset="0"/>
                <a:cs typeface="Segoe UI" panose="020B0502040204020203" pitchFamily="34" charset="0"/>
              </a:rPr>
              <a:t>UI is available to pick valid dates. If user still decides to input malicious data, dates are sanitized in backend and automatically converted to </a:t>
            </a:r>
            <a:r>
              <a:rPr lang="en-US" sz="1500" dirty="0" smtClean="0">
                <a:latin typeface="Segoe UI" panose="020B0502040204020203" pitchFamily="34" charset="0"/>
                <a:cs typeface="Segoe UI" panose="020B0502040204020203" pitchFamily="34" charset="0"/>
              </a:rPr>
              <a:t>the proper date format. </a:t>
            </a:r>
            <a:endParaRPr lang="en-US" sz="1500" dirty="0">
              <a:latin typeface="Segoe UI" panose="020B0502040204020203" pitchFamily="34" charset="0"/>
              <a:cs typeface="Segoe UI" panose="020B0502040204020203" pitchFamily="34" charset="0"/>
            </a:endParaRPr>
          </a:p>
        </p:txBody>
      </p:sp>
      <p:sp>
        <p:nvSpPr>
          <p:cNvPr id="4" name="Title 1"/>
          <p:cNvSpPr>
            <a:spLocks noGrp="1"/>
          </p:cNvSpPr>
          <p:nvPr>
            <p:ph type="title"/>
          </p:nvPr>
        </p:nvSpPr>
        <p:spPr>
          <a:xfrm>
            <a:off x="677334" y="609600"/>
            <a:ext cx="8596668" cy="459346"/>
          </a:xfrm>
        </p:spPr>
        <p:txBody>
          <a:bodyPr>
            <a:normAutofit/>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5" name="Date Placeholder 4"/>
          <p:cNvSpPr>
            <a:spLocks noGrp="1"/>
          </p:cNvSpPr>
          <p:nvPr>
            <p:ph type="dt" sz="half" idx="10"/>
          </p:nvPr>
        </p:nvSpPr>
        <p:spPr/>
        <p:txBody>
          <a:bodyPr/>
          <a:lstStyle/>
          <a:p>
            <a:r>
              <a:rPr lang="en-US" smtClean="0"/>
              <a:t>12/3/2015</a:t>
            </a:r>
            <a:endParaRPr lang="en-US" dirty="0"/>
          </a:p>
        </p:txBody>
      </p:sp>
      <p:sp>
        <p:nvSpPr>
          <p:cNvPr id="6" name="Footer Placeholder 5"/>
          <p:cNvSpPr>
            <a:spLocks noGrp="1"/>
          </p:cNvSpPr>
          <p:nvPr>
            <p:ph type="ftr" sz="quarter" idx="11"/>
          </p:nvPr>
        </p:nvSpPr>
        <p:spPr/>
        <p:txBody>
          <a:bodyPr/>
          <a:lstStyle/>
          <a:p>
            <a:r>
              <a:rPr lang="en-US" dirty="0" smtClean="0"/>
              <a:t>CSE 545: Software Security - Group 15 Presentation</a:t>
            </a:r>
            <a:endParaRPr lang="en-US" dirty="0"/>
          </a:p>
        </p:txBody>
      </p:sp>
      <p:sp>
        <p:nvSpPr>
          <p:cNvPr id="7" name="Slide Number Placeholder 6"/>
          <p:cNvSpPr>
            <a:spLocks noGrp="1"/>
          </p:cNvSpPr>
          <p:nvPr>
            <p:ph type="sldNum" sz="quarter" idx="12"/>
          </p:nvPr>
        </p:nvSpPr>
        <p:spPr/>
        <p:txBody>
          <a:bodyPr/>
          <a:lstStyle/>
          <a:p>
            <a:fld id="{03BF62E6-1576-4196-9F50-CC567FB39D85}" type="slidenum">
              <a:rPr lang="en-US" smtClean="0"/>
              <a:t>21</a:t>
            </a:fld>
            <a:endParaRPr lang="en-US" dirty="0"/>
          </a:p>
        </p:txBody>
      </p:sp>
      <p:sp>
        <p:nvSpPr>
          <p:cNvPr id="8" name="TextBox 7"/>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Varun</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9" name="TextBox 8"/>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6730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41679"/>
            <a:ext cx="8596668" cy="4199683"/>
          </a:xfrm>
        </p:spPr>
        <p:txBody>
          <a:bodyPr>
            <a:normAutofit/>
          </a:bodyPr>
          <a:lstStyle/>
          <a:p>
            <a:r>
              <a:rPr lang="en-US" sz="2000" dirty="0" smtClean="0">
                <a:latin typeface="Segoe UI" panose="020B0502040204020203" pitchFamily="34" charset="0"/>
                <a:cs typeface="Segoe UI" panose="020B0502040204020203" pitchFamily="34" charset="0"/>
              </a:rPr>
              <a:t>Logout option before login</a:t>
            </a:r>
          </a:p>
          <a:p>
            <a:pPr algn="just">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Reported Issue: One user reported that the logout option is available before login</a:t>
            </a:r>
          </a:p>
          <a:p>
            <a:pPr algn="just">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Justification</a:t>
            </a:r>
            <a:r>
              <a:rPr lang="en-US" sz="1500" dirty="0">
                <a:latin typeface="Segoe UI" panose="020B0502040204020203" pitchFamily="34" charset="0"/>
                <a:cs typeface="Segoe UI" panose="020B0502040204020203" pitchFamily="34" charset="0"/>
              </a:rPr>
              <a:t>: </a:t>
            </a:r>
            <a:r>
              <a:rPr lang="en-US" sz="1500" dirty="0" smtClean="0">
                <a:latin typeface="Segoe UI" panose="020B0502040204020203" pitchFamily="34" charset="0"/>
                <a:cs typeface="Segoe UI" panose="020B0502040204020203" pitchFamily="34" charset="0"/>
              </a:rPr>
              <a:t>This is a usability concern. This does not in any way affect the security</a:t>
            </a:r>
            <a:endParaRPr lang="en-US" sz="1500" dirty="0" smtClean="0">
              <a:latin typeface="Segoe UI" panose="020B0502040204020203" pitchFamily="34" charset="0"/>
              <a:cs typeface="Segoe UI" panose="020B0502040204020203" pitchFamily="34" charset="0"/>
            </a:endParaRPr>
          </a:p>
          <a:p>
            <a:r>
              <a:rPr lang="en-US" sz="2000" dirty="0" smtClean="0">
                <a:latin typeface="Segoe UI" panose="020B0502040204020203" pitchFamily="34" charset="0"/>
                <a:cs typeface="Segoe UI" panose="020B0502040204020203" pitchFamily="34" charset="0"/>
              </a:rPr>
              <a:t>Session does not expire after some time</a:t>
            </a:r>
          </a:p>
          <a:p>
            <a:pPr>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a:t>
            </a:r>
            <a:r>
              <a:rPr lang="en-US" sz="1700" dirty="0" smtClean="0">
                <a:latin typeface="Segoe UI" panose="020B0502040204020203" pitchFamily="34" charset="0"/>
                <a:cs typeface="Segoe UI" panose="020B0502040204020203" pitchFamily="34" charset="0"/>
              </a:rPr>
              <a:t>: </a:t>
            </a:r>
            <a:r>
              <a:rPr lang="en-US" sz="1500" dirty="0" smtClean="0">
                <a:latin typeface="Segoe UI" panose="020B0502040204020203" pitchFamily="34" charset="0"/>
                <a:cs typeface="Segoe UI" panose="020B0502040204020203" pitchFamily="34" charset="0"/>
              </a:rPr>
              <a:t>No evidence of this, session timeout works as expected</a:t>
            </a:r>
            <a:endParaRPr lang="en-US" sz="1500" dirty="0">
              <a:latin typeface="Segoe UI" panose="020B0502040204020203" pitchFamily="34" charset="0"/>
              <a:cs typeface="Segoe UI" panose="020B0502040204020203" pitchFamily="34" charset="0"/>
            </a:endParaRPr>
          </a:p>
          <a:p>
            <a:r>
              <a:rPr lang="en-US" sz="2000" dirty="0" smtClean="0">
                <a:latin typeface="Segoe UI" panose="020B0502040204020203" pitchFamily="34" charset="0"/>
                <a:cs typeface="Segoe UI" panose="020B0502040204020203" pitchFamily="34" charset="0"/>
              </a:rPr>
              <a:t>Reset password without signup throws error message</a:t>
            </a:r>
            <a:endParaRPr lang="en-US" sz="2000" dirty="0">
              <a:latin typeface="Segoe UI" panose="020B0502040204020203" pitchFamily="34" charset="0"/>
              <a:cs typeface="Segoe UI" panose="020B0502040204020203" pitchFamily="34" charset="0"/>
            </a:endParaRPr>
          </a:p>
          <a:p>
            <a:pPr algn="just">
              <a:buFont typeface="Arial" panose="020B0604020202020204" pitchFamily="34" charset="0"/>
              <a:buChar char="•"/>
            </a:pPr>
            <a:r>
              <a:rPr lang="en-US" sz="1500" dirty="0" smtClean="0">
                <a:latin typeface="Segoe UI" panose="020B0502040204020203" pitchFamily="34" charset="0"/>
                <a:cs typeface="Segoe UI" panose="020B0502040204020203" pitchFamily="34" charset="0"/>
              </a:rPr>
              <a:t>Justification</a:t>
            </a:r>
            <a:r>
              <a:rPr lang="en-US" sz="1500" dirty="0">
                <a:latin typeface="Segoe UI" panose="020B0502040204020203" pitchFamily="34" charset="0"/>
                <a:cs typeface="Segoe UI" panose="020B0502040204020203" pitchFamily="34" charset="0"/>
              </a:rPr>
              <a:t>: </a:t>
            </a:r>
            <a:r>
              <a:rPr lang="en-US" sz="1500" dirty="0" smtClean="0">
                <a:latin typeface="Segoe UI" panose="020B0502040204020203" pitchFamily="34" charset="0"/>
                <a:cs typeface="Segoe UI" panose="020B0502040204020203" pitchFamily="34" charset="0"/>
              </a:rPr>
              <a:t>Expected behavior od the system.</a:t>
            </a:r>
          </a:p>
          <a:p>
            <a:r>
              <a:rPr lang="en-US" sz="2000" dirty="0" smtClean="0">
                <a:latin typeface="Segoe UI" panose="020B0502040204020203" pitchFamily="34" charset="0"/>
                <a:cs typeface="Segoe UI" panose="020B0502040204020203" pitchFamily="34" charset="0"/>
              </a:rPr>
              <a:t>Did not receive email after creating user</a:t>
            </a:r>
            <a:endParaRPr lang="en-US" sz="2000" dirty="0">
              <a:latin typeface="Segoe UI" panose="020B0502040204020203" pitchFamily="34" charset="0"/>
              <a:cs typeface="Segoe UI" panose="020B0502040204020203" pitchFamily="34" charset="0"/>
            </a:endParaRPr>
          </a:p>
          <a:p>
            <a:pPr algn="just">
              <a:buFont typeface="Arial" panose="020B0604020202020204" pitchFamily="34" charset="0"/>
              <a:buChar char="•"/>
            </a:pPr>
            <a:r>
              <a:rPr lang="en-US" sz="1500" dirty="0">
                <a:latin typeface="Segoe UI" panose="020B0502040204020203" pitchFamily="34" charset="0"/>
                <a:cs typeface="Segoe UI" panose="020B0502040204020203" pitchFamily="34" charset="0"/>
              </a:rPr>
              <a:t>Justification: </a:t>
            </a:r>
            <a:r>
              <a:rPr lang="en-US" sz="1500" dirty="0" smtClean="0">
                <a:latin typeface="Segoe UI" panose="020B0502040204020203" pitchFamily="34" charset="0"/>
                <a:cs typeface="Segoe UI" panose="020B0502040204020203" pitchFamily="34" charset="0"/>
              </a:rPr>
              <a:t>Manager needs to approve a new user</a:t>
            </a:r>
            <a:r>
              <a:rPr lang="en-US" sz="1200" dirty="0" smtClean="0">
                <a:latin typeface="Segoe UI" panose="020B0502040204020203" pitchFamily="34" charset="0"/>
                <a:cs typeface="Segoe UI" panose="020B0502040204020203" pitchFamily="34" charset="0"/>
              </a:rPr>
              <a:t>.</a:t>
            </a:r>
            <a:r>
              <a:rPr lang="en-US" sz="1500" dirty="0" smtClean="0">
                <a:latin typeface="Segoe UI" panose="020B0502040204020203" pitchFamily="34" charset="0"/>
                <a:cs typeface="Segoe UI" panose="020B0502040204020203" pitchFamily="34" charset="0"/>
              </a:rPr>
              <a:t> </a:t>
            </a:r>
            <a:endParaRPr lang="en-US" sz="1500" dirty="0">
              <a:latin typeface="Segoe UI" panose="020B0502040204020203" pitchFamily="34" charset="0"/>
              <a:cs typeface="Segoe UI" panose="020B0502040204020203" pitchFamily="34" charset="0"/>
            </a:endParaRPr>
          </a:p>
        </p:txBody>
      </p:sp>
      <p:sp>
        <p:nvSpPr>
          <p:cNvPr id="4" name="Title 1"/>
          <p:cNvSpPr>
            <a:spLocks noGrp="1"/>
          </p:cNvSpPr>
          <p:nvPr>
            <p:ph type="title"/>
          </p:nvPr>
        </p:nvSpPr>
        <p:spPr>
          <a:xfrm>
            <a:off x="677334" y="609600"/>
            <a:ext cx="8596668" cy="459346"/>
          </a:xfrm>
        </p:spPr>
        <p:txBody>
          <a:bodyPr>
            <a:normAutofit/>
          </a:bodyPr>
          <a:lstStyle/>
          <a:p>
            <a:r>
              <a:rPr lang="en-US" sz="2400" dirty="0" smtClean="0">
                <a:latin typeface="Segoe UI" panose="020B0502040204020203" pitchFamily="34" charset="0"/>
                <a:cs typeface="Segoe UI" panose="020B0502040204020203" pitchFamily="34" charset="0"/>
              </a:rPr>
              <a:t>Non Vulnerabilities…</a:t>
            </a:r>
            <a:endParaRPr lang="en-US" sz="2400" dirty="0">
              <a:latin typeface="Segoe UI" panose="020B0502040204020203" pitchFamily="34" charset="0"/>
              <a:cs typeface="Segoe UI" panose="020B0502040204020203" pitchFamily="34" charset="0"/>
            </a:endParaRPr>
          </a:p>
        </p:txBody>
      </p:sp>
      <p:sp>
        <p:nvSpPr>
          <p:cNvPr id="5" name="Date Placeholder 4"/>
          <p:cNvSpPr>
            <a:spLocks noGrp="1"/>
          </p:cNvSpPr>
          <p:nvPr>
            <p:ph type="dt" sz="half" idx="10"/>
          </p:nvPr>
        </p:nvSpPr>
        <p:spPr/>
        <p:txBody>
          <a:bodyPr/>
          <a:lstStyle/>
          <a:p>
            <a:r>
              <a:rPr lang="en-US" smtClean="0"/>
              <a:t>12/3/2015</a:t>
            </a:r>
            <a:endParaRPr lang="en-US" dirty="0"/>
          </a:p>
        </p:txBody>
      </p:sp>
      <p:sp>
        <p:nvSpPr>
          <p:cNvPr id="6" name="Footer Placeholder 5"/>
          <p:cNvSpPr>
            <a:spLocks noGrp="1"/>
          </p:cNvSpPr>
          <p:nvPr>
            <p:ph type="ftr" sz="quarter" idx="11"/>
          </p:nvPr>
        </p:nvSpPr>
        <p:spPr/>
        <p:txBody>
          <a:bodyPr/>
          <a:lstStyle/>
          <a:p>
            <a:r>
              <a:rPr lang="en-US" dirty="0" smtClean="0"/>
              <a:t>CSE 545: Software Security - Group 15 Presentation</a:t>
            </a:r>
            <a:endParaRPr lang="en-US" dirty="0"/>
          </a:p>
        </p:txBody>
      </p:sp>
      <p:sp>
        <p:nvSpPr>
          <p:cNvPr id="7" name="Slide Number Placeholder 6"/>
          <p:cNvSpPr>
            <a:spLocks noGrp="1"/>
          </p:cNvSpPr>
          <p:nvPr>
            <p:ph type="sldNum" sz="quarter" idx="12"/>
          </p:nvPr>
        </p:nvSpPr>
        <p:spPr/>
        <p:txBody>
          <a:bodyPr/>
          <a:lstStyle/>
          <a:p>
            <a:fld id="{03BF62E6-1576-4196-9F50-CC567FB39D85}" type="slidenum">
              <a:rPr lang="en-US" smtClean="0"/>
              <a:t>22</a:t>
            </a:fld>
            <a:endParaRPr lang="en-US" dirty="0"/>
          </a:p>
        </p:txBody>
      </p:sp>
      <p:sp>
        <p:nvSpPr>
          <p:cNvPr id="8" name="TextBox 7"/>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Varun</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9" name="TextBox 8"/>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88677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44451"/>
            <a:ext cx="8596668" cy="1320800"/>
          </a:xfrm>
        </p:spPr>
        <p:txBody>
          <a:bodyPr>
            <a:noAutofit/>
          </a:bodyPr>
          <a:lstStyle/>
          <a:p>
            <a:pPr algn="ctr"/>
            <a:r>
              <a:rPr lang="en-US" sz="8000" dirty="0">
                <a:latin typeface="Segoe UI" panose="020B0502040204020203" pitchFamily="34" charset="0"/>
                <a:cs typeface="Segoe UI" panose="020B0502040204020203" pitchFamily="34" charset="0"/>
              </a:rPr>
              <a:t>Thank </a:t>
            </a:r>
            <a:r>
              <a:rPr lang="en-US" sz="8000" dirty="0" smtClean="0">
                <a:latin typeface="Segoe UI" panose="020B0502040204020203" pitchFamily="34" charset="0"/>
                <a:cs typeface="Segoe UI" panose="020B0502040204020203" pitchFamily="34" charset="0"/>
              </a:rPr>
              <a:t>you!</a:t>
            </a:r>
            <a:r>
              <a:rPr lang="en-US" sz="8000" dirty="0">
                <a:latin typeface="Segoe UI" panose="020B0502040204020203" pitchFamily="34" charset="0"/>
                <a:cs typeface="Segoe UI" panose="020B0502040204020203" pitchFamily="34" charset="0"/>
              </a:rPr>
              <a:t/>
            </a:r>
            <a:br>
              <a:rPr lang="en-US" sz="8000" dirty="0">
                <a:latin typeface="Segoe UI" panose="020B0502040204020203" pitchFamily="34" charset="0"/>
                <a:cs typeface="Segoe UI" panose="020B0502040204020203" pitchFamily="34" charset="0"/>
              </a:rPr>
            </a:br>
            <a:endParaRPr lang="en-US" sz="8000" dirty="0"/>
          </a:p>
        </p:txBody>
      </p:sp>
      <p:sp>
        <p:nvSpPr>
          <p:cNvPr id="3" name="Content Placeholder 2"/>
          <p:cNvSpPr>
            <a:spLocks noGrp="1"/>
          </p:cNvSpPr>
          <p:nvPr>
            <p:ph idx="1"/>
          </p:nvPr>
        </p:nvSpPr>
        <p:spPr>
          <a:xfrm>
            <a:off x="677334" y="2343151"/>
            <a:ext cx="8596668" cy="3880773"/>
          </a:xfrm>
        </p:spPr>
        <p:txBody>
          <a:bodyPr>
            <a:normAutofit/>
          </a:bodyPr>
          <a:lstStyle/>
          <a:p>
            <a:pPr marL="0" indent="0" algn="ctr">
              <a:buNone/>
            </a:pPr>
            <a:r>
              <a:rPr lang="en-US" sz="2400" dirty="0">
                <a:solidFill>
                  <a:schemeClr val="accent1"/>
                </a:solidFill>
                <a:latin typeface="Segoe UI" panose="020B0502040204020203" pitchFamily="34" charset="0"/>
                <a:ea typeface="+mj-ea"/>
                <a:cs typeface="Segoe UI" panose="020B0502040204020203" pitchFamily="34" charset="0"/>
              </a:rPr>
              <a:t>Group 15</a:t>
            </a:r>
          </a:p>
          <a:p>
            <a:pPr marL="0" indent="0" algn="ctr">
              <a:buNone/>
            </a:pPr>
            <a:r>
              <a:rPr lang="en-US" dirty="0" smtClean="0">
                <a:latin typeface="Segoe UI" panose="020B0502040204020203" pitchFamily="34" charset="0"/>
                <a:cs typeface="Segoe UI" panose="020B0502040204020203" pitchFamily="34" charset="0"/>
              </a:rPr>
              <a:t>Tanvi </a:t>
            </a:r>
            <a:r>
              <a:rPr lang="en-US" dirty="0" smtClean="0">
                <a:latin typeface="Segoe UI" panose="020B0502040204020203" pitchFamily="34" charset="0"/>
                <a:cs typeface="Segoe UI" panose="020B0502040204020203" pitchFamily="34" charset="0"/>
              </a:rPr>
              <a:t>Apte</a:t>
            </a:r>
          </a:p>
          <a:p>
            <a:pPr marL="0" indent="0" algn="ctr">
              <a:buNone/>
            </a:pPr>
            <a:r>
              <a:rPr lang="en-US" dirty="0">
                <a:latin typeface="Segoe UI" panose="020B0502040204020203" pitchFamily="34" charset="0"/>
                <a:cs typeface="Segoe UI" panose="020B0502040204020203" pitchFamily="34" charset="0"/>
              </a:rPr>
              <a:t>Rajesh Surana</a:t>
            </a:r>
            <a:endParaRPr lang="en-US" dirty="0">
              <a:latin typeface="Segoe UI" panose="020B0502040204020203" pitchFamily="34" charset="0"/>
              <a:cs typeface="Segoe UI" panose="020B0502040204020203" pitchFamily="34" charset="0"/>
            </a:endParaRPr>
          </a:p>
          <a:p>
            <a:pPr marL="0" indent="0" algn="ctr">
              <a:buNone/>
            </a:pPr>
            <a:r>
              <a:rPr lang="en-US" dirty="0">
                <a:latin typeface="Segoe UI" panose="020B0502040204020203" pitchFamily="34" charset="0"/>
                <a:cs typeface="Segoe UI" panose="020B0502040204020203" pitchFamily="34" charset="0"/>
              </a:rPr>
              <a:t>Sagar </a:t>
            </a:r>
            <a:r>
              <a:rPr lang="en-US" dirty="0" smtClean="0">
                <a:latin typeface="Segoe UI" panose="020B0502040204020203" pitchFamily="34" charset="0"/>
                <a:cs typeface="Segoe UI" panose="020B0502040204020203" pitchFamily="34" charset="0"/>
              </a:rPr>
              <a:t>Sangani</a:t>
            </a:r>
          </a:p>
          <a:p>
            <a:pPr marL="0" indent="0" algn="ctr">
              <a:buNone/>
            </a:pPr>
            <a:r>
              <a:rPr lang="en-US" dirty="0" smtClean="0">
                <a:latin typeface="Segoe UI" panose="020B0502040204020203" pitchFamily="34" charset="0"/>
                <a:cs typeface="Segoe UI" panose="020B0502040204020203" pitchFamily="34" charset="0"/>
              </a:rPr>
              <a:t>Varun Kamath Burde</a:t>
            </a:r>
            <a:endParaRPr lang="en-US" dirty="0">
              <a:latin typeface="Segoe UI" panose="020B0502040204020203" pitchFamily="34" charset="0"/>
              <a:cs typeface="Segoe UI" panose="020B0502040204020203" pitchFamily="34" charset="0"/>
            </a:endParaRPr>
          </a:p>
          <a:p>
            <a:pPr marL="0" indent="0" algn="ctr">
              <a:buNone/>
            </a:pPr>
            <a:r>
              <a:rPr lang="en-US" dirty="0" smtClean="0">
                <a:latin typeface="Segoe UI" panose="020B0502040204020203" pitchFamily="34" charset="0"/>
                <a:cs typeface="Segoe UI" panose="020B0502040204020203" pitchFamily="34" charset="0"/>
              </a:rPr>
              <a:t>Aneesh Umesh Shastry</a:t>
            </a:r>
          </a:p>
          <a:p>
            <a:pPr marL="0" indent="0" algn="ctr">
              <a:buNone/>
            </a:pPr>
            <a:r>
              <a:rPr lang="en-US" dirty="0">
                <a:latin typeface="Segoe UI" panose="020B0502040204020203" pitchFamily="34" charset="0"/>
                <a:cs typeface="Segoe UI" panose="020B0502040204020203" pitchFamily="34" charset="0"/>
              </a:rPr>
              <a:t>Mahathi Shakthidharan</a:t>
            </a:r>
          </a:p>
          <a:p>
            <a:pPr marL="0" indent="0" algn="ctr">
              <a:buNone/>
            </a:pPr>
            <a:r>
              <a:rPr lang="en-US" dirty="0">
                <a:latin typeface="Segoe UI" panose="020B0502040204020203" pitchFamily="34" charset="0"/>
                <a:cs typeface="Segoe UI" panose="020B0502040204020203" pitchFamily="34" charset="0"/>
              </a:rPr>
              <a:t>Shankar Krishnamurthy</a:t>
            </a:r>
          </a:p>
          <a:p>
            <a:pPr marL="0" indent="0" algn="ctr">
              <a:buNone/>
            </a:pPr>
            <a:r>
              <a:rPr lang="en-US" dirty="0" smtClean="0">
                <a:latin typeface="Segoe UI" panose="020B0502040204020203" pitchFamily="34" charset="0"/>
                <a:cs typeface="Segoe UI" panose="020B0502040204020203" pitchFamily="34" charset="0"/>
              </a:rPr>
              <a:t>Karthik </a:t>
            </a:r>
            <a:r>
              <a:rPr lang="en-US" dirty="0">
                <a:latin typeface="Segoe UI" panose="020B0502040204020203" pitchFamily="34" charset="0"/>
                <a:cs typeface="Segoe UI" panose="020B0502040204020203" pitchFamily="34" charset="0"/>
              </a:rPr>
              <a:t>N</a:t>
            </a:r>
            <a:r>
              <a:rPr lang="en-US" dirty="0" smtClean="0">
                <a:latin typeface="Segoe UI" panose="020B0502040204020203" pitchFamily="34" charset="0"/>
                <a:cs typeface="Segoe UI" panose="020B0502040204020203" pitchFamily="34" charset="0"/>
              </a:rPr>
              <a:t>arayanan Socklingam</a:t>
            </a:r>
            <a:endParaRPr lang="en-US" dirty="0">
              <a:latin typeface="Segoe UI" panose="020B0502040204020203" pitchFamily="34" charset="0"/>
              <a:cs typeface="Segoe UI" panose="020B0502040204020203" pitchFamily="34" charset="0"/>
            </a:endParaRP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23</a:t>
            </a:fld>
            <a:endParaRPr lang="en-US" dirty="0"/>
          </a:p>
        </p:txBody>
      </p:sp>
      <p:sp>
        <p:nvSpPr>
          <p:cNvPr id="7" name="TextBox 6"/>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Go Devils !</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07839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77863" y="1941648"/>
            <a:ext cx="3946181" cy="3880773"/>
          </a:xfrm>
        </p:spPr>
        <p:txBody>
          <a:bodyPr>
            <a:normAutofit/>
          </a:bodyPr>
          <a:lstStyle/>
          <a:p>
            <a:r>
              <a:rPr lang="en-US" sz="2800" dirty="0" smtClean="0">
                <a:latin typeface="Segoe UI" panose="020B0502040204020203" pitchFamily="34" charset="0"/>
                <a:cs typeface="Segoe UI" panose="020B0502040204020203" pitchFamily="34" charset="0"/>
              </a:rPr>
              <a:t>Transactions / Data Transfers</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Man in the middle attack</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Unauthorized access</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Data Integrity while transfer</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Secure connection</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Single layer authentication</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Session hijacking</a:t>
            </a:r>
          </a:p>
          <a:p>
            <a:pPr>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1500"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
        <p:nvSpPr>
          <p:cNvPr id="5" name="Title 1"/>
          <p:cNvSpPr>
            <a:spLocks noGrp="1"/>
          </p:cNvSpPr>
          <p:nvPr>
            <p:ph type="title"/>
          </p:nvPr>
        </p:nvSpPr>
        <p:spPr>
          <a:xfrm>
            <a:off x="677863" y="636073"/>
            <a:ext cx="8596312" cy="600299"/>
          </a:xfrm>
        </p:spPr>
        <p:txBody>
          <a:bodyPr>
            <a:normAutofit/>
          </a:bodyPr>
          <a:lstStyle/>
          <a:p>
            <a:r>
              <a:rPr lang="en-US" sz="3200" dirty="0" smtClean="0">
                <a:latin typeface="Segoe UI" panose="020B0502040204020203" pitchFamily="34" charset="0"/>
                <a:cs typeface="Segoe UI" panose="020B0502040204020203" pitchFamily="34" charset="0"/>
              </a:rPr>
              <a:t>How/Where Security is compromised?</a:t>
            </a:r>
            <a:endParaRPr lang="en-US" sz="3200" dirty="0">
              <a:latin typeface="Segoe UI" panose="020B0502040204020203" pitchFamily="34" charset="0"/>
              <a:cs typeface="Segoe UI" panose="020B0502040204020203" pitchFamily="34" charset="0"/>
            </a:endParaRPr>
          </a:p>
        </p:txBody>
      </p:sp>
      <p:sp>
        <p:nvSpPr>
          <p:cNvPr id="6" name="Content Placeholder 2"/>
          <p:cNvSpPr txBox="1">
            <a:spLocks/>
          </p:cNvSpPr>
          <p:nvPr/>
        </p:nvSpPr>
        <p:spPr>
          <a:xfrm>
            <a:off x="5327994" y="1941648"/>
            <a:ext cx="394618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latin typeface="Segoe UI" panose="020B0502040204020203" pitchFamily="34" charset="0"/>
                <a:cs typeface="Segoe UI" panose="020B0502040204020203" pitchFamily="34" charset="0"/>
              </a:rPr>
              <a:t>Common Issues</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DoS attacks</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Password storage</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Browser navigations</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Invalid/Incorrect inputs</a:t>
            </a:r>
          </a:p>
          <a:p>
            <a:pPr>
              <a:buFont typeface="Arial" panose="020B0604020202020204" pitchFamily="34" charset="0"/>
              <a:buChar char="•"/>
            </a:pPr>
            <a:r>
              <a:rPr lang="en-US" dirty="0" smtClean="0">
                <a:latin typeface="Segoe UI" panose="020B0502040204020203" pitchFamily="34" charset="0"/>
                <a:cs typeface="Segoe UI" panose="020B0502040204020203" pitchFamily="34" charset="0"/>
              </a:rPr>
              <a:t>User mistakes</a:t>
            </a:r>
          </a:p>
          <a:p>
            <a:pPr>
              <a:buFont typeface="Arial" panose="020B0604020202020204" pitchFamily="34" charset="0"/>
              <a:buChar char="•"/>
            </a:pPr>
            <a:endParaRPr lang="en-US" sz="1500" dirty="0" smtClean="0"/>
          </a:p>
          <a:p>
            <a:pPr>
              <a:buFont typeface="Arial" panose="020B0604020202020204" pitchFamily="34" charset="0"/>
              <a:buChar char="•"/>
            </a:pPr>
            <a:endParaRPr lang="en-US" sz="1500" dirty="0" smtClean="0"/>
          </a:p>
          <a:p>
            <a:pPr>
              <a:buFont typeface="Arial" panose="020B0604020202020204" pitchFamily="34" charset="0"/>
              <a:buChar char="•"/>
            </a:pPr>
            <a:endParaRPr lang="en-US" sz="2000" dirty="0" smtClean="0"/>
          </a:p>
          <a:p>
            <a:pPr>
              <a:buFont typeface="Arial" panose="020B0604020202020204" pitchFamily="34" charset="0"/>
              <a:buChar char="•"/>
            </a:pPr>
            <a:endParaRPr lang="en-US" sz="1500" dirty="0" smtClean="0"/>
          </a:p>
          <a:p>
            <a:endParaRPr lang="en-US" dirty="0"/>
          </a:p>
        </p:txBody>
      </p:sp>
      <p:sp>
        <p:nvSpPr>
          <p:cNvPr id="7" name="Date Placeholder 6"/>
          <p:cNvSpPr>
            <a:spLocks noGrp="1"/>
          </p:cNvSpPr>
          <p:nvPr>
            <p:ph type="dt" sz="half" idx="10"/>
          </p:nvPr>
        </p:nvSpPr>
        <p:spPr/>
        <p:txBody>
          <a:bodyPr/>
          <a:lstStyle/>
          <a:p>
            <a:r>
              <a:rPr lang="en-US" smtClean="0"/>
              <a:t>12/3/2015</a:t>
            </a:r>
            <a:endParaRPr lang="en-US" dirty="0"/>
          </a:p>
        </p:txBody>
      </p:sp>
      <p:sp>
        <p:nvSpPr>
          <p:cNvPr id="8" name="Footer Placeholder 7"/>
          <p:cNvSpPr>
            <a:spLocks noGrp="1"/>
          </p:cNvSpPr>
          <p:nvPr>
            <p:ph type="ftr" sz="quarter" idx="11"/>
          </p:nvPr>
        </p:nvSpPr>
        <p:spPr/>
        <p:txBody>
          <a:bodyPr/>
          <a:lstStyle/>
          <a:p>
            <a:r>
              <a:rPr lang="en-US" dirty="0" smtClean="0"/>
              <a:t>CSE 545: Software Security - Group 15 Presentation</a:t>
            </a:r>
            <a:endParaRPr lang="en-US" dirty="0"/>
          </a:p>
        </p:txBody>
      </p:sp>
      <p:sp>
        <p:nvSpPr>
          <p:cNvPr id="9" name="Slide Number Placeholder 8"/>
          <p:cNvSpPr>
            <a:spLocks noGrp="1"/>
          </p:cNvSpPr>
          <p:nvPr>
            <p:ph type="sldNum" sz="quarter" idx="12"/>
          </p:nvPr>
        </p:nvSpPr>
        <p:spPr/>
        <p:txBody>
          <a:bodyPr/>
          <a:lstStyle/>
          <a:p>
            <a:fld id="{03BF62E6-1576-4196-9F50-CC567FB39D85}" type="slidenum">
              <a:rPr lang="en-US" smtClean="0"/>
              <a:t>3</a:t>
            </a:fld>
            <a:endParaRPr lang="en-US" dirty="0"/>
          </a:p>
        </p:txBody>
      </p:sp>
      <p:sp>
        <p:nvSpPr>
          <p:cNvPr id="12" name="TextBox 11"/>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Aneesh</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13" name="TextBox 12"/>
          <p:cNvSpPr txBox="1"/>
          <p:nvPr/>
        </p:nvSpPr>
        <p:spPr>
          <a:xfrm>
            <a:off x="9412942" y="6502115"/>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283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Features</a:t>
            </a:r>
            <a:endParaRPr lang="en-US" dirty="0"/>
          </a:p>
        </p:txBody>
      </p:sp>
      <p:sp>
        <p:nvSpPr>
          <p:cNvPr id="3" name="Content Placeholder 2"/>
          <p:cNvSpPr>
            <a:spLocks noGrp="1"/>
          </p:cNvSpPr>
          <p:nvPr>
            <p:ph idx="1"/>
          </p:nvPr>
        </p:nvSpPr>
        <p:spPr>
          <a:xfrm>
            <a:off x="677334" y="1674255"/>
            <a:ext cx="8596668" cy="4367108"/>
          </a:xfrm>
        </p:spPr>
        <p:txBody>
          <a:bodyPr>
            <a:normAutofit/>
          </a:bodyPr>
          <a:lstStyle/>
          <a:p>
            <a:r>
              <a:rPr lang="en-US" sz="2400" dirty="0" smtClean="0">
                <a:latin typeface="Segoe UI" panose="020B0502040204020203" pitchFamily="34" charset="0"/>
                <a:cs typeface="Segoe UI" panose="020B0502040204020203" pitchFamily="34" charset="0"/>
              </a:rPr>
              <a:t>OTP: One </a:t>
            </a:r>
            <a:r>
              <a:rPr lang="en-US" sz="2400" dirty="0">
                <a:latin typeface="Segoe UI" panose="020B0502040204020203" pitchFamily="34" charset="0"/>
                <a:cs typeface="Segoe UI" panose="020B0502040204020203" pitchFamily="34" charset="0"/>
              </a:rPr>
              <a:t>Time Password</a:t>
            </a:r>
          </a:p>
          <a:p>
            <a:pPr marL="0" indent="0" algn="just">
              <a:buNone/>
            </a:pPr>
            <a:r>
              <a:rPr lang="en-US" dirty="0" smtClean="0">
                <a:latin typeface="Segoe UI" panose="020B0502040204020203" pitchFamily="34" charset="0"/>
                <a:cs typeface="Segoe UI" panose="020B0502040204020203" pitchFamily="34" charset="0"/>
              </a:rPr>
              <a:t>	One </a:t>
            </a:r>
            <a:r>
              <a:rPr lang="en-US" dirty="0">
                <a:latin typeface="Segoe UI" panose="020B0502040204020203" pitchFamily="34" charset="0"/>
                <a:cs typeface="Segoe UI" panose="020B0502040204020203" pitchFamily="34" charset="0"/>
              </a:rPr>
              <a:t>time password is a randomly generated and used for each new transaction. As compared to static login password, it is dynamic and valid for very limited time. In our application, we use </a:t>
            </a:r>
            <a:r>
              <a:rPr lang="en-US" dirty="0" smtClean="0">
                <a:latin typeface="Segoe UI" panose="020B0502040204020203" pitchFamily="34" charset="0"/>
                <a:cs typeface="Segoe UI" panose="020B0502040204020203" pitchFamily="34" charset="0"/>
              </a:rPr>
              <a:t>OTP </a:t>
            </a:r>
            <a:r>
              <a:rPr lang="en-US" dirty="0">
                <a:latin typeface="Segoe UI" panose="020B0502040204020203" pitchFamily="34" charset="0"/>
                <a:cs typeface="Segoe UI" panose="020B0502040204020203" pitchFamily="34" charset="0"/>
              </a:rPr>
              <a:t>for Debit/Credit transactions as well as forget password functionality. </a:t>
            </a:r>
            <a:r>
              <a:rPr lang="en-US" dirty="0" smtClean="0">
                <a:latin typeface="Segoe UI" panose="020B0502040204020203" pitchFamily="34" charset="0"/>
                <a:cs typeface="Segoe UI" panose="020B0502040204020203" pitchFamily="34" charset="0"/>
              </a:rPr>
              <a:t>OTP </a:t>
            </a:r>
            <a:r>
              <a:rPr lang="en-US" dirty="0">
                <a:latin typeface="Segoe UI" panose="020B0502040204020203" pitchFamily="34" charset="0"/>
                <a:cs typeface="Segoe UI" panose="020B0502040204020203" pitchFamily="34" charset="0"/>
              </a:rPr>
              <a:t>is not replacement for static password but should be used in combination with it to add additional level of security. </a:t>
            </a:r>
            <a:endParaRPr lang="en-US" dirty="0" smtClean="0">
              <a:latin typeface="Segoe UI" panose="020B0502040204020203" pitchFamily="34" charset="0"/>
              <a:cs typeface="Segoe UI" panose="020B0502040204020203" pitchFamily="34" charset="0"/>
            </a:endParaRPr>
          </a:p>
          <a:p>
            <a:pPr marL="0" indent="0" algn="just">
              <a:buNone/>
            </a:pPr>
            <a:endParaRPr lang="en-US" dirty="0">
              <a:latin typeface="Segoe UI" panose="020B0502040204020203" pitchFamily="34" charset="0"/>
              <a:cs typeface="Segoe UI" panose="020B0502040204020203" pitchFamily="34" charset="0"/>
            </a:endParaRPr>
          </a:p>
          <a:p>
            <a:pPr algn="just"/>
            <a:r>
              <a:rPr lang="en-US" sz="2400" dirty="0" smtClean="0">
                <a:latin typeface="Segoe UI" panose="020B0502040204020203" pitchFamily="34" charset="0"/>
                <a:cs typeface="Segoe UI" panose="020B0502040204020203" pitchFamily="34" charset="0"/>
              </a:rPr>
              <a:t>Virtual </a:t>
            </a:r>
            <a:r>
              <a:rPr lang="en-US" sz="2400" dirty="0">
                <a:latin typeface="Segoe UI" panose="020B0502040204020203" pitchFamily="34" charset="0"/>
                <a:cs typeface="Segoe UI" panose="020B0502040204020203" pitchFamily="34" charset="0"/>
              </a:rPr>
              <a:t>Keyboard</a:t>
            </a:r>
          </a:p>
          <a:p>
            <a:pPr marL="0" indent="0" algn="just">
              <a:buNone/>
            </a:pPr>
            <a:r>
              <a:rPr lang="en-US" dirty="0" smtClean="0">
                <a:latin typeface="Segoe UI" panose="020B0502040204020203" pitchFamily="34" charset="0"/>
                <a:cs typeface="Segoe UI" panose="020B0502040204020203" pitchFamily="34" charset="0"/>
              </a:rPr>
              <a:t>	We </a:t>
            </a:r>
            <a:r>
              <a:rPr lang="en-US" dirty="0">
                <a:latin typeface="Segoe UI" panose="020B0502040204020203" pitchFamily="34" charset="0"/>
                <a:cs typeface="Segoe UI" panose="020B0502040204020203" pitchFamily="34" charset="0"/>
              </a:rPr>
              <a:t>have used Keithwood’s [1] library to implement virtual keyboard on login page. Virtual keyboard is a software interface for entering sensitive information such as password into the online form. It protects user’s credentials from </a:t>
            </a:r>
            <a:r>
              <a:rPr lang="en-US" dirty="0" smtClean="0">
                <a:latin typeface="Segoe UI" panose="020B0502040204020203" pitchFamily="34" charset="0"/>
                <a:cs typeface="Segoe UI" panose="020B0502040204020203" pitchFamily="34" charset="0"/>
              </a:rPr>
              <a:t>key logger </a:t>
            </a:r>
            <a:r>
              <a:rPr lang="en-US" dirty="0">
                <a:latin typeface="Segoe UI" panose="020B0502040204020203" pitchFamily="34" charset="0"/>
                <a:cs typeface="Segoe UI" panose="020B0502040204020203" pitchFamily="34" charset="0"/>
              </a:rPr>
              <a:t>installed on unsecure/public machines. In addition, we use virtual keyboard to enter OTP for various critical transactions</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4</a:t>
            </a:fld>
            <a:endParaRPr lang="en-US" dirty="0"/>
          </a:p>
        </p:txBody>
      </p:sp>
      <p:sp>
        <p:nvSpPr>
          <p:cNvPr id="7" name="TextBox 6"/>
          <p:cNvSpPr txBox="1"/>
          <p:nvPr/>
        </p:nvSpPr>
        <p:spPr>
          <a:xfrm>
            <a:off x="9587753" y="174812"/>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Mahathi</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56053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a:r>
            <a:r>
              <a:rPr lang="en-US" dirty="0" smtClean="0"/>
              <a:t>Features…</a:t>
            </a:r>
            <a:endParaRPr lang="en-US" dirty="0"/>
          </a:p>
        </p:txBody>
      </p:sp>
      <p:sp>
        <p:nvSpPr>
          <p:cNvPr id="3" name="Content Placeholder 2"/>
          <p:cNvSpPr>
            <a:spLocks noGrp="1"/>
          </p:cNvSpPr>
          <p:nvPr>
            <p:ph idx="1"/>
          </p:nvPr>
        </p:nvSpPr>
        <p:spPr>
          <a:xfrm>
            <a:off x="677334" y="1751527"/>
            <a:ext cx="8748020" cy="4523853"/>
          </a:xfrm>
        </p:spPr>
        <p:txBody>
          <a:bodyPr>
            <a:normAutofit fontScale="92500" lnSpcReduction="20000"/>
          </a:bodyPr>
          <a:lstStyle/>
          <a:p>
            <a:r>
              <a:rPr lang="en-US" sz="2600" dirty="0" smtClean="0">
                <a:latin typeface="Segoe UI" panose="020B0502040204020203" pitchFamily="34" charset="0"/>
                <a:cs typeface="Segoe UI" panose="020B0502040204020203" pitchFamily="34" charset="0"/>
              </a:rPr>
              <a:t>Captcha</a:t>
            </a:r>
            <a:endParaRPr lang="en-US" sz="2600" dirty="0">
              <a:latin typeface="Segoe UI" panose="020B0502040204020203" pitchFamily="34" charset="0"/>
              <a:cs typeface="Segoe UI" panose="020B0502040204020203" pitchFamily="34" charset="0"/>
            </a:endParaRPr>
          </a:p>
          <a:p>
            <a:pPr marL="0" indent="0" algn="just">
              <a:buNone/>
            </a:pPr>
            <a:r>
              <a:rPr lang="en-US" sz="1900" dirty="0">
                <a:latin typeface="Segoe UI" panose="020B0502040204020203" pitchFamily="34" charset="0"/>
                <a:cs typeface="Segoe UI" panose="020B0502040204020203" pitchFamily="34" charset="0"/>
              </a:rPr>
              <a:t>Captcha[4] is an acronym for Completely Automated Public Turing test to tell Computer and Human Apart. We implemented Captcha by running a randomized algorithm which generated a random string each time and this string was converted into an image. We would then wait for user input to match the same string. If captcha entered was right along with the login details, the system would allow access to the user</a:t>
            </a:r>
            <a:r>
              <a:rPr lang="en-US" sz="1900" dirty="0" smtClean="0">
                <a:latin typeface="Segoe UI" panose="020B0502040204020203" pitchFamily="34" charset="0"/>
                <a:cs typeface="Segoe UI" panose="020B0502040204020203" pitchFamily="34" charset="0"/>
              </a:rPr>
              <a:t>.</a:t>
            </a:r>
          </a:p>
          <a:p>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sz="2600" dirty="0" smtClean="0">
                <a:latin typeface="Segoe UI" panose="020B0502040204020203" pitchFamily="34" charset="0"/>
                <a:cs typeface="Segoe UI" panose="020B0502040204020203" pitchFamily="34" charset="0"/>
              </a:rPr>
              <a:t>Role </a:t>
            </a:r>
            <a:r>
              <a:rPr lang="en-US" sz="2600" dirty="0">
                <a:latin typeface="Segoe UI" panose="020B0502040204020203" pitchFamily="34" charset="0"/>
                <a:cs typeface="Segoe UI" panose="020B0502040204020203" pitchFamily="34" charset="0"/>
              </a:rPr>
              <a:t>based Authentication/Access</a:t>
            </a:r>
          </a:p>
          <a:p>
            <a:pPr marL="0" indent="0">
              <a:buNone/>
            </a:pPr>
            <a:r>
              <a:rPr lang="en-US" sz="1900" dirty="0">
                <a:latin typeface="Segoe UI" panose="020B0502040204020203" pitchFamily="34" charset="0"/>
                <a:cs typeface="Segoe UI" panose="020B0502040204020203" pitchFamily="34" charset="0"/>
              </a:rPr>
              <a:t>Role based Access ensures that each user can access functionalities/web pages only according to his privilege level. We ensured that Role based access was maintain across our system and no user was able to navigate to a feature he wasn’t </a:t>
            </a:r>
            <a:r>
              <a:rPr lang="en-US" sz="1900" dirty="0" smtClean="0">
                <a:latin typeface="Segoe UI" panose="020B0502040204020203" pitchFamily="34" charset="0"/>
                <a:cs typeface="Segoe UI" panose="020B0502040204020203" pitchFamily="34" charset="0"/>
              </a:rPr>
              <a:t>authenticated for.</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5</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Mahathi</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502115"/>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70680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Features…</a:t>
            </a:r>
            <a:endParaRPr lang="en-US" dirty="0"/>
          </a:p>
        </p:txBody>
      </p:sp>
      <p:sp>
        <p:nvSpPr>
          <p:cNvPr id="3" name="Content Placeholder 2"/>
          <p:cNvSpPr>
            <a:spLocks noGrp="1"/>
          </p:cNvSpPr>
          <p:nvPr>
            <p:ph idx="1"/>
          </p:nvPr>
        </p:nvSpPr>
        <p:spPr>
          <a:xfrm>
            <a:off x="677334" y="1661375"/>
            <a:ext cx="8596668" cy="4683154"/>
          </a:xfrm>
        </p:spPr>
        <p:txBody>
          <a:bodyPr>
            <a:normAutofit/>
          </a:bodyPr>
          <a:lstStyle/>
          <a:p>
            <a:r>
              <a:rPr lang="en-US" sz="2400" dirty="0" smtClean="0">
                <a:latin typeface="Segoe UI" panose="020B0502040204020203" pitchFamily="34" charset="0"/>
                <a:cs typeface="Segoe UI" panose="020B0502040204020203" pitchFamily="34" charset="0"/>
              </a:rPr>
              <a:t>Disabled Right Click</a:t>
            </a:r>
            <a:endParaRPr lang="en-US" sz="24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We have disabled right click functionality on important pages to prevent copying of sensitive information</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en-US" sz="2400" dirty="0" smtClean="0">
                <a:latin typeface="Segoe UI" panose="020B0502040204020203" pitchFamily="34" charset="0"/>
                <a:cs typeface="Segoe UI" panose="020B0502040204020203" pitchFamily="34" charset="0"/>
              </a:rPr>
              <a:t>Disabled Refresh </a:t>
            </a:r>
            <a:endParaRPr lang="en-US" sz="24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We have disabled refresh functionality on important pages to prevent resubmission of post requests</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en-US" sz="2400" dirty="0" smtClean="0">
                <a:latin typeface="Segoe UI" panose="020B0502040204020203" pitchFamily="34" charset="0"/>
                <a:cs typeface="Segoe UI" panose="020B0502040204020203" pitchFamily="34" charset="0"/>
              </a:rPr>
              <a:t>Disabled Back navigation</a:t>
            </a:r>
            <a:endParaRPr lang="en-US" sz="24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We have disabled backward navigation functionality on each page to prevent access to state of completed transactions as well as resubmission of transactions.  </a:t>
            </a:r>
          </a:p>
          <a:p>
            <a:endParaRPr lang="en-US" dirty="0">
              <a:latin typeface="Segoe UI" panose="020B0502040204020203" pitchFamily="34" charset="0"/>
              <a:cs typeface="Segoe UI" panose="020B0502040204020203" pitchFamily="34" charset="0"/>
            </a:endParaRP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6</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Mahathi</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92134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a:r>
            <a:r>
              <a:rPr lang="en-US" dirty="0" smtClean="0"/>
              <a:t>Features…</a:t>
            </a:r>
            <a:endParaRPr lang="en-US" dirty="0"/>
          </a:p>
        </p:txBody>
      </p:sp>
      <p:sp>
        <p:nvSpPr>
          <p:cNvPr id="3" name="Content Placeholder 2"/>
          <p:cNvSpPr>
            <a:spLocks noGrp="1"/>
          </p:cNvSpPr>
          <p:nvPr>
            <p:ph idx="1"/>
          </p:nvPr>
        </p:nvSpPr>
        <p:spPr>
          <a:xfrm>
            <a:off x="677334" y="1511248"/>
            <a:ext cx="8596668" cy="4530114"/>
          </a:xfrm>
        </p:spPr>
        <p:txBody>
          <a:bodyPr>
            <a:normAutofit fontScale="92500" lnSpcReduction="20000"/>
          </a:bodyPr>
          <a:lstStyle/>
          <a:p>
            <a:r>
              <a:rPr lang="en-US" sz="3000" dirty="0" smtClean="0">
                <a:latin typeface="Segoe UI" panose="020B0502040204020203" pitchFamily="34" charset="0"/>
                <a:cs typeface="Segoe UI" panose="020B0502040204020203" pitchFamily="34" charset="0"/>
              </a:rPr>
              <a:t>Secure </a:t>
            </a:r>
            <a:r>
              <a:rPr lang="en-US" sz="3000" dirty="0">
                <a:latin typeface="Segoe UI" panose="020B0502040204020203" pitchFamily="34" charset="0"/>
                <a:cs typeface="Segoe UI" panose="020B0502040204020203" pitchFamily="34" charset="0"/>
              </a:rPr>
              <a:t>Socket </a:t>
            </a:r>
            <a:r>
              <a:rPr lang="en-US" sz="3000" dirty="0" smtClean="0">
                <a:latin typeface="Segoe UI" panose="020B0502040204020203" pitchFamily="34" charset="0"/>
                <a:cs typeface="Segoe UI" panose="020B0502040204020203" pitchFamily="34" charset="0"/>
              </a:rPr>
              <a:t>Layer (SSL)</a:t>
            </a:r>
            <a:endParaRPr lang="en-US" sz="3000" dirty="0">
              <a:latin typeface="Segoe UI" panose="020B0502040204020203" pitchFamily="34" charset="0"/>
              <a:cs typeface="Segoe UI" panose="020B0502040204020203" pitchFamily="34" charset="0"/>
            </a:endParaRPr>
          </a:p>
          <a:p>
            <a:pPr marL="0" indent="0" algn="just">
              <a:buNone/>
            </a:pPr>
            <a:r>
              <a:rPr lang="en-US" sz="1900" dirty="0">
                <a:latin typeface="Segoe UI" panose="020B0502040204020203" pitchFamily="34" charset="0"/>
                <a:cs typeface="Segoe UI" panose="020B0502040204020203" pitchFamily="34" charset="0"/>
              </a:rPr>
              <a:t>Secure Socket Layer(SSL) is a standard security technology for establishing an encrypted link between server and client. In our implementation, we establish an http connection over SSL. This ensured that our entire transaction is encrypted and prevented man in the middle </a:t>
            </a:r>
            <a:r>
              <a:rPr lang="en-US" sz="1900" dirty="0" smtClean="0">
                <a:latin typeface="Segoe UI" panose="020B0502040204020203" pitchFamily="34" charset="0"/>
                <a:cs typeface="Segoe UI" panose="020B0502040204020203" pitchFamily="34" charset="0"/>
              </a:rPr>
              <a:t>attacks.</a:t>
            </a:r>
          </a:p>
          <a:p>
            <a:pPr marL="0" indent="0" algn="just">
              <a:buNone/>
            </a:pPr>
            <a:endParaRPr lang="en-US" sz="1900" dirty="0" smtClean="0">
              <a:latin typeface="Segoe UI" panose="020B0502040204020203" pitchFamily="34" charset="0"/>
              <a:cs typeface="Segoe UI" panose="020B0502040204020203" pitchFamily="34" charset="0"/>
            </a:endParaRPr>
          </a:p>
          <a:p>
            <a:pPr algn="just"/>
            <a:r>
              <a:rPr lang="en-US" sz="3000" dirty="0">
                <a:latin typeface="Segoe UI" panose="020B0502040204020203" pitchFamily="34" charset="0"/>
                <a:cs typeface="Segoe UI" panose="020B0502040204020203" pitchFamily="34" charset="0"/>
              </a:rPr>
              <a:t>Public Key </a:t>
            </a:r>
            <a:r>
              <a:rPr lang="en-US" sz="3000" dirty="0" smtClean="0">
                <a:latin typeface="Segoe UI" panose="020B0502040204020203" pitchFamily="34" charset="0"/>
                <a:cs typeface="Segoe UI" panose="020B0502040204020203" pitchFamily="34" charset="0"/>
              </a:rPr>
              <a:t>Infrastructure (PKI)</a:t>
            </a:r>
            <a:endParaRPr lang="en-US" sz="3000" dirty="0">
              <a:latin typeface="Segoe UI" panose="020B0502040204020203" pitchFamily="34" charset="0"/>
              <a:cs typeface="Segoe UI" panose="020B0502040204020203" pitchFamily="34" charset="0"/>
            </a:endParaRPr>
          </a:p>
          <a:p>
            <a:pPr marL="0" indent="0" algn="just">
              <a:buNone/>
            </a:pPr>
            <a:r>
              <a:rPr lang="en-US" sz="1900" dirty="0" smtClean="0">
                <a:latin typeface="Segoe UI" panose="020B0502040204020203" pitchFamily="34" charset="0"/>
                <a:cs typeface="Segoe UI" panose="020B0502040204020203" pitchFamily="34" charset="0"/>
              </a:rPr>
              <a:t>A </a:t>
            </a:r>
            <a:r>
              <a:rPr lang="en-US" sz="1900" dirty="0">
                <a:latin typeface="Segoe UI" panose="020B0502040204020203" pitchFamily="34" charset="0"/>
                <a:cs typeface="Segoe UI" panose="020B0502040204020203" pitchFamily="34" charset="0"/>
              </a:rPr>
              <a:t>public key infrastructure(PKI)[2] is a set of </a:t>
            </a:r>
            <a:r>
              <a:rPr lang="en-US" sz="1900" dirty="0" smtClean="0">
                <a:latin typeface="Segoe UI" panose="020B0502040204020203" pitchFamily="34" charset="0"/>
                <a:cs typeface="Segoe UI" panose="020B0502040204020203" pitchFamily="34" charset="0"/>
              </a:rPr>
              <a:t>hardware, software, people</a:t>
            </a:r>
            <a:r>
              <a:rPr lang="en-US" sz="1900" dirty="0">
                <a:latin typeface="Segoe UI" panose="020B0502040204020203" pitchFamily="34" charset="0"/>
                <a:cs typeface="Segoe UI" panose="020B0502040204020203" pitchFamily="34" charset="0"/>
              </a:rPr>
              <a:t>, policies and procedures needed to create, manage, distribute, use and store and revoke digital certificates and manage public-key encryption.</a:t>
            </a:r>
          </a:p>
          <a:p>
            <a:pPr marL="0" indent="0" algn="just">
              <a:buNone/>
            </a:pPr>
            <a:r>
              <a:rPr lang="en-US" sz="1900" dirty="0">
                <a:latin typeface="Segoe UI" panose="020B0502040204020203" pitchFamily="34" charset="0"/>
                <a:cs typeface="Segoe UI" panose="020B0502040204020203" pitchFamily="34" charset="0"/>
              </a:rPr>
              <a:t>In our implementation, we have used Rivest-Shamir-Adleman (RSA) [3] to generate private and public key pair. We have used email communication as form of reliable transport to provide these keys to the client. In order to make sure that server is talking to correct client, the server uses the private key to authenticate the client. Similarly, the client uses the public key to authenticate the server</a:t>
            </a:r>
            <a:r>
              <a:rPr lang="en-US" sz="1900" dirty="0" smtClean="0">
                <a:latin typeface="Segoe UI" panose="020B0502040204020203" pitchFamily="34" charset="0"/>
                <a:cs typeface="Segoe UI" panose="020B0502040204020203" pitchFamily="34" charset="0"/>
              </a:rPr>
              <a:t>.</a:t>
            </a:r>
            <a:endParaRPr lang="en-US" sz="1900" dirty="0">
              <a:latin typeface="Segoe UI" panose="020B0502040204020203" pitchFamily="34" charset="0"/>
              <a:cs typeface="Segoe UI" panose="020B0502040204020203" pitchFamily="34" charset="0"/>
            </a:endParaRP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7</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Shankar</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2167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Features…</a:t>
            </a:r>
            <a:endParaRPr lang="en-US" dirty="0"/>
          </a:p>
        </p:txBody>
      </p:sp>
      <p:sp>
        <p:nvSpPr>
          <p:cNvPr id="3" name="Content Placeholder 2"/>
          <p:cNvSpPr>
            <a:spLocks noGrp="1"/>
          </p:cNvSpPr>
          <p:nvPr>
            <p:ph idx="1"/>
          </p:nvPr>
        </p:nvSpPr>
        <p:spPr>
          <a:xfrm>
            <a:off x="677334" y="1825738"/>
            <a:ext cx="8596668" cy="4310549"/>
          </a:xfrm>
        </p:spPr>
        <p:txBody>
          <a:bodyPr>
            <a:normAutofit fontScale="92500" lnSpcReduction="10000"/>
          </a:bodyPr>
          <a:lstStyle/>
          <a:p>
            <a:r>
              <a:rPr lang="en-US" sz="2800" dirty="0" smtClean="0">
                <a:latin typeface="Segoe UI" panose="020B0502040204020203" pitchFamily="34" charset="0"/>
                <a:cs typeface="Segoe UI" panose="020B0502040204020203" pitchFamily="34" charset="0"/>
              </a:rPr>
              <a:t>Single </a:t>
            </a:r>
            <a:r>
              <a:rPr lang="en-US" sz="2800" dirty="0">
                <a:latin typeface="Segoe UI" panose="020B0502040204020203" pitchFamily="34" charset="0"/>
                <a:cs typeface="Segoe UI" panose="020B0502040204020203" pitchFamily="34" charset="0"/>
              </a:rPr>
              <a:t>Logging in one session</a:t>
            </a:r>
          </a:p>
          <a:p>
            <a:pPr marL="0" indent="0">
              <a:buNone/>
            </a:pPr>
            <a:r>
              <a:rPr lang="en-US" dirty="0" smtClean="0">
                <a:latin typeface="Segoe UI" panose="020B0502040204020203" pitchFamily="34" charset="0"/>
                <a:cs typeface="Segoe UI" panose="020B0502040204020203" pitchFamily="34" charset="0"/>
              </a:rPr>
              <a:t>	This </a:t>
            </a:r>
            <a:r>
              <a:rPr lang="en-US" dirty="0">
                <a:latin typeface="Segoe UI" panose="020B0502040204020203" pitchFamily="34" charset="0"/>
                <a:cs typeface="Segoe UI" panose="020B0502040204020203" pitchFamily="34" charset="0"/>
              </a:rPr>
              <a:t>security feature ensured that from a single machine only a single logging was possible at a time. </a:t>
            </a:r>
          </a:p>
          <a:p>
            <a:r>
              <a:rPr lang="en-US" sz="2800" dirty="0" smtClean="0">
                <a:latin typeface="Segoe UI" panose="020B0502040204020203" pitchFamily="34" charset="0"/>
                <a:cs typeface="Segoe UI" panose="020B0502040204020203" pitchFamily="34" charset="0"/>
              </a:rPr>
              <a:t>Hashed </a:t>
            </a:r>
            <a:r>
              <a:rPr lang="en-US" sz="2800" dirty="0">
                <a:latin typeface="Segoe UI" panose="020B0502040204020203" pitchFamily="34" charset="0"/>
                <a:cs typeface="Segoe UI" panose="020B0502040204020203" pitchFamily="34" charset="0"/>
              </a:rPr>
              <a:t>Password Storage</a:t>
            </a:r>
          </a:p>
          <a:p>
            <a:pPr marL="0" indent="0">
              <a:buNone/>
            </a:pPr>
            <a:r>
              <a:rPr lang="en-US" dirty="0">
                <a:latin typeface="Segoe UI" panose="020B0502040204020203" pitchFamily="34" charset="0"/>
                <a:cs typeface="Segoe UI" panose="020B0502040204020203" pitchFamily="34" charset="0"/>
              </a:rPr>
              <a:t>The passwords were hashed while storing in the database. This was implemented using bcrypt[5] library which is based on blowfish cipher. This ensured that even if a malicious user gained access into the database, he/she can’t view the passwords.</a:t>
            </a:r>
          </a:p>
          <a:p>
            <a:r>
              <a:rPr lang="en-US" sz="2800" dirty="0" smtClean="0">
                <a:latin typeface="Segoe UI" panose="020B0502040204020203" pitchFamily="34" charset="0"/>
                <a:cs typeface="Segoe UI" panose="020B0502040204020203" pitchFamily="34" charset="0"/>
              </a:rPr>
              <a:t>Form </a:t>
            </a:r>
            <a:r>
              <a:rPr lang="en-US" sz="2800" dirty="0">
                <a:latin typeface="Segoe UI" panose="020B0502040204020203" pitchFamily="34" charset="0"/>
                <a:cs typeface="Segoe UI" panose="020B0502040204020203" pitchFamily="34" charset="0"/>
              </a:rPr>
              <a:t>Validations: Front </a:t>
            </a:r>
            <a:r>
              <a:rPr lang="en-US" sz="2800" dirty="0" smtClean="0">
                <a:latin typeface="Segoe UI" panose="020B0502040204020203" pitchFamily="34" charset="0"/>
                <a:cs typeface="Segoe UI" panose="020B0502040204020203" pitchFamily="34" charset="0"/>
              </a:rPr>
              <a:t>&amp; </a:t>
            </a:r>
            <a:r>
              <a:rPr lang="en-US" sz="2800" dirty="0">
                <a:latin typeface="Segoe UI" panose="020B0502040204020203" pitchFamily="34" charset="0"/>
                <a:cs typeface="Segoe UI" panose="020B0502040204020203" pitchFamily="34" charset="0"/>
              </a:rPr>
              <a:t>Back End</a:t>
            </a:r>
          </a:p>
          <a:p>
            <a:pPr marL="0" indent="0">
              <a:buNone/>
            </a:pPr>
            <a:r>
              <a:rPr lang="en-US" dirty="0">
                <a:latin typeface="Segoe UI" panose="020B0502040204020203" pitchFamily="34" charset="0"/>
                <a:cs typeface="Segoe UI" panose="020B0502040204020203" pitchFamily="34" charset="0"/>
              </a:rPr>
              <a:t>We have added validations to each transaction input form using jQuery and html pattern tag. On backend we again do the same validation to add additional layer of validation.</a:t>
            </a:r>
          </a:p>
          <a:p>
            <a:pPr marL="0" indent="0">
              <a:buNone/>
            </a:pPr>
            <a:r>
              <a:rPr lang="en-US" dirty="0">
                <a:latin typeface="Segoe UI" panose="020B0502040204020203" pitchFamily="34" charset="0"/>
                <a:cs typeface="Segoe UI" panose="020B0502040204020203" pitchFamily="34" charset="0"/>
              </a:rPr>
              <a:t>Validation checks include transaction amount cannot be negative, account balance can not go below minimum required balance, etc.</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8</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Shankar</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423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Features…</a:t>
            </a:r>
            <a:endParaRPr lang="en-US" dirty="0"/>
          </a:p>
        </p:txBody>
      </p:sp>
      <p:sp>
        <p:nvSpPr>
          <p:cNvPr id="3" name="Content Placeholder 2"/>
          <p:cNvSpPr>
            <a:spLocks noGrp="1"/>
          </p:cNvSpPr>
          <p:nvPr>
            <p:ph idx="1"/>
          </p:nvPr>
        </p:nvSpPr>
        <p:spPr>
          <a:xfrm>
            <a:off x="677334" y="1814492"/>
            <a:ext cx="8596668" cy="4110962"/>
          </a:xfrm>
        </p:spPr>
        <p:txBody>
          <a:bodyPr>
            <a:normAutofit lnSpcReduction="10000"/>
          </a:bodyPr>
          <a:lstStyle/>
          <a:p>
            <a:r>
              <a:rPr lang="en-US" sz="2800" dirty="0" smtClean="0">
                <a:latin typeface="Segoe UI" panose="020B0502040204020203" pitchFamily="34" charset="0"/>
                <a:cs typeface="Segoe UI" panose="020B0502040204020203" pitchFamily="34" charset="0"/>
              </a:rPr>
              <a:t>Account lock on </a:t>
            </a:r>
            <a:r>
              <a:rPr lang="en-US" sz="2800" dirty="0">
                <a:latin typeface="Segoe UI" panose="020B0502040204020203" pitchFamily="34" charset="0"/>
                <a:cs typeface="Segoe UI" panose="020B0502040204020203" pitchFamily="34" charset="0"/>
              </a:rPr>
              <a:t>3 unsuccessful attempts</a:t>
            </a:r>
          </a:p>
          <a:p>
            <a:pPr marL="0" indent="0">
              <a:buNone/>
            </a:pPr>
            <a:r>
              <a:rPr lang="en-US" dirty="0">
                <a:latin typeface="Segoe UI" panose="020B0502040204020203" pitchFamily="34" charset="0"/>
                <a:cs typeface="Segoe UI" panose="020B0502040204020203" pitchFamily="34" charset="0"/>
              </a:rPr>
              <a:t>After 3 failed login attempts for a username we lock that account for one hour. This prevents brute-force/dictionary attack</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r>
              <a:rPr lang="en-US" sz="2800" dirty="0" smtClean="0">
                <a:latin typeface="Segoe UI" panose="020B0502040204020203" pitchFamily="34" charset="0"/>
                <a:cs typeface="Segoe UI" panose="020B0502040204020203" pitchFamily="34" charset="0"/>
              </a:rPr>
              <a:t>Handling </a:t>
            </a:r>
            <a:r>
              <a:rPr lang="en-US" sz="2800" dirty="0">
                <a:latin typeface="Segoe UI" panose="020B0502040204020203" pitchFamily="34" charset="0"/>
                <a:cs typeface="Segoe UI" panose="020B0502040204020203" pitchFamily="34" charset="0"/>
              </a:rPr>
              <a:t>Dos Attacks in the form of TCP Syn Floods</a:t>
            </a:r>
          </a:p>
          <a:p>
            <a:pPr marL="0" indent="0">
              <a:buNone/>
            </a:pPr>
            <a:r>
              <a:rPr lang="en-US" dirty="0">
                <a:latin typeface="Segoe UI" panose="020B0502040204020203" pitchFamily="34" charset="0"/>
                <a:cs typeface="Segoe UI" panose="020B0502040204020203" pitchFamily="34" charset="0"/>
              </a:rPr>
              <a:t>This was done by reducing number of half open TCP connections and rate-limiting on Apache Tomcat server. With the help of this we prevented the server running out of memory, when attacker tries to do a DoS attack</a:t>
            </a:r>
            <a:r>
              <a:rPr lang="en-US" dirty="0" smtClean="0">
                <a:latin typeface="Segoe UI" panose="020B0502040204020203" pitchFamily="34" charset="0"/>
                <a:cs typeface="Segoe UI" panose="020B0502040204020203" pitchFamily="34" charset="0"/>
              </a:rPr>
              <a:t>.</a:t>
            </a:r>
          </a:p>
          <a:p>
            <a:r>
              <a:rPr lang="en-US" sz="2800" dirty="0">
                <a:latin typeface="Segoe UI" panose="020B0502040204020203" pitchFamily="34" charset="0"/>
                <a:cs typeface="Segoe UI" panose="020B0502040204020203" pitchFamily="34" charset="0"/>
              </a:rPr>
              <a:t>Prevent XSS attacks and SQL Injection</a:t>
            </a:r>
          </a:p>
          <a:p>
            <a:pPr marL="0" indent="0">
              <a:buNone/>
            </a:pPr>
            <a:r>
              <a:rPr lang="en-US" dirty="0">
                <a:latin typeface="Segoe UI" panose="020B0502040204020203" pitchFamily="34" charset="0"/>
                <a:cs typeface="Segoe UI" panose="020B0502040204020203" pitchFamily="34" charset="0"/>
              </a:rPr>
              <a:t>We have used backend validations to sanitize the data. In addition to this, using Hibernate in the data layer has prevented the system from XSS attacks.</a:t>
            </a:r>
          </a:p>
          <a:p>
            <a:pPr marL="0" indent="0">
              <a:buNone/>
            </a:pPr>
            <a:endParaRPr lang="en-US" dirty="0">
              <a:latin typeface="Segoe UI" panose="020B0502040204020203" pitchFamily="34" charset="0"/>
              <a:cs typeface="Segoe UI" panose="020B0502040204020203" pitchFamily="34" charset="0"/>
            </a:endParaRPr>
          </a:p>
        </p:txBody>
      </p:sp>
      <p:sp>
        <p:nvSpPr>
          <p:cNvPr id="4" name="Date Placeholder 3"/>
          <p:cNvSpPr>
            <a:spLocks noGrp="1"/>
          </p:cNvSpPr>
          <p:nvPr>
            <p:ph type="dt" sz="half" idx="10"/>
          </p:nvPr>
        </p:nvSpPr>
        <p:spPr/>
        <p:txBody>
          <a:bodyPr/>
          <a:lstStyle/>
          <a:p>
            <a:r>
              <a:rPr lang="en-US" smtClean="0"/>
              <a:t>12/3/2015</a:t>
            </a:r>
            <a:endParaRPr lang="en-US" dirty="0"/>
          </a:p>
        </p:txBody>
      </p:sp>
      <p:sp>
        <p:nvSpPr>
          <p:cNvPr id="5" name="Footer Placeholder 4"/>
          <p:cNvSpPr>
            <a:spLocks noGrp="1"/>
          </p:cNvSpPr>
          <p:nvPr>
            <p:ph type="ftr" sz="quarter" idx="11"/>
          </p:nvPr>
        </p:nvSpPr>
        <p:spPr/>
        <p:txBody>
          <a:bodyPr/>
          <a:lstStyle/>
          <a:p>
            <a:r>
              <a:rPr lang="en-US" dirty="0" smtClean="0"/>
              <a:t>CSE 545: Software Security - Group 15 Presentation</a:t>
            </a:r>
            <a:endParaRPr lang="en-US" dirty="0"/>
          </a:p>
        </p:txBody>
      </p:sp>
      <p:sp>
        <p:nvSpPr>
          <p:cNvPr id="6" name="Slide Number Placeholder 5"/>
          <p:cNvSpPr>
            <a:spLocks noGrp="1"/>
          </p:cNvSpPr>
          <p:nvPr>
            <p:ph type="sldNum" sz="quarter" idx="12"/>
          </p:nvPr>
        </p:nvSpPr>
        <p:spPr/>
        <p:txBody>
          <a:bodyPr/>
          <a:lstStyle/>
          <a:p>
            <a:fld id="{03BF62E6-1576-4196-9F50-CC567FB39D85}" type="slidenum">
              <a:rPr lang="en-US" smtClean="0"/>
              <a:t>9</a:t>
            </a:fld>
            <a:endParaRPr lang="en-US" dirty="0"/>
          </a:p>
        </p:txBody>
      </p:sp>
      <p:sp>
        <p:nvSpPr>
          <p:cNvPr id="7" name="TextBox 6"/>
          <p:cNvSpPr txBox="1"/>
          <p:nvPr/>
        </p:nvSpPr>
        <p:spPr>
          <a:xfrm>
            <a:off x="9587753" y="161365"/>
            <a:ext cx="1358153" cy="369332"/>
          </a:xfrm>
          <a:prstGeom prst="rect">
            <a:avLst/>
          </a:prstGeom>
          <a:noFill/>
        </p:spPr>
        <p:txBody>
          <a:bodyPr wrap="square" rtlCol="0">
            <a:spAutoFit/>
          </a:bodyPr>
          <a:lstStyle/>
          <a:p>
            <a:r>
              <a:rPr lang="en-US" dirty="0" smtClean="0">
                <a:solidFill>
                  <a:schemeClr val="accent1">
                    <a:lumMod val="50000"/>
                  </a:schemeClr>
                </a:solidFill>
                <a:latin typeface="Segoe UI" panose="020B0502040204020203" pitchFamily="34" charset="0"/>
                <a:cs typeface="Segoe UI" panose="020B0502040204020203" pitchFamily="34" charset="0"/>
              </a:rPr>
              <a:t>Shankar</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8" name="TextBox 7"/>
          <p:cNvSpPr txBox="1"/>
          <p:nvPr/>
        </p:nvSpPr>
        <p:spPr>
          <a:xfrm>
            <a:off x="9412942" y="6488668"/>
            <a:ext cx="2672526" cy="369332"/>
          </a:xfrm>
          <a:prstGeom prst="rect">
            <a:avLst/>
          </a:prstGeom>
          <a:noFill/>
        </p:spPr>
        <p:txBody>
          <a:bodyPr wrap="none" rtlCol="0">
            <a:spAutoFit/>
          </a:bodyPr>
          <a:lstStyle/>
          <a:p>
            <a:r>
              <a:rPr lang="en-US" dirty="0" smtClean="0">
                <a:solidFill>
                  <a:schemeClr val="accent1">
                    <a:lumMod val="20000"/>
                    <a:lumOff val="80000"/>
                  </a:schemeClr>
                </a:solidFill>
                <a:latin typeface="Segoe UI" panose="020B0502040204020203" pitchFamily="34" charset="0"/>
                <a:cs typeface="Segoe UI" panose="020B0502040204020203" pitchFamily="34" charset="0"/>
              </a:rPr>
              <a:t>Arizona State University</a:t>
            </a:r>
            <a:endParaRPr lang="en-US"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95028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3442</TotalTime>
  <Words>2975</Words>
  <Application>Microsoft Office PowerPoint</Application>
  <PresentationFormat>Widescreen</PresentationFormat>
  <Paragraphs>328</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 UI</vt:lpstr>
      <vt:lpstr>Trebuchet MS</vt:lpstr>
      <vt:lpstr>Wingdings 3</vt:lpstr>
      <vt:lpstr>Facet</vt:lpstr>
      <vt:lpstr>SouthWest Bank    A Secure Online Banking</vt:lpstr>
      <vt:lpstr>How/Where Security is compromised?</vt:lpstr>
      <vt:lpstr>How/Where Security is compromised?</vt:lpstr>
      <vt:lpstr>Security Features</vt:lpstr>
      <vt:lpstr>Security Features…</vt:lpstr>
      <vt:lpstr>Security Features…</vt:lpstr>
      <vt:lpstr>Security Features…</vt:lpstr>
      <vt:lpstr>Security Features…</vt:lpstr>
      <vt:lpstr>Security Features…</vt:lpstr>
      <vt:lpstr>Accepted Issue</vt:lpstr>
      <vt:lpstr>Non Vulnerabilities…</vt:lpstr>
      <vt:lpstr>Non Vulnerabilities…</vt:lpstr>
      <vt:lpstr>Non Vulnerabilities…</vt:lpstr>
      <vt:lpstr>Non Vulnerabilities…</vt:lpstr>
      <vt:lpstr>Non Vulnerabilities…</vt:lpstr>
      <vt:lpstr>Non Vulnerabilities…</vt:lpstr>
      <vt:lpstr>Non Vulnerabilities</vt:lpstr>
      <vt:lpstr>Non Vulnerabilities…</vt:lpstr>
      <vt:lpstr>Non Vulnerabilities…</vt:lpstr>
      <vt:lpstr>Non Vulnerabilities…</vt:lpstr>
      <vt:lpstr>Non Vulnerabilities…</vt:lpstr>
      <vt:lpstr>Non Vulnerabilities…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Aneesh</dc:creator>
  <cp:lastModifiedBy>Aneesh</cp:lastModifiedBy>
  <cp:revision>48</cp:revision>
  <dcterms:created xsi:type="dcterms:W3CDTF">2015-11-28T01:53:36Z</dcterms:created>
  <dcterms:modified xsi:type="dcterms:W3CDTF">2015-12-03T07:29:15Z</dcterms:modified>
</cp:coreProperties>
</file>