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859" r:id="rId2"/>
    <p:sldId id="860" r:id="rId3"/>
    <p:sldId id="872" r:id="rId4"/>
    <p:sldId id="870" r:id="rId5"/>
    <p:sldId id="871" r:id="rId6"/>
    <p:sldId id="861" r:id="rId7"/>
    <p:sldId id="867" r:id="rId8"/>
    <p:sldId id="868" r:id="rId9"/>
    <p:sldId id="864" r:id="rId10"/>
    <p:sldId id="866" r:id="rId11"/>
    <p:sldId id="873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8E"/>
    <a:srgbClr val="C00000"/>
    <a:srgbClr val="AFC6F3"/>
    <a:srgbClr val="D5FFD5"/>
    <a:srgbClr val="89CFFF"/>
    <a:srgbClr val="FF8585"/>
    <a:srgbClr val="FFCC66"/>
    <a:srgbClr val="66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2" autoAdjust="0"/>
    <p:restoredTop sz="90674" autoAdjust="0"/>
  </p:normalViewPr>
  <p:slideViewPr>
    <p:cSldViewPr snapToGrid="0">
      <p:cViewPr varScale="1">
        <p:scale>
          <a:sx n="61" d="100"/>
          <a:sy n="61" d="100"/>
        </p:scale>
        <p:origin x="1524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1957461" y="6486157"/>
            <a:ext cx="365712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i="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CSE 591 Class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240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400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6674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48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3210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1388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4779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15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auto">
          <a:xfrm>
            <a:off x="1957461" y="6486157"/>
            <a:ext cx="365712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i="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CSE 591 Class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5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klahiri@a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recommender.x10.bz/phpfiles/userid.php" TargetMode="External"/><Relationship Id="rId2" Type="http://schemas.openxmlformats.org/officeDocument/2006/relationships/hyperlink" Target="http://www.visualrecommender.x10.b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64580"/>
            <a:ext cx="9144000" cy="147002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  <a:t>Responsive Matrix-Layout</a:t>
            </a:r>
            <a:b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  <a:t>Visual Recommender </a:t>
            </a:r>
            <a:b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1800" b="0" dirty="0" smtClean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  <a:t/>
            </a:r>
            <a:b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CSE 591 – Data Visualization</a:t>
            </a:r>
            <a:endParaRPr lang="en-US" sz="5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1434" y="3967326"/>
            <a:ext cx="4752975" cy="2352675"/>
          </a:xfrm>
        </p:spPr>
        <p:txBody>
          <a:bodyPr/>
          <a:lstStyle/>
          <a:p>
            <a:pPr algn="r"/>
            <a:r>
              <a:rPr lang="en-US" altLang="zh-CN" sz="2800" dirty="0" smtClean="0"/>
              <a:t>Team Members:</a:t>
            </a:r>
          </a:p>
          <a:p>
            <a:pPr algn="r"/>
            <a:r>
              <a:rPr lang="en-US" altLang="zh-CN" sz="2000" dirty="0" smtClean="0"/>
              <a:t>Rajesh </a:t>
            </a:r>
            <a:r>
              <a:rPr lang="en-US" altLang="zh-CN" sz="2000" dirty="0" err="1" smtClean="0"/>
              <a:t>Surana</a:t>
            </a:r>
            <a:r>
              <a:rPr lang="en-US" altLang="zh-CN" sz="2000" dirty="0" smtClean="0"/>
              <a:t> (</a:t>
            </a:r>
            <a:r>
              <a:rPr lang="en-IN" sz="2000" u="sng" dirty="0" smtClean="0">
                <a:solidFill>
                  <a:schemeClr val="accent1">
                    <a:lumMod val="50000"/>
                  </a:schemeClr>
                </a:solidFill>
              </a:rPr>
              <a:t>rsurana@asu.edu</a:t>
            </a:r>
            <a:r>
              <a:rPr lang="en-IN" sz="2000" u="sng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2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n-US" altLang="zh-CN" sz="2000" dirty="0" err="1" smtClean="0"/>
              <a:t>Aritra</a:t>
            </a:r>
            <a:r>
              <a:rPr lang="en-US" altLang="zh-CN" sz="2000" dirty="0" smtClean="0"/>
              <a:t> Kumar </a:t>
            </a:r>
            <a:r>
              <a:rPr lang="en-US" altLang="zh-CN" sz="2000" dirty="0" err="1" smtClean="0"/>
              <a:t>Lahiri</a:t>
            </a:r>
            <a:r>
              <a:rPr lang="en-US" altLang="zh-CN" sz="2000" dirty="0" smtClean="0"/>
              <a:t> (</a:t>
            </a:r>
            <a:r>
              <a:rPr lang="en-US" altLang="zh-CN" sz="2000" dirty="0" smtClean="0">
                <a:hlinkClick r:id="rId2"/>
              </a:rPr>
              <a:t>aklahiri@asu.edu</a:t>
            </a:r>
            <a:r>
              <a:rPr lang="en-US" altLang="zh-CN" sz="2000" dirty="0" smtClean="0"/>
              <a:t>)</a:t>
            </a:r>
          </a:p>
          <a:p>
            <a:pPr algn="r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486525"/>
            <a:ext cx="684213" cy="371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  <p:pic>
        <p:nvPicPr>
          <p:cNvPr id="5" name="Picture 2" descr="C:\Users\a\Desktop\DV\project\source code\s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192" y="236637"/>
            <a:ext cx="3571900" cy="10650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4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[1]Sarah </a:t>
            </a:r>
            <a:r>
              <a:rPr lang="en-US" sz="1400" dirty="0"/>
              <a:t>Perez. (Aug 2014). Majority Of Digital Media Consumption Now Takes Place In Mobile Apps.</a:t>
            </a:r>
          </a:p>
          <a:p>
            <a:r>
              <a:rPr lang="en-US" sz="1400" dirty="0"/>
              <a:t>http://techcrunch.com/2014/08/21/majority-of-digital-media-consumption-now-takes-place-in-mobile-apps/ </a:t>
            </a:r>
          </a:p>
          <a:p>
            <a:r>
              <a:rPr lang="en-US" sz="1400" dirty="0"/>
              <a:t>[2] Parra, D., </a:t>
            </a:r>
            <a:r>
              <a:rPr lang="en-US" sz="1400" dirty="0" err="1"/>
              <a:t>Brusilovsky</a:t>
            </a:r>
            <a:r>
              <a:rPr lang="en-US" sz="1400" dirty="0"/>
              <a:t>, P., &amp; </a:t>
            </a:r>
            <a:r>
              <a:rPr lang="en-US" sz="1400" dirty="0" err="1"/>
              <a:t>Trattner</a:t>
            </a:r>
            <a:r>
              <a:rPr lang="en-US" sz="1400" dirty="0"/>
              <a:t>, C. (2014). See what you want to see: visual user-driven approach for hybrid recommendation. Paper presented at the Proceedings of the 19th international conference on Intelligent User Interfaces, Haifa, Israel.</a:t>
            </a:r>
          </a:p>
          <a:p>
            <a:r>
              <a:rPr lang="en-US" sz="1400" dirty="0"/>
              <a:t>[3]Noah </a:t>
            </a:r>
            <a:r>
              <a:rPr lang="en-US" sz="1400" dirty="0" err="1"/>
              <a:t>Iliinsky</a:t>
            </a:r>
            <a:r>
              <a:rPr lang="en-US" sz="1400" dirty="0"/>
              <a:t>. (Feb 2012). Why Is Data Visualization So Hot?</a:t>
            </a:r>
          </a:p>
          <a:p>
            <a:r>
              <a:rPr lang="en-US" sz="1400" dirty="0"/>
              <a:t> http://blog.visual.ly/why-is-data-visualization-so-hot/</a:t>
            </a:r>
          </a:p>
          <a:p>
            <a:r>
              <a:rPr lang="en-US" sz="1400" dirty="0"/>
              <a:t>[4]</a:t>
            </a:r>
            <a:r>
              <a:rPr lang="en-US" sz="1400" dirty="0" err="1"/>
              <a:t>Stackexchange</a:t>
            </a:r>
            <a:r>
              <a:rPr lang="en-US" sz="1400" dirty="0"/>
              <a:t> API</a:t>
            </a:r>
          </a:p>
          <a:p>
            <a:r>
              <a:rPr lang="en-US" sz="1400" dirty="0"/>
              <a:t>https://api.stackexchange.com/</a:t>
            </a:r>
          </a:p>
          <a:p>
            <a:r>
              <a:rPr lang="en-US" sz="1400" dirty="0"/>
              <a:t>[5] Owen Phelan, Kevin McCarthy, Mike Bennett, and Barry Smyth. (2011). Terms of a Feather: Content-Based News Recommendation and Discovery Using Twitter , Advances in Information Retrieval Lecture Notes in Computer Science Vol 6611, pp 448-459</a:t>
            </a:r>
          </a:p>
          <a:p>
            <a:r>
              <a:rPr lang="en-US" sz="1400" dirty="0"/>
              <a:t>[6] Han, S., Hsiao, I. and Parra, D. (2014). A Study of Mobile Information Exploration with Multi-touch Interactions, In SBP. 269-276, Springer. </a:t>
            </a:r>
          </a:p>
          <a:p>
            <a:r>
              <a:rPr lang="en-US" sz="1400" dirty="0"/>
              <a:t>[7] Stackoverflow Help documentation</a:t>
            </a:r>
          </a:p>
          <a:p>
            <a:r>
              <a:rPr lang="en-US" sz="1400" dirty="0"/>
              <a:t> http://stackoverflow.com/help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[8]MySQL FULLTEXT index documentation https://dev.mysql.com/doc/refman/5.6/en/innodb-fulltext-index.html</a:t>
            </a:r>
          </a:p>
          <a:p>
            <a:r>
              <a:rPr lang="en-US" sz="1400" dirty="0" smtClean="0"/>
              <a:t>[</a:t>
            </a:r>
            <a:r>
              <a:rPr lang="en-US" sz="1400" dirty="0"/>
              <a:t>9] PHP </a:t>
            </a:r>
            <a:r>
              <a:rPr lang="en-US" sz="1400" dirty="0" err="1"/>
              <a:t>similar_text</a:t>
            </a:r>
            <a:r>
              <a:rPr lang="en-US" sz="1400" dirty="0"/>
              <a:t>() function documentation</a:t>
            </a:r>
          </a:p>
          <a:p>
            <a:r>
              <a:rPr lang="en-US" sz="1400" dirty="0"/>
              <a:t>http://php.net/manual/en/function.similar-text.php</a:t>
            </a:r>
          </a:p>
          <a:p>
            <a:r>
              <a:rPr lang="en-US" sz="1400" dirty="0"/>
              <a:t>[10] Bootstrap documentation</a:t>
            </a:r>
          </a:p>
          <a:p>
            <a:r>
              <a:rPr lang="en-US" sz="1400" dirty="0"/>
              <a:t>http://getbootstrap.com/ </a:t>
            </a:r>
          </a:p>
          <a:p>
            <a:r>
              <a:rPr lang="en-US" sz="1400" dirty="0"/>
              <a:t>[11]AJAX documentation</a:t>
            </a:r>
          </a:p>
          <a:p>
            <a:r>
              <a:rPr lang="en-US" sz="1400" dirty="0"/>
              <a:t> http://www.w3schools.com/ajax/</a:t>
            </a:r>
          </a:p>
          <a:p>
            <a:r>
              <a:rPr lang="en-US" sz="1400" dirty="0"/>
              <a:t>[12]Swearingen, K., &amp; Sinha, R. (2001, September). Beyond algorithms: An HCI perspective on recommender systems. In ACM SIGIR 2001 Workshop on Recommender Systems,  (Vol. 13, No. 5-6, pp. 1-11).</a:t>
            </a:r>
          </a:p>
          <a:p>
            <a:r>
              <a:rPr lang="en-US" sz="1400" dirty="0"/>
              <a:t>[13]Ben </a:t>
            </a:r>
            <a:r>
              <a:rPr lang="en-US" sz="1400" dirty="0" err="1"/>
              <a:t>Shneiderman</a:t>
            </a:r>
            <a:r>
              <a:rPr lang="en-US" sz="1400" dirty="0"/>
              <a:t>. (1996), The Eyes Have It: A Task by Data Type Taxonomy for Information Visualizations.</a:t>
            </a:r>
          </a:p>
          <a:p>
            <a:r>
              <a:rPr lang="en-US" sz="1400" dirty="0"/>
              <a:t>[14]</a:t>
            </a:r>
            <a:r>
              <a:rPr lang="en-US" sz="1400" dirty="0" err="1"/>
              <a:t>Bostandjiev</a:t>
            </a:r>
            <a:r>
              <a:rPr lang="en-US" sz="1400" dirty="0"/>
              <a:t>, S., O'Donovan, J., and </a:t>
            </a:r>
            <a:r>
              <a:rPr lang="en-US" sz="1400" dirty="0" err="1"/>
              <a:t>Höllerer</a:t>
            </a:r>
            <a:r>
              <a:rPr lang="en-US" sz="1400" dirty="0"/>
              <a:t>, T. (2012). </a:t>
            </a:r>
            <a:r>
              <a:rPr lang="en-US" sz="1400" dirty="0" err="1"/>
              <a:t>TasteWeights</a:t>
            </a:r>
            <a:r>
              <a:rPr lang="en-US" sz="1400" dirty="0"/>
              <a:t>: a visual interactive hybrid recommender system. In Proceedings of the sixth ACM conference on Recommender systems (</a:t>
            </a:r>
            <a:r>
              <a:rPr lang="en-US" sz="1400" dirty="0" err="1"/>
              <a:t>RecSys</a:t>
            </a:r>
            <a:r>
              <a:rPr lang="en-US" sz="1400" dirty="0"/>
              <a:t> '12). ACM, New York, NY, USA, 35-42.</a:t>
            </a:r>
          </a:p>
          <a:p>
            <a:r>
              <a:rPr lang="en-US" sz="1400" dirty="0" smtClean="0"/>
              <a:t>[15] </a:t>
            </a:r>
            <a:r>
              <a:rPr lang="en-US" sz="1400" dirty="0" err="1"/>
              <a:t>Herlocker</a:t>
            </a:r>
            <a:r>
              <a:rPr lang="en-US" sz="1400" dirty="0"/>
              <a:t>, J. L., </a:t>
            </a:r>
            <a:r>
              <a:rPr lang="en-US" sz="1400" dirty="0" err="1"/>
              <a:t>Konstan</a:t>
            </a:r>
            <a:r>
              <a:rPr lang="en-US" sz="1400" dirty="0"/>
              <a:t>, J. A., </a:t>
            </a:r>
            <a:r>
              <a:rPr lang="en-US" sz="1400" dirty="0" err="1"/>
              <a:t>Terveen</a:t>
            </a:r>
            <a:r>
              <a:rPr lang="en-US" sz="1400" dirty="0"/>
              <a:t>, L. G., &amp; </a:t>
            </a:r>
            <a:r>
              <a:rPr lang="en-US" sz="1400" dirty="0" err="1"/>
              <a:t>Riedl</a:t>
            </a:r>
            <a:r>
              <a:rPr lang="en-US" sz="1400" dirty="0"/>
              <a:t>, J. T. (2004). Evaluating collaborative filtering recommender systems. ACM Transactions on Information Systems (TOIS), 22(1), 5-53</a:t>
            </a:r>
          </a:p>
          <a:p>
            <a:pPr marL="742950" lvl="7" indent="-742950">
              <a:spcBef>
                <a:spcPct val="0"/>
              </a:spcBef>
              <a:buAutoNum type="arabicPeriod"/>
            </a:pPr>
            <a:endParaRPr lang="en-US" sz="1200" dirty="0"/>
          </a:p>
          <a:p>
            <a:pPr marL="742950" lvl="7" indent="-742950">
              <a:spcBef>
                <a:spcPct val="0"/>
              </a:spcBef>
              <a:buAutoNum type="arabicPeriod"/>
            </a:pPr>
            <a:endParaRPr lang="en-US" sz="1200" dirty="0"/>
          </a:p>
          <a:p>
            <a:pPr>
              <a:buNone/>
            </a:pPr>
            <a:endParaRPr lang="en-I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27000"/>
            <a:ext cx="8482013" cy="800100"/>
          </a:xfrm>
        </p:spPr>
        <p:txBody>
          <a:bodyPr/>
          <a:lstStyle/>
          <a:p>
            <a:pPr algn="ctr"/>
            <a:r>
              <a:rPr lang="en-IN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4" y="1191692"/>
            <a:ext cx="8482013" cy="5106988"/>
          </a:xfrm>
        </p:spPr>
        <p:txBody>
          <a:bodyPr/>
          <a:lstStyle/>
          <a:p>
            <a:r>
              <a:rPr lang="en-US" sz="2400" dirty="0" smtClean="0"/>
              <a:t>There are very few robust recommender systems for Q&amp;A websites that are responsive for various-sized screen devices. </a:t>
            </a:r>
            <a:r>
              <a:rPr lang="en-US" sz="2400" u="sng" dirty="0" smtClean="0"/>
              <a:t>25%  </a:t>
            </a:r>
            <a:r>
              <a:rPr lang="en-US" sz="2400" u="sng" dirty="0"/>
              <a:t>of Internet users only access the internet via a mobile device in the United </a:t>
            </a:r>
            <a:r>
              <a:rPr lang="en-US" sz="2400" u="sng" dirty="0" smtClean="0"/>
              <a:t>States</a:t>
            </a:r>
            <a:endParaRPr lang="en-US" sz="2400" u="sng" dirty="0"/>
          </a:p>
          <a:p>
            <a:r>
              <a:rPr lang="en-US" sz="2400" dirty="0" smtClean="0"/>
              <a:t>A single adjustable window to display both personalized and generalized recommendations for quick comparison</a:t>
            </a:r>
          </a:p>
          <a:p>
            <a:r>
              <a:rPr lang="en-US" sz="2400" dirty="0" smtClean="0"/>
              <a:t>Using visualization to convey ranking instead of number</a:t>
            </a:r>
          </a:p>
          <a:p>
            <a:r>
              <a:rPr lang="en-US" sz="2400" dirty="0" smtClean="0"/>
              <a:t>Eliminating need of big screen devices to access </a:t>
            </a:r>
            <a:r>
              <a:rPr lang="en-US" sz="2400" dirty="0" err="1" smtClean="0"/>
              <a:t>stackoverflow</a:t>
            </a:r>
            <a:r>
              <a:rPr lang="en-US" sz="2400" dirty="0" smtClean="0"/>
              <a:t> while on the go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408386"/>
            <a:ext cx="8229600" cy="46320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Open it in your </a:t>
            </a:r>
            <a:r>
              <a:rPr lang="en-US" dirty="0" smtClean="0">
                <a:solidFill>
                  <a:srgbClr val="FF0000"/>
                </a:solidFill>
              </a:rPr>
              <a:t>mobile</a:t>
            </a:r>
            <a:r>
              <a:rPr lang="en-US" dirty="0" smtClean="0"/>
              <a:t> as </a:t>
            </a:r>
            <a:r>
              <a:rPr lang="en-US" smtClean="0"/>
              <a:t>well </a:t>
            </a:r>
            <a:r>
              <a:rPr lang="en-US" smtClean="0"/>
              <a:t>as laptop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  website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://www.visualrecommender.x10.bz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err="1" smtClean="0">
                <a:hlinkClick r:id="rId3"/>
              </a:rPr>
              <a:t>LINK_to_userid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Password:1234 </a:t>
            </a:r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Recommender- Desktop Version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68" y="1498895"/>
            <a:ext cx="9870451" cy="47688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04138" y="3678617"/>
            <a:ext cx="15440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Matrix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029" y="39413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558803" y="3327400"/>
            <a:ext cx="556872" cy="613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536029" y="4310714"/>
            <a:ext cx="579646" cy="513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855889" y="1812897"/>
            <a:ext cx="11761" cy="161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67650" y="1987550"/>
            <a:ext cx="8080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75688" y="1974850"/>
            <a:ext cx="0" cy="4159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781800" y="6159500"/>
            <a:ext cx="1893888" cy="1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52134" y="1011029"/>
            <a:ext cx="3349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Filtering questions without answers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</p:cNvCxnSpPr>
          <p:nvPr/>
        </p:nvCxnSpPr>
        <p:spPr>
          <a:xfrm>
            <a:off x="5601420" y="1180306"/>
            <a:ext cx="1180380" cy="411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576" y="3398941"/>
            <a:ext cx="1114977" cy="23809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8803" y="2421466"/>
            <a:ext cx="1351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Mouseover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 smtClean="0">
                <a:solidFill>
                  <a:srgbClr val="FF0000"/>
                </a:solidFill>
              </a:rPr>
              <a:t>Help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 flipH="1">
            <a:off x="753533" y="2675382"/>
            <a:ext cx="480971" cy="72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31660" y="10363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</p:cNvCxnSpPr>
          <p:nvPr/>
        </p:nvCxnSpPr>
        <p:spPr>
          <a:xfrm flipH="1">
            <a:off x="7867649" y="1405730"/>
            <a:ext cx="1" cy="18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03067" y="1591733"/>
            <a:ext cx="474133" cy="2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19934" y="4936063"/>
            <a:ext cx="2929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color for a row-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36863" y="2692392"/>
            <a:ext cx="27494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color for a row-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Recommender- Mobile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62" y="984789"/>
            <a:ext cx="3100552" cy="5345177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6824132" y="1312330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Collapsible </a:t>
            </a:r>
            <a:r>
              <a:rPr lang="en-US" dirty="0" err="1" smtClean="0">
                <a:solidFill>
                  <a:srgbClr val="FF0000"/>
                </a:solidFill>
              </a:rPr>
              <a:t>Navbar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to save space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045200" y="1227668"/>
            <a:ext cx="778932" cy="407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11062" y="6062133"/>
            <a:ext cx="3100552" cy="206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11614" y="512064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Explanation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color scheme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20080" y="5289917"/>
            <a:ext cx="491534" cy="772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2709333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Expandable boxes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err="1" smtClean="0">
                <a:solidFill>
                  <a:srgbClr val="FF0000"/>
                </a:solidFill>
              </a:rPr>
              <a:t>mouseover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5791200" y="2641600"/>
            <a:ext cx="914400" cy="390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27000"/>
            <a:ext cx="8482013" cy="800100"/>
          </a:xfrm>
        </p:spPr>
        <p:txBody>
          <a:bodyPr/>
          <a:lstStyle/>
          <a:p>
            <a:pPr algn="ctr"/>
            <a:r>
              <a:rPr lang="en-IN" dirty="0" smtClean="0"/>
              <a:t>Data Collection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4" y="1191692"/>
            <a:ext cx="8482013" cy="2917853"/>
          </a:xfrm>
        </p:spPr>
        <p:txBody>
          <a:bodyPr/>
          <a:lstStyle/>
          <a:p>
            <a:r>
              <a:rPr lang="en-US" sz="2000" dirty="0" smtClean="0"/>
              <a:t>Data source: </a:t>
            </a:r>
          </a:p>
          <a:p>
            <a:pPr lvl="1"/>
            <a:r>
              <a:rPr lang="en-US" sz="1800" dirty="0" smtClean="0"/>
              <a:t>Extracted from </a:t>
            </a:r>
            <a:r>
              <a:rPr lang="en-US" sz="1800" dirty="0" err="1" smtClean="0"/>
              <a:t>StackOverflow</a:t>
            </a:r>
            <a:r>
              <a:rPr lang="en-US" sz="1800" dirty="0" smtClean="0"/>
              <a:t> API</a:t>
            </a:r>
          </a:p>
          <a:p>
            <a:r>
              <a:rPr lang="en-US" sz="2000" dirty="0" smtClean="0"/>
              <a:t>Format : CSV</a:t>
            </a:r>
          </a:p>
          <a:p>
            <a:r>
              <a:rPr lang="en-US" sz="2000" dirty="0"/>
              <a:t>Unique questions </a:t>
            </a:r>
            <a:r>
              <a:rPr lang="en-US" sz="2000" dirty="0" smtClean="0"/>
              <a:t>: ~ 45,000; </a:t>
            </a:r>
            <a:r>
              <a:rPr lang="en-US" sz="2000" dirty="0"/>
              <a:t>answers: </a:t>
            </a:r>
            <a:r>
              <a:rPr lang="en-US" sz="2000" dirty="0" smtClean="0"/>
              <a:t>~50,500</a:t>
            </a:r>
          </a:p>
          <a:p>
            <a:r>
              <a:rPr lang="en-US" sz="2000" dirty="0" smtClean="0"/>
              <a:t>Accepted answers:  ~17,500</a:t>
            </a:r>
          </a:p>
          <a:p>
            <a:r>
              <a:rPr lang="en-US" sz="2000" dirty="0" smtClean="0"/>
              <a:t>Calculated user interest based on the tags for questions that s/he has asked or answers given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0075" y="4231277"/>
            <a:ext cx="8482013" cy="75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IN" kern="0" dirty="0" smtClean="0"/>
              <a:t>Target Audience</a:t>
            </a: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0074" y="5244662"/>
            <a:ext cx="8482013" cy="95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Wingdings" pitchFamily="2" charset="2"/>
              <a:buChar char="§"/>
              <a:defRPr sz="3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Arial" charset="0"/>
              <a:buChar char="–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/>
            <a:r>
              <a:rPr lang="en-US" sz="2000" dirty="0"/>
              <a:t>Users of </a:t>
            </a:r>
            <a:r>
              <a:rPr lang="en-US" sz="2000" dirty="0" err="1" smtClean="0"/>
              <a:t>stackoverflow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3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PHP – processing engine</a:t>
            </a:r>
          </a:p>
          <a:p>
            <a:r>
              <a:rPr lang="en-US" sz="2400" dirty="0" smtClean="0"/>
              <a:t>MySQL</a:t>
            </a:r>
            <a:r>
              <a:rPr lang="en-US" sz="2400" dirty="0"/>
              <a:t> – </a:t>
            </a:r>
            <a:r>
              <a:rPr lang="en-US" sz="2400" dirty="0" smtClean="0"/>
              <a:t>database</a:t>
            </a:r>
          </a:p>
          <a:p>
            <a:r>
              <a:rPr lang="en-US" sz="2400" dirty="0" err="1" smtClean="0"/>
              <a:t>Javascript</a:t>
            </a:r>
            <a:r>
              <a:rPr lang="en-US" sz="2400" dirty="0" smtClean="0"/>
              <a:t> (bootstrap, 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AJAX)</a:t>
            </a:r>
            <a:r>
              <a:rPr lang="en-US" sz="2400" dirty="0"/>
              <a:t> – </a:t>
            </a:r>
            <a:r>
              <a:rPr lang="en-US" sz="2400" dirty="0" smtClean="0"/>
              <a:t>visualization</a:t>
            </a:r>
          </a:p>
          <a:p>
            <a:r>
              <a:rPr lang="en-US" sz="2400" dirty="0" smtClean="0"/>
              <a:t>SVG</a:t>
            </a:r>
            <a:r>
              <a:rPr lang="en-US" sz="2400" dirty="0"/>
              <a:t> – </a:t>
            </a:r>
            <a:r>
              <a:rPr lang="en-US" sz="2400" dirty="0" smtClean="0"/>
              <a:t>visualization</a:t>
            </a:r>
          </a:p>
          <a:p>
            <a:r>
              <a:rPr lang="en-US" sz="2400" dirty="0" smtClean="0"/>
              <a:t>HTML</a:t>
            </a:r>
          </a:p>
          <a:p>
            <a:r>
              <a:rPr lang="en-US" sz="2400" dirty="0" smtClean="0"/>
              <a:t>CSS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238833"/>
            <a:ext cx="8229600" cy="800100"/>
          </a:xfrm>
        </p:spPr>
        <p:txBody>
          <a:bodyPr/>
          <a:lstStyle/>
          <a:p>
            <a:pPr algn="ctr"/>
            <a:r>
              <a:rPr lang="en-IN" dirty="0" smtClean="0"/>
              <a:t>Recommendation Score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397876"/>
            <a:ext cx="8229600" cy="4642562"/>
          </a:xfrm>
        </p:spPr>
        <p:txBody>
          <a:bodyPr/>
          <a:lstStyle/>
          <a:p>
            <a:r>
              <a:rPr lang="en-US" sz="2400" dirty="0" smtClean="0"/>
              <a:t>Public scores (data attributes)</a:t>
            </a:r>
          </a:p>
          <a:p>
            <a:pPr lvl="1"/>
            <a:r>
              <a:rPr lang="en-US" sz="2000" dirty="0" smtClean="0"/>
              <a:t>Trusted: user reputation</a:t>
            </a:r>
          </a:p>
          <a:p>
            <a:pPr lvl="1"/>
            <a:r>
              <a:rPr lang="en-US" sz="2000" dirty="0" smtClean="0"/>
              <a:t>Rated: votes to the question</a:t>
            </a:r>
          </a:p>
          <a:p>
            <a:pPr lvl="1"/>
            <a:r>
              <a:rPr lang="en-US" sz="2000" dirty="0" smtClean="0"/>
              <a:t>Popular: number of answers to the question</a:t>
            </a:r>
          </a:p>
          <a:p>
            <a:pPr lvl="1"/>
            <a:r>
              <a:rPr lang="en-US" sz="2000" dirty="0" smtClean="0"/>
              <a:t>Verbatim: Maximal string matching with query</a:t>
            </a:r>
          </a:p>
          <a:p>
            <a:r>
              <a:rPr lang="en-US" sz="2400" dirty="0" smtClean="0"/>
              <a:t>Personal scores</a:t>
            </a:r>
          </a:p>
          <a:p>
            <a:pPr lvl="1"/>
            <a:r>
              <a:rPr lang="en-US" sz="2000" dirty="0" err="1" smtClean="0"/>
              <a:t>Avg</a:t>
            </a:r>
            <a:r>
              <a:rPr lang="en-US" sz="2000" dirty="0" smtClean="0"/>
              <a:t> of data attributes score and personal domain interests score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&amp;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257299"/>
            <a:ext cx="7964487" cy="5229226"/>
          </a:xfrm>
        </p:spPr>
        <p:txBody>
          <a:bodyPr/>
          <a:lstStyle/>
          <a:p>
            <a:r>
              <a:rPr lang="en-US" sz="2000" dirty="0" err="1" smtClean="0"/>
              <a:t>Shneiderman</a:t>
            </a:r>
            <a:r>
              <a:rPr lang="en-US" sz="2000" dirty="0" smtClean="0"/>
              <a:t> Visual Information Seeking Mantra</a:t>
            </a:r>
          </a:p>
          <a:p>
            <a:pPr lvl="1"/>
            <a:r>
              <a:rPr lang="en-US" sz="2000" dirty="0" smtClean="0"/>
              <a:t>Overview first</a:t>
            </a:r>
          </a:p>
          <a:p>
            <a:pPr lvl="1"/>
            <a:r>
              <a:rPr lang="en-US" sz="2000" dirty="0" smtClean="0"/>
              <a:t>Filter &amp; Zoom</a:t>
            </a:r>
          </a:p>
          <a:p>
            <a:pPr lvl="1"/>
            <a:r>
              <a:rPr lang="en-US" sz="2000" dirty="0" smtClean="0"/>
              <a:t>Details on Demand</a:t>
            </a:r>
          </a:p>
          <a:p>
            <a:r>
              <a:rPr lang="en-US" sz="2000" dirty="0" smtClean="0"/>
              <a:t>Colors</a:t>
            </a:r>
          </a:p>
          <a:p>
            <a:pPr lvl="1"/>
            <a:r>
              <a:rPr lang="en-US" sz="2000" dirty="0" smtClean="0"/>
              <a:t>Used only when required</a:t>
            </a:r>
          </a:p>
          <a:p>
            <a:pPr lvl="1"/>
            <a:r>
              <a:rPr lang="en-US" sz="2000" dirty="0" smtClean="0"/>
              <a:t>One color for each of two rows of the grid</a:t>
            </a:r>
          </a:p>
          <a:p>
            <a:r>
              <a:rPr lang="en-US" sz="2000" dirty="0" err="1" smtClean="0"/>
              <a:t>Heatmap</a:t>
            </a:r>
            <a:r>
              <a:rPr lang="en-US" sz="2000" dirty="0" smtClean="0"/>
              <a:t> for showing rank for the results (darker is better)</a:t>
            </a:r>
          </a:p>
          <a:p>
            <a:r>
              <a:rPr lang="en-US" sz="2000" dirty="0"/>
              <a:t>H</a:t>
            </a:r>
            <a:r>
              <a:rPr lang="en-US" sz="2000" dirty="0" smtClean="0"/>
              <a:t>aving </a:t>
            </a:r>
            <a:r>
              <a:rPr lang="en-US" sz="2000" dirty="0"/>
              <a:t>system logic that is at least somewhat transparent</a:t>
            </a:r>
          </a:p>
          <a:p>
            <a:r>
              <a:rPr lang="en-US" sz="2000" dirty="0" smtClean="0"/>
              <a:t>Providing </a:t>
            </a:r>
            <a:r>
              <a:rPr lang="en-US" sz="2000" dirty="0"/>
              <a:t>ways to refine recommendations by including or excluding particular </a:t>
            </a:r>
            <a:r>
              <a:rPr lang="en-US" sz="2000" dirty="0" smtClean="0"/>
              <a:t>genres/attribute</a:t>
            </a:r>
          </a:p>
          <a:p>
            <a:r>
              <a:rPr lang="en-US" sz="2000" dirty="0" smtClean="0"/>
              <a:t>Leveraging visualization for ranking rather than mere numbers</a:t>
            </a:r>
            <a:endParaRPr lang="en-US" sz="2000" dirty="0"/>
          </a:p>
          <a:p>
            <a:endParaRPr lang="en-US" sz="20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75416</TotalTime>
  <Words>762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1_Default Design</vt:lpstr>
      <vt:lpstr>Responsive Matrix-Layout Visual Recommender  a CSE 591 – Data Visualization</vt:lpstr>
      <vt:lpstr>Research Questions</vt:lpstr>
      <vt:lpstr>PowerPoint Presentation</vt:lpstr>
      <vt:lpstr>Recommender- Desktop Version</vt:lpstr>
      <vt:lpstr>Recommender- Mobile Version</vt:lpstr>
      <vt:lpstr>Data Collection &amp; Analysis</vt:lpstr>
      <vt:lpstr>Technologies Used</vt:lpstr>
      <vt:lpstr>Recommendation Score Calculation</vt:lpstr>
      <vt:lpstr>Design &amp; Approach</vt:lpstr>
      <vt:lpstr>References</vt:lpstr>
      <vt:lpstr>PowerPoint Presentation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Rajesh Surana</cp:lastModifiedBy>
  <cp:revision>3218</cp:revision>
  <cp:lastPrinted>2015-01-21T19:45:34Z</cp:lastPrinted>
  <dcterms:created xsi:type="dcterms:W3CDTF">2005-12-06T00:19:44Z</dcterms:created>
  <dcterms:modified xsi:type="dcterms:W3CDTF">2015-05-06T18:21:47Z</dcterms:modified>
</cp:coreProperties>
</file>