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8" r:id="rId2"/>
    <p:sldId id="289" r:id="rId3"/>
    <p:sldId id="290" r:id="rId4"/>
    <p:sldId id="294" r:id="rId5"/>
    <p:sldId id="307" r:id="rId6"/>
    <p:sldId id="315" r:id="rId7"/>
    <p:sldId id="314" r:id="rId8"/>
    <p:sldId id="313" r:id="rId9"/>
    <p:sldId id="301" r:id="rId10"/>
    <p:sldId id="305" r:id="rId11"/>
    <p:sldId id="308" r:id="rId12"/>
    <p:sldId id="266" r:id="rId13"/>
    <p:sldId id="292" r:id="rId14"/>
    <p:sldId id="312" r:id="rId15"/>
    <p:sldId id="278" r:id="rId16"/>
    <p:sldId id="316" r:id="rId17"/>
    <p:sldId id="279" r:id="rId18"/>
    <p:sldId id="276" r:id="rId19"/>
    <p:sldId id="277"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4" autoAdjust="0"/>
    <p:restoredTop sz="94660"/>
  </p:normalViewPr>
  <p:slideViewPr>
    <p:cSldViewPr snapToGrid="0">
      <p:cViewPr varScale="1">
        <p:scale>
          <a:sx n="73" d="100"/>
          <a:sy n="73"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4BC24E-9EFD-4AC4-825F-E9B8E745FBD9}"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99D1FB9F-13F8-4476-BB2C-AB0929A68800}">
      <dgm:prSet phldrT="[Text]"/>
      <dgm:spPr/>
      <dgm:t>
        <a:bodyPr/>
        <a:lstStyle/>
        <a:p>
          <a:pPr algn="ctr"/>
          <a:r>
            <a:rPr lang="en-IN" dirty="0" smtClean="0">
              <a:latin typeface="Cambria" panose="02040503050406030204" pitchFamily="18" charset="0"/>
            </a:rPr>
            <a:t>Week 1</a:t>
          </a:r>
          <a:endParaRPr lang="en-US" dirty="0">
            <a:latin typeface="Cambria" panose="02040503050406030204" pitchFamily="18" charset="0"/>
          </a:endParaRPr>
        </a:p>
      </dgm:t>
    </dgm:pt>
    <dgm:pt modelId="{4DC41B57-6E41-4CF9-A168-B4B5BA3EEB79}" type="parTrans" cxnId="{BDFEC68B-2779-4ECA-B1FB-34799F50EC98}">
      <dgm:prSet/>
      <dgm:spPr/>
      <dgm:t>
        <a:bodyPr/>
        <a:lstStyle/>
        <a:p>
          <a:endParaRPr lang="en-US"/>
        </a:p>
      </dgm:t>
    </dgm:pt>
    <dgm:pt modelId="{C80F4EB3-F2F7-4E71-BF0A-A8F1E18C2428}" type="sibTrans" cxnId="{BDFEC68B-2779-4ECA-B1FB-34799F50EC98}">
      <dgm:prSet/>
      <dgm:spPr/>
      <dgm:t>
        <a:bodyPr/>
        <a:lstStyle/>
        <a:p>
          <a:endParaRPr lang="en-US"/>
        </a:p>
      </dgm:t>
    </dgm:pt>
    <dgm:pt modelId="{DCAA27B4-B478-4D01-BE4C-A42FE319F49A}">
      <dgm:prSet phldrT="[Text]"/>
      <dgm:spPr/>
      <dgm:t>
        <a:bodyPr/>
        <a:lstStyle/>
        <a:p>
          <a:r>
            <a:rPr lang="en-US" dirty="0" smtClean="0">
              <a:latin typeface="Cambria" panose="02040503050406030204" pitchFamily="18" charset="0"/>
            </a:rPr>
            <a:t>Assess Existing System</a:t>
          </a:r>
          <a:endParaRPr lang="en-US" dirty="0">
            <a:latin typeface="Cambria" panose="02040503050406030204" pitchFamily="18" charset="0"/>
          </a:endParaRPr>
        </a:p>
      </dgm:t>
    </dgm:pt>
    <dgm:pt modelId="{9C52F3F8-8592-4816-80B2-A0FC6B1930B3}" type="parTrans" cxnId="{D39F1D6A-7303-4ABA-AE18-FC1B6806C3E9}">
      <dgm:prSet/>
      <dgm:spPr/>
      <dgm:t>
        <a:bodyPr/>
        <a:lstStyle/>
        <a:p>
          <a:endParaRPr lang="en-US"/>
        </a:p>
      </dgm:t>
    </dgm:pt>
    <dgm:pt modelId="{5FC2259A-3588-4E09-BE99-B43232CF02BE}" type="sibTrans" cxnId="{D39F1D6A-7303-4ABA-AE18-FC1B6806C3E9}">
      <dgm:prSet/>
      <dgm:spPr/>
      <dgm:t>
        <a:bodyPr/>
        <a:lstStyle/>
        <a:p>
          <a:endParaRPr lang="en-US"/>
        </a:p>
      </dgm:t>
    </dgm:pt>
    <dgm:pt modelId="{C1742A95-C74C-4718-AA4A-83A7459FEB5A}">
      <dgm:prSet phldrT="[Text]"/>
      <dgm:spPr/>
      <dgm:t>
        <a:bodyPr/>
        <a:lstStyle/>
        <a:p>
          <a:pPr algn="ctr"/>
          <a:r>
            <a:rPr lang="en-IN" dirty="0" smtClean="0">
              <a:latin typeface="Cambria" panose="02040503050406030204" pitchFamily="18" charset="0"/>
            </a:rPr>
            <a:t>Week </a:t>
          </a:r>
          <a:r>
            <a:rPr lang="en-IN" dirty="0" smtClean="0">
              <a:latin typeface="Cambria" panose="02040503050406030204" pitchFamily="18" charset="0"/>
            </a:rPr>
            <a:t>2-8</a:t>
          </a:r>
          <a:endParaRPr lang="en-US" dirty="0">
            <a:latin typeface="Cambria" panose="02040503050406030204" pitchFamily="18" charset="0"/>
          </a:endParaRPr>
        </a:p>
      </dgm:t>
    </dgm:pt>
    <dgm:pt modelId="{BACCC951-AC61-4FC7-9A6A-2894D7221EC0}" type="parTrans" cxnId="{71AD950D-B80F-44B3-A355-A23617EA0D57}">
      <dgm:prSet/>
      <dgm:spPr/>
      <dgm:t>
        <a:bodyPr/>
        <a:lstStyle/>
        <a:p>
          <a:endParaRPr lang="en-US"/>
        </a:p>
      </dgm:t>
    </dgm:pt>
    <dgm:pt modelId="{BA52FB16-A483-4A7E-B700-4ED9503FD096}" type="sibTrans" cxnId="{71AD950D-B80F-44B3-A355-A23617EA0D57}">
      <dgm:prSet/>
      <dgm:spPr/>
      <dgm:t>
        <a:bodyPr/>
        <a:lstStyle/>
        <a:p>
          <a:endParaRPr lang="en-US"/>
        </a:p>
      </dgm:t>
    </dgm:pt>
    <dgm:pt modelId="{7A8E5482-3C7F-4FFD-91FC-B3E08CDC23F6}">
      <dgm:prSet phldrT="[Text]"/>
      <dgm:spPr/>
      <dgm:t>
        <a:bodyPr/>
        <a:lstStyle/>
        <a:p>
          <a:endParaRPr lang="en-US" dirty="0">
            <a:latin typeface="Cambria" panose="02040503050406030204" pitchFamily="18" charset="0"/>
          </a:endParaRPr>
        </a:p>
      </dgm:t>
    </dgm:pt>
    <dgm:pt modelId="{55C0C6D2-81E0-4E5B-AC2C-A133E9EC8D39}" type="parTrans" cxnId="{9FA3D17D-2827-4D07-9A94-5D19E35A5211}">
      <dgm:prSet/>
      <dgm:spPr/>
      <dgm:t>
        <a:bodyPr/>
        <a:lstStyle/>
        <a:p>
          <a:endParaRPr lang="en-US"/>
        </a:p>
      </dgm:t>
    </dgm:pt>
    <dgm:pt modelId="{CE058DD4-25EE-4F7E-8C30-37E75DF18968}" type="sibTrans" cxnId="{9FA3D17D-2827-4D07-9A94-5D19E35A5211}">
      <dgm:prSet/>
      <dgm:spPr/>
      <dgm:t>
        <a:bodyPr/>
        <a:lstStyle/>
        <a:p>
          <a:endParaRPr lang="en-US"/>
        </a:p>
      </dgm:t>
    </dgm:pt>
    <dgm:pt modelId="{CD49AE88-B195-4557-83CA-C6E699180FF0}">
      <dgm:prSet phldrT="[Text]"/>
      <dgm:spPr/>
      <dgm:t>
        <a:bodyPr/>
        <a:lstStyle/>
        <a:p>
          <a:pPr algn="ctr"/>
          <a:r>
            <a:rPr lang="en-IN" dirty="0" smtClean="0">
              <a:latin typeface="Cambria" panose="02040503050406030204" pitchFamily="18" charset="0"/>
            </a:rPr>
            <a:t>Week </a:t>
          </a:r>
          <a:r>
            <a:rPr lang="en-IN" dirty="0" smtClean="0">
              <a:latin typeface="Cambria" panose="02040503050406030204" pitchFamily="18" charset="0"/>
            </a:rPr>
            <a:t>9-10</a:t>
          </a:r>
          <a:endParaRPr lang="en-US" dirty="0">
            <a:latin typeface="Cambria" panose="02040503050406030204" pitchFamily="18" charset="0"/>
          </a:endParaRPr>
        </a:p>
      </dgm:t>
    </dgm:pt>
    <dgm:pt modelId="{32D910A3-CCA4-4AAA-90B2-F271A332897E}" type="parTrans" cxnId="{FA708079-0BB0-4B2A-9019-46F1986EC25A}">
      <dgm:prSet/>
      <dgm:spPr/>
      <dgm:t>
        <a:bodyPr/>
        <a:lstStyle/>
        <a:p>
          <a:endParaRPr lang="en-US"/>
        </a:p>
      </dgm:t>
    </dgm:pt>
    <dgm:pt modelId="{833B51A3-72F7-40AB-B024-8DBD5E3B1E15}" type="sibTrans" cxnId="{FA708079-0BB0-4B2A-9019-46F1986EC25A}">
      <dgm:prSet/>
      <dgm:spPr/>
      <dgm:t>
        <a:bodyPr/>
        <a:lstStyle/>
        <a:p>
          <a:endParaRPr lang="en-US"/>
        </a:p>
      </dgm:t>
    </dgm:pt>
    <dgm:pt modelId="{405E8FC8-888E-4D55-9036-A63DD05C6A33}">
      <dgm:prSet phldrT="[Text]"/>
      <dgm:spPr/>
      <dgm:t>
        <a:bodyPr/>
        <a:lstStyle/>
        <a:p>
          <a:r>
            <a:rPr lang="en-US" dirty="0" smtClean="0">
              <a:latin typeface="Cambria" panose="02040503050406030204" pitchFamily="18" charset="0"/>
            </a:rPr>
            <a:t>Pilot user testing </a:t>
          </a:r>
          <a:endParaRPr lang="en-US" dirty="0">
            <a:latin typeface="Cambria" panose="02040503050406030204" pitchFamily="18" charset="0"/>
          </a:endParaRPr>
        </a:p>
      </dgm:t>
    </dgm:pt>
    <dgm:pt modelId="{8A16ACCA-AA8F-4D17-BC06-221A2E55720A}" type="parTrans" cxnId="{CC290F35-7504-47AF-8707-84DA090B463C}">
      <dgm:prSet/>
      <dgm:spPr/>
      <dgm:t>
        <a:bodyPr/>
        <a:lstStyle/>
        <a:p>
          <a:endParaRPr lang="en-US"/>
        </a:p>
      </dgm:t>
    </dgm:pt>
    <dgm:pt modelId="{2A4E7E52-64D9-4E6E-A182-9ED79AF0490B}" type="sibTrans" cxnId="{CC290F35-7504-47AF-8707-84DA090B463C}">
      <dgm:prSet/>
      <dgm:spPr/>
      <dgm:t>
        <a:bodyPr/>
        <a:lstStyle/>
        <a:p>
          <a:endParaRPr lang="en-US"/>
        </a:p>
      </dgm:t>
    </dgm:pt>
    <dgm:pt modelId="{8C8C3C3B-33E3-41F6-83D4-071EE8B01E1E}">
      <dgm:prSet phldrT="[Text]"/>
      <dgm:spPr/>
      <dgm:t>
        <a:bodyPr/>
        <a:lstStyle/>
        <a:p>
          <a:r>
            <a:rPr lang="en-IN" dirty="0" smtClean="0">
              <a:latin typeface="Cambria" panose="02040503050406030204" pitchFamily="18" charset="0"/>
            </a:rPr>
            <a:t>Define acceptance criteria </a:t>
          </a:r>
          <a:endParaRPr lang="en-US" dirty="0">
            <a:latin typeface="Cambria" panose="02040503050406030204" pitchFamily="18" charset="0"/>
          </a:endParaRPr>
        </a:p>
      </dgm:t>
    </dgm:pt>
    <dgm:pt modelId="{5B445CDE-C0C9-4BB9-A3E2-721835465DE3}" type="parTrans" cxnId="{5BFC834C-0019-4B1E-9439-5921A23160B8}">
      <dgm:prSet/>
      <dgm:spPr/>
      <dgm:t>
        <a:bodyPr/>
        <a:lstStyle/>
        <a:p>
          <a:endParaRPr lang="en-US"/>
        </a:p>
      </dgm:t>
    </dgm:pt>
    <dgm:pt modelId="{82DC27D6-24A8-426E-9A49-9A6F27B846C0}" type="sibTrans" cxnId="{5BFC834C-0019-4B1E-9439-5921A23160B8}">
      <dgm:prSet/>
      <dgm:spPr/>
      <dgm:t>
        <a:bodyPr/>
        <a:lstStyle/>
        <a:p>
          <a:endParaRPr lang="en-US"/>
        </a:p>
      </dgm:t>
    </dgm:pt>
    <dgm:pt modelId="{3343A0C7-A44A-4A17-A3BF-1CF55A304A96}">
      <dgm:prSet/>
      <dgm:spPr/>
      <dgm:t>
        <a:bodyPr/>
        <a:lstStyle/>
        <a:p>
          <a:r>
            <a:rPr lang="en-US" dirty="0" smtClean="0">
              <a:latin typeface="Cambria" panose="02040503050406030204" pitchFamily="18" charset="0"/>
            </a:rPr>
            <a:t>Analyze system dependencies</a:t>
          </a:r>
          <a:endParaRPr lang="en-US" dirty="0">
            <a:latin typeface="Cambria" panose="02040503050406030204" pitchFamily="18" charset="0"/>
          </a:endParaRPr>
        </a:p>
      </dgm:t>
    </dgm:pt>
    <dgm:pt modelId="{589CBAB4-4DE8-4208-B209-D6D0F1CB1C1B}" type="parTrans" cxnId="{7F7E69A3-440B-4631-809E-3E4A2192F848}">
      <dgm:prSet/>
      <dgm:spPr/>
      <dgm:t>
        <a:bodyPr/>
        <a:lstStyle/>
        <a:p>
          <a:endParaRPr lang="en-US"/>
        </a:p>
      </dgm:t>
    </dgm:pt>
    <dgm:pt modelId="{8CA6FD7C-25C9-4F45-A8D1-6BF933F6427F}" type="sibTrans" cxnId="{7F7E69A3-440B-4631-809E-3E4A2192F848}">
      <dgm:prSet/>
      <dgm:spPr/>
      <dgm:t>
        <a:bodyPr/>
        <a:lstStyle/>
        <a:p>
          <a:endParaRPr lang="en-US"/>
        </a:p>
      </dgm:t>
    </dgm:pt>
    <dgm:pt modelId="{1AA89387-5538-48F3-AAE8-D9D42D4C97D6}">
      <dgm:prSet/>
      <dgm:spPr/>
      <dgm:t>
        <a:bodyPr/>
        <a:lstStyle/>
        <a:p>
          <a:r>
            <a:rPr lang="en-US" dirty="0" smtClean="0">
              <a:latin typeface="Cambria" panose="02040503050406030204" pitchFamily="18" charset="0"/>
            </a:rPr>
            <a:t>Develop Python Library (EDT)</a:t>
          </a:r>
          <a:endParaRPr lang="en-US" dirty="0">
            <a:latin typeface="Cambria" panose="02040503050406030204" pitchFamily="18" charset="0"/>
          </a:endParaRPr>
        </a:p>
      </dgm:t>
    </dgm:pt>
    <dgm:pt modelId="{E01AF399-5E4D-4668-BB4C-4B3C4C0DCF78}" type="parTrans" cxnId="{08B84329-E3DC-4F2F-9606-BCF450BBB1B3}">
      <dgm:prSet/>
      <dgm:spPr/>
      <dgm:t>
        <a:bodyPr/>
        <a:lstStyle/>
        <a:p>
          <a:endParaRPr lang="en-US"/>
        </a:p>
      </dgm:t>
    </dgm:pt>
    <dgm:pt modelId="{9923BD29-C41A-469C-AF66-1192D960DEC7}" type="sibTrans" cxnId="{08B84329-E3DC-4F2F-9606-BCF450BBB1B3}">
      <dgm:prSet/>
      <dgm:spPr/>
      <dgm:t>
        <a:bodyPr/>
        <a:lstStyle/>
        <a:p>
          <a:endParaRPr lang="en-US"/>
        </a:p>
      </dgm:t>
    </dgm:pt>
    <dgm:pt modelId="{B83DACD9-4D55-4159-BB3B-41EB45239CB7}">
      <dgm:prSet phldrT="[Text]"/>
      <dgm:spPr/>
      <dgm:t>
        <a:bodyPr/>
        <a:lstStyle/>
        <a:p>
          <a:r>
            <a:rPr lang="en-US" dirty="0" smtClean="0">
              <a:latin typeface="Cambria" panose="02040503050406030204" pitchFamily="18" charset="0"/>
            </a:rPr>
            <a:t>Fix issues raised in Verification </a:t>
          </a:r>
        </a:p>
      </dgm:t>
    </dgm:pt>
    <dgm:pt modelId="{DF878273-E9CF-4E01-940D-F34B41173D8E}" type="parTrans" cxnId="{C1EEECF3-B287-4E95-8326-C76A6D7E5317}">
      <dgm:prSet/>
      <dgm:spPr/>
      <dgm:t>
        <a:bodyPr/>
        <a:lstStyle/>
        <a:p>
          <a:endParaRPr lang="en-US"/>
        </a:p>
      </dgm:t>
    </dgm:pt>
    <dgm:pt modelId="{3657E7F6-0EF7-407E-B5FD-7704084A403C}" type="sibTrans" cxnId="{C1EEECF3-B287-4E95-8326-C76A6D7E5317}">
      <dgm:prSet/>
      <dgm:spPr/>
      <dgm:t>
        <a:bodyPr/>
        <a:lstStyle/>
        <a:p>
          <a:endParaRPr lang="en-US"/>
        </a:p>
      </dgm:t>
    </dgm:pt>
    <dgm:pt modelId="{A02A76D9-43D7-43D3-A1D7-61563A90E16D}">
      <dgm:prSet phldrT="[Text]"/>
      <dgm:spPr/>
      <dgm:t>
        <a:bodyPr/>
        <a:lstStyle/>
        <a:p>
          <a:r>
            <a:rPr lang="en-US" dirty="0" smtClean="0">
              <a:latin typeface="Cambria" panose="02040503050406030204" pitchFamily="18" charset="0"/>
            </a:rPr>
            <a:t>Sign off </a:t>
          </a:r>
        </a:p>
      </dgm:t>
    </dgm:pt>
    <dgm:pt modelId="{F42DE565-C4F2-4A6F-9DBA-BE4AB39C00DA}" type="parTrans" cxnId="{293D6AB6-AFE6-4BB8-9508-CB627EB0C74D}">
      <dgm:prSet/>
      <dgm:spPr/>
      <dgm:t>
        <a:bodyPr/>
        <a:lstStyle/>
        <a:p>
          <a:endParaRPr lang="en-US"/>
        </a:p>
      </dgm:t>
    </dgm:pt>
    <dgm:pt modelId="{9531F8CE-763A-4F3F-8E8F-2E9153ADE08F}" type="sibTrans" cxnId="{293D6AB6-AFE6-4BB8-9508-CB627EB0C74D}">
      <dgm:prSet/>
      <dgm:spPr/>
      <dgm:t>
        <a:bodyPr/>
        <a:lstStyle/>
        <a:p>
          <a:endParaRPr lang="en-US"/>
        </a:p>
      </dgm:t>
    </dgm:pt>
    <dgm:pt modelId="{8C8E0D53-42A0-4ABA-9AB3-AA060BFDB93E}">
      <dgm:prSet/>
      <dgm:spPr/>
      <dgm:t>
        <a:bodyPr/>
        <a:lstStyle/>
        <a:p>
          <a:r>
            <a:rPr lang="en-IN" dirty="0" smtClean="0">
              <a:latin typeface="Cambria" panose="02040503050406030204" pitchFamily="18" charset="0"/>
            </a:rPr>
            <a:t>Manual testing </a:t>
          </a:r>
          <a:endParaRPr lang="en-US" dirty="0">
            <a:latin typeface="Cambria" panose="02040503050406030204" pitchFamily="18" charset="0"/>
          </a:endParaRPr>
        </a:p>
      </dgm:t>
    </dgm:pt>
    <dgm:pt modelId="{23D5D454-1983-415E-B6E5-756AAECDF421}" type="parTrans" cxnId="{FF785B98-D731-4232-B628-CEA7DF09D002}">
      <dgm:prSet/>
      <dgm:spPr/>
      <dgm:t>
        <a:bodyPr/>
        <a:lstStyle/>
        <a:p>
          <a:endParaRPr lang="en-US"/>
        </a:p>
      </dgm:t>
    </dgm:pt>
    <dgm:pt modelId="{859BE0A5-5EA6-4571-8B99-E32E0F123744}" type="sibTrans" cxnId="{FF785B98-D731-4232-B628-CEA7DF09D002}">
      <dgm:prSet/>
      <dgm:spPr/>
      <dgm:t>
        <a:bodyPr/>
        <a:lstStyle/>
        <a:p>
          <a:endParaRPr lang="en-US"/>
        </a:p>
      </dgm:t>
    </dgm:pt>
    <dgm:pt modelId="{B4A5EB2A-A9D1-4502-936D-06E5511EEE60}">
      <dgm:prSet/>
      <dgm:spPr/>
      <dgm:t>
        <a:bodyPr/>
        <a:lstStyle/>
        <a:p>
          <a:r>
            <a:rPr lang="en-IN" dirty="0" smtClean="0">
              <a:latin typeface="Cambria" panose="02040503050406030204" pitchFamily="18" charset="0"/>
            </a:rPr>
            <a:t>Create a Test suite/App (EDT Test APP) to validate the data   </a:t>
          </a:r>
          <a:endParaRPr lang="en-US" dirty="0">
            <a:latin typeface="Cambria" panose="02040503050406030204" pitchFamily="18" charset="0"/>
          </a:endParaRPr>
        </a:p>
      </dgm:t>
    </dgm:pt>
    <dgm:pt modelId="{3898FE54-7C26-49F5-AD46-F0CC1557EA29}" type="parTrans" cxnId="{8663302A-720B-4110-9D40-15ED1848F4A1}">
      <dgm:prSet/>
      <dgm:spPr/>
      <dgm:t>
        <a:bodyPr/>
        <a:lstStyle/>
        <a:p>
          <a:endParaRPr lang="en-US"/>
        </a:p>
      </dgm:t>
    </dgm:pt>
    <dgm:pt modelId="{476B0D29-83DE-4E21-938D-7C9050A8327C}" type="sibTrans" cxnId="{8663302A-720B-4110-9D40-15ED1848F4A1}">
      <dgm:prSet/>
      <dgm:spPr/>
      <dgm:t>
        <a:bodyPr/>
        <a:lstStyle/>
        <a:p>
          <a:endParaRPr lang="en-US"/>
        </a:p>
      </dgm:t>
    </dgm:pt>
    <dgm:pt modelId="{2044F1D6-7352-49C8-81C9-E9FF8A69307D}">
      <dgm:prSet/>
      <dgm:spPr/>
      <dgm:t>
        <a:bodyPr/>
        <a:lstStyle/>
        <a:p>
          <a:r>
            <a:rPr lang="en-IN" dirty="0" smtClean="0">
              <a:latin typeface="Cambria" panose="02040503050406030204" pitchFamily="18" charset="0"/>
            </a:rPr>
            <a:t>Analyse the documents shared by ministry of Health</a:t>
          </a:r>
          <a:endParaRPr lang="en-US" dirty="0">
            <a:latin typeface="Cambria" panose="02040503050406030204" pitchFamily="18" charset="0"/>
          </a:endParaRPr>
        </a:p>
      </dgm:t>
    </dgm:pt>
    <dgm:pt modelId="{6A53F401-BA2E-4984-82B9-AAE311B1FFA6}" type="parTrans" cxnId="{B8C2F446-A519-40DC-8C24-1C34ADB81E11}">
      <dgm:prSet/>
      <dgm:spPr/>
      <dgm:t>
        <a:bodyPr/>
        <a:lstStyle/>
        <a:p>
          <a:endParaRPr lang="en-US"/>
        </a:p>
      </dgm:t>
    </dgm:pt>
    <dgm:pt modelId="{A9950EF5-9DF1-4FE1-AC1B-251C7D3C51BD}" type="sibTrans" cxnId="{B8C2F446-A519-40DC-8C24-1C34ADB81E11}">
      <dgm:prSet/>
      <dgm:spPr/>
      <dgm:t>
        <a:bodyPr/>
        <a:lstStyle/>
        <a:p>
          <a:endParaRPr lang="en-US"/>
        </a:p>
      </dgm:t>
    </dgm:pt>
    <dgm:pt modelId="{512606E3-7E5B-4B17-8097-36C68372866A}" type="pres">
      <dgm:prSet presAssocID="{0D4BC24E-9EFD-4AC4-825F-E9B8E745FBD9}" presName="linearFlow" presStyleCnt="0">
        <dgm:presLayoutVars>
          <dgm:dir/>
          <dgm:animLvl val="lvl"/>
          <dgm:resizeHandles val="exact"/>
        </dgm:presLayoutVars>
      </dgm:prSet>
      <dgm:spPr/>
      <dgm:t>
        <a:bodyPr/>
        <a:lstStyle/>
        <a:p>
          <a:endParaRPr lang="en-US"/>
        </a:p>
      </dgm:t>
    </dgm:pt>
    <dgm:pt modelId="{EF662DB4-F452-4563-95F7-BCC8709DBCA2}" type="pres">
      <dgm:prSet presAssocID="{99D1FB9F-13F8-4476-BB2C-AB0929A68800}" presName="composite" presStyleCnt="0"/>
      <dgm:spPr/>
    </dgm:pt>
    <dgm:pt modelId="{ADE31802-2937-469E-80F2-C106654731FF}" type="pres">
      <dgm:prSet presAssocID="{99D1FB9F-13F8-4476-BB2C-AB0929A68800}" presName="parTx" presStyleLbl="node1" presStyleIdx="0" presStyleCnt="3">
        <dgm:presLayoutVars>
          <dgm:chMax val="0"/>
          <dgm:chPref val="0"/>
          <dgm:bulletEnabled val="1"/>
        </dgm:presLayoutVars>
      </dgm:prSet>
      <dgm:spPr/>
      <dgm:t>
        <a:bodyPr/>
        <a:lstStyle/>
        <a:p>
          <a:endParaRPr lang="en-US"/>
        </a:p>
      </dgm:t>
    </dgm:pt>
    <dgm:pt modelId="{E999493B-31BD-4651-891D-B97C740CCD08}" type="pres">
      <dgm:prSet presAssocID="{99D1FB9F-13F8-4476-BB2C-AB0929A68800}" presName="parSh" presStyleLbl="node1" presStyleIdx="0" presStyleCnt="3"/>
      <dgm:spPr/>
      <dgm:t>
        <a:bodyPr/>
        <a:lstStyle/>
        <a:p>
          <a:endParaRPr lang="en-US"/>
        </a:p>
      </dgm:t>
    </dgm:pt>
    <dgm:pt modelId="{727F7F35-E45D-4E49-9CC3-E5057C46E2F4}" type="pres">
      <dgm:prSet presAssocID="{99D1FB9F-13F8-4476-BB2C-AB0929A68800}" presName="desTx" presStyleLbl="fgAcc1" presStyleIdx="0" presStyleCnt="3" custLinFactNeighborX="497" custLinFactNeighborY="350">
        <dgm:presLayoutVars>
          <dgm:bulletEnabled val="1"/>
        </dgm:presLayoutVars>
      </dgm:prSet>
      <dgm:spPr/>
      <dgm:t>
        <a:bodyPr/>
        <a:lstStyle/>
        <a:p>
          <a:endParaRPr lang="en-US"/>
        </a:p>
      </dgm:t>
    </dgm:pt>
    <dgm:pt modelId="{F69B665C-2D9E-43AF-A61C-26FCBACE9039}" type="pres">
      <dgm:prSet presAssocID="{C80F4EB3-F2F7-4E71-BF0A-A8F1E18C2428}" presName="sibTrans" presStyleLbl="sibTrans2D1" presStyleIdx="0" presStyleCnt="2"/>
      <dgm:spPr/>
      <dgm:t>
        <a:bodyPr/>
        <a:lstStyle/>
        <a:p>
          <a:endParaRPr lang="en-US"/>
        </a:p>
      </dgm:t>
    </dgm:pt>
    <dgm:pt modelId="{9CB8399E-F4A7-48F4-9957-391E05387DF8}" type="pres">
      <dgm:prSet presAssocID="{C80F4EB3-F2F7-4E71-BF0A-A8F1E18C2428}" presName="connTx" presStyleLbl="sibTrans2D1" presStyleIdx="0" presStyleCnt="2"/>
      <dgm:spPr/>
      <dgm:t>
        <a:bodyPr/>
        <a:lstStyle/>
        <a:p>
          <a:endParaRPr lang="en-US"/>
        </a:p>
      </dgm:t>
    </dgm:pt>
    <dgm:pt modelId="{C86DD7C9-9765-4835-AC41-4CC26823275E}" type="pres">
      <dgm:prSet presAssocID="{C1742A95-C74C-4718-AA4A-83A7459FEB5A}" presName="composite" presStyleCnt="0"/>
      <dgm:spPr/>
    </dgm:pt>
    <dgm:pt modelId="{7E1F53D5-5842-4747-9A0F-C6443BC15A65}" type="pres">
      <dgm:prSet presAssocID="{C1742A95-C74C-4718-AA4A-83A7459FEB5A}" presName="parTx" presStyleLbl="node1" presStyleIdx="0" presStyleCnt="3">
        <dgm:presLayoutVars>
          <dgm:chMax val="0"/>
          <dgm:chPref val="0"/>
          <dgm:bulletEnabled val="1"/>
        </dgm:presLayoutVars>
      </dgm:prSet>
      <dgm:spPr/>
      <dgm:t>
        <a:bodyPr/>
        <a:lstStyle/>
        <a:p>
          <a:endParaRPr lang="en-US"/>
        </a:p>
      </dgm:t>
    </dgm:pt>
    <dgm:pt modelId="{BEAA9014-774D-4BE6-8A2F-52FB1CCBC412}" type="pres">
      <dgm:prSet presAssocID="{C1742A95-C74C-4718-AA4A-83A7459FEB5A}" presName="parSh" presStyleLbl="node1" presStyleIdx="1" presStyleCnt="3"/>
      <dgm:spPr/>
      <dgm:t>
        <a:bodyPr/>
        <a:lstStyle/>
        <a:p>
          <a:endParaRPr lang="en-US"/>
        </a:p>
      </dgm:t>
    </dgm:pt>
    <dgm:pt modelId="{4232AFCC-8C58-44A8-B5FE-934AD9CEFC23}" type="pres">
      <dgm:prSet presAssocID="{C1742A95-C74C-4718-AA4A-83A7459FEB5A}" presName="desTx" presStyleLbl="fgAcc1" presStyleIdx="1" presStyleCnt="3">
        <dgm:presLayoutVars>
          <dgm:bulletEnabled val="1"/>
        </dgm:presLayoutVars>
      </dgm:prSet>
      <dgm:spPr/>
      <dgm:t>
        <a:bodyPr/>
        <a:lstStyle/>
        <a:p>
          <a:endParaRPr lang="en-US"/>
        </a:p>
      </dgm:t>
    </dgm:pt>
    <dgm:pt modelId="{2AE20ED4-1860-4693-87B2-788BBF338446}" type="pres">
      <dgm:prSet presAssocID="{BA52FB16-A483-4A7E-B700-4ED9503FD096}" presName="sibTrans" presStyleLbl="sibTrans2D1" presStyleIdx="1" presStyleCnt="2"/>
      <dgm:spPr/>
      <dgm:t>
        <a:bodyPr/>
        <a:lstStyle/>
        <a:p>
          <a:endParaRPr lang="en-US"/>
        </a:p>
      </dgm:t>
    </dgm:pt>
    <dgm:pt modelId="{22FFF404-631D-4D1E-81F3-5F50B31C7DC4}" type="pres">
      <dgm:prSet presAssocID="{BA52FB16-A483-4A7E-B700-4ED9503FD096}" presName="connTx" presStyleLbl="sibTrans2D1" presStyleIdx="1" presStyleCnt="2"/>
      <dgm:spPr/>
      <dgm:t>
        <a:bodyPr/>
        <a:lstStyle/>
        <a:p>
          <a:endParaRPr lang="en-US"/>
        </a:p>
      </dgm:t>
    </dgm:pt>
    <dgm:pt modelId="{E6653404-9399-468D-BF49-FF5C22B689CC}" type="pres">
      <dgm:prSet presAssocID="{CD49AE88-B195-4557-83CA-C6E699180FF0}" presName="composite" presStyleCnt="0"/>
      <dgm:spPr/>
    </dgm:pt>
    <dgm:pt modelId="{B4502FFA-46D8-48F7-AAFE-95F474870668}" type="pres">
      <dgm:prSet presAssocID="{CD49AE88-B195-4557-83CA-C6E699180FF0}" presName="parTx" presStyleLbl="node1" presStyleIdx="1" presStyleCnt="3">
        <dgm:presLayoutVars>
          <dgm:chMax val="0"/>
          <dgm:chPref val="0"/>
          <dgm:bulletEnabled val="1"/>
        </dgm:presLayoutVars>
      </dgm:prSet>
      <dgm:spPr/>
      <dgm:t>
        <a:bodyPr/>
        <a:lstStyle/>
        <a:p>
          <a:endParaRPr lang="en-US"/>
        </a:p>
      </dgm:t>
    </dgm:pt>
    <dgm:pt modelId="{0B035C5A-A076-4D74-8206-097E77E484F1}" type="pres">
      <dgm:prSet presAssocID="{CD49AE88-B195-4557-83CA-C6E699180FF0}" presName="parSh" presStyleLbl="node1" presStyleIdx="2" presStyleCnt="3"/>
      <dgm:spPr/>
      <dgm:t>
        <a:bodyPr/>
        <a:lstStyle/>
        <a:p>
          <a:endParaRPr lang="en-US"/>
        </a:p>
      </dgm:t>
    </dgm:pt>
    <dgm:pt modelId="{4169BA94-CF0D-4690-A022-A957D328C9C5}" type="pres">
      <dgm:prSet presAssocID="{CD49AE88-B195-4557-83CA-C6E699180FF0}" presName="desTx" presStyleLbl="fgAcc1" presStyleIdx="2" presStyleCnt="3" custLinFactNeighborX="-497" custLinFactNeighborY="397">
        <dgm:presLayoutVars>
          <dgm:bulletEnabled val="1"/>
        </dgm:presLayoutVars>
      </dgm:prSet>
      <dgm:spPr/>
      <dgm:t>
        <a:bodyPr/>
        <a:lstStyle/>
        <a:p>
          <a:endParaRPr lang="en-US"/>
        </a:p>
      </dgm:t>
    </dgm:pt>
  </dgm:ptLst>
  <dgm:cxnLst>
    <dgm:cxn modelId="{BDFEC68B-2779-4ECA-B1FB-34799F50EC98}" srcId="{0D4BC24E-9EFD-4AC4-825F-E9B8E745FBD9}" destId="{99D1FB9F-13F8-4476-BB2C-AB0929A68800}" srcOrd="0" destOrd="0" parTransId="{4DC41B57-6E41-4CF9-A168-B4B5BA3EEB79}" sibTransId="{C80F4EB3-F2F7-4E71-BF0A-A8F1E18C2428}"/>
    <dgm:cxn modelId="{CE36E2B8-D694-4657-BD39-417255190027}" type="presOf" srcId="{1AA89387-5538-48F3-AAE8-D9D42D4C97D6}" destId="{4232AFCC-8C58-44A8-B5FE-934AD9CEFC23}" srcOrd="0" destOrd="1" presId="urn:microsoft.com/office/officeart/2005/8/layout/process3"/>
    <dgm:cxn modelId="{71AD950D-B80F-44B3-A355-A23617EA0D57}" srcId="{0D4BC24E-9EFD-4AC4-825F-E9B8E745FBD9}" destId="{C1742A95-C74C-4718-AA4A-83A7459FEB5A}" srcOrd="1" destOrd="0" parTransId="{BACCC951-AC61-4FC7-9A6A-2894D7221EC0}" sibTransId="{BA52FB16-A483-4A7E-B700-4ED9503FD096}"/>
    <dgm:cxn modelId="{C1EEECF3-B287-4E95-8326-C76A6D7E5317}" srcId="{CD49AE88-B195-4557-83CA-C6E699180FF0}" destId="{B83DACD9-4D55-4159-BB3B-41EB45239CB7}" srcOrd="1" destOrd="0" parTransId="{DF878273-E9CF-4E01-940D-F34B41173D8E}" sibTransId="{3657E7F6-0EF7-407E-B5FD-7704084A403C}"/>
    <dgm:cxn modelId="{4707A5CB-B376-490A-9A94-7DC7AB23FEDA}" type="presOf" srcId="{C1742A95-C74C-4718-AA4A-83A7459FEB5A}" destId="{7E1F53D5-5842-4747-9A0F-C6443BC15A65}" srcOrd="0" destOrd="0" presId="urn:microsoft.com/office/officeart/2005/8/layout/process3"/>
    <dgm:cxn modelId="{9FA3D17D-2827-4D07-9A94-5D19E35A5211}" srcId="{C1742A95-C74C-4718-AA4A-83A7459FEB5A}" destId="{7A8E5482-3C7F-4FFD-91FC-B3E08CDC23F6}" srcOrd="0" destOrd="0" parTransId="{55C0C6D2-81E0-4E5B-AC2C-A133E9EC8D39}" sibTransId="{CE058DD4-25EE-4F7E-8C30-37E75DF18968}"/>
    <dgm:cxn modelId="{D39F1D6A-7303-4ABA-AE18-FC1B6806C3E9}" srcId="{99D1FB9F-13F8-4476-BB2C-AB0929A68800}" destId="{DCAA27B4-B478-4D01-BE4C-A42FE319F49A}" srcOrd="0" destOrd="0" parTransId="{9C52F3F8-8592-4816-80B2-A0FC6B1930B3}" sibTransId="{5FC2259A-3588-4E09-BE99-B43232CF02BE}"/>
    <dgm:cxn modelId="{BA227B16-C92A-4892-8BE0-B529AFF05C76}" type="presOf" srcId="{CD49AE88-B195-4557-83CA-C6E699180FF0}" destId="{B4502FFA-46D8-48F7-AAFE-95F474870668}" srcOrd="0" destOrd="0" presId="urn:microsoft.com/office/officeart/2005/8/layout/process3"/>
    <dgm:cxn modelId="{FA708079-0BB0-4B2A-9019-46F1986EC25A}" srcId="{0D4BC24E-9EFD-4AC4-825F-E9B8E745FBD9}" destId="{CD49AE88-B195-4557-83CA-C6E699180FF0}" srcOrd="2" destOrd="0" parTransId="{32D910A3-CCA4-4AAA-90B2-F271A332897E}" sibTransId="{833B51A3-72F7-40AB-B024-8DBD5E3B1E15}"/>
    <dgm:cxn modelId="{F77F9BE2-B2DB-434C-8255-E01D6E9485C0}" type="presOf" srcId="{B4A5EB2A-A9D1-4502-936D-06E5511EEE60}" destId="{4232AFCC-8C58-44A8-B5FE-934AD9CEFC23}" srcOrd="0" destOrd="2" presId="urn:microsoft.com/office/officeart/2005/8/layout/process3"/>
    <dgm:cxn modelId="{CC290F35-7504-47AF-8707-84DA090B463C}" srcId="{CD49AE88-B195-4557-83CA-C6E699180FF0}" destId="{405E8FC8-888E-4D55-9036-A63DD05C6A33}" srcOrd="0" destOrd="0" parTransId="{8A16ACCA-AA8F-4D17-BC06-221A2E55720A}" sibTransId="{2A4E7E52-64D9-4E6E-A182-9ED79AF0490B}"/>
    <dgm:cxn modelId="{B8C2F446-A519-40DC-8C24-1C34ADB81E11}" srcId="{99D1FB9F-13F8-4476-BB2C-AB0929A68800}" destId="{2044F1D6-7352-49C8-81C9-E9FF8A69307D}" srcOrd="2" destOrd="0" parTransId="{6A53F401-BA2E-4984-82B9-AAE311B1FFA6}" sibTransId="{A9950EF5-9DF1-4FE1-AC1B-251C7D3C51BD}"/>
    <dgm:cxn modelId="{8E3FB4B8-4B38-4B91-A054-1AB5AB530232}" type="presOf" srcId="{3343A0C7-A44A-4A17-A3BF-1CF55A304A96}" destId="{727F7F35-E45D-4E49-9CC3-E5057C46E2F4}" srcOrd="0" destOrd="1" presId="urn:microsoft.com/office/officeart/2005/8/layout/process3"/>
    <dgm:cxn modelId="{73290837-92FF-4E25-BBB0-73D9AAEB3617}" type="presOf" srcId="{99D1FB9F-13F8-4476-BB2C-AB0929A68800}" destId="{ADE31802-2937-469E-80F2-C106654731FF}" srcOrd="0" destOrd="0" presId="urn:microsoft.com/office/officeart/2005/8/layout/process3"/>
    <dgm:cxn modelId="{8663302A-720B-4110-9D40-15ED1848F4A1}" srcId="{C1742A95-C74C-4718-AA4A-83A7459FEB5A}" destId="{B4A5EB2A-A9D1-4502-936D-06E5511EEE60}" srcOrd="2" destOrd="0" parTransId="{3898FE54-7C26-49F5-AD46-F0CC1557EA29}" sibTransId="{476B0D29-83DE-4E21-938D-7C9050A8327C}"/>
    <dgm:cxn modelId="{10100527-6425-4719-B7B4-7609530194BB}" type="presOf" srcId="{7A8E5482-3C7F-4FFD-91FC-B3E08CDC23F6}" destId="{4232AFCC-8C58-44A8-B5FE-934AD9CEFC23}" srcOrd="0" destOrd="0" presId="urn:microsoft.com/office/officeart/2005/8/layout/process3"/>
    <dgm:cxn modelId="{8D6892A5-0A5E-43D0-AAFA-1B044CEC175D}" type="presOf" srcId="{C80F4EB3-F2F7-4E71-BF0A-A8F1E18C2428}" destId="{9CB8399E-F4A7-48F4-9957-391E05387DF8}" srcOrd="1" destOrd="0" presId="urn:microsoft.com/office/officeart/2005/8/layout/process3"/>
    <dgm:cxn modelId="{5BFC834C-0019-4B1E-9439-5921A23160B8}" srcId="{99D1FB9F-13F8-4476-BB2C-AB0929A68800}" destId="{8C8C3C3B-33E3-41F6-83D4-071EE8B01E1E}" srcOrd="3" destOrd="0" parTransId="{5B445CDE-C0C9-4BB9-A3E2-721835465DE3}" sibTransId="{82DC27D6-24A8-426E-9A49-9A6F27B846C0}"/>
    <dgm:cxn modelId="{D20292EF-5EEF-43A2-9F9C-5DAC10C885E6}" type="presOf" srcId="{BA52FB16-A483-4A7E-B700-4ED9503FD096}" destId="{2AE20ED4-1860-4693-87B2-788BBF338446}" srcOrd="0" destOrd="0" presId="urn:microsoft.com/office/officeart/2005/8/layout/process3"/>
    <dgm:cxn modelId="{D601394D-0429-454F-99F9-E52A9A799731}" type="presOf" srcId="{405E8FC8-888E-4D55-9036-A63DD05C6A33}" destId="{4169BA94-CF0D-4690-A022-A957D328C9C5}" srcOrd="0" destOrd="0" presId="urn:microsoft.com/office/officeart/2005/8/layout/process3"/>
    <dgm:cxn modelId="{08B84329-E3DC-4F2F-9606-BCF450BBB1B3}" srcId="{C1742A95-C74C-4718-AA4A-83A7459FEB5A}" destId="{1AA89387-5538-48F3-AAE8-D9D42D4C97D6}" srcOrd="1" destOrd="0" parTransId="{E01AF399-5E4D-4668-BB4C-4B3C4C0DCF78}" sibTransId="{9923BD29-C41A-469C-AF66-1192D960DEC7}"/>
    <dgm:cxn modelId="{1B04B109-0A8F-4194-9D74-0001C23FEED0}" type="presOf" srcId="{8C8C3C3B-33E3-41F6-83D4-071EE8B01E1E}" destId="{727F7F35-E45D-4E49-9CC3-E5057C46E2F4}" srcOrd="0" destOrd="3" presId="urn:microsoft.com/office/officeart/2005/8/layout/process3"/>
    <dgm:cxn modelId="{FF785B98-D731-4232-B628-CEA7DF09D002}" srcId="{C1742A95-C74C-4718-AA4A-83A7459FEB5A}" destId="{8C8E0D53-42A0-4ABA-9AB3-AA060BFDB93E}" srcOrd="3" destOrd="0" parTransId="{23D5D454-1983-415E-B6E5-756AAECDF421}" sibTransId="{859BE0A5-5EA6-4571-8B99-E32E0F123744}"/>
    <dgm:cxn modelId="{51606791-72D2-4CF2-A399-EC15C3E6C581}" type="presOf" srcId="{BA52FB16-A483-4A7E-B700-4ED9503FD096}" destId="{22FFF404-631D-4D1E-81F3-5F50B31C7DC4}" srcOrd="1" destOrd="0" presId="urn:microsoft.com/office/officeart/2005/8/layout/process3"/>
    <dgm:cxn modelId="{63BEBDE9-B56D-453F-B485-FD06358E5BC5}" type="presOf" srcId="{C1742A95-C74C-4718-AA4A-83A7459FEB5A}" destId="{BEAA9014-774D-4BE6-8A2F-52FB1CCBC412}" srcOrd="1" destOrd="0" presId="urn:microsoft.com/office/officeart/2005/8/layout/process3"/>
    <dgm:cxn modelId="{71C36EF8-6CFD-4E9D-8600-FB62B44538EE}" type="presOf" srcId="{2044F1D6-7352-49C8-81C9-E9FF8A69307D}" destId="{727F7F35-E45D-4E49-9CC3-E5057C46E2F4}" srcOrd="0" destOrd="2" presId="urn:microsoft.com/office/officeart/2005/8/layout/process3"/>
    <dgm:cxn modelId="{D492AC0D-3F43-4ADD-A9DF-8BFAD7FD264A}" type="presOf" srcId="{A02A76D9-43D7-43D3-A1D7-61563A90E16D}" destId="{4169BA94-CF0D-4690-A022-A957D328C9C5}" srcOrd="0" destOrd="2" presId="urn:microsoft.com/office/officeart/2005/8/layout/process3"/>
    <dgm:cxn modelId="{458010A4-F54E-4ECD-85DD-0BF0715EFF70}" type="presOf" srcId="{99D1FB9F-13F8-4476-BB2C-AB0929A68800}" destId="{E999493B-31BD-4651-891D-B97C740CCD08}" srcOrd="1" destOrd="0" presId="urn:microsoft.com/office/officeart/2005/8/layout/process3"/>
    <dgm:cxn modelId="{50725C40-4EA4-4652-8DDC-7F451A55D92E}" type="presOf" srcId="{C80F4EB3-F2F7-4E71-BF0A-A8F1E18C2428}" destId="{F69B665C-2D9E-43AF-A61C-26FCBACE9039}" srcOrd="0" destOrd="0" presId="urn:microsoft.com/office/officeart/2005/8/layout/process3"/>
    <dgm:cxn modelId="{293D6AB6-AFE6-4BB8-9508-CB627EB0C74D}" srcId="{CD49AE88-B195-4557-83CA-C6E699180FF0}" destId="{A02A76D9-43D7-43D3-A1D7-61563A90E16D}" srcOrd="2" destOrd="0" parTransId="{F42DE565-C4F2-4A6F-9DBA-BE4AB39C00DA}" sibTransId="{9531F8CE-763A-4F3F-8E8F-2E9153ADE08F}"/>
    <dgm:cxn modelId="{2ECBFA15-FBBF-4815-B2A7-B82F939953EC}" type="presOf" srcId="{DCAA27B4-B478-4D01-BE4C-A42FE319F49A}" destId="{727F7F35-E45D-4E49-9CC3-E5057C46E2F4}" srcOrd="0" destOrd="0" presId="urn:microsoft.com/office/officeart/2005/8/layout/process3"/>
    <dgm:cxn modelId="{674AB61E-1C79-4AF6-A6FC-F350BE1A66FB}" type="presOf" srcId="{8C8E0D53-42A0-4ABA-9AB3-AA060BFDB93E}" destId="{4232AFCC-8C58-44A8-B5FE-934AD9CEFC23}" srcOrd="0" destOrd="3" presId="urn:microsoft.com/office/officeart/2005/8/layout/process3"/>
    <dgm:cxn modelId="{BADD79EF-52F1-45A2-BBAD-3F242426C058}" type="presOf" srcId="{0D4BC24E-9EFD-4AC4-825F-E9B8E745FBD9}" destId="{512606E3-7E5B-4B17-8097-36C68372866A}" srcOrd="0" destOrd="0" presId="urn:microsoft.com/office/officeart/2005/8/layout/process3"/>
    <dgm:cxn modelId="{2BE888BC-6189-4B16-9CBE-3EA3D06E06BF}" type="presOf" srcId="{CD49AE88-B195-4557-83CA-C6E699180FF0}" destId="{0B035C5A-A076-4D74-8206-097E77E484F1}" srcOrd="1" destOrd="0" presId="urn:microsoft.com/office/officeart/2005/8/layout/process3"/>
    <dgm:cxn modelId="{077795D2-BA62-4FDD-91DF-AB360974B4F2}" type="presOf" srcId="{B83DACD9-4D55-4159-BB3B-41EB45239CB7}" destId="{4169BA94-CF0D-4690-A022-A957D328C9C5}" srcOrd="0" destOrd="1" presId="urn:microsoft.com/office/officeart/2005/8/layout/process3"/>
    <dgm:cxn modelId="{7F7E69A3-440B-4631-809E-3E4A2192F848}" srcId="{99D1FB9F-13F8-4476-BB2C-AB0929A68800}" destId="{3343A0C7-A44A-4A17-A3BF-1CF55A304A96}" srcOrd="1" destOrd="0" parTransId="{589CBAB4-4DE8-4208-B209-D6D0F1CB1C1B}" sibTransId="{8CA6FD7C-25C9-4F45-A8D1-6BF933F6427F}"/>
    <dgm:cxn modelId="{0E7165F2-5909-473F-8A3D-3DDCA30E6853}" type="presParOf" srcId="{512606E3-7E5B-4B17-8097-36C68372866A}" destId="{EF662DB4-F452-4563-95F7-BCC8709DBCA2}" srcOrd="0" destOrd="0" presId="urn:microsoft.com/office/officeart/2005/8/layout/process3"/>
    <dgm:cxn modelId="{B2CB5EEA-39AC-459A-8C3E-CCB37D19B4F7}" type="presParOf" srcId="{EF662DB4-F452-4563-95F7-BCC8709DBCA2}" destId="{ADE31802-2937-469E-80F2-C106654731FF}" srcOrd="0" destOrd="0" presId="urn:microsoft.com/office/officeart/2005/8/layout/process3"/>
    <dgm:cxn modelId="{7FBE0D6D-FB78-46F9-B8E6-05DE2519715F}" type="presParOf" srcId="{EF662DB4-F452-4563-95F7-BCC8709DBCA2}" destId="{E999493B-31BD-4651-891D-B97C740CCD08}" srcOrd="1" destOrd="0" presId="urn:microsoft.com/office/officeart/2005/8/layout/process3"/>
    <dgm:cxn modelId="{A2361CC5-4BC3-4A88-A16F-5AAD26105330}" type="presParOf" srcId="{EF662DB4-F452-4563-95F7-BCC8709DBCA2}" destId="{727F7F35-E45D-4E49-9CC3-E5057C46E2F4}" srcOrd="2" destOrd="0" presId="urn:microsoft.com/office/officeart/2005/8/layout/process3"/>
    <dgm:cxn modelId="{8BE37E6A-DD87-4453-A407-CD46C664091E}" type="presParOf" srcId="{512606E3-7E5B-4B17-8097-36C68372866A}" destId="{F69B665C-2D9E-43AF-A61C-26FCBACE9039}" srcOrd="1" destOrd="0" presId="urn:microsoft.com/office/officeart/2005/8/layout/process3"/>
    <dgm:cxn modelId="{E52E07DF-0CAF-4EC7-A121-A3598FF54C3F}" type="presParOf" srcId="{F69B665C-2D9E-43AF-A61C-26FCBACE9039}" destId="{9CB8399E-F4A7-48F4-9957-391E05387DF8}" srcOrd="0" destOrd="0" presId="urn:microsoft.com/office/officeart/2005/8/layout/process3"/>
    <dgm:cxn modelId="{E761AA5D-522F-4FA8-A5B4-8FEB6AB24FF9}" type="presParOf" srcId="{512606E3-7E5B-4B17-8097-36C68372866A}" destId="{C86DD7C9-9765-4835-AC41-4CC26823275E}" srcOrd="2" destOrd="0" presId="urn:microsoft.com/office/officeart/2005/8/layout/process3"/>
    <dgm:cxn modelId="{52F89A73-6BED-4B2E-BFA5-9C1639E07AB3}" type="presParOf" srcId="{C86DD7C9-9765-4835-AC41-4CC26823275E}" destId="{7E1F53D5-5842-4747-9A0F-C6443BC15A65}" srcOrd="0" destOrd="0" presId="urn:microsoft.com/office/officeart/2005/8/layout/process3"/>
    <dgm:cxn modelId="{12457A9E-8176-4F82-99E0-DF04AA16F053}" type="presParOf" srcId="{C86DD7C9-9765-4835-AC41-4CC26823275E}" destId="{BEAA9014-774D-4BE6-8A2F-52FB1CCBC412}" srcOrd="1" destOrd="0" presId="urn:microsoft.com/office/officeart/2005/8/layout/process3"/>
    <dgm:cxn modelId="{41539D69-4DCA-4D61-91D5-F17AAC9F80AA}" type="presParOf" srcId="{C86DD7C9-9765-4835-AC41-4CC26823275E}" destId="{4232AFCC-8C58-44A8-B5FE-934AD9CEFC23}" srcOrd="2" destOrd="0" presId="urn:microsoft.com/office/officeart/2005/8/layout/process3"/>
    <dgm:cxn modelId="{5EF98C0F-542E-478B-91A9-227E4CBB07AE}" type="presParOf" srcId="{512606E3-7E5B-4B17-8097-36C68372866A}" destId="{2AE20ED4-1860-4693-87B2-788BBF338446}" srcOrd="3" destOrd="0" presId="urn:microsoft.com/office/officeart/2005/8/layout/process3"/>
    <dgm:cxn modelId="{B24578A6-BA15-4E3A-89F1-A82729FCBFCC}" type="presParOf" srcId="{2AE20ED4-1860-4693-87B2-788BBF338446}" destId="{22FFF404-631D-4D1E-81F3-5F50B31C7DC4}" srcOrd="0" destOrd="0" presId="urn:microsoft.com/office/officeart/2005/8/layout/process3"/>
    <dgm:cxn modelId="{5C78556B-F691-4100-BF83-1BD3E6073F20}" type="presParOf" srcId="{512606E3-7E5B-4B17-8097-36C68372866A}" destId="{E6653404-9399-468D-BF49-FF5C22B689CC}" srcOrd="4" destOrd="0" presId="urn:microsoft.com/office/officeart/2005/8/layout/process3"/>
    <dgm:cxn modelId="{8FCADF93-8A91-4F43-9004-7B0D1026A61E}" type="presParOf" srcId="{E6653404-9399-468D-BF49-FF5C22B689CC}" destId="{B4502FFA-46D8-48F7-AAFE-95F474870668}" srcOrd="0" destOrd="0" presId="urn:microsoft.com/office/officeart/2005/8/layout/process3"/>
    <dgm:cxn modelId="{EBA92FD7-A8C1-46F2-A8F3-8A75B21A90A5}" type="presParOf" srcId="{E6653404-9399-468D-BF49-FF5C22B689CC}" destId="{0B035C5A-A076-4D74-8206-097E77E484F1}" srcOrd="1" destOrd="0" presId="urn:microsoft.com/office/officeart/2005/8/layout/process3"/>
    <dgm:cxn modelId="{5D4A759E-F0AF-4E0F-86D6-1453FC871EB6}" type="presParOf" srcId="{E6653404-9399-468D-BF49-FF5C22B689CC}" destId="{4169BA94-CF0D-4690-A022-A957D328C9C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9493B-31BD-4651-891D-B97C740CCD08}">
      <dsp:nvSpPr>
        <dsp:cNvPr id="0" name=""/>
        <dsp:cNvSpPr/>
      </dsp:nvSpPr>
      <dsp:spPr>
        <a:xfrm>
          <a:off x="5468" y="123890"/>
          <a:ext cx="2486237" cy="90720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ctr" defTabSz="933450">
            <a:lnSpc>
              <a:spcPct val="90000"/>
            </a:lnSpc>
            <a:spcBef>
              <a:spcPct val="0"/>
            </a:spcBef>
            <a:spcAft>
              <a:spcPct val="35000"/>
            </a:spcAft>
          </a:pPr>
          <a:r>
            <a:rPr lang="en-IN" sz="2100" kern="1200" dirty="0" smtClean="0">
              <a:latin typeface="Cambria" panose="02040503050406030204" pitchFamily="18" charset="0"/>
            </a:rPr>
            <a:t>Week 1</a:t>
          </a:r>
          <a:endParaRPr lang="en-US" sz="2100" kern="1200" dirty="0">
            <a:latin typeface="Cambria" panose="02040503050406030204" pitchFamily="18" charset="0"/>
          </a:endParaRPr>
        </a:p>
      </dsp:txBody>
      <dsp:txXfrm>
        <a:off x="5468" y="123890"/>
        <a:ext cx="2486237" cy="604800"/>
      </dsp:txXfrm>
    </dsp:sp>
    <dsp:sp modelId="{727F7F35-E45D-4E49-9CC3-E5057C46E2F4}">
      <dsp:nvSpPr>
        <dsp:cNvPr id="0" name=""/>
        <dsp:cNvSpPr/>
      </dsp:nvSpPr>
      <dsp:spPr>
        <a:xfrm>
          <a:off x="527054" y="742714"/>
          <a:ext cx="2486237" cy="40068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latin typeface="Cambria" panose="02040503050406030204" pitchFamily="18" charset="0"/>
            </a:rPr>
            <a:t>Assess Existing System</a:t>
          </a:r>
          <a:endParaRPr lang="en-US" sz="2100" kern="1200" dirty="0">
            <a:latin typeface="Cambria" panose="02040503050406030204" pitchFamily="18" charset="0"/>
          </a:endParaRPr>
        </a:p>
        <a:p>
          <a:pPr marL="228600" lvl="1" indent="-228600" algn="l" defTabSz="933450">
            <a:lnSpc>
              <a:spcPct val="90000"/>
            </a:lnSpc>
            <a:spcBef>
              <a:spcPct val="0"/>
            </a:spcBef>
            <a:spcAft>
              <a:spcPct val="15000"/>
            </a:spcAft>
            <a:buChar char="••"/>
          </a:pPr>
          <a:r>
            <a:rPr lang="en-US" sz="2100" kern="1200" dirty="0" smtClean="0">
              <a:latin typeface="Cambria" panose="02040503050406030204" pitchFamily="18" charset="0"/>
            </a:rPr>
            <a:t>Analyze system dependencies</a:t>
          </a:r>
          <a:endParaRPr lang="en-US" sz="2100" kern="1200" dirty="0">
            <a:latin typeface="Cambria" panose="02040503050406030204" pitchFamily="18" charset="0"/>
          </a:endParaRPr>
        </a:p>
        <a:p>
          <a:pPr marL="228600" lvl="1" indent="-228600" algn="l" defTabSz="933450">
            <a:lnSpc>
              <a:spcPct val="90000"/>
            </a:lnSpc>
            <a:spcBef>
              <a:spcPct val="0"/>
            </a:spcBef>
            <a:spcAft>
              <a:spcPct val="15000"/>
            </a:spcAft>
            <a:buChar char="••"/>
          </a:pPr>
          <a:r>
            <a:rPr lang="en-IN" sz="2100" kern="1200" dirty="0" smtClean="0">
              <a:latin typeface="Cambria" panose="02040503050406030204" pitchFamily="18" charset="0"/>
            </a:rPr>
            <a:t>Analyse the documents shared by ministry of Health</a:t>
          </a:r>
          <a:endParaRPr lang="en-US" sz="2100" kern="1200" dirty="0">
            <a:latin typeface="Cambria" panose="02040503050406030204" pitchFamily="18" charset="0"/>
          </a:endParaRPr>
        </a:p>
        <a:p>
          <a:pPr marL="228600" lvl="1" indent="-228600" algn="l" defTabSz="933450">
            <a:lnSpc>
              <a:spcPct val="90000"/>
            </a:lnSpc>
            <a:spcBef>
              <a:spcPct val="0"/>
            </a:spcBef>
            <a:spcAft>
              <a:spcPct val="15000"/>
            </a:spcAft>
            <a:buChar char="••"/>
          </a:pPr>
          <a:r>
            <a:rPr lang="en-IN" sz="2100" kern="1200" dirty="0" smtClean="0">
              <a:latin typeface="Cambria" panose="02040503050406030204" pitchFamily="18" charset="0"/>
            </a:rPr>
            <a:t>Define acceptance criteria </a:t>
          </a:r>
          <a:endParaRPr lang="en-US" sz="2100" kern="1200" dirty="0">
            <a:latin typeface="Cambria" panose="02040503050406030204" pitchFamily="18" charset="0"/>
          </a:endParaRPr>
        </a:p>
      </dsp:txBody>
      <dsp:txXfrm>
        <a:off x="599873" y="815533"/>
        <a:ext cx="2340599" cy="3861162"/>
      </dsp:txXfrm>
    </dsp:sp>
    <dsp:sp modelId="{F69B665C-2D9E-43AF-A61C-26FCBACE9039}">
      <dsp:nvSpPr>
        <dsp:cNvPr id="0" name=""/>
        <dsp:cNvSpPr/>
      </dsp:nvSpPr>
      <dsp:spPr>
        <a:xfrm>
          <a:off x="2868610" y="116790"/>
          <a:ext cx="799037" cy="61900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868610" y="240590"/>
        <a:ext cx="613337" cy="371401"/>
      </dsp:txXfrm>
    </dsp:sp>
    <dsp:sp modelId="{BEAA9014-774D-4BE6-8A2F-52FB1CCBC412}">
      <dsp:nvSpPr>
        <dsp:cNvPr id="0" name=""/>
        <dsp:cNvSpPr/>
      </dsp:nvSpPr>
      <dsp:spPr>
        <a:xfrm>
          <a:off x="3999324" y="123890"/>
          <a:ext cx="2486237" cy="907200"/>
        </a:xfrm>
        <a:prstGeom prst="roundRect">
          <a:avLst>
            <a:gd name="adj" fmla="val 1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ctr" defTabSz="933450">
            <a:lnSpc>
              <a:spcPct val="90000"/>
            </a:lnSpc>
            <a:spcBef>
              <a:spcPct val="0"/>
            </a:spcBef>
            <a:spcAft>
              <a:spcPct val="35000"/>
            </a:spcAft>
          </a:pPr>
          <a:r>
            <a:rPr lang="en-IN" sz="2100" kern="1200" dirty="0" smtClean="0">
              <a:latin typeface="Cambria" panose="02040503050406030204" pitchFamily="18" charset="0"/>
            </a:rPr>
            <a:t>Week </a:t>
          </a:r>
          <a:r>
            <a:rPr lang="en-IN" sz="2100" kern="1200" dirty="0" smtClean="0">
              <a:latin typeface="Cambria" panose="02040503050406030204" pitchFamily="18" charset="0"/>
            </a:rPr>
            <a:t>2-8</a:t>
          </a:r>
          <a:endParaRPr lang="en-US" sz="2100" kern="1200" dirty="0">
            <a:latin typeface="Cambria" panose="02040503050406030204" pitchFamily="18" charset="0"/>
          </a:endParaRPr>
        </a:p>
      </dsp:txBody>
      <dsp:txXfrm>
        <a:off x="3999324" y="123890"/>
        <a:ext cx="2486237" cy="604800"/>
      </dsp:txXfrm>
    </dsp:sp>
    <dsp:sp modelId="{4232AFCC-8C58-44A8-B5FE-934AD9CEFC23}">
      <dsp:nvSpPr>
        <dsp:cNvPr id="0" name=""/>
        <dsp:cNvSpPr/>
      </dsp:nvSpPr>
      <dsp:spPr>
        <a:xfrm>
          <a:off x="4508554" y="728691"/>
          <a:ext cx="2486237" cy="40068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endParaRPr lang="en-US" sz="2100" kern="1200" dirty="0">
            <a:latin typeface="Cambria" panose="02040503050406030204" pitchFamily="18" charset="0"/>
          </a:endParaRPr>
        </a:p>
        <a:p>
          <a:pPr marL="228600" lvl="1" indent="-228600" algn="l" defTabSz="933450">
            <a:lnSpc>
              <a:spcPct val="90000"/>
            </a:lnSpc>
            <a:spcBef>
              <a:spcPct val="0"/>
            </a:spcBef>
            <a:spcAft>
              <a:spcPct val="15000"/>
            </a:spcAft>
            <a:buChar char="••"/>
          </a:pPr>
          <a:r>
            <a:rPr lang="en-US" sz="2100" kern="1200" dirty="0" smtClean="0">
              <a:latin typeface="Cambria" panose="02040503050406030204" pitchFamily="18" charset="0"/>
            </a:rPr>
            <a:t>Develop Python Library (EDT)</a:t>
          </a:r>
          <a:endParaRPr lang="en-US" sz="2100" kern="1200" dirty="0">
            <a:latin typeface="Cambria" panose="02040503050406030204" pitchFamily="18" charset="0"/>
          </a:endParaRPr>
        </a:p>
        <a:p>
          <a:pPr marL="228600" lvl="1" indent="-228600" algn="l" defTabSz="933450">
            <a:lnSpc>
              <a:spcPct val="90000"/>
            </a:lnSpc>
            <a:spcBef>
              <a:spcPct val="0"/>
            </a:spcBef>
            <a:spcAft>
              <a:spcPct val="15000"/>
            </a:spcAft>
            <a:buChar char="••"/>
          </a:pPr>
          <a:r>
            <a:rPr lang="en-IN" sz="2100" kern="1200" dirty="0" smtClean="0">
              <a:latin typeface="Cambria" panose="02040503050406030204" pitchFamily="18" charset="0"/>
            </a:rPr>
            <a:t>Create a Test suite/App (EDT Test APP) to validate the data   </a:t>
          </a:r>
          <a:endParaRPr lang="en-US" sz="2100" kern="1200" dirty="0">
            <a:latin typeface="Cambria" panose="02040503050406030204" pitchFamily="18" charset="0"/>
          </a:endParaRPr>
        </a:p>
        <a:p>
          <a:pPr marL="228600" lvl="1" indent="-228600" algn="l" defTabSz="933450">
            <a:lnSpc>
              <a:spcPct val="90000"/>
            </a:lnSpc>
            <a:spcBef>
              <a:spcPct val="0"/>
            </a:spcBef>
            <a:spcAft>
              <a:spcPct val="15000"/>
            </a:spcAft>
            <a:buChar char="••"/>
          </a:pPr>
          <a:r>
            <a:rPr lang="en-IN" sz="2100" kern="1200" dirty="0" smtClean="0">
              <a:latin typeface="Cambria" panose="02040503050406030204" pitchFamily="18" charset="0"/>
            </a:rPr>
            <a:t>Manual testing </a:t>
          </a:r>
          <a:endParaRPr lang="en-US" sz="2100" kern="1200" dirty="0">
            <a:latin typeface="Cambria" panose="02040503050406030204" pitchFamily="18" charset="0"/>
          </a:endParaRPr>
        </a:p>
      </dsp:txBody>
      <dsp:txXfrm>
        <a:off x="4581373" y="801510"/>
        <a:ext cx="2340599" cy="3861162"/>
      </dsp:txXfrm>
    </dsp:sp>
    <dsp:sp modelId="{2AE20ED4-1860-4693-87B2-788BBF338446}">
      <dsp:nvSpPr>
        <dsp:cNvPr id="0" name=""/>
        <dsp:cNvSpPr/>
      </dsp:nvSpPr>
      <dsp:spPr>
        <a:xfrm>
          <a:off x="6862467" y="116790"/>
          <a:ext cx="799037" cy="619001"/>
        </a:xfrm>
        <a:prstGeom prst="rightArrow">
          <a:avLst>
            <a:gd name="adj1" fmla="val 60000"/>
            <a:gd name="adj2" fmla="val 5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6862467" y="240590"/>
        <a:ext cx="613337" cy="371401"/>
      </dsp:txXfrm>
    </dsp:sp>
    <dsp:sp modelId="{0B035C5A-A076-4D74-8206-097E77E484F1}">
      <dsp:nvSpPr>
        <dsp:cNvPr id="0" name=""/>
        <dsp:cNvSpPr/>
      </dsp:nvSpPr>
      <dsp:spPr>
        <a:xfrm>
          <a:off x="7993181" y="123890"/>
          <a:ext cx="2486237" cy="907200"/>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ctr" defTabSz="933450">
            <a:lnSpc>
              <a:spcPct val="90000"/>
            </a:lnSpc>
            <a:spcBef>
              <a:spcPct val="0"/>
            </a:spcBef>
            <a:spcAft>
              <a:spcPct val="35000"/>
            </a:spcAft>
          </a:pPr>
          <a:r>
            <a:rPr lang="en-IN" sz="2100" kern="1200" dirty="0" smtClean="0">
              <a:latin typeface="Cambria" panose="02040503050406030204" pitchFamily="18" charset="0"/>
            </a:rPr>
            <a:t>Week </a:t>
          </a:r>
          <a:r>
            <a:rPr lang="en-IN" sz="2100" kern="1200" dirty="0" smtClean="0">
              <a:latin typeface="Cambria" panose="02040503050406030204" pitchFamily="18" charset="0"/>
            </a:rPr>
            <a:t>9-10</a:t>
          </a:r>
          <a:endParaRPr lang="en-US" sz="2100" kern="1200" dirty="0">
            <a:latin typeface="Cambria" panose="02040503050406030204" pitchFamily="18" charset="0"/>
          </a:endParaRPr>
        </a:p>
      </dsp:txBody>
      <dsp:txXfrm>
        <a:off x="7993181" y="123890"/>
        <a:ext cx="2486237" cy="604800"/>
      </dsp:txXfrm>
    </dsp:sp>
    <dsp:sp modelId="{4169BA94-CF0D-4690-A022-A957D328C9C5}">
      <dsp:nvSpPr>
        <dsp:cNvPr id="0" name=""/>
        <dsp:cNvSpPr/>
      </dsp:nvSpPr>
      <dsp:spPr>
        <a:xfrm>
          <a:off x="8490054" y="744597"/>
          <a:ext cx="2486237" cy="40068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latin typeface="Cambria" panose="02040503050406030204" pitchFamily="18" charset="0"/>
            </a:rPr>
            <a:t>Pilot user testing </a:t>
          </a:r>
          <a:endParaRPr lang="en-US" sz="2100" kern="1200" dirty="0">
            <a:latin typeface="Cambria" panose="02040503050406030204" pitchFamily="18" charset="0"/>
          </a:endParaRPr>
        </a:p>
        <a:p>
          <a:pPr marL="228600" lvl="1" indent="-228600" algn="l" defTabSz="933450">
            <a:lnSpc>
              <a:spcPct val="90000"/>
            </a:lnSpc>
            <a:spcBef>
              <a:spcPct val="0"/>
            </a:spcBef>
            <a:spcAft>
              <a:spcPct val="15000"/>
            </a:spcAft>
            <a:buChar char="••"/>
          </a:pPr>
          <a:r>
            <a:rPr lang="en-US" sz="2100" kern="1200" dirty="0" smtClean="0">
              <a:latin typeface="Cambria" panose="02040503050406030204" pitchFamily="18" charset="0"/>
            </a:rPr>
            <a:t>Fix issues raised in Verification </a:t>
          </a:r>
        </a:p>
        <a:p>
          <a:pPr marL="228600" lvl="1" indent="-228600" algn="l" defTabSz="933450">
            <a:lnSpc>
              <a:spcPct val="90000"/>
            </a:lnSpc>
            <a:spcBef>
              <a:spcPct val="0"/>
            </a:spcBef>
            <a:spcAft>
              <a:spcPct val="15000"/>
            </a:spcAft>
            <a:buChar char="••"/>
          </a:pPr>
          <a:r>
            <a:rPr lang="en-US" sz="2100" kern="1200" dirty="0" smtClean="0">
              <a:latin typeface="Cambria" panose="02040503050406030204" pitchFamily="18" charset="0"/>
            </a:rPr>
            <a:t>Sign off </a:t>
          </a:r>
        </a:p>
      </dsp:txBody>
      <dsp:txXfrm>
        <a:off x="8562873" y="817416"/>
        <a:ext cx="2340599" cy="38611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33622-09FD-4229-A1BE-EAD61042BA28}" type="datetimeFigureOut">
              <a:rPr lang="en-IN" smtClean="0"/>
              <a:t>20-03-2019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A7255-0270-4F35-A2CD-43DD27867ABE}" type="slidenum">
              <a:rPr lang="en-IN" smtClean="0"/>
              <a:t>‹#›</a:t>
            </a:fld>
            <a:endParaRPr lang="en-IN"/>
          </a:p>
        </p:txBody>
      </p:sp>
    </p:spTree>
    <p:extLst>
      <p:ext uri="{BB962C8B-B14F-4D97-AF65-F5344CB8AC3E}">
        <p14:creationId xmlns:p14="http://schemas.microsoft.com/office/powerpoint/2010/main" val="1419447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36C4D375-F1CD-42BF-A893-6DAC0BE41D53}" type="slidenum">
              <a:rPr lang="en-US" smtClean="0"/>
              <a:pPr>
                <a:defRPr/>
              </a:pPr>
              <a:t>1</a:t>
            </a:fld>
            <a:endParaRPr lang="en-US" dirty="0"/>
          </a:p>
        </p:txBody>
      </p:sp>
    </p:spTree>
    <p:extLst>
      <p:ext uri="{BB962C8B-B14F-4D97-AF65-F5344CB8AC3E}">
        <p14:creationId xmlns:p14="http://schemas.microsoft.com/office/powerpoint/2010/main" val="234369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5CFE61-4E3A-4356-9636-C227E2F41B2B}"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4504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9FAF42-7AC7-4745-9B08-D7BE3ED37D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872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userDrawn="1"/>
        </p:nvCxnSpPr>
        <p:spPr>
          <a:xfrm flipV="1">
            <a:off x="1625600" y="2362200"/>
            <a:ext cx="0" cy="9144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1625601" y="2362200"/>
            <a:ext cx="24341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1625601" y="3276600"/>
            <a:ext cx="24341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12800" y="2057401"/>
            <a:ext cx="10363200" cy="1470025"/>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13175"/>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54549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flipV="1">
            <a:off x="711200" y="228601"/>
            <a:ext cx="0" cy="5492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711201" y="228600"/>
            <a:ext cx="1227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711201" y="762000"/>
            <a:ext cx="1227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16000" y="152400"/>
            <a:ext cx="7315200" cy="685800"/>
          </a:xfrm>
        </p:spPr>
        <p:txBody>
          <a:bodyPr>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0757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flipV="1">
            <a:off x="711200" y="228601"/>
            <a:ext cx="0" cy="5492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11201" y="228600"/>
            <a:ext cx="1227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711201" y="762000"/>
            <a:ext cx="1227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14400" y="152400"/>
            <a:ext cx="10972800" cy="685800"/>
          </a:xfrm>
        </p:spPr>
        <p:txBody>
          <a:bodyPr>
            <a:normAutofit/>
          </a:bodyPr>
          <a:lstStyle>
            <a:lvl1pPr algn="l">
              <a:defRPr sz="2400"/>
            </a:lvl1pPr>
          </a:lstStyle>
          <a:p>
            <a:r>
              <a:rPr lang="en-US" smtClean="0"/>
              <a:t>Click to edit Master title style</a:t>
            </a:r>
            <a:endParaRPr lang="en-US" dirty="0"/>
          </a:p>
        </p:txBody>
      </p:sp>
    </p:spTree>
    <p:extLst>
      <p:ext uri="{BB962C8B-B14F-4D97-AF65-F5344CB8AC3E}">
        <p14:creationId xmlns:p14="http://schemas.microsoft.com/office/powerpoint/2010/main" val="53045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6978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1524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600" y="11128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Text Placeholder 2"/>
          <p:cNvSpPr txBox="1">
            <a:spLocks/>
          </p:cNvSpPr>
          <p:nvPr userDrawn="1"/>
        </p:nvSpPr>
        <p:spPr>
          <a:xfrm>
            <a:off x="203200" y="6400800"/>
            <a:ext cx="4929717" cy="304800"/>
          </a:xfrm>
          <a:prstGeom prst="rect">
            <a:avLst/>
          </a:prstGeom>
        </p:spPr>
        <p:txBody>
          <a:bodyPr anchor="b"/>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Cambria" pitchFamily="18" charset="0"/>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Cambria" pitchFamily="18" charset="0"/>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Cambria" pitchFamily="18" charset="0"/>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Cambria" pitchFamily="18" charset="0"/>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auto">
              <a:spcAft>
                <a:spcPts val="0"/>
              </a:spcAft>
              <a:defRPr/>
            </a:pPr>
            <a:r>
              <a:rPr lang="en-US" sz="1200" dirty="0" smtClean="0"/>
              <a:t>© Nous Infosystems Pvt. Ltd. – Confidential</a:t>
            </a:r>
          </a:p>
        </p:txBody>
      </p:sp>
      <p:pic>
        <p:nvPicPr>
          <p:cNvPr id="6" name="Picture 5" descr="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666021" y="6145604"/>
            <a:ext cx="1524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455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l" rtl="0" eaLnBrk="1" fontAlgn="base" hangingPunct="1">
        <a:spcBef>
          <a:spcPct val="0"/>
        </a:spcBef>
        <a:spcAft>
          <a:spcPct val="0"/>
        </a:spcAft>
        <a:defRPr sz="2800" kern="1200">
          <a:solidFill>
            <a:srgbClr val="C00000"/>
          </a:solidFill>
          <a:latin typeface="Cambria" pitchFamily="18" charset="0"/>
          <a:ea typeface="+mj-ea"/>
          <a:cs typeface="+mj-cs"/>
        </a:defRPr>
      </a:lvl1pPr>
      <a:lvl2pPr algn="l" rtl="0" eaLnBrk="1" fontAlgn="base" hangingPunct="1">
        <a:spcBef>
          <a:spcPct val="0"/>
        </a:spcBef>
        <a:spcAft>
          <a:spcPct val="0"/>
        </a:spcAft>
        <a:defRPr sz="2800">
          <a:solidFill>
            <a:srgbClr val="C00000"/>
          </a:solidFill>
          <a:latin typeface="Cambria" pitchFamily="18" charset="0"/>
        </a:defRPr>
      </a:lvl2pPr>
      <a:lvl3pPr algn="l" rtl="0" eaLnBrk="1" fontAlgn="base" hangingPunct="1">
        <a:spcBef>
          <a:spcPct val="0"/>
        </a:spcBef>
        <a:spcAft>
          <a:spcPct val="0"/>
        </a:spcAft>
        <a:defRPr sz="2800">
          <a:solidFill>
            <a:srgbClr val="C00000"/>
          </a:solidFill>
          <a:latin typeface="Cambria" pitchFamily="18" charset="0"/>
        </a:defRPr>
      </a:lvl3pPr>
      <a:lvl4pPr algn="l" rtl="0" eaLnBrk="1" fontAlgn="base" hangingPunct="1">
        <a:spcBef>
          <a:spcPct val="0"/>
        </a:spcBef>
        <a:spcAft>
          <a:spcPct val="0"/>
        </a:spcAft>
        <a:defRPr sz="2800">
          <a:solidFill>
            <a:srgbClr val="C00000"/>
          </a:solidFill>
          <a:latin typeface="Cambria" pitchFamily="18" charset="0"/>
        </a:defRPr>
      </a:lvl4pPr>
      <a:lvl5pPr algn="l" rtl="0" eaLnBrk="1" fontAlgn="base" hangingPunct="1">
        <a:spcBef>
          <a:spcPct val="0"/>
        </a:spcBef>
        <a:spcAft>
          <a:spcPct val="0"/>
        </a:spcAft>
        <a:defRPr sz="2800">
          <a:solidFill>
            <a:srgbClr val="C00000"/>
          </a:solidFill>
          <a:latin typeface="Cambria" pitchFamily="18" charset="0"/>
        </a:defRPr>
      </a:lvl5pPr>
      <a:lvl6pPr marL="457200" algn="l" rtl="0" eaLnBrk="1" fontAlgn="base" hangingPunct="1">
        <a:spcBef>
          <a:spcPct val="0"/>
        </a:spcBef>
        <a:spcAft>
          <a:spcPct val="0"/>
        </a:spcAft>
        <a:defRPr sz="2800">
          <a:solidFill>
            <a:srgbClr val="C00000"/>
          </a:solidFill>
          <a:latin typeface="Cambria" pitchFamily="18" charset="0"/>
        </a:defRPr>
      </a:lvl6pPr>
      <a:lvl7pPr marL="914400" algn="l" rtl="0" eaLnBrk="1" fontAlgn="base" hangingPunct="1">
        <a:spcBef>
          <a:spcPct val="0"/>
        </a:spcBef>
        <a:spcAft>
          <a:spcPct val="0"/>
        </a:spcAft>
        <a:defRPr sz="2800">
          <a:solidFill>
            <a:srgbClr val="C00000"/>
          </a:solidFill>
          <a:latin typeface="Cambria" pitchFamily="18" charset="0"/>
        </a:defRPr>
      </a:lvl7pPr>
      <a:lvl8pPr marL="1371600" algn="l" rtl="0" eaLnBrk="1" fontAlgn="base" hangingPunct="1">
        <a:spcBef>
          <a:spcPct val="0"/>
        </a:spcBef>
        <a:spcAft>
          <a:spcPct val="0"/>
        </a:spcAft>
        <a:defRPr sz="2800">
          <a:solidFill>
            <a:srgbClr val="C00000"/>
          </a:solidFill>
          <a:latin typeface="Cambria" pitchFamily="18" charset="0"/>
        </a:defRPr>
      </a:lvl8pPr>
      <a:lvl9pPr marL="1828800" algn="l" rtl="0" eaLnBrk="1" fontAlgn="base" hangingPunct="1">
        <a:spcBef>
          <a:spcPct val="0"/>
        </a:spcBef>
        <a:spcAft>
          <a:spcPct val="0"/>
        </a:spcAft>
        <a:defRPr sz="2800">
          <a:solidFill>
            <a:srgbClr val="C00000"/>
          </a:solidFill>
          <a:latin typeface="Cambria" pitchFamily="18" charset="0"/>
        </a:defRPr>
      </a:lvl9pPr>
    </p:titleStyle>
    <p:bodyStyle>
      <a:lvl1pPr marL="342900" indent="-342900" algn="l" rtl="0" eaLnBrk="1" fontAlgn="base" hangingPunct="1">
        <a:spcBef>
          <a:spcPct val="20000"/>
        </a:spcBef>
        <a:spcAft>
          <a:spcPct val="0"/>
        </a:spcAft>
        <a:buFont typeface="Arial" pitchFamily="34" charset="0"/>
        <a:buChar char="•"/>
        <a:defRPr sz="1600" kern="1200">
          <a:solidFill>
            <a:schemeClr val="tx1"/>
          </a:solidFill>
          <a:latin typeface="Cambria" pitchFamily="18" charset="0"/>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Cambria" pitchFamily="18" charset="0"/>
          <a:ea typeface="+mn-ea"/>
          <a:cs typeface="+mn-cs"/>
        </a:defRPr>
      </a:lvl2pPr>
      <a:lvl3pPr marL="1143000" indent="-228600" algn="l" rtl="0" eaLnBrk="1" fontAlgn="base" hangingPunct="1">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1600200" indent="-228600" algn="l" rtl="0" eaLnBrk="1" fontAlgn="base" hangingPunct="1">
        <a:spcBef>
          <a:spcPct val="20000"/>
        </a:spcBef>
        <a:spcAft>
          <a:spcPct val="0"/>
        </a:spcAft>
        <a:buFont typeface="Arial" pitchFamily="34" charset="0"/>
        <a:buChar char="–"/>
        <a:defRPr sz="1600" kern="1200">
          <a:solidFill>
            <a:schemeClr val="tx1"/>
          </a:solidFill>
          <a:latin typeface="Cambria" pitchFamily="18" charset="0"/>
          <a:ea typeface="+mn-ea"/>
          <a:cs typeface="+mn-cs"/>
        </a:defRPr>
      </a:lvl4pPr>
      <a:lvl5pPr marL="2057400" indent="-228600" algn="l" rtl="0" eaLnBrk="1" fontAlgn="base" hangingPunct="1">
        <a:spcBef>
          <a:spcPct val="20000"/>
        </a:spcBef>
        <a:spcAft>
          <a:spcPct val="0"/>
        </a:spcAft>
        <a:buFont typeface="Arial" pitchFamily="34" charset="0"/>
        <a:buChar char="»"/>
        <a:defRPr sz="16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image" Target="../media/image16.gif"/><Relationship Id="rId7" Type="http://schemas.openxmlformats.org/officeDocument/2006/relationships/image" Target="../media/image20.gif"/><Relationship Id="rId2" Type="http://schemas.openxmlformats.org/officeDocument/2006/relationships/image" Target="../media/image15.gif"/><Relationship Id="rId1" Type="http://schemas.openxmlformats.org/officeDocument/2006/relationships/slideLayout" Target="../slideLayouts/slideLayout2.xml"/><Relationship Id="rId6" Type="http://schemas.openxmlformats.org/officeDocument/2006/relationships/image" Target="../media/image19.gif"/><Relationship Id="rId5" Type="http://schemas.openxmlformats.org/officeDocument/2006/relationships/image" Target="../media/image18.gif"/><Relationship Id="rId10" Type="http://schemas.openxmlformats.org/officeDocument/2006/relationships/image" Target="../media/image23.gif"/><Relationship Id="rId4" Type="http://schemas.openxmlformats.org/officeDocument/2006/relationships/image" Target="../media/image17.gif"/><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8" Type="http://schemas.openxmlformats.org/officeDocument/2006/relationships/hyperlink" Target="http://www.nousinfosystems.com/" TargetMode="External"/><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7.png"/><Relationship Id="rId11" Type="http://schemas.openxmlformats.org/officeDocument/2006/relationships/hyperlink" Target="mailto:info@nousinfo.com" TargetMode="External"/><Relationship Id="rId5" Type="http://schemas.openxmlformats.org/officeDocument/2006/relationships/image" Target="../media/image36.png"/><Relationship Id="rId10" Type="http://schemas.openxmlformats.org/officeDocument/2006/relationships/hyperlink" Target="http://www.vserve247.com/" TargetMode="External"/><Relationship Id="rId4" Type="http://schemas.openxmlformats.org/officeDocument/2006/relationships/image" Target="../media/image35.png"/><Relationship Id="rId9" Type="http://schemas.openxmlformats.org/officeDocument/2006/relationships/hyperlink" Target="http://www.testre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p:cNvSpPr>
          <p:nvPr/>
        </p:nvSpPr>
        <p:spPr bwMode="auto">
          <a:xfrm>
            <a:off x="1828800" y="1676400"/>
            <a:ext cx="5029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800" dirty="0" smtClean="0">
                <a:solidFill>
                  <a:srgbClr val="C00000"/>
                </a:solidFill>
                <a:latin typeface="Cambria" pitchFamily="18" charset="0"/>
                <a:ea typeface="+mj-ea"/>
                <a:cs typeface="+mj-cs"/>
              </a:rPr>
              <a:t>Nous Proposal for Development of Python Library </a:t>
            </a:r>
            <a:endParaRPr lang="en-US" sz="2800" dirty="0">
              <a:solidFill>
                <a:srgbClr val="C00000"/>
              </a:solidFill>
              <a:latin typeface="Cambria" pitchFamily="18" charset="0"/>
              <a:ea typeface="+mj-ea"/>
              <a:cs typeface="+mj-cs"/>
            </a:endParaRPr>
          </a:p>
        </p:txBody>
      </p:sp>
      <p:sp>
        <p:nvSpPr>
          <p:cNvPr id="7" name="Subtitle 2"/>
          <p:cNvSpPr txBox="1">
            <a:spLocks/>
          </p:cNvSpPr>
          <p:nvPr/>
        </p:nvSpPr>
        <p:spPr>
          <a:xfrm>
            <a:off x="6157274" y="5388854"/>
            <a:ext cx="5661687" cy="33323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defRPr/>
            </a:pPr>
            <a:r>
              <a:rPr lang="en-US" dirty="0">
                <a:solidFill>
                  <a:schemeClr val="bg1">
                    <a:lumMod val="50000"/>
                  </a:schemeClr>
                </a:solidFill>
              </a:rPr>
              <a:t>Leveraging </a:t>
            </a:r>
            <a:r>
              <a:rPr lang="en-US" dirty="0" smtClean="0">
                <a:solidFill>
                  <a:schemeClr val="bg1">
                    <a:lumMod val="50000"/>
                  </a:schemeClr>
                </a:solidFill>
              </a:rPr>
              <a:t>22+ </a:t>
            </a:r>
            <a:r>
              <a:rPr lang="en-US" dirty="0">
                <a:solidFill>
                  <a:schemeClr val="bg1">
                    <a:lumMod val="50000"/>
                  </a:schemeClr>
                </a:solidFill>
              </a:rPr>
              <a:t>years of expertise in global software services</a:t>
            </a:r>
          </a:p>
        </p:txBody>
      </p:sp>
      <p:pic>
        <p:nvPicPr>
          <p:cNvPr id="12292" name="Picture 2" descr="E:\Vinu\2012\Marcom\presentation im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2677" y="1099783"/>
            <a:ext cx="3557587" cy="397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763000" y="28575"/>
            <a:ext cx="1866900" cy="7620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ubtitle 2"/>
          <p:cNvSpPr>
            <a:spLocks noGrp="1"/>
          </p:cNvSpPr>
          <p:nvPr>
            <p:ph type="subTitle" idx="1"/>
          </p:nvPr>
        </p:nvSpPr>
        <p:spPr>
          <a:xfrm>
            <a:off x="2076992" y="3247853"/>
            <a:ext cx="4626429" cy="2304415"/>
          </a:xfrm>
        </p:spPr>
        <p:txBody>
          <a:bodyPr/>
          <a:lstStyle/>
          <a:p>
            <a:r>
              <a:rPr lang="en-IN" sz="2800" dirty="0" smtClean="0">
                <a:solidFill>
                  <a:schemeClr val="tx1"/>
                </a:solidFill>
              </a:rPr>
              <a:t>Presented </a:t>
            </a:r>
          </a:p>
          <a:p>
            <a:r>
              <a:rPr lang="en-IN" sz="2800" dirty="0" smtClean="0">
                <a:solidFill>
                  <a:schemeClr val="tx1"/>
                </a:solidFill>
              </a:rPr>
              <a:t>To</a:t>
            </a:r>
          </a:p>
          <a:p>
            <a:r>
              <a:rPr lang="en-US" sz="2800" dirty="0" smtClean="0">
                <a:solidFill>
                  <a:srgbClr val="002060"/>
                </a:solidFill>
              </a:rPr>
              <a:t>DoctorCare</a:t>
            </a:r>
            <a:endParaRPr lang="en-US" sz="2800" dirty="0">
              <a:solidFill>
                <a:srgbClr val="002060"/>
              </a:solidFill>
            </a:endParaRPr>
          </a:p>
          <a:p>
            <a:endParaRPr lang="en-IN" sz="2800" dirty="0" smtClean="0">
              <a:solidFill>
                <a:schemeClr val="tx1"/>
              </a:solidFill>
            </a:endParaRPr>
          </a:p>
          <a:p>
            <a:endParaRPr lang="en-IN" sz="2800" dirty="0"/>
          </a:p>
        </p:txBody>
      </p:sp>
    </p:spTree>
    <p:extLst>
      <p:ext uri="{BB962C8B-B14F-4D97-AF65-F5344CB8AC3E}">
        <p14:creationId xmlns:p14="http://schemas.microsoft.com/office/powerpoint/2010/main" val="111255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872" y="152400"/>
            <a:ext cx="7315200" cy="685800"/>
          </a:xfrm>
        </p:spPr>
        <p:txBody>
          <a:bodyPr/>
          <a:lstStyle/>
          <a:p>
            <a:r>
              <a:rPr lang="en-IN" dirty="0" smtClean="0"/>
              <a:t>Timeline</a:t>
            </a:r>
            <a:endParaRPr lang="en-US" dirty="0"/>
          </a:p>
        </p:txBody>
      </p:sp>
      <p:sp>
        <p:nvSpPr>
          <p:cNvPr id="7" name="TextBox 6"/>
          <p:cNvSpPr txBox="1"/>
          <p:nvPr/>
        </p:nvSpPr>
        <p:spPr>
          <a:xfrm>
            <a:off x="3423161" y="1422469"/>
            <a:ext cx="1019798" cy="307777"/>
          </a:xfrm>
          <a:prstGeom prst="rect">
            <a:avLst/>
          </a:prstGeom>
          <a:noFill/>
        </p:spPr>
        <p:txBody>
          <a:bodyPr wrap="square" rtlCol="0">
            <a:spAutoFit/>
          </a:bodyPr>
          <a:lstStyle/>
          <a:p>
            <a:r>
              <a:rPr lang="en-US" sz="1400" dirty="0" smtClean="0">
                <a:latin typeface="Cambria" panose="02040503050406030204" pitchFamily="18" charset="0"/>
              </a:rPr>
              <a:t>Weeks</a:t>
            </a:r>
          </a:p>
        </p:txBody>
      </p:sp>
      <p:cxnSp>
        <p:nvCxnSpPr>
          <p:cNvPr id="8" name="Straight Arrow Connector 7"/>
          <p:cNvCxnSpPr/>
          <p:nvPr/>
        </p:nvCxnSpPr>
        <p:spPr>
          <a:xfrm>
            <a:off x="4293864" y="1567018"/>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175256318"/>
              </p:ext>
            </p:extLst>
          </p:nvPr>
        </p:nvGraphicFramePr>
        <p:xfrm>
          <a:off x="3335827" y="1709049"/>
          <a:ext cx="7095009" cy="617430"/>
        </p:xfrm>
        <a:graphic>
          <a:graphicData uri="http://schemas.openxmlformats.org/drawingml/2006/table">
            <a:tbl>
              <a:tblPr firstRow="1" bandRow="1">
                <a:tableStyleId>{5C22544A-7EE6-4342-B048-85BDC9FD1C3A}</a:tableStyleId>
              </a:tblPr>
              <a:tblGrid>
                <a:gridCol w="685710">
                  <a:extLst>
                    <a:ext uri="{9D8B030D-6E8A-4147-A177-3AD203B41FA5}">
                      <a16:colId xmlns:a16="http://schemas.microsoft.com/office/drawing/2014/main" val="20000"/>
                    </a:ext>
                  </a:extLst>
                </a:gridCol>
                <a:gridCol w="685710">
                  <a:extLst>
                    <a:ext uri="{9D8B030D-6E8A-4147-A177-3AD203B41FA5}">
                      <a16:colId xmlns:a16="http://schemas.microsoft.com/office/drawing/2014/main" val="20001"/>
                    </a:ext>
                  </a:extLst>
                </a:gridCol>
                <a:gridCol w="685710">
                  <a:extLst>
                    <a:ext uri="{9D8B030D-6E8A-4147-A177-3AD203B41FA5}">
                      <a16:colId xmlns:a16="http://schemas.microsoft.com/office/drawing/2014/main" val="20002"/>
                    </a:ext>
                  </a:extLst>
                </a:gridCol>
                <a:gridCol w="719697">
                  <a:extLst>
                    <a:ext uri="{9D8B030D-6E8A-4147-A177-3AD203B41FA5}">
                      <a16:colId xmlns:a16="http://schemas.microsoft.com/office/drawing/2014/main" val="20003"/>
                    </a:ext>
                  </a:extLst>
                </a:gridCol>
                <a:gridCol w="719697">
                  <a:extLst>
                    <a:ext uri="{9D8B030D-6E8A-4147-A177-3AD203B41FA5}">
                      <a16:colId xmlns:a16="http://schemas.microsoft.com/office/drawing/2014/main" val="20004"/>
                    </a:ext>
                  </a:extLst>
                </a:gridCol>
                <a:gridCol w="719697">
                  <a:extLst>
                    <a:ext uri="{9D8B030D-6E8A-4147-A177-3AD203B41FA5}">
                      <a16:colId xmlns:a16="http://schemas.microsoft.com/office/drawing/2014/main" val="2621597557"/>
                    </a:ext>
                  </a:extLst>
                </a:gridCol>
                <a:gridCol w="719697">
                  <a:extLst>
                    <a:ext uri="{9D8B030D-6E8A-4147-A177-3AD203B41FA5}">
                      <a16:colId xmlns:a16="http://schemas.microsoft.com/office/drawing/2014/main" val="4065256679"/>
                    </a:ext>
                  </a:extLst>
                </a:gridCol>
                <a:gridCol w="719697">
                  <a:extLst>
                    <a:ext uri="{9D8B030D-6E8A-4147-A177-3AD203B41FA5}">
                      <a16:colId xmlns:a16="http://schemas.microsoft.com/office/drawing/2014/main" val="2919220601"/>
                    </a:ext>
                  </a:extLst>
                </a:gridCol>
                <a:gridCol w="719697">
                  <a:extLst>
                    <a:ext uri="{9D8B030D-6E8A-4147-A177-3AD203B41FA5}">
                      <a16:colId xmlns:a16="http://schemas.microsoft.com/office/drawing/2014/main" val="418713305"/>
                    </a:ext>
                  </a:extLst>
                </a:gridCol>
                <a:gridCol w="719697">
                  <a:extLst>
                    <a:ext uri="{9D8B030D-6E8A-4147-A177-3AD203B41FA5}">
                      <a16:colId xmlns:a16="http://schemas.microsoft.com/office/drawing/2014/main" val="3361014692"/>
                    </a:ext>
                  </a:extLst>
                </a:gridCol>
              </a:tblGrid>
              <a:tr h="617430">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IN" dirty="0" smtClean="0"/>
                        <a:t>6</a:t>
                      </a:r>
                      <a:endParaRPr lang="en-US" dirty="0"/>
                    </a:p>
                  </a:txBody>
                  <a:tcPr anchor="ctr"/>
                </a:tc>
                <a:tc>
                  <a:txBody>
                    <a:bodyPr/>
                    <a:lstStyle/>
                    <a:p>
                      <a:pPr algn="ctr"/>
                      <a:r>
                        <a:rPr lang="en-IN" dirty="0" smtClean="0"/>
                        <a:t>7</a:t>
                      </a:r>
                      <a:endParaRPr lang="en-US" dirty="0"/>
                    </a:p>
                  </a:txBody>
                  <a:tcPr anchor="ctr"/>
                </a:tc>
                <a:tc>
                  <a:txBody>
                    <a:bodyPr/>
                    <a:lstStyle/>
                    <a:p>
                      <a:pPr algn="ctr"/>
                      <a:r>
                        <a:rPr lang="en-IN" dirty="0" smtClean="0"/>
                        <a:t>8</a:t>
                      </a:r>
                      <a:endParaRPr lang="en-US" dirty="0"/>
                    </a:p>
                  </a:txBody>
                  <a:tcPr anchor="ctr"/>
                </a:tc>
                <a:tc>
                  <a:txBody>
                    <a:bodyPr/>
                    <a:lstStyle/>
                    <a:p>
                      <a:pPr algn="ctr"/>
                      <a:r>
                        <a:rPr lang="en-IN" dirty="0" smtClean="0"/>
                        <a:t>9</a:t>
                      </a:r>
                      <a:endParaRPr lang="en-US" dirty="0"/>
                    </a:p>
                  </a:txBody>
                  <a:tcPr anchor="ctr"/>
                </a:tc>
                <a:tc>
                  <a:txBody>
                    <a:bodyPr/>
                    <a:lstStyle/>
                    <a:p>
                      <a:pPr algn="ctr"/>
                      <a:r>
                        <a:rPr lang="en-IN" dirty="0" smtClean="0"/>
                        <a:t>10</a:t>
                      </a:r>
                      <a:endParaRPr lang="en-US" dirty="0"/>
                    </a:p>
                  </a:txBody>
                  <a:tcPr anchor="ctr"/>
                </a:tc>
                <a:extLst>
                  <a:ext uri="{0D108BD9-81ED-4DB2-BD59-A6C34878D82A}">
                    <a16:rowId xmlns:a16="http://schemas.microsoft.com/office/drawing/2014/main" val="10000"/>
                  </a:ext>
                </a:extLst>
              </a:tr>
            </a:tbl>
          </a:graphicData>
        </a:graphic>
      </p:graphicFrame>
      <p:cxnSp>
        <p:nvCxnSpPr>
          <p:cNvPr id="10" name="Straight Connector 9"/>
          <p:cNvCxnSpPr/>
          <p:nvPr/>
        </p:nvCxnSpPr>
        <p:spPr>
          <a:xfrm>
            <a:off x="1105987" y="4321305"/>
            <a:ext cx="9360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Pentagon 12"/>
          <p:cNvSpPr/>
          <p:nvPr/>
        </p:nvSpPr>
        <p:spPr>
          <a:xfrm>
            <a:off x="3356412" y="2419997"/>
            <a:ext cx="585800" cy="533194"/>
          </a:xfrm>
          <a:prstGeom prst="homePlate">
            <a:avLst/>
          </a:prstGeom>
          <a:gradFill rotWithShape="1">
            <a:gsLst>
              <a:gs pos="0">
                <a:srgbClr val="FDEDB1"/>
              </a:gs>
              <a:gs pos="100000">
                <a:srgbClr val="F8C300"/>
              </a:gs>
            </a:gsLst>
            <a:lin ang="5400000" scaled="1"/>
          </a:gradFill>
          <a:ln w="9525" algn="ctr">
            <a:noFill/>
            <a:round/>
            <a:headEnd/>
            <a:tailEnd/>
          </a:ln>
          <a:effectLst>
            <a:outerShdw blurRad="149987" dist="165100" dir="3000000" algn="ctr">
              <a:srgbClr val="000000">
                <a:alpha val="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a:buClr>
                <a:srgbClr val="E77844"/>
              </a:buClr>
              <a:defRPr/>
            </a:pPr>
            <a:endParaRPr lang="en-US" sz="1050" b="1" kern="0" dirty="0">
              <a:solidFill>
                <a:srgbClr val="000000"/>
              </a:solidFill>
              <a:latin typeface="Cambria" panose="02040503050406030204" pitchFamily="18" charset="0"/>
            </a:endParaRPr>
          </a:p>
        </p:txBody>
      </p:sp>
      <p:cxnSp>
        <p:nvCxnSpPr>
          <p:cNvPr id="14" name="Straight Connector 13"/>
          <p:cNvCxnSpPr/>
          <p:nvPr/>
        </p:nvCxnSpPr>
        <p:spPr>
          <a:xfrm>
            <a:off x="8992191" y="2226034"/>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39589" y="3006834"/>
            <a:ext cx="72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39589" y="3684517"/>
            <a:ext cx="72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007524" y="2260669"/>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843349" y="2260669"/>
            <a:ext cx="0" cy="28080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3213217212"/>
              </p:ext>
            </p:extLst>
          </p:nvPr>
        </p:nvGraphicFramePr>
        <p:xfrm>
          <a:off x="1105987" y="1720138"/>
          <a:ext cx="2209800" cy="3301948"/>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tblGrid>
              <a:tr h="603712">
                <a:tc>
                  <a:txBody>
                    <a:bodyPr/>
                    <a:lstStyle/>
                    <a:p>
                      <a:pPr algn="ctr"/>
                      <a:r>
                        <a:rPr lang="en-US" dirty="0" smtClean="0">
                          <a:latin typeface="Cambria" panose="02040503050406030204" pitchFamily="18" charset="0"/>
                        </a:rPr>
                        <a:t>Key Tasks/Milestones</a:t>
                      </a:r>
                      <a:endParaRPr lang="en-US" dirty="0">
                        <a:latin typeface="Cambria" panose="02040503050406030204" pitchFamily="18" charset="0"/>
                      </a:endParaRPr>
                    </a:p>
                  </a:txBody>
                  <a:tcPr/>
                </a:tc>
                <a:extLst>
                  <a:ext uri="{0D108BD9-81ED-4DB2-BD59-A6C34878D82A}">
                    <a16:rowId xmlns:a16="http://schemas.microsoft.com/office/drawing/2014/main" val="10000"/>
                  </a:ext>
                </a:extLst>
              </a:tr>
              <a:tr h="665467">
                <a:tc>
                  <a:txBody>
                    <a:bodyPr/>
                    <a:lstStyle/>
                    <a:p>
                      <a:pPr algn="ctr"/>
                      <a:r>
                        <a:rPr lang="en-US" b="1" dirty="0" smtClean="0">
                          <a:latin typeface="Cambria" panose="02040503050406030204" pitchFamily="18" charset="0"/>
                        </a:rPr>
                        <a:t>System </a:t>
                      </a:r>
                      <a:r>
                        <a:rPr lang="en-US" b="1" dirty="0" smtClean="0">
                          <a:latin typeface="Cambria" panose="02040503050406030204" pitchFamily="18" charset="0"/>
                        </a:rPr>
                        <a:t>Understanding</a:t>
                      </a:r>
                      <a:endParaRPr lang="en-US" b="1" dirty="0" smtClean="0">
                        <a:latin typeface="Cambria" panose="02040503050406030204" pitchFamily="18" charset="0"/>
                      </a:endParaRPr>
                    </a:p>
                  </a:txBody>
                  <a:tcPr anchor="ctr"/>
                </a:tc>
                <a:extLst>
                  <a:ext uri="{0D108BD9-81ED-4DB2-BD59-A6C34878D82A}">
                    <a16:rowId xmlns:a16="http://schemas.microsoft.com/office/drawing/2014/main" val="10001"/>
                  </a:ext>
                </a:extLst>
              </a:tr>
              <a:tr h="665467">
                <a:tc>
                  <a:txBody>
                    <a:bodyPr/>
                    <a:lstStyle/>
                    <a:p>
                      <a:pPr algn="ctr"/>
                      <a:r>
                        <a:rPr lang="en-US" b="1" dirty="0" smtClean="0">
                          <a:latin typeface="Cambria" panose="02040503050406030204" pitchFamily="18" charset="0"/>
                        </a:rPr>
                        <a:t>Development </a:t>
                      </a:r>
                    </a:p>
                  </a:txBody>
                  <a:tcPr anchor="ctr"/>
                </a:tc>
                <a:extLst>
                  <a:ext uri="{0D108BD9-81ED-4DB2-BD59-A6C34878D82A}">
                    <a16:rowId xmlns:a16="http://schemas.microsoft.com/office/drawing/2014/main" val="10003"/>
                  </a:ext>
                </a:extLst>
              </a:tr>
              <a:tr h="66546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rPr>
                        <a:t>Testing</a:t>
                      </a:r>
                      <a:endParaRPr lang="en-US" b="1" dirty="0">
                        <a:latin typeface="Cambria" panose="02040503050406030204" pitchFamily="18" charset="0"/>
                      </a:endParaRPr>
                    </a:p>
                  </a:txBody>
                  <a:tcPr anchor="ctr"/>
                </a:tc>
                <a:extLst>
                  <a:ext uri="{0D108BD9-81ED-4DB2-BD59-A6C34878D82A}">
                    <a16:rowId xmlns:a16="http://schemas.microsoft.com/office/drawing/2014/main" val="10004"/>
                  </a:ext>
                </a:extLst>
              </a:tr>
              <a:tr h="665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rPr>
                        <a:t>Verification &amp; Acceptance</a:t>
                      </a:r>
                    </a:p>
                  </a:txBody>
                  <a:tcPr anchor="ctr"/>
                </a:tc>
                <a:extLst>
                  <a:ext uri="{0D108BD9-81ED-4DB2-BD59-A6C34878D82A}">
                    <a16:rowId xmlns:a16="http://schemas.microsoft.com/office/drawing/2014/main" val="2477294208"/>
                  </a:ext>
                </a:extLst>
              </a:tr>
            </a:tbl>
          </a:graphicData>
        </a:graphic>
      </p:graphicFrame>
      <p:cxnSp>
        <p:nvCxnSpPr>
          <p:cNvPr id="26" name="Straight Connector 25"/>
          <p:cNvCxnSpPr/>
          <p:nvPr/>
        </p:nvCxnSpPr>
        <p:spPr>
          <a:xfrm>
            <a:off x="10424749" y="2277491"/>
            <a:ext cx="0" cy="28080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Pentagon 26"/>
          <p:cNvSpPr/>
          <p:nvPr/>
        </p:nvSpPr>
        <p:spPr>
          <a:xfrm>
            <a:off x="9104810" y="4438221"/>
            <a:ext cx="1297001" cy="497019"/>
          </a:xfrm>
          <a:prstGeom prst="homePlate">
            <a:avLst/>
          </a:prstGeom>
          <a:gradFill rotWithShape="1">
            <a:gsLst>
              <a:gs pos="0">
                <a:srgbClr val="FDEDB1"/>
              </a:gs>
              <a:gs pos="100000">
                <a:srgbClr val="F8C300"/>
              </a:gs>
            </a:gsLst>
            <a:lin ang="5400000" scaled="1"/>
          </a:gradFill>
          <a:ln w="9525" algn="ctr">
            <a:noFill/>
            <a:round/>
            <a:headEnd/>
            <a:tailEnd/>
          </a:ln>
          <a:effectLst>
            <a:outerShdw blurRad="149987" dist="165100" dir="3000000" algn="ctr">
              <a:srgbClr val="000000">
                <a:alpha val="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a:buClr>
                <a:srgbClr val="E77844"/>
              </a:buClr>
              <a:defRPr/>
            </a:pPr>
            <a:endParaRPr lang="en-US" sz="1050" b="1" kern="0" dirty="0">
              <a:solidFill>
                <a:srgbClr val="000000"/>
              </a:solidFill>
              <a:latin typeface="Cambria" panose="02040503050406030204" pitchFamily="18" charset="0"/>
            </a:endParaRPr>
          </a:p>
        </p:txBody>
      </p:sp>
      <p:cxnSp>
        <p:nvCxnSpPr>
          <p:cNvPr id="28" name="Straight Connector 27"/>
          <p:cNvCxnSpPr/>
          <p:nvPr/>
        </p:nvCxnSpPr>
        <p:spPr>
          <a:xfrm>
            <a:off x="1105987" y="5068734"/>
            <a:ext cx="9360000" cy="158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1" name="Pentagon 20"/>
          <p:cNvSpPr/>
          <p:nvPr/>
        </p:nvSpPr>
        <p:spPr>
          <a:xfrm>
            <a:off x="4007526" y="3074227"/>
            <a:ext cx="2835823" cy="557246"/>
          </a:xfrm>
          <a:prstGeom prst="homePlate">
            <a:avLst/>
          </a:prstGeom>
          <a:gradFill rotWithShape="1">
            <a:gsLst>
              <a:gs pos="0">
                <a:srgbClr val="FDEDB1"/>
              </a:gs>
              <a:gs pos="100000">
                <a:srgbClr val="F8C300"/>
              </a:gs>
            </a:gsLst>
            <a:lin ang="5400000" scaled="1"/>
          </a:gradFill>
          <a:ln w="9525" algn="ctr">
            <a:noFill/>
            <a:round/>
            <a:headEnd/>
            <a:tailEnd/>
          </a:ln>
          <a:effectLst>
            <a:outerShdw blurRad="149987" dist="165100" dir="3000000" algn="ctr">
              <a:srgbClr val="000000">
                <a:alpha val="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a:buClr>
                <a:srgbClr val="E77844"/>
              </a:buClr>
              <a:defRPr/>
            </a:pPr>
            <a:endParaRPr lang="en-US" sz="1050" b="1" kern="0" dirty="0">
              <a:solidFill>
                <a:srgbClr val="000000"/>
              </a:solidFill>
              <a:latin typeface="Cambria" panose="02040503050406030204" pitchFamily="18" charset="0"/>
            </a:endParaRPr>
          </a:p>
        </p:txBody>
      </p:sp>
      <p:sp>
        <p:nvSpPr>
          <p:cNvPr id="33" name="Pentagon 32"/>
          <p:cNvSpPr/>
          <p:nvPr/>
        </p:nvSpPr>
        <p:spPr>
          <a:xfrm>
            <a:off x="6866287" y="3765259"/>
            <a:ext cx="2084667" cy="497019"/>
          </a:xfrm>
          <a:prstGeom prst="homePlate">
            <a:avLst/>
          </a:prstGeom>
          <a:gradFill rotWithShape="1">
            <a:gsLst>
              <a:gs pos="0">
                <a:srgbClr val="FDEDB1"/>
              </a:gs>
              <a:gs pos="100000">
                <a:srgbClr val="F8C300"/>
              </a:gs>
            </a:gsLst>
            <a:lin ang="5400000" scaled="1"/>
          </a:gradFill>
          <a:ln w="9525" algn="ctr">
            <a:noFill/>
            <a:round/>
            <a:headEnd/>
            <a:tailEnd/>
          </a:ln>
          <a:effectLst>
            <a:outerShdw blurRad="149987" dist="165100" dir="3000000" algn="ctr">
              <a:srgbClr val="000000">
                <a:alpha val="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a:buClr>
                <a:srgbClr val="E77844"/>
              </a:buClr>
              <a:defRPr/>
            </a:pPr>
            <a:endParaRPr lang="en-US" sz="1050" b="1" kern="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1556869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Engagement Model</a:t>
            </a:r>
            <a:endParaRPr lang="en-US" dirty="0"/>
          </a:p>
        </p:txBody>
      </p:sp>
      <p:sp>
        <p:nvSpPr>
          <p:cNvPr id="6" name="Rectangle 5"/>
          <p:cNvSpPr/>
          <p:nvPr/>
        </p:nvSpPr>
        <p:spPr>
          <a:xfrm>
            <a:off x="7422243" y="3212327"/>
            <a:ext cx="2755900" cy="251460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4033826" y="1276434"/>
            <a:ext cx="2909278" cy="1295400"/>
          </a:xfrm>
          <a:prstGeom prst="rect">
            <a:avLst/>
          </a:prstGeom>
          <a:effectLst>
            <a:glow rad="101600">
              <a:schemeClr val="accent6">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4038709" y="3291840"/>
            <a:ext cx="1969692" cy="2362200"/>
          </a:xfrm>
          <a:prstGeom prst="rect">
            <a:avLst/>
          </a:prstGeom>
          <a:effectLst>
            <a:glow rad="1016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498443" y="3291839"/>
            <a:ext cx="2590800" cy="1294487"/>
          </a:xfrm>
          <a:prstGeom prst="rect">
            <a:avLst/>
          </a:prstGeom>
          <a:effectLst>
            <a:glow rad="101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6754" y="1686009"/>
            <a:ext cx="1035050" cy="84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044622" y="2834639"/>
            <a:ext cx="8024556" cy="23086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r"/>
            <a:r>
              <a:rPr lang="en-US" sz="1400" b="1" dirty="0" smtClean="0">
                <a:latin typeface="Cambria" panose="02040503050406030204" pitchFamily="18" charset="0"/>
              </a:rPr>
              <a:t>Communication (Email, Telephone)</a:t>
            </a:r>
            <a:r>
              <a:rPr lang="en-US" dirty="0" smtClean="0"/>
              <a:t> </a:t>
            </a:r>
            <a:endParaRPr lang="en-US" dirty="0"/>
          </a:p>
        </p:txBody>
      </p:sp>
      <p:sp>
        <p:nvSpPr>
          <p:cNvPr id="16" name="TextBox 15"/>
          <p:cNvSpPr txBox="1"/>
          <p:nvPr/>
        </p:nvSpPr>
        <p:spPr>
          <a:xfrm>
            <a:off x="5457204" y="1293222"/>
            <a:ext cx="1485900" cy="430887"/>
          </a:xfrm>
          <a:prstGeom prst="rect">
            <a:avLst/>
          </a:prstGeom>
          <a:noFill/>
        </p:spPr>
        <p:txBody>
          <a:bodyPr wrap="square" rtlCol="0">
            <a:spAutoFit/>
          </a:bodyPr>
          <a:lstStyle/>
          <a:p>
            <a:pPr algn="ctr"/>
            <a:r>
              <a:rPr lang="en-US" sz="1100" b="1" dirty="0" smtClean="0">
                <a:latin typeface="Cambria" panose="02040503050406030204" pitchFamily="18" charset="0"/>
              </a:rPr>
              <a:t>DoctorCare Management Team</a:t>
            </a:r>
            <a:endParaRPr lang="en-US" sz="1100" b="1" dirty="0">
              <a:latin typeface="Cambria" panose="02040503050406030204" pitchFamily="18" charset="0"/>
            </a:endParaRPr>
          </a:p>
        </p:txBody>
      </p:sp>
      <p:sp>
        <p:nvSpPr>
          <p:cNvPr id="17" name="Rectangle 16"/>
          <p:cNvSpPr/>
          <p:nvPr/>
        </p:nvSpPr>
        <p:spPr>
          <a:xfrm>
            <a:off x="7498443" y="4739640"/>
            <a:ext cx="2590800" cy="889001"/>
          </a:xfrm>
          <a:prstGeom prst="rect">
            <a:avLst/>
          </a:prstGeom>
          <a:ln>
            <a:prstDash val="sysDash"/>
          </a:ln>
          <a:effectLst>
            <a:glow rad="101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8"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9944" y="3444240"/>
            <a:ext cx="631603" cy="631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7324922" y="4015740"/>
            <a:ext cx="1447800" cy="430887"/>
          </a:xfrm>
          <a:prstGeom prst="rect">
            <a:avLst/>
          </a:prstGeom>
          <a:noFill/>
        </p:spPr>
        <p:txBody>
          <a:bodyPr wrap="square" rtlCol="0">
            <a:spAutoFit/>
          </a:bodyPr>
          <a:lstStyle/>
          <a:p>
            <a:pPr algn="ctr"/>
            <a:r>
              <a:rPr lang="en-US" sz="1100" b="1" dirty="0" smtClean="0">
                <a:latin typeface="Cambria" panose="02040503050406030204" pitchFamily="18" charset="0"/>
              </a:rPr>
              <a:t>Nous Human Resource Dept.</a:t>
            </a:r>
            <a:endParaRPr lang="en-US" sz="1100" b="1" dirty="0">
              <a:latin typeface="Cambria" panose="02040503050406030204" pitchFamily="18" charset="0"/>
            </a:endParaRPr>
          </a:p>
        </p:txBody>
      </p:sp>
      <p:sp>
        <p:nvSpPr>
          <p:cNvPr id="20" name="TextBox 19"/>
          <p:cNvSpPr txBox="1"/>
          <p:nvPr/>
        </p:nvSpPr>
        <p:spPr>
          <a:xfrm>
            <a:off x="8654143" y="3406140"/>
            <a:ext cx="1524000" cy="1107996"/>
          </a:xfrm>
          <a:prstGeom prst="rect">
            <a:avLst/>
          </a:prstGeom>
          <a:noFill/>
        </p:spPr>
        <p:txBody>
          <a:bodyPr wrap="square" rtlCol="0">
            <a:spAutoFit/>
          </a:bodyPr>
          <a:lstStyle/>
          <a:p>
            <a:pPr marL="171450" indent="-171450">
              <a:buFont typeface="Wingdings" panose="05000000000000000000" pitchFamily="2" charset="2"/>
              <a:buChar char="v"/>
            </a:pPr>
            <a:r>
              <a:rPr lang="en-US" sz="1100" b="1" i="1" dirty="0" smtClean="0">
                <a:latin typeface="Cambria" panose="02040503050406030204" pitchFamily="18" charset="0"/>
              </a:rPr>
              <a:t>Team Scale up</a:t>
            </a:r>
          </a:p>
          <a:p>
            <a:pPr marL="171450" indent="-171450">
              <a:buFont typeface="Wingdings" panose="05000000000000000000" pitchFamily="2" charset="2"/>
              <a:buChar char="v"/>
            </a:pPr>
            <a:r>
              <a:rPr lang="en-US" sz="1100" b="1" i="1" dirty="0" smtClean="0">
                <a:latin typeface="Cambria" panose="02040503050406030204" pitchFamily="18" charset="0"/>
              </a:rPr>
              <a:t>Resource</a:t>
            </a:r>
          </a:p>
          <a:p>
            <a:pPr marL="171450" indent="-171450">
              <a:buFont typeface="Wingdings" panose="05000000000000000000" pitchFamily="2" charset="2"/>
              <a:buChar char="v"/>
            </a:pPr>
            <a:r>
              <a:rPr lang="en-US" sz="1100" b="1" i="1" dirty="0" smtClean="0">
                <a:latin typeface="Cambria" panose="02040503050406030204" pitchFamily="18" charset="0"/>
              </a:rPr>
              <a:t>Performance Review</a:t>
            </a:r>
          </a:p>
          <a:p>
            <a:pPr marL="171450" indent="-171450">
              <a:buFont typeface="Wingdings" panose="05000000000000000000" pitchFamily="2" charset="2"/>
              <a:buChar char="v"/>
            </a:pPr>
            <a:r>
              <a:rPr lang="en-US" sz="1100" b="1" i="1" dirty="0" smtClean="0">
                <a:latin typeface="Cambria" panose="02040503050406030204" pitchFamily="18" charset="0"/>
              </a:rPr>
              <a:t>Substitutes</a:t>
            </a:r>
          </a:p>
          <a:p>
            <a:pPr marL="171450" indent="-171450">
              <a:buFont typeface="Wingdings" panose="05000000000000000000" pitchFamily="2" charset="2"/>
              <a:buChar char="v"/>
            </a:pPr>
            <a:r>
              <a:rPr lang="en-US" sz="1100" b="1" i="1" dirty="0" smtClean="0">
                <a:latin typeface="Cambria" panose="02040503050406030204" pitchFamily="18" charset="0"/>
              </a:rPr>
              <a:t>Availability</a:t>
            </a:r>
            <a:endParaRPr lang="en-US" sz="1100" b="1" i="1" dirty="0">
              <a:latin typeface="Cambria" panose="02040503050406030204" pitchFamily="18" charset="0"/>
            </a:endParaRPr>
          </a:p>
        </p:txBody>
      </p:sp>
      <p:pic>
        <p:nvPicPr>
          <p:cNvPr id="21"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9930" y="4837608"/>
            <a:ext cx="381913" cy="38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7588" y="4847589"/>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1687" y="4834661"/>
            <a:ext cx="387807" cy="38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971643" y="4841239"/>
            <a:ext cx="3746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7422243" y="5230505"/>
            <a:ext cx="825500" cy="261610"/>
          </a:xfrm>
          <a:prstGeom prst="rect">
            <a:avLst/>
          </a:prstGeom>
          <a:noFill/>
        </p:spPr>
        <p:txBody>
          <a:bodyPr wrap="square" rtlCol="0">
            <a:spAutoFit/>
          </a:bodyPr>
          <a:lstStyle/>
          <a:p>
            <a:pPr algn="ctr"/>
            <a:r>
              <a:rPr lang="en-US" sz="1100" b="1" dirty="0" smtClean="0">
                <a:latin typeface="Cambria" panose="02040503050406030204" pitchFamily="18" charset="0"/>
              </a:rPr>
              <a:t>Architect</a:t>
            </a:r>
            <a:endParaRPr lang="en-US" sz="1100" b="1" dirty="0">
              <a:latin typeface="Cambria" panose="02040503050406030204" pitchFamily="18" charset="0"/>
            </a:endParaRPr>
          </a:p>
        </p:txBody>
      </p:sp>
      <p:sp>
        <p:nvSpPr>
          <p:cNvPr id="26" name="TextBox 25"/>
          <p:cNvSpPr txBox="1"/>
          <p:nvPr/>
        </p:nvSpPr>
        <p:spPr>
          <a:xfrm>
            <a:off x="8146143" y="5215890"/>
            <a:ext cx="390525" cy="261610"/>
          </a:xfrm>
          <a:prstGeom prst="rect">
            <a:avLst/>
          </a:prstGeom>
          <a:noFill/>
        </p:spPr>
        <p:txBody>
          <a:bodyPr wrap="square" rtlCol="0">
            <a:spAutoFit/>
          </a:bodyPr>
          <a:lstStyle/>
          <a:p>
            <a:pPr algn="ctr"/>
            <a:r>
              <a:rPr lang="en-US" sz="1100" b="1" dirty="0" smtClean="0">
                <a:latin typeface="Cambria" panose="02040503050406030204" pitchFamily="18" charset="0"/>
              </a:rPr>
              <a:t>QA</a:t>
            </a:r>
            <a:endParaRPr lang="en-US" sz="1100" b="1" dirty="0">
              <a:latin typeface="Cambria" panose="02040503050406030204" pitchFamily="18" charset="0"/>
            </a:endParaRPr>
          </a:p>
        </p:txBody>
      </p:sp>
      <p:sp>
        <p:nvSpPr>
          <p:cNvPr id="27" name="TextBox 26"/>
          <p:cNvSpPr txBox="1"/>
          <p:nvPr/>
        </p:nvSpPr>
        <p:spPr>
          <a:xfrm>
            <a:off x="8555718" y="5215890"/>
            <a:ext cx="390525" cy="261610"/>
          </a:xfrm>
          <a:prstGeom prst="rect">
            <a:avLst/>
          </a:prstGeom>
          <a:noFill/>
        </p:spPr>
        <p:txBody>
          <a:bodyPr wrap="square" rtlCol="0">
            <a:spAutoFit/>
          </a:bodyPr>
          <a:lstStyle/>
          <a:p>
            <a:pPr algn="ctr"/>
            <a:r>
              <a:rPr lang="en-US" sz="1100" b="1" dirty="0" smtClean="0">
                <a:latin typeface="Cambria" panose="02040503050406030204" pitchFamily="18" charset="0"/>
              </a:rPr>
              <a:t>UI</a:t>
            </a:r>
            <a:endParaRPr lang="en-US" sz="1100" b="1" dirty="0">
              <a:latin typeface="Cambria" panose="02040503050406030204" pitchFamily="18" charset="0"/>
            </a:endParaRPr>
          </a:p>
        </p:txBody>
      </p:sp>
      <p:sp>
        <p:nvSpPr>
          <p:cNvPr id="28" name="TextBox 27"/>
          <p:cNvSpPr txBox="1"/>
          <p:nvPr/>
        </p:nvSpPr>
        <p:spPr>
          <a:xfrm>
            <a:off x="8974818" y="5230505"/>
            <a:ext cx="390525" cy="261610"/>
          </a:xfrm>
          <a:prstGeom prst="rect">
            <a:avLst/>
          </a:prstGeom>
          <a:noFill/>
        </p:spPr>
        <p:txBody>
          <a:bodyPr wrap="square" rtlCol="0">
            <a:spAutoFit/>
          </a:bodyPr>
          <a:lstStyle/>
          <a:p>
            <a:pPr algn="ctr"/>
            <a:r>
              <a:rPr lang="en-US" sz="1100" b="1" dirty="0">
                <a:latin typeface="Cambria" panose="02040503050406030204" pitchFamily="18" charset="0"/>
              </a:rPr>
              <a:t>B</a:t>
            </a:r>
            <a:r>
              <a:rPr lang="en-US" sz="1100" b="1" dirty="0" smtClean="0">
                <a:latin typeface="Cambria" panose="02040503050406030204" pitchFamily="18" charset="0"/>
              </a:rPr>
              <a:t>A</a:t>
            </a:r>
            <a:endParaRPr lang="en-US" sz="1100" b="1" dirty="0">
              <a:latin typeface="Cambria" panose="02040503050406030204" pitchFamily="18" charset="0"/>
            </a:endParaRPr>
          </a:p>
        </p:txBody>
      </p:sp>
      <p:sp>
        <p:nvSpPr>
          <p:cNvPr id="29" name="TextBox 28"/>
          <p:cNvSpPr txBox="1"/>
          <p:nvPr/>
        </p:nvSpPr>
        <p:spPr>
          <a:xfrm>
            <a:off x="9311368" y="4911090"/>
            <a:ext cx="825500" cy="600164"/>
          </a:xfrm>
          <a:prstGeom prst="rect">
            <a:avLst/>
          </a:prstGeom>
          <a:noFill/>
        </p:spPr>
        <p:txBody>
          <a:bodyPr wrap="square" rtlCol="0">
            <a:spAutoFit/>
          </a:bodyPr>
          <a:lstStyle/>
          <a:p>
            <a:pPr algn="ctr"/>
            <a:r>
              <a:rPr lang="en-US" sz="1100" b="1" dirty="0" smtClean="0">
                <a:latin typeface="Cambria" panose="02040503050406030204" pitchFamily="18" charset="0"/>
              </a:rPr>
              <a:t>Resource Pool (on Demand)</a:t>
            </a:r>
            <a:endParaRPr lang="en-US" sz="1100" b="1" dirty="0">
              <a:latin typeface="Cambria" panose="02040503050406030204" pitchFamily="18" charset="0"/>
            </a:endParaRPr>
          </a:p>
        </p:txBody>
      </p:sp>
      <p:pic>
        <p:nvPicPr>
          <p:cNvPr id="30" name="Picture 3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67564" y="1843865"/>
            <a:ext cx="5937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4033826" y="1343366"/>
            <a:ext cx="1485900" cy="446276"/>
          </a:xfrm>
          <a:prstGeom prst="rect">
            <a:avLst/>
          </a:prstGeom>
          <a:noFill/>
        </p:spPr>
        <p:txBody>
          <a:bodyPr wrap="square" rtlCol="0">
            <a:spAutoFit/>
          </a:bodyPr>
          <a:lstStyle/>
          <a:p>
            <a:pPr algn="ctr"/>
            <a:r>
              <a:rPr lang="en-US" sz="1100" b="1" dirty="0" smtClean="0">
                <a:latin typeface="Cambria" panose="02040503050406030204" pitchFamily="18" charset="0"/>
              </a:rPr>
              <a:t>DoctorCare </a:t>
            </a:r>
          </a:p>
          <a:p>
            <a:pPr algn="ctr"/>
            <a:r>
              <a:rPr lang="en-US" sz="1100" b="1" dirty="0" smtClean="0">
                <a:latin typeface="Cambria" panose="02040503050406030204" pitchFamily="18" charset="0"/>
              </a:rPr>
              <a:t>Project Coordinator</a:t>
            </a:r>
            <a:endParaRPr lang="en-US" sz="1100" b="1" dirty="0">
              <a:latin typeface="Cambria" panose="02040503050406030204" pitchFamily="18" charset="0"/>
            </a:endParaRPr>
          </a:p>
        </p:txBody>
      </p:sp>
      <p:sp>
        <p:nvSpPr>
          <p:cNvPr id="32" name="TextBox 31"/>
          <p:cNvSpPr txBox="1"/>
          <p:nvPr/>
        </p:nvSpPr>
        <p:spPr>
          <a:xfrm>
            <a:off x="4383682" y="4136395"/>
            <a:ext cx="1104783" cy="261610"/>
          </a:xfrm>
          <a:prstGeom prst="rect">
            <a:avLst/>
          </a:prstGeom>
          <a:noFill/>
        </p:spPr>
        <p:txBody>
          <a:bodyPr wrap="square" rtlCol="0">
            <a:spAutoFit/>
          </a:bodyPr>
          <a:lstStyle/>
          <a:p>
            <a:pPr algn="ctr"/>
            <a:r>
              <a:rPr lang="en-IN" sz="1100" b="1" dirty="0" smtClean="0">
                <a:latin typeface="Cambria" panose="02040503050406030204" pitchFamily="18" charset="0"/>
              </a:rPr>
              <a:t>PM</a:t>
            </a:r>
            <a:endParaRPr lang="en-US" sz="1100" b="1" dirty="0">
              <a:latin typeface="Cambria" panose="02040503050406030204" pitchFamily="18" charset="0"/>
            </a:endParaRPr>
          </a:p>
        </p:txBody>
      </p:sp>
      <p:sp>
        <p:nvSpPr>
          <p:cNvPr id="33" name="Horizontal Scroll 32"/>
          <p:cNvSpPr/>
          <p:nvPr/>
        </p:nvSpPr>
        <p:spPr>
          <a:xfrm>
            <a:off x="1796143" y="1691640"/>
            <a:ext cx="1936692" cy="847725"/>
          </a:xfrm>
          <a:prstGeom prst="horizontalScroll">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b="1" dirty="0" smtClean="0">
                <a:latin typeface="Cambria" panose="02040503050406030204" pitchFamily="18" charset="0"/>
              </a:rPr>
              <a:t>Onsite (DoctorCare Office)</a:t>
            </a:r>
            <a:endParaRPr lang="en-US" sz="1200" b="1" dirty="0">
              <a:latin typeface="Cambria" panose="02040503050406030204" pitchFamily="18" charset="0"/>
            </a:endParaRPr>
          </a:p>
        </p:txBody>
      </p:sp>
      <p:sp>
        <p:nvSpPr>
          <p:cNvPr id="34" name="Horizontal Scroll 33"/>
          <p:cNvSpPr/>
          <p:nvPr/>
        </p:nvSpPr>
        <p:spPr>
          <a:xfrm>
            <a:off x="1796143" y="3358515"/>
            <a:ext cx="1936692" cy="847725"/>
          </a:xfrm>
          <a:prstGeom prst="horizontalScroll">
            <a:avLst/>
          </a:prstGeom>
          <a:solidFill>
            <a:srgbClr val="00B0F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ambria" panose="02040503050406030204" pitchFamily="18" charset="0"/>
              </a:rPr>
              <a:t>Offshore (Nous Office)</a:t>
            </a:r>
            <a:endParaRPr lang="en-US" sz="1200" b="1" dirty="0">
              <a:latin typeface="Cambria" panose="02040503050406030204" pitchFamily="18" charset="0"/>
            </a:endParaRPr>
          </a:p>
        </p:txBody>
      </p:sp>
      <p:sp>
        <p:nvSpPr>
          <p:cNvPr id="35" name="Striped Right Arrow 34"/>
          <p:cNvSpPr/>
          <p:nvPr/>
        </p:nvSpPr>
        <p:spPr>
          <a:xfrm flipH="1">
            <a:off x="5998592" y="4100322"/>
            <a:ext cx="1381212" cy="576055"/>
          </a:xfrm>
          <a:prstGeom prst="stripedRightArrow">
            <a:avLst>
              <a:gd name="adj1" fmla="val 59202"/>
              <a:gd name="adj2" fmla="val 9831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36" name="Straight Arrow Connector 35"/>
          <p:cNvCxnSpPr/>
          <p:nvPr/>
        </p:nvCxnSpPr>
        <p:spPr>
          <a:xfrm flipH="1">
            <a:off x="4513396" y="2634495"/>
            <a:ext cx="225" cy="86201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37" name="Picture 11" descr="http://www.pmchampion.com/blog/wp-content/uploads/2012/01/mentor-Icon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61303" y="1850195"/>
            <a:ext cx="571500" cy="5715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7280387" y="1304321"/>
            <a:ext cx="1104783" cy="430887"/>
          </a:xfrm>
          <a:prstGeom prst="rect">
            <a:avLst/>
          </a:prstGeom>
          <a:noFill/>
        </p:spPr>
        <p:txBody>
          <a:bodyPr wrap="square" rtlCol="0">
            <a:spAutoFit/>
          </a:bodyPr>
          <a:lstStyle/>
          <a:p>
            <a:r>
              <a:rPr lang="en-US" sz="1100" b="1" dirty="0" smtClean="0">
                <a:latin typeface="Cambria" panose="02040503050406030204" pitchFamily="18" charset="0"/>
              </a:rPr>
              <a:t>Nous’ Account Manager</a:t>
            </a:r>
            <a:endParaRPr lang="en-US" sz="1100" b="1" dirty="0">
              <a:latin typeface="Cambria" panose="02040503050406030204" pitchFamily="18" charset="0"/>
            </a:endParaRPr>
          </a:p>
        </p:txBody>
      </p:sp>
      <p:cxnSp>
        <p:nvCxnSpPr>
          <p:cNvPr id="40" name="Straight Arrow Connector 39"/>
          <p:cNvCxnSpPr>
            <a:endCxn id="37" idx="1"/>
          </p:cNvCxnSpPr>
          <p:nvPr/>
        </p:nvCxnSpPr>
        <p:spPr>
          <a:xfrm flipV="1">
            <a:off x="6784970" y="2135945"/>
            <a:ext cx="676333"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44" name="Picture 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2967" y="4738819"/>
            <a:ext cx="483649" cy="483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4357426" y="5273208"/>
            <a:ext cx="1494733" cy="261610"/>
          </a:xfrm>
          <a:prstGeom prst="rect">
            <a:avLst/>
          </a:prstGeom>
          <a:noFill/>
        </p:spPr>
        <p:txBody>
          <a:bodyPr wrap="square" rtlCol="0">
            <a:spAutoFit/>
          </a:bodyPr>
          <a:lstStyle/>
          <a:p>
            <a:pPr algn="ctr"/>
            <a:r>
              <a:rPr lang="en-US" sz="1100" b="1" dirty="0" smtClean="0">
                <a:latin typeface="Cambria" panose="02040503050406030204" pitchFamily="18" charset="0"/>
              </a:rPr>
              <a:t>Dev &amp; Testing Team</a:t>
            </a:r>
            <a:endParaRPr lang="en-US" sz="1100" b="1" dirty="0">
              <a:latin typeface="Cambria" panose="02040503050406030204" pitchFamily="18" charset="0"/>
            </a:endParaRPr>
          </a:p>
        </p:txBody>
      </p:sp>
      <p:pic>
        <p:nvPicPr>
          <p:cNvPr id="46"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15332" y="3637056"/>
            <a:ext cx="445957" cy="547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6369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872" y="152400"/>
            <a:ext cx="7315200" cy="685800"/>
          </a:xfrm>
        </p:spPr>
        <p:txBody>
          <a:bodyPr/>
          <a:lstStyle/>
          <a:p>
            <a:r>
              <a:rPr lang="en-IN" dirty="0" smtClean="0"/>
              <a:t>Escalation  Model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570856303"/>
              </p:ext>
            </p:extLst>
          </p:nvPr>
        </p:nvGraphicFramePr>
        <p:xfrm>
          <a:off x="820057" y="1795120"/>
          <a:ext cx="9965510" cy="3291840"/>
        </p:xfrm>
        <a:graphic>
          <a:graphicData uri="http://schemas.openxmlformats.org/drawingml/2006/table">
            <a:tbl>
              <a:tblPr firstRow="1" firstCol="1" bandRow="1">
                <a:tableStyleId>{5C22544A-7EE6-4342-B048-85BDC9FD1C3A}</a:tableStyleId>
              </a:tblPr>
              <a:tblGrid>
                <a:gridCol w="2065663">
                  <a:extLst>
                    <a:ext uri="{9D8B030D-6E8A-4147-A177-3AD203B41FA5}">
                      <a16:colId xmlns:a16="http://schemas.microsoft.com/office/drawing/2014/main" val="1003461754"/>
                    </a:ext>
                  </a:extLst>
                </a:gridCol>
                <a:gridCol w="2265400">
                  <a:extLst>
                    <a:ext uri="{9D8B030D-6E8A-4147-A177-3AD203B41FA5}">
                      <a16:colId xmlns:a16="http://schemas.microsoft.com/office/drawing/2014/main" val="1512192883"/>
                    </a:ext>
                  </a:extLst>
                </a:gridCol>
                <a:gridCol w="2001176">
                  <a:extLst>
                    <a:ext uri="{9D8B030D-6E8A-4147-A177-3AD203B41FA5}">
                      <a16:colId xmlns:a16="http://schemas.microsoft.com/office/drawing/2014/main" val="856259687"/>
                    </a:ext>
                  </a:extLst>
                </a:gridCol>
                <a:gridCol w="3633271">
                  <a:extLst>
                    <a:ext uri="{9D8B030D-6E8A-4147-A177-3AD203B41FA5}">
                      <a16:colId xmlns:a16="http://schemas.microsoft.com/office/drawing/2014/main" val="3765055249"/>
                    </a:ext>
                  </a:extLst>
                </a:gridCol>
              </a:tblGrid>
              <a:tr h="677270">
                <a:tc>
                  <a:txBody>
                    <a:bodyPr/>
                    <a:lstStyle/>
                    <a:p>
                      <a:pPr algn="l">
                        <a:lnSpc>
                          <a:spcPct val="150000"/>
                        </a:lnSpc>
                        <a:spcBef>
                          <a:spcPts val="600"/>
                        </a:spcBef>
                        <a:spcAft>
                          <a:spcPts val="600"/>
                        </a:spcAft>
                      </a:pPr>
                      <a:r>
                        <a:rPr lang="en-AU" sz="1600" dirty="0">
                          <a:effectLst/>
                          <a:latin typeface="Cambria" panose="02040503050406030204" pitchFamily="18" charset="0"/>
                        </a:rPr>
                        <a:t>Level of Escalation</a:t>
                      </a:r>
                      <a:endParaRPr lang="en-IN" sz="2000" dirty="0">
                        <a:effectLst/>
                        <a:latin typeface="Cambria" panose="02040503050406030204" pitchFamily="18" charset="0"/>
                        <a:ea typeface="Times New Roman" panose="02020603050405020304" pitchFamily="18" charset="0"/>
                        <a:cs typeface="Latha"/>
                      </a:endParaRPr>
                    </a:p>
                  </a:txBody>
                  <a:tcPr marL="68580" marR="68580" marT="0" marB="0" anchor="ctr">
                    <a:lnB w="12700" cap="flat" cmpd="sng" algn="ctr">
                      <a:solidFill>
                        <a:schemeClr val="tx1"/>
                      </a:solidFill>
                      <a:prstDash val="solid"/>
                      <a:round/>
                      <a:headEnd type="none" w="med" len="med"/>
                      <a:tailEnd type="none" w="med" len="med"/>
                    </a:lnB>
                    <a:solidFill>
                      <a:srgbClr val="002060"/>
                    </a:solidFill>
                  </a:tcPr>
                </a:tc>
                <a:tc>
                  <a:txBody>
                    <a:bodyPr/>
                    <a:lstStyle/>
                    <a:p>
                      <a:pPr algn="l">
                        <a:lnSpc>
                          <a:spcPct val="150000"/>
                        </a:lnSpc>
                        <a:spcBef>
                          <a:spcPts val="600"/>
                        </a:spcBef>
                        <a:spcAft>
                          <a:spcPts val="600"/>
                        </a:spcAft>
                      </a:pPr>
                      <a:r>
                        <a:rPr lang="en-AU" sz="1600" dirty="0">
                          <a:effectLst/>
                          <a:latin typeface="Cambria" panose="02040503050406030204" pitchFamily="18" charset="0"/>
                        </a:rPr>
                        <a:t>Nous Escalation Point</a:t>
                      </a:r>
                      <a:endParaRPr lang="en-IN" sz="2000" dirty="0">
                        <a:effectLst/>
                        <a:latin typeface="Cambria" panose="02040503050406030204" pitchFamily="18" charset="0"/>
                        <a:ea typeface="Times New Roman" panose="02020603050405020304" pitchFamily="18" charset="0"/>
                        <a:cs typeface="Latha"/>
                      </a:endParaRPr>
                    </a:p>
                  </a:txBody>
                  <a:tcPr marL="68580" marR="68580" marT="0" marB="0" anchor="ctr">
                    <a:lnB w="12700" cap="flat" cmpd="sng" algn="ctr">
                      <a:solidFill>
                        <a:schemeClr val="tx1"/>
                      </a:solidFill>
                      <a:prstDash val="solid"/>
                      <a:round/>
                      <a:headEnd type="none" w="med" len="med"/>
                      <a:tailEnd type="none" w="med" len="med"/>
                    </a:lnB>
                    <a:solidFill>
                      <a:srgbClr val="002060"/>
                    </a:solidFill>
                  </a:tcPr>
                </a:tc>
                <a:tc>
                  <a:txBody>
                    <a:bodyPr/>
                    <a:lstStyle/>
                    <a:p>
                      <a:pPr algn="l">
                        <a:lnSpc>
                          <a:spcPct val="150000"/>
                        </a:lnSpc>
                        <a:spcBef>
                          <a:spcPts val="600"/>
                        </a:spcBef>
                        <a:spcAft>
                          <a:spcPts val="600"/>
                        </a:spcAft>
                      </a:pPr>
                      <a:r>
                        <a:rPr lang="en-AU" sz="1600" dirty="0" err="1" smtClean="0">
                          <a:effectLst/>
                          <a:latin typeface="Cambria" panose="02040503050406030204" pitchFamily="18" charset="0"/>
                        </a:rPr>
                        <a:t>DoctorCare</a:t>
                      </a:r>
                      <a:r>
                        <a:rPr lang="en-AU" sz="1600" dirty="0" smtClean="0">
                          <a:effectLst/>
                          <a:latin typeface="Cambria" panose="02040503050406030204" pitchFamily="18" charset="0"/>
                        </a:rPr>
                        <a:t> Escalation </a:t>
                      </a:r>
                      <a:r>
                        <a:rPr lang="en-AU" sz="1600" dirty="0">
                          <a:effectLst/>
                          <a:latin typeface="Cambria" panose="02040503050406030204" pitchFamily="18" charset="0"/>
                        </a:rPr>
                        <a:t>Point</a:t>
                      </a:r>
                      <a:endParaRPr lang="en-IN" sz="2000" dirty="0">
                        <a:effectLst/>
                        <a:latin typeface="Cambria" panose="02040503050406030204" pitchFamily="18" charset="0"/>
                        <a:ea typeface="Times New Roman" panose="02020603050405020304" pitchFamily="18" charset="0"/>
                        <a:cs typeface="Latha"/>
                      </a:endParaRPr>
                    </a:p>
                  </a:txBody>
                  <a:tcPr marL="68580" marR="68580" marT="0" marB="0" anchor="ctr">
                    <a:lnB w="12700" cap="flat" cmpd="sng" algn="ctr">
                      <a:solidFill>
                        <a:schemeClr val="tx1"/>
                      </a:solidFill>
                      <a:prstDash val="solid"/>
                      <a:round/>
                      <a:headEnd type="none" w="med" len="med"/>
                      <a:tailEnd type="none" w="med" len="med"/>
                    </a:lnB>
                    <a:solidFill>
                      <a:srgbClr val="002060"/>
                    </a:solidFill>
                  </a:tcPr>
                </a:tc>
                <a:tc>
                  <a:txBody>
                    <a:bodyPr/>
                    <a:lstStyle/>
                    <a:p>
                      <a:pPr algn="l">
                        <a:lnSpc>
                          <a:spcPct val="150000"/>
                        </a:lnSpc>
                        <a:spcBef>
                          <a:spcPts val="600"/>
                        </a:spcBef>
                        <a:spcAft>
                          <a:spcPts val="600"/>
                        </a:spcAft>
                      </a:pPr>
                      <a:r>
                        <a:rPr lang="en-AU" sz="1600" dirty="0">
                          <a:effectLst/>
                          <a:latin typeface="Cambria" panose="02040503050406030204" pitchFamily="18" charset="0"/>
                        </a:rPr>
                        <a:t>Escalation Tracking</a:t>
                      </a:r>
                      <a:endParaRPr lang="en-IN" sz="2000" dirty="0">
                        <a:effectLst/>
                        <a:latin typeface="Cambria" panose="02040503050406030204" pitchFamily="18" charset="0"/>
                        <a:ea typeface="Times New Roman" panose="02020603050405020304" pitchFamily="18" charset="0"/>
                        <a:cs typeface="Latha"/>
                      </a:endParaRPr>
                    </a:p>
                  </a:txBody>
                  <a:tcPr marL="68580" marR="68580" marT="0" marB="0" anchor="ctr">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580654969"/>
                  </a:ext>
                </a:extLst>
              </a:tr>
              <a:tr h="677270">
                <a:tc>
                  <a:txBody>
                    <a:bodyPr/>
                    <a:lstStyle/>
                    <a:p>
                      <a:pPr algn="l">
                        <a:lnSpc>
                          <a:spcPct val="150000"/>
                        </a:lnSpc>
                        <a:spcBef>
                          <a:spcPts val="600"/>
                        </a:spcBef>
                        <a:spcAft>
                          <a:spcPts val="600"/>
                        </a:spcAft>
                      </a:pPr>
                      <a:r>
                        <a:rPr lang="en-AU" sz="1600" dirty="0">
                          <a:solidFill>
                            <a:schemeClr val="tx1"/>
                          </a:solidFill>
                          <a:effectLst/>
                          <a:latin typeface="Cambria" panose="02040503050406030204" pitchFamily="18" charset="0"/>
                        </a:rPr>
                        <a:t>Level 1</a:t>
                      </a:r>
                      <a:endParaRPr lang="en-IN" sz="2000" dirty="0">
                        <a:solidFill>
                          <a:schemeClr val="tx1"/>
                        </a:solidFill>
                        <a:effectLst/>
                        <a:latin typeface="Cambria" panose="02040503050406030204" pitchFamily="18" charset="0"/>
                        <a:ea typeface="Times New Roman" panose="02020603050405020304" pitchFamily="18" charset="0"/>
                        <a:cs typeface="Lath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Bef>
                          <a:spcPts val="600"/>
                        </a:spcBef>
                        <a:spcAft>
                          <a:spcPts val="600"/>
                        </a:spcAft>
                      </a:pPr>
                      <a:r>
                        <a:rPr lang="en-AU" sz="1600">
                          <a:solidFill>
                            <a:schemeClr val="tx1"/>
                          </a:solidFill>
                          <a:effectLst/>
                          <a:latin typeface="Cambria" panose="02040503050406030204" pitchFamily="18" charset="0"/>
                        </a:rPr>
                        <a:t>SBU Head</a:t>
                      </a:r>
                      <a:endParaRPr lang="en-IN" sz="2000">
                        <a:solidFill>
                          <a:schemeClr val="tx1"/>
                        </a:solidFill>
                        <a:effectLst/>
                        <a:latin typeface="Cambria" panose="02040503050406030204" pitchFamily="18" charset="0"/>
                        <a:ea typeface="Times New Roman" panose="02020603050405020304" pitchFamily="18" charset="0"/>
                        <a:cs typeface="Lath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Bef>
                          <a:spcPts val="600"/>
                        </a:spcBef>
                        <a:spcAft>
                          <a:spcPts val="600"/>
                        </a:spcAft>
                      </a:pPr>
                      <a:r>
                        <a:rPr lang="en-AU" sz="1600" dirty="0">
                          <a:solidFill>
                            <a:schemeClr val="tx1"/>
                          </a:solidFill>
                          <a:effectLst/>
                          <a:latin typeface="Cambria" panose="02040503050406030204" pitchFamily="18" charset="0"/>
                        </a:rPr>
                        <a:t>Mid Management</a:t>
                      </a:r>
                      <a:endParaRPr lang="en-IN" sz="2000" dirty="0">
                        <a:solidFill>
                          <a:schemeClr val="tx1"/>
                        </a:solidFill>
                        <a:effectLst/>
                        <a:latin typeface="Cambria" panose="02040503050406030204" pitchFamily="18" charset="0"/>
                        <a:ea typeface="Times New Roman" panose="02020603050405020304" pitchFamily="18" charset="0"/>
                        <a:cs typeface="Lath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Bef>
                          <a:spcPts val="600"/>
                        </a:spcBef>
                        <a:spcAft>
                          <a:spcPts val="600"/>
                        </a:spcAft>
                      </a:pPr>
                      <a:r>
                        <a:rPr lang="en-AU" sz="1600">
                          <a:solidFill>
                            <a:schemeClr val="tx1"/>
                          </a:solidFill>
                          <a:effectLst/>
                          <a:latin typeface="Cambria" panose="02040503050406030204" pitchFamily="18" charset="0"/>
                        </a:rPr>
                        <a:t>All escalations and incidents will be reviewed daily / weekly till closure</a:t>
                      </a:r>
                      <a:endParaRPr lang="en-IN" sz="2000">
                        <a:solidFill>
                          <a:schemeClr val="tx1"/>
                        </a:solidFill>
                        <a:effectLst/>
                        <a:latin typeface="Cambria" panose="02040503050406030204" pitchFamily="18" charset="0"/>
                        <a:ea typeface="Times New Roman" panose="02020603050405020304" pitchFamily="18" charset="0"/>
                        <a:cs typeface="Lath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3725377"/>
                  </a:ext>
                </a:extLst>
              </a:tr>
              <a:tr h="1015906">
                <a:tc>
                  <a:txBody>
                    <a:bodyPr/>
                    <a:lstStyle/>
                    <a:p>
                      <a:pPr algn="l">
                        <a:lnSpc>
                          <a:spcPct val="150000"/>
                        </a:lnSpc>
                        <a:spcBef>
                          <a:spcPts val="600"/>
                        </a:spcBef>
                        <a:spcAft>
                          <a:spcPts val="600"/>
                        </a:spcAft>
                      </a:pPr>
                      <a:r>
                        <a:rPr lang="en-AU" sz="1600">
                          <a:solidFill>
                            <a:schemeClr val="tx1"/>
                          </a:solidFill>
                          <a:effectLst/>
                          <a:latin typeface="Cambria" panose="02040503050406030204" pitchFamily="18" charset="0"/>
                        </a:rPr>
                        <a:t>Level 2</a:t>
                      </a:r>
                      <a:endParaRPr lang="en-IN" sz="2000">
                        <a:solidFill>
                          <a:schemeClr val="tx1"/>
                        </a:solidFill>
                        <a:effectLst/>
                        <a:latin typeface="Cambria" panose="02040503050406030204" pitchFamily="18" charset="0"/>
                        <a:ea typeface="Times New Roman" panose="02020603050405020304" pitchFamily="18" charset="0"/>
                        <a:cs typeface="Lath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Bef>
                          <a:spcPts val="600"/>
                        </a:spcBef>
                        <a:spcAft>
                          <a:spcPts val="600"/>
                        </a:spcAft>
                      </a:pPr>
                      <a:r>
                        <a:rPr lang="en-AU" sz="1600" dirty="0">
                          <a:solidFill>
                            <a:schemeClr val="tx1"/>
                          </a:solidFill>
                          <a:effectLst/>
                          <a:latin typeface="Cambria" panose="02040503050406030204" pitchFamily="18" charset="0"/>
                        </a:rPr>
                        <a:t>BU Head</a:t>
                      </a:r>
                      <a:endParaRPr lang="en-IN" sz="2000" dirty="0">
                        <a:solidFill>
                          <a:schemeClr val="tx1"/>
                        </a:solidFill>
                        <a:effectLst/>
                        <a:latin typeface="Cambria" panose="02040503050406030204" pitchFamily="18" charset="0"/>
                        <a:ea typeface="Times New Roman" panose="02020603050405020304" pitchFamily="18" charset="0"/>
                        <a:cs typeface="Lath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Bef>
                          <a:spcPts val="600"/>
                        </a:spcBef>
                        <a:spcAft>
                          <a:spcPts val="600"/>
                        </a:spcAft>
                      </a:pPr>
                      <a:r>
                        <a:rPr lang="en-AU" sz="1600" dirty="0">
                          <a:solidFill>
                            <a:schemeClr val="tx1"/>
                          </a:solidFill>
                          <a:effectLst/>
                          <a:latin typeface="Cambria" panose="02040503050406030204" pitchFamily="18" charset="0"/>
                        </a:rPr>
                        <a:t>Senior Management</a:t>
                      </a:r>
                      <a:endParaRPr lang="en-IN" sz="2000" dirty="0">
                        <a:solidFill>
                          <a:schemeClr val="tx1"/>
                        </a:solidFill>
                        <a:effectLst/>
                        <a:latin typeface="Cambria" panose="02040503050406030204" pitchFamily="18" charset="0"/>
                        <a:ea typeface="Times New Roman" panose="02020603050405020304" pitchFamily="18" charset="0"/>
                        <a:cs typeface="Lath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Bef>
                          <a:spcPts val="600"/>
                        </a:spcBef>
                        <a:spcAft>
                          <a:spcPts val="600"/>
                        </a:spcAft>
                      </a:pPr>
                      <a:r>
                        <a:rPr lang="en-AU" sz="1600" dirty="0">
                          <a:solidFill>
                            <a:schemeClr val="tx1"/>
                          </a:solidFill>
                          <a:effectLst/>
                          <a:latin typeface="Cambria" panose="02040503050406030204" pitchFamily="18" charset="0"/>
                        </a:rPr>
                        <a:t>All escalations need to be tracked till closure and reported in weekly review report</a:t>
                      </a:r>
                      <a:endParaRPr lang="en-IN" sz="2000" dirty="0">
                        <a:solidFill>
                          <a:schemeClr val="tx1"/>
                        </a:solidFill>
                        <a:effectLst/>
                        <a:latin typeface="Cambria" panose="02040503050406030204" pitchFamily="18" charset="0"/>
                        <a:ea typeface="Times New Roman" panose="02020603050405020304" pitchFamily="18" charset="0"/>
                        <a:cs typeface="Lath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5856353"/>
                  </a:ext>
                </a:extLst>
              </a:tr>
              <a:tr h="681672">
                <a:tc>
                  <a:txBody>
                    <a:bodyPr/>
                    <a:lstStyle/>
                    <a:p>
                      <a:pPr algn="l">
                        <a:lnSpc>
                          <a:spcPct val="150000"/>
                        </a:lnSpc>
                        <a:spcBef>
                          <a:spcPts val="600"/>
                        </a:spcBef>
                        <a:spcAft>
                          <a:spcPts val="600"/>
                        </a:spcAft>
                      </a:pPr>
                      <a:r>
                        <a:rPr lang="en-AU" sz="1600">
                          <a:solidFill>
                            <a:schemeClr val="tx1"/>
                          </a:solidFill>
                          <a:effectLst/>
                          <a:latin typeface="Cambria" panose="02040503050406030204" pitchFamily="18" charset="0"/>
                        </a:rPr>
                        <a:t>Level 3</a:t>
                      </a:r>
                      <a:endParaRPr lang="en-IN" sz="2000">
                        <a:solidFill>
                          <a:schemeClr val="tx1"/>
                        </a:solidFill>
                        <a:effectLst/>
                        <a:latin typeface="Cambria" panose="02040503050406030204" pitchFamily="18" charset="0"/>
                        <a:ea typeface="Times New Roman" panose="02020603050405020304" pitchFamily="18" charset="0"/>
                        <a:cs typeface="Lath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Bef>
                          <a:spcPts val="600"/>
                        </a:spcBef>
                        <a:spcAft>
                          <a:spcPts val="600"/>
                        </a:spcAft>
                      </a:pPr>
                      <a:r>
                        <a:rPr lang="en-AU" sz="1600" dirty="0">
                          <a:solidFill>
                            <a:schemeClr val="tx1"/>
                          </a:solidFill>
                          <a:effectLst/>
                          <a:latin typeface="Cambria" panose="02040503050406030204" pitchFamily="18" charset="0"/>
                        </a:rPr>
                        <a:t>Executive</a:t>
                      </a:r>
                      <a:endParaRPr lang="en-IN" sz="2000" dirty="0">
                        <a:solidFill>
                          <a:schemeClr val="tx1"/>
                        </a:solidFill>
                        <a:effectLst/>
                        <a:latin typeface="Cambria" panose="02040503050406030204" pitchFamily="18" charset="0"/>
                        <a:ea typeface="Times New Roman" panose="02020603050405020304" pitchFamily="18" charset="0"/>
                        <a:cs typeface="Lath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Bef>
                          <a:spcPts val="600"/>
                        </a:spcBef>
                        <a:spcAft>
                          <a:spcPts val="600"/>
                        </a:spcAft>
                      </a:pPr>
                      <a:r>
                        <a:rPr lang="en-AU" sz="1600" dirty="0">
                          <a:solidFill>
                            <a:schemeClr val="tx1"/>
                          </a:solidFill>
                          <a:effectLst/>
                          <a:latin typeface="Cambria" panose="02040503050406030204" pitchFamily="18" charset="0"/>
                        </a:rPr>
                        <a:t>Executive Management</a:t>
                      </a:r>
                      <a:endParaRPr lang="en-IN" sz="2000" dirty="0">
                        <a:solidFill>
                          <a:schemeClr val="tx1"/>
                        </a:solidFill>
                        <a:effectLst/>
                        <a:latin typeface="Cambria" panose="02040503050406030204" pitchFamily="18" charset="0"/>
                        <a:ea typeface="Times New Roman" panose="02020603050405020304" pitchFamily="18" charset="0"/>
                        <a:cs typeface="Lath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Bef>
                          <a:spcPts val="600"/>
                        </a:spcBef>
                        <a:spcAft>
                          <a:spcPts val="600"/>
                        </a:spcAft>
                      </a:pPr>
                      <a:r>
                        <a:rPr lang="en-AU" sz="1600" dirty="0">
                          <a:solidFill>
                            <a:schemeClr val="tx1"/>
                          </a:solidFill>
                          <a:effectLst/>
                          <a:latin typeface="Cambria" panose="02040503050406030204" pitchFamily="18" charset="0"/>
                        </a:rPr>
                        <a:t>All escalations are informed every fortnight</a:t>
                      </a:r>
                      <a:endParaRPr lang="en-IN" sz="2000" dirty="0">
                        <a:solidFill>
                          <a:schemeClr val="tx1"/>
                        </a:solidFill>
                        <a:effectLst/>
                        <a:latin typeface="Cambria" panose="02040503050406030204" pitchFamily="18" charset="0"/>
                        <a:ea typeface="Times New Roman" panose="02020603050405020304" pitchFamily="18" charset="0"/>
                        <a:cs typeface="Lath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5124839"/>
                  </a:ext>
                </a:extLst>
              </a:tr>
            </a:tbl>
          </a:graphicData>
        </a:graphic>
      </p:graphicFrame>
      <p:sp>
        <p:nvSpPr>
          <p:cNvPr id="6" name="Content Placeholder 2"/>
          <p:cNvSpPr txBox="1">
            <a:spLocks/>
          </p:cNvSpPr>
          <p:nvPr/>
        </p:nvSpPr>
        <p:spPr bwMode="auto">
          <a:xfrm>
            <a:off x="687977" y="1080567"/>
            <a:ext cx="10972800" cy="47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16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pitchFamily="34" charset="0"/>
              <a:buChar char="–"/>
              <a:defRPr sz="1600" kern="1200">
                <a:solidFill>
                  <a:schemeClr val="tx1"/>
                </a:solidFill>
                <a:latin typeface="Cambria" pitchFamily="18" charset="0"/>
                <a:ea typeface="+mn-ea"/>
                <a:cs typeface="+mn-cs"/>
              </a:defRPr>
            </a:lvl2pPr>
            <a:lvl3pPr marL="1143000" indent="-228600" algn="l" rtl="0" eaLnBrk="0" fontAlgn="base" hangingPunct="0">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Cambria" pitchFamily="18" charset="0"/>
                <a:ea typeface="+mn-ea"/>
                <a:cs typeface="+mn-cs"/>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AU" dirty="0"/>
              <a:t>The engagement </a:t>
            </a:r>
            <a:r>
              <a:rPr lang="en-IN" dirty="0" smtClean="0"/>
              <a:t>will be governed by the following model</a:t>
            </a:r>
            <a:endParaRPr lang="en-IN" dirty="0"/>
          </a:p>
        </p:txBody>
      </p:sp>
    </p:spTree>
    <p:extLst>
      <p:ext uri="{BB962C8B-B14F-4D97-AF65-F5344CB8AC3E}">
        <p14:creationId xmlns:p14="http://schemas.microsoft.com/office/powerpoint/2010/main" val="3772925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211138"/>
            <a:ext cx="8242301" cy="627062"/>
          </a:xfrm>
        </p:spPr>
        <p:txBody>
          <a:bodyPr>
            <a:normAutofit/>
          </a:bodyPr>
          <a:lstStyle/>
          <a:p>
            <a:r>
              <a:rPr lang="en-US" dirty="0"/>
              <a:t>Governance Model</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9767924" cy="4525962"/>
          </a:xfrm>
          <a:prstGeom prst="rect">
            <a:avLst/>
          </a:prstGeom>
          <a:noFill/>
          <a:ln>
            <a:solidFill>
              <a:schemeClr val="tx1"/>
            </a:solidFill>
          </a:ln>
        </p:spPr>
      </p:pic>
      <p:sp>
        <p:nvSpPr>
          <p:cNvPr id="5" name="Rectangle 4"/>
          <p:cNvSpPr/>
          <p:nvPr/>
        </p:nvSpPr>
        <p:spPr>
          <a:xfrm>
            <a:off x="7495672" y="1788696"/>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7455568" y="4584032"/>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467600" y="3200400"/>
            <a:ext cx="1295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615989" y="1736558"/>
            <a:ext cx="846707" cy="261610"/>
          </a:xfrm>
          <a:prstGeom prst="rect">
            <a:avLst/>
          </a:prstGeom>
          <a:noFill/>
        </p:spPr>
        <p:txBody>
          <a:bodyPr wrap="none" rtlCol="0">
            <a:spAutoFit/>
          </a:bodyPr>
          <a:lstStyle/>
          <a:p>
            <a:r>
              <a:rPr lang="en-US" sz="1100" b="1" u="sng" dirty="0" smtClean="0"/>
              <a:t>DoctorCare</a:t>
            </a:r>
            <a:endParaRPr lang="en-US" sz="1100" b="1" u="sng" dirty="0"/>
          </a:p>
        </p:txBody>
      </p:sp>
      <p:sp>
        <p:nvSpPr>
          <p:cNvPr id="9" name="TextBox 8"/>
          <p:cNvSpPr txBox="1"/>
          <p:nvPr/>
        </p:nvSpPr>
        <p:spPr>
          <a:xfrm>
            <a:off x="7611637" y="3103222"/>
            <a:ext cx="846707" cy="261610"/>
          </a:xfrm>
          <a:prstGeom prst="rect">
            <a:avLst/>
          </a:prstGeom>
          <a:noFill/>
        </p:spPr>
        <p:txBody>
          <a:bodyPr wrap="none" rtlCol="0">
            <a:spAutoFit/>
          </a:bodyPr>
          <a:lstStyle/>
          <a:p>
            <a:r>
              <a:rPr lang="en-US" sz="1100" b="1" u="sng" dirty="0" smtClean="0"/>
              <a:t>DoctorCare</a:t>
            </a:r>
            <a:endParaRPr lang="en-US" sz="1100" b="1" u="sng" dirty="0"/>
          </a:p>
        </p:txBody>
      </p:sp>
      <p:sp>
        <p:nvSpPr>
          <p:cNvPr id="10" name="TextBox 9"/>
          <p:cNvSpPr txBox="1"/>
          <p:nvPr/>
        </p:nvSpPr>
        <p:spPr>
          <a:xfrm>
            <a:off x="7567864" y="4531896"/>
            <a:ext cx="846707" cy="261610"/>
          </a:xfrm>
          <a:prstGeom prst="rect">
            <a:avLst/>
          </a:prstGeom>
          <a:noFill/>
        </p:spPr>
        <p:txBody>
          <a:bodyPr wrap="none" rtlCol="0">
            <a:spAutoFit/>
          </a:bodyPr>
          <a:lstStyle/>
          <a:p>
            <a:r>
              <a:rPr lang="en-US" sz="1100" b="1" u="sng" dirty="0" smtClean="0"/>
              <a:t>DoctorCare</a:t>
            </a:r>
            <a:endParaRPr lang="en-US" sz="1100" b="1" u="sng" dirty="0"/>
          </a:p>
        </p:txBody>
      </p:sp>
      <p:sp>
        <p:nvSpPr>
          <p:cNvPr id="11" name="Rectangle 10"/>
          <p:cNvSpPr/>
          <p:nvPr/>
        </p:nvSpPr>
        <p:spPr>
          <a:xfrm>
            <a:off x="7391400" y="1978092"/>
            <a:ext cx="914400" cy="30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900" b="1" dirty="0">
                <a:solidFill>
                  <a:schemeClr val="tx1"/>
                </a:solidFill>
              </a:rPr>
              <a:t>Application Director</a:t>
            </a:r>
          </a:p>
        </p:txBody>
      </p:sp>
      <p:sp>
        <p:nvSpPr>
          <p:cNvPr id="12" name="Rectangle 11"/>
          <p:cNvSpPr/>
          <p:nvPr/>
        </p:nvSpPr>
        <p:spPr>
          <a:xfrm>
            <a:off x="9055299" y="1942696"/>
            <a:ext cx="1212038" cy="460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900" b="1" dirty="0">
                <a:solidFill>
                  <a:schemeClr val="tx1"/>
                </a:solidFill>
              </a:rPr>
              <a:t>Business Unit Head</a:t>
            </a:r>
          </a:p>
        </p:txBody>
      </p:sp>
      <p:sp>
        <p:nvSpPr>
          <p:cNvPr id="13" name="Rectangle 12"/>
          <p:cNvSpPr/>
          <p:nvPr/>
        </p:nvSpPr>
        <p:spPr>
          <a:xfrm>
            <a:off x="7415887" y="1939360"/>
            <a:ext cx="914400" cy="30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900" b="1" dirty="0">
                <a:solidFill>
                  <a:schemeClr val="tx1"/>
                </a:solidFill>
              </a:rPr>
              <a:t>Application Director</a:t>
            </a:r>
          </a:p>
        </p:txBody>
      </p:sp>
      <p:sp>
        <p:nvSpPr>
          <p:cNvPr id="14" name="Rectangle 13"/>
          <p:cNvSpPr/>
          <p:nvPr/>
        </p:nvSpPr>
        <p:spPr>
          <a:xfrm>
            <a:off x="7403580" y="3364832"/>
            <a:ext cx="926707" cy="330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900" b="1" dirty="0">
                <a:solidFill>
                  <a:schemeClr val="tx1"/>
                </a:solidFill>
              </a:rPr>
              <a:t>Delivery Manager</a:t>
            </a:r>
          </a:p>
        </p:txBody>
      </p:sp>
      <p:sp>
        <p:nvSpPr>
          <p:cNvPr id="15" name="Rectangle 14"/>
          <p:cNvSpPr/>
          <p:nvPr/>
        </p:nvSpPr>
        <p:spPr>
          <a:xfrm>
            <a:off x="8305800" y="3364832"/>
            <a:ext cx="304800" cy="140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062695" y="3341140"/>
            <a:ext cx="1212038" cy="460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900" b="1" dirty="0">
                <a:solidFill>
                  <a:schemeClr val="tx1"/>
                </a:solidFill>
              </a:rPr>
              <a:t>Technical  Manager</a:t>
            </a:r>
          </a:p>
        </p:txBody>
      </p:sp>
      <p:sp>
        <p:nvSpPr>
          <p:cNvPr id="17" name="Rectangle 16"/>
          <p:cNvSpPr/>
          <p:nvPr/>
        </p:nvSpPr>
        <p:spPr>
          <a:xfrm>
            <a:off x="7379093" y="4793919"/>
            <a:ext cx="926707" cy="330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900" b="1" dirty="0">
                <a:solidFill>
                  <a:schemeClr val="tx1"/>
                </a:solidFill>
              </a:rPr>
              <a:t>Project Manager</a:t>
            </a:r>
          </a:p>
        </p:txBody>
      </p:sp>
      <p:sp>
        <p:nvSpPr>
          <p:cNvPr id="18" name="Rectangle 17"/>
          <p:cNvSpPr/>
          <p:nvPr/>
        </p:nvSpPr>
        <p:spPr>
          <a:xfrm>
            <a:off x="9062695" y="4736432"/>
            <a:ext cx="1212038" cy="330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8275" indent="-168275">
              <a:buFont typeface="Arial" panose="020B0604020202020204" pitchFamily="34" charset="0"/>
              <a:buChar char="•"/>
            </a:pPr>
            <a:r>
              <a:rPr lang="en-US" sz="900" b="1" dirty="0">
                <a:solidFill>
                  <a:schemeClr val="tx1"/>
                </a:solidFill>
              </a:rPr>
              <a:t>Project Manager</a:t>
            </a:r>
          </a:p>
        </p:txBody>
      </p:sp>
    </p:spTree>
    <p:extLst>
      <p:ext uri="{BB962C8B-B14F-4D97-AF65-F5344CB8AC3E}">
        <p14:creationId xmlns:p14="http://schemas.microsoft.com/office/powerpoint/2010/main" val="227323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872" y="152400"/>
            <a:ext cx="7315200" cy="685800"/>
          </a:xfrm>
        </p:spPr>
        <p:txBody>
          <a:bodyPr/>
          <a:lstStyle/>
          <a:p>
            <a:r>
              <a:rPr lang="en-IN" dirty="0"/>
              <a:t>Commercials</a:t>
            </a:r>
          </a:p>
        </p:txBody>
      </p:sp>
      <p:sp>
        <p:nvSpPr>
          <p:cNvPr id="6" name="TextBox 5">
            <a:extLst>
              <a:ext uri="{FF2B5EF4-FFF2-40B4-BE49-F238E27FC236}">
                <a16:creationId xmlns:a16="http://schemas.microsoft.com/office/drawing/2014/main" id="{4333DBE8-E84F-46EA-A02A-87A761252490}"/>
              </a:ext>
            </a:extLst>
          </p:cNvPr>
          <p:cNvSpPr txBox="1"/>
          <p:nvPr/>
        </p:nvSpPr>
        <p:spPr>
          <a:xfrm>
            <a:off x="865871" y="3564274"/>
            <a:ext cx="9871796" cy="2246769"/>
          </a:xfrm>
          <a:prstGeom prst="rect">
            <a:avLst/>
          </a:prstGeom>
          <a:noFill/>
        </p:spPr>
        <p:txBody>
          <a:bodyPr wrap="square" rtlCol="0">
            <a:spAutoFit/>
          </a:bodyPr>
          <a:lstStyle/>
          <a:p>
            <a:r>
              <a:rPr lang="en-US" sz="1400" b="1" dirty="0">
                <a:latin typeface="Cambria" panose="02040503050406030204" pitchFamily="18" charset="0"/>
              </a:rPr>
              <a:t>Terms &amp; Conditions:</a:t>
            </a:r>
            <a:endParaRPr lang="en-US" sz="1400" dirty="0">
              <a:latin typeface="Cambria" panose="02040503050406030204" pitchFamily="18" charset="0"/>
            </a:endParaRPr>
          </a:p>
          <a:p>
            <a:pPr marL="285750" lvl="0" indent="-285750">
              <a:buFont typeface="Wingdings" panose="05000000000000000000" pitchFamily="2" charset="2"/>
              <a:buChar char="Ø"/>
            </a:pPr>
            <a:r>
              <a:rPr lang="en-US" sz="1400" dirty="0" smtClean="0">
                <a:latin typeface="Cambria" panose="02040503050406030204" pitchFamily="18" charset="0"/>
              </a:rPr>
              <a:t>The </a:t>
            </a:r>
            <a:r>
              <a:rPr lang="en-US" sz="1400" dirty="0">
                <a:latin typeface="Cambria" panose="02040503050406030204" pitchFamily="18" charset="0"/>
              </a:rPr>
              <a:t>invoices for the said services will be raised from Nous, India as described in the payment and delivery </a:t>
            </a:r>
            <a:r>
              <a:rPr lang="en-US" sz="1400" dirty="0" smtClean="0">
                <a:latin typeface="Cambria" panose="02040503050406030204" pitchFamily="18" charset="0"/>
              </a:rPr>
              <a:t>schedule</a:t>
            </a:r>
          </a:p>
          <a:p>
            <a:pPr marL="285750" lvl="0" indent="-285750">
              <a:buFont typeface="Wingdings" panose="05000000000000000000" pitchFamily="2" charset="2"/>
              <a:buChar char="Ø"/>
            </a:pPr>
            <a:r>
              <a:rPr lang="en-US" sz="1400" dirty="0" smtClean="0">
                <a:latin typeface="Cambria" panose="02040503050406030204" pitchFamily="18" charset="0"/>
              </a:rPr>
              <a:t>Project </a:t>
            </a:r>
            <a:r>
              <a:rPr lang="en-US" sz="1400" dirty="0" smtClean="0">
                <a:latin typeface="Cambria" panose="02040503050406030204" pitchFamily="18" charset="0"/>
              </a:rPr>
              <a:t>will be executed in Fixed Price model </a:t>
            </a:r>
          </a:p>
          <a:p>
            <a:pPr marL="285750" lvl="0" indent="-285750">
              <a:buFont typeface="Wingdings" panose="05000000000000000000" pitchFamily="2" charset="2"/>
              <a:buChar char="Ø"/>
            </a:pPr>
            <a:r>
              <a:rPr lang="en-US" sz="1400" dirty="0" smtClean="0">
                <a:latin typeface="Cambria" panose="02040503050406030204" pitchFamily="18" charset="0"/>
              </a:rPr>
              <a:t>All </a:t>
            </a:r>
            <a:r>
              <a:rPr lang="en-US" sz="1400" dirty="0">
                <a:latin typeface="Cambria" panose="02040503050406030204" pitchFamily="18" charset="0"/>
              </a:rPr>
              <a:t>rates are inclusive of taxes for invoices generated from India</a:t>
            </a:r>
          </a:p>
          <a:p>
            <a:pPr marL="285750" lvl="0" indent="-285750">
              <a:buFont typeface="Wingdings" panose="05000000000000000000" pitchFamily="2" charset="2"/>
              <a:buChar char="Ø"/>
            </a:pPr>
            <a:r>
              <a:rPr lang="en-US" sz="1400" dirty="0" smtClean="0">
                <a:latin typeface="Cambria" panose="02040503050406030204" pitchFamily="18" charset="0"/>
              </a:rPr>
              <a:t>Nous resources will work from Nous India offices, Bangalore</a:t>
            </a:r>
          </a:p>
          <a:p>
            <a:pPr marL="285750" indent="-285750">
              <a:buFont typeface="Wingdings" panose="05000000000000000000" pitchFamily="2" charset="2"/>
              <a:buChar char="Ø"/>
              <a:tabLst>
                <a:tab pos="457200" algn="l"/>
              </a:tabLst>
            </a:pPr>
            <a:r>
              <a:rPr lang="en-US" sz="1400" dirty="0" err="1" smtClean="0">
                <a:latin typeface="Cambria" panose="02040503050406030204" pitchFamily="18" charset="0"/>
              </a:rPr>
              <a:t>DoctorCare</a:t>
            </a:r>
            <a:r>
              <a:rPr lang="en-US" sz="1400" dirty="0" smtClean="0">
                <a:latin typeface="Cambria" panose="02040503050406030204" pitchFamily="18" charset="0"/>
              </a:rPr>
              <a:t> will pay Nous within 30 (Thirty) days from the date of receipt of a correct invoice submitted by Nous.</a:t>
            </a:r>
          </a:p>
          <a:p>
            <a:pPr marL="285750" indent="-285750">
              <a:buFont typeface="Wingdings" panose="05000000000000000000" pitchFamily="2" charset="2"/>
              <a:buChar char="Ø"/>
              <a:tabLst>
                <a:tab pos="457200" algn="l"/>
              </a:tabLst>
            </a:pPr>
            <a:r>
              <a:rPr lang="en-US" sz="1400" dirty="0" err="1" smtClean="0">
                <a:latin typeface="Cambria" panose="02040503050406030204" pitchFamily="18" charset="0"/>
              </a:rPr>
              <a:t>DoctorCare</a:t>
            </a:r>
            <a:r>
              <a:rPr lang="en-US" sz="1400" dirty="0" smtClean="0">
                <a:latin typeface="Cambria" panose="02040503050406030204" pitchFamily="18" charset="0"/>
              </a:rPr>
              <a:t> </a:t>
            </a:r>
            <a:r>
              <a:rPr lang="en-GB" sz="1400" dirty="0" smtClean="0">
                <a:latin typeface="Cambria" panose="02040503050406030204" pitchFamily="18" charset="0"/>
              </a:rPr>
              <a:t>will be responsible for review and sign-off of all project deliverables within 5 business days after submission of the deliverables</a:t>
            </a:r>
          </a:p>
          <a:p>
            <a:pPr marL="285750" indent="-285750">
              <a:buFont typeface="Wingdings" panose="05000000000000000000" pitchFamily="2" charset="2"/>
              <a:buChar char="Ø"/>
              <a:tabLst>
                <a:tab pos="457200" algn="l"/>
              </a:tabLst>
            </a:pPr>
            <a:r>
              <a:rPr lang="en-US" sz="1400" dirty="0" smtClean="0">
                <a:latin typeface="Cambria" panose="02040503050406030204" pitchFamily="18" charset="0"/>
              </a:rPr>
              <a:t>All </a:t>
            </a:r>
            <a:r>
              <a:rPr lang="en-US" sz="1400" dirty="0">
                <a:latin typeface="Cambria" panose="02040503050406030204" pitchFamily="18" charset="0"/>
              </a:rPr>
              <a:t>invoices will be deemed accepted, if no discrepancy reported in writing to Nous by </a:t>
            </a:r>
            <a:r>
              <a:rPr lang="en-US" sz="1400" dirty="0" err="1" smtClean="0">
                <a:latin typeface="Cambria" panose="02040503050406030204" pitchFamily="18" charset="0"/>
              </a:rPr>
              <a:t>DoctorCare</a:t>
            </a:r>
            <a:r>
              <a:rPr lang="en-US" sz="1400" dirty="0" smtClean="0">
                <a:latin typeface="Cambria" panose="02040503050406030204" pitchFamily="18" charset="0"/>
              </a:rPr>
              <a:t> </a:t>
            </a:r>
            <a:r>
              <a:rPr lang="en-US" sz="1400" dirty="0">
                <a:latin typeface="Cambria" panose="02040503050406030204" pitchFamily="18" charset="0"/>
              </a:rPr>
              <a:t>within </a:t>
            </a:r>
            <a:r>
              <a:rPr lang="en-US" sz="1400" dirty="0" smtClean="0">
                <a:latin typeface="Cambria" panose="02040503050406030204" pitchFamily="18" charset="0"/>
              </a:rPr>
              <a:t>five (5) </a:t>
            </a:r>
            <a:r>
              <a:rPr lang="en-US" sz="1400" dirty="0">
                <a:latin typeface="Cambria" panose="02040503050406030204" pitchFamily="18" charset="0"/>
              </a:rPr>
              <a:t>business days from the receipt of the </a:t>
            </a:r>
            <a:r>
              <a:rPr lang="en-US" sz="1400" dirty="0" smtClean="0">
                <a:latin typeface="Cambria" panose="02040503050406030204" pitchFamily="18" charset="0"/>
              </a:rPr>
              <a:t>invoice</a:t>
            </a:r>
            <a:endParaRPr lang="en-US" sz="1400" dirty="0" smtClean="0">
              <a:latin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668329982"/>
              </p:ext>
            </p:extLst>
          </p:nvPr>
        </p:nvGraphicFramePr>
        <p:xfrm>
          <a:off x="865871" y="1420853"/>
          <a:ext cx="9871798" cy="1291446"/>
        </p:xfrm>
        <a:graphic>
          <a:graphicData uri="http://schemas.openxmlformats.org/drawingml/2006/table">
            <a:tbl>
              <a:tblPr firstRow="1" bandRow="1">
                <a:tableStyleId>{5C22544A-7EE6-4342-B048-85BDC9FD1C3A}</a:tableStyleId>
              </a:tblPr>
              <a:tblGrid>
                <a:gridCol w="4935899">
                  <a:extLst>
                    <a:ext uri="{9D8B030D-6E8A-4147-A177-3AD203B41FA5}">
                      <a16:colId xmlns:a16="http://schemas.microsoft.com/office/drawing/2014/main" val="2921060908"/>
                    </a:ext>
                  </a:extLst>
                </a:gridCol>
                <a:gridCol w="4935899">
                  <a:extLst>
                    <a:ext uri="{9D8B030D-6E8A-4147-A177-3AD203B41FA5}">
                      <a16:colId xmlns:a16="http://schemas.microsoft.com/office/drawing/2014/main" val="1062710074"/>
                    </a:ext>
                  </a:extLst>
                </a:gridCol>
              </a:tblGrid>
              <a:tr h="760013">
                <a:tc>
                  <a:txBody>
                    <a:bodyPr/>
                    <a:lstStyle/>
                    <a:p>
                      <a:pPr algn="ctr"/>
                      <a:r>
                        <a:rPr lang="en-US" dirty="0" smtClean="0">
                          <a:latin typeface="Cambria" panose="02040503050406030204" pitchFamily="18" charset="0"/>
                        </a:rPr>
                        <a:t>Description </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IN" dirty="0" smtClean="0">
                          <a:latin typeface="Cambria" panose="02040503050406030204" pitchFamily="18" charset="0"/>
                        </a:rPr>
                        <a:t>Price </a:t>
                      </a:r>
                      <a:r>
                        <a:rPr lang="en-IN" dirty="0" smtClean="0">
                          <a:latin typeface="Cambria" panose="02040503050406030204" pitchFamily="18" charset="0"/>
                        </a:rPr>
                        <a:t>(</a:t>
                      </a:r>
                      <a:r>
                        <a:rPr lang="en-IN" dirty="0" smtClean="0">
                          <a:latin typeface="Cambria" panose="02040503050406030204" pitchFamily="18" charset="0"/>
                        </a:rPr>
                        <a:t>USD)</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647858310"/>
                  </a:ext>
                </a:extLst>
              </a:tr>
              <a:tr h="531433">
                <a:tc>
                  <a:txBody>
                    <a:bodyPr/>
                    <a:lstStyle/>
                    <a:p>
                      <a:pPr marL="0" marR="0" algn="ctr">
                        <a:lnSpc>
                          <a:spcPct val="150000"/>
                        </a:lnSpc>
                        <a:spcBef>
                          <a:spcPts val="600"/>
                        </a:spcBef>
                        <a:spcAft>
                          <a:spcPts val="600"/>
                        </a:spcAft>
                      </a:pPr>
                      <a:r>
                        <a:rPr lang="en-US" sz="1600" b="0" dirty="0" smtClean="0">
                          <a:solidFill>
                            <a:schemeClr val="tx1"/>
                          </a:solidFill>
                          <a:effectLst/>
                          <a:latin typeface="Cambria" panose="02040503050406030204" pitchFamily="18" charset="0"/>
                        </a:rPr>
                        <a:t>Total cost for the engagement </a:t>
                      </a:r>
                      <a:endParaRPr lang="en-US" sz="1600" b="0" dirty="0">
                        <a:solidFill>
                          <a:schemeClr val="tx1"/>
                        </a:solidFill>
                        <a:effectLst/>
                        <a:latin typeface="Cambria" panose="02040503050406030204" pitchFamily="18" charset="0"/>
                        <a:ea typeface="Times New Roman" panose="02020603050405020304" pitchFamily="18" charset="0"/>
                        <a:cs typeface="Latha" panose="020B0502040204020203"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smtClean="0">
                          <a:latin typeface="Cambria" panose="02040503050406030204" pitchFamily="18" charset="0"/>
                        </a:rPr>
                        <a:t>15180</a:t>
                      </a:r>
                      <a:endParaRPr lang="en-US" sz="16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15057"/>
                  </a:ext>
                </a:extLst>
              </a:tr>
            </a:tbl>
          </a:graphicData>
        </a:graphic>
      </p:graphicFrame>
    </p:spTree>
    <p:extLst>
      <p:ext uri="{BB962C8B-B14F-4D97-AF65-F5344CB8AC3E}">
        <p14:creationId xmlns:p14="http://schemas.microsoft.com/office/powerpoint/2010/main" val="2799414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Appendix – About Nous</a:t>
            </a:r>
            <a:endParaRPr lang="en-IN" dirty="0"/>
          </a:p>
        </p:txBody>
      </p:sp>
    </p:spTree>
    <p:extLst>
      <p:ext uri="{BB962C8B-B14F-4D97-AF65-F5344CB8AC3E}">
        <p14:creationId xmlns:p14="http://schemas.microsoft.com/office/powerpoint/2010/main" val="3281926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31CD-E975-45CD-A8CA-E35F3356A382}"/>
              </a:ext>
            </a:extLst>
          </p:cNvPr>
          <p:cNvSpPr>
            <a:spLocks noGrp="1"/>
          </p:cNvSpPr>
          <p:nvPr>
            <p:ph type="title"/>
          </p:nvPr>
        </p:nvSpPr>
        <p:spPr/>
        <p:txBody>
          <a:bodyPr/>
          <a:lstStyle/>
          <a:p>
            <a:r>
              <a:rPr lang="en-US" dirty="0"/>
              <a:t>Independent SBU’s for Focused Service Delivery</a:t>
            </a:r>
          </a:p>
        </p:txBody>
      </p:sp>
      <p:pic>
        <p:nvPicPr>
          <p:cNvPr id="5" name="Picture 4">
            <a:extLst>
              <a:ext uri="{FF2B5EF4-FFF2-40B4-BE49-F238E27FC236}">
                <a16:creationId xmlns:a16="http://schemas.microsoft.com/office/drawing/2014/main" id="{13CD984A-CD01-4A89-8961-FED1C3324760}"/>
              </a:ext>
            </a:extLst>
          </p:cNvPr>
          <p:cNvPicPr>
            <a:picLocks noChangeAspect="1"/>
          </p:cNvPicPr>
          <p:nvPr/>
        </p:nvPicPr>
        <p:blipFill>
          <a:blip r:embed="rId2"/>
          <a:stretch>
            <a:fillRect/>
          </a:stretch>
        </p:blipFill>
        <p:spPr>
          <a:xfrm>
            <a:off x="1016000" y="1133435"/>
            <a:ext cx="4290336" cy="3048000"/>
          </a:xfrm>
          <a:prstGeom prst="rect">
            <a:avLst/>
          </a:prstGeom>
        </p:spPr>
      </p:pic>
      <p:pic>
        <p:nvPicPr>
          <p:cNvPr id="6" name="Picture 5">
            <a:extLst>
              <a:ext uri="{FF2B5EF4-FFF2-40B4-BE49-F238E27FC236}">
                <a16:creationId xmlns:a16="http://schemas.microsoft.com/office/drawing/2014/main" id="{F1E58D02-8718-4709-AA52-293C45C669A7}"/>
              </a:ext>
            </a:extLst>
          </p:cNvPr>
          <p:cNvPicPr>
            <a:picLocks noChangeAspect="1"/>
          </p:cNvPicPr>
          <p:nvPr/>
        </p:nvPicPr>
        <p:blipFill>
          <a:blip r:embed="rId3"/>
          <a:stretch>
            <a:fillRect/>
          </a:stretch>
        </p:blipFill>
        <p:spPr>
          <a:xfrm>
            <a:off x="6420787" y="1175126"/>
            <a:ext cx="4739018" cy="3005562"/>
          </a:xfrm>
          <a:prstGeom prst="rect">
            <a:avLst/>
          </a:prstGeom>
        </p:spPr>
      </p:pic>
      <p:sp>
        <p:nvSpPr>
          <p:cNvPr id="8" name="Rectangle 7">
            <a:extLst>
              <a:ext uri="{FF2B5EF4-FFF2-40B4-BE49-F238E27FC236}">
                <a16:creationId xmlns:a16="http://schemas.microsoft.com/office/drawing/2014/main" id="{9E0B1316-3D29-46F0-BA40-466429150E30}"/>
              </a:ext>
            </a:extLst>
          </p:cNvPr>
          <p:cNvSpPr/>
          <p:nvPr/>
        </p:nvSpPr>
        <p:spPr>
          <a:xfrm>
            <a:off x="240788" y="817591"/>
            <a:ext cx="6172200" cy="461665"/>
          </a:xfrm>
          <a:prstGeom prst="rect">
            <a:avLst/>
          </a:prstGeom>
        </p:spPr>
        <p:txBody>
          <a:bodyPr wrap="square">
            <a:spAutoFit/>
          </a:bodyPr>
          <a:lstStyle/>
          <a:p>
            <a:r>
              <a:rPr lang="en-US" sz="1200" b="1" dirty="0">
                <a:solidFill>
                  <a:prstClr val="black"/>
                </a:solidFill>
                <a:latin typeface="Cambria" panose="02040503050406030204" pitchFamily="18" charset="0"/>
                <a:cs typeface="+mn-cs"/>
              </a:rPr>
              <a:t>GSS</a:t>
            </a:r>
            <a:r>
              <a:rPr lang="en-US" sz="1200" dirty="0">
                <a:solidFill>
                  <a:prstClr val="black"/>
                </a:solidFill>
                <a:latin typeface="Cambria" panose="02040503050406030204" pitchFamily="18" charset="0"/>
                <a:cs typeface="+mn-cs"/>
              </a:rPr>
              <a:t> : The Global Software Services(GSS) division offers comprehensive end to end business solutions</a:t>
            </a:r>
          </a:p>
        </p:txBody>
      </p:sp>
      <p:sp>
        <p:nvSpPr>
          <p:cNvPr id="9" name="Rectangle 8">
            <a:extLst>
              <a:ext uri="{FF2B5EF4-FFF2-40B4-BE49-F238E27FC236}">
                <a16:creationId xmlns:a16="http://schemas.microsoft.com/office/drawing/2014/main" id="{7686C6CF-D7DD-4AF9-978E-80C103475193}"/>
              </a:ext>
            </a:extLst>
          </p:cNvPr>
          <p:cNvSpPr/>
          <p:nvPr/>
        </p:nvSpPr>
        <p:spPr>
          <a:xfrm>
            <a:off x="6412988" y="746946"/>
            <a:ext cx="5701048" cy="335092"/>
          </a:xfrm>
          <a:prstGeom prst="rect">
            <a:avLst/>
          </a:prstGeom>
        </p:spPr>
        <p:txBody>
          <a:bodyPr wrap="none">
            <a:spAutoFit/>
          </a:bodyPr>
          <a:lstStyle/>
          <a:p>
            <a:pPr lvl="0" algn="just" fontAlgn="auto">
              <a:lnSpc>
                <a:spcPct val="150000"/>
              </a:lnSpc>
              <a:spcBef>
                <a:spcPts val="0"/>
              </a:spcBef>
              <a:spcAft>
                <a:spcPts val="0"/>
              </a:spcAft>
            </a:pPr>
            <a:r>
              <a:rPr lang="en-US" sz="1200" b="1" dirty="0">
                <a:solidFill>
                  <a:prstClr val="black"/>
                </a:solidFill>
                <a:latin typeface="Cambria" panose="02040503050406030204" pitchFamily="18" charset="0"/>
              </a:rPr>
              <a:t>Testree :</a:t>
            </a:r>
            <a:r>
              <a:rPr lang="en-US" sz="1200" dirty="0">
                <a:solidFill>
                  <a:prstClr val="black"/>
                </a:solidFill>
                <a:latin typeface="Cambria" panose="02040503050406030204" pitchFamily="18" charset="0"/>
              </a:rPr>
              <a:t>Independent Verification and Validation (IVV) division of Nous Infosystems</a:t>
            </a:r>
            <a:endParaRPr lang="en-US" sz="1200" b="1" dirty="0">
              <a:solidFill>
                <a:prstClr val="black"/>
              </a:solidFill>
              <a:latin typeface="Cambria" panose="02040503050406030204" pitchFamily="18" charset="0"/>
            </a:endParaRPr>
          </a:p>
        </p:txBody>
      </p:sp>
      <p:sp>
        <p:nvSpPr>
          <p:cNvPr id="10" name="Rectangle 9">
            <a:extLst>
              <a:ext uri="{FF2B5EF4-FFF2-40B4-BE49-F238E27FC236}">
                <a16:creationId xmlns:a16="http://schemas.microsoft.com/office/drawing/2014/main" id="{6B2D6FB7-2E9D-476A-AC22-BBC3ADB980B5}"/>
              </a:ext>
            </a:extLst>
          </p:cNvPr>
          <p:cNvSpPr/>
          <p:nvPr/>
        </p:nvSpPr>
        <p:spPr>
          <a:xfrm>
            <a:off x="3067987" y="4130421"/>
            <a:ext cx="8091818" cy="346249"/>
          </a:xfrm>
          <a:prstGeom prst="rect">
            <a:avLst/>
          </a:prstGeom>
        </p:spPr>
        <p:txBody>
          <a:bodyPr wrap="square">
            <a:spAutoFit/>
          </a:bodyPr>
          <a:lstStyle/>
          <a:p>
            <a:pPr lvl="0" algn="just" fontAlgn="auto">
              <a:lnSpc>
                <a:spcPct val="150000"/>
              </a:lnSpc>
              <a:spcBef>
                <a:spcPts val="0"/>
              </a:spcBef>
              <a:spcAft>
                <a:spcPts val="0"/>
              </a:spcAft>
            </a:pPr>
            <a:r>
              <a:rPr lang="en-US" sz="1200" b="1" dirty="0">
                <a:solidFill>
                  <a:prstClr val="black"/>
                </a:solidFill>
                <a:latin typeface="Cambria" panose="02040503050406030204" pitchFamily="18" charset="0"/>
              </a:rPr>
              <a:t>vServe24/7:</a:t>
            </a:r>
            <a:r>
              <a:rPr lang="en-US" sz="1200" dirty="0">
                <a:solidFill>
                  <a:prstClr val="black"/>
                </a:solidFill>
                <a:latin typeface="Cambria" panose="02040503050406030204" pitchFamily="18" charset="0"/>
              </a:rPr>
              <a:t> This Strategic Business Unit offers Infrastructure Management Services.</a:t>
            </a:r>
          </a:p>
        </p:txBody>
      </p:sp>
      <p:pic>
        <p:nvPicPr>
          <p:cNvPr id="11" name="Picture 2" descr="vserve-wagon-whe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0056" y="4410479"/>
            <a:ext cx="2413840" cy="244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392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147656"/>
            <a:ext cx="11021704" cy="685800"/>
          </a:xfrm>
        </p:spPr>
        <p:txBody>
          <a:bodyPr>
            <a:normAutofit/>
          </a:bodyPr>
          <a:lstStyle/>
          <a:p>
            <a:r>
              <a:rPr lang="en-US" dirty="0" smtClean="0"/>
              <a:t>Product Engineering Services</a:t>
            </a:r>
          </a:p>
        </p:txBody>
      </p:sp>
      <p:pic>
        <p:nvPicPr>
          <p:cNvPr id="4" name="Picture 3"/>
          <p:cNvPicPr>
            <a:picLocks noChangeAspect="1"/>
          </p:cNvPicPr>
          <p:nvPr/>
        </p:nvPicPr>
        <p:blipFill rotWithShape="1">
          <a:blip r:embed="rId3"/>
          <a:srcRect r="41982" b="60856"/>
          <a:stretch/>
        </p:blipFill>
        <p:spPr>
          <a:xfrm>
            <a:off x="76200" y="990601"/>
            <a:ext cx="6172200" cy="2209800"/>
          </a:xfrm>
          <a:prstGeom prst="rect">
            <a:avLst/>
          </a:prstGeom>
        </p:spPr>
      </p:pic>
      <p:pic>
        <p:nvPicPr>
          <p:cNvPr id="6" name="Picture 5"/>
          <p:cNvPicPr>
            <a:picLocks noChangeAspect="1"/>
          </p:cNvPicPr>
          <p:nvPr/>
        </p:nvPicPr>
        <p:blipFill rotWithShape="1">
          <a:blip r:embed="rId4"/>
          <a:srcRect l="55792" b="54130"/>
          <a:stretch/>
        </p:blipFill>
        <p:spPr>
          <a:xfrm>
            <a:off x="3847645" y="3357546"/>
            <a:ext cx="4649111" cy="2539224"/>
          </a:xfrm>
          <a:prstGeom prst="rect">
            <a:avLst/>
          </a:prstGeom>
        </p:spPr>
      </p:pic>
      <p:pic>
        <p:nvPicPr>
          <p:cNvPr id="7" name="Picture 6"/>
          <p:cNvPicPr>
            <a:picLocks noChangeAspect="1"/>
          </p:cNvPicPr>
          <p:nvPr/>
        </p:nvPicPr>
        <p:blipFill rotWithShape="1">
          <a:blip r:embed="rId4"/>
          <a:srcRect l="723" r="54353" b="64211"/>
          <a:stretch/>
        </p:blipFill>
        <p:spPr>
          <a:xfrm>
            <a:off x="-228600" y="3200401"/>
            <a:ext cx="4724400" cy="1981200"/>
          </a:xfrm>
          <a:prstGeom prst="rect">
            <a:avLst/>
          </a:prstGeom>
        </p:spPr>
      </p:pic>
      <p:pic>
        <p:nvPicPr>
          <p:cNvPr id="2" name="Picture 1"/>
          <p:cNvPicPr>
            <a:picLocks noChangeAspect="1"/>
          </p:cNvPicPr>
          <p:nvPr/>
        </p:nvPicPr>
        <p:blipFill rotWithShape="1">
          <a:blip r:embed="rId5"/>
          <a:srcRect l="10330" t="1471" b="1"/>
          <a:stretch/>
        </p:blipFill>
        <p:spPr>
          <a:xfrm>
            <a:off x="7732929" y="1491125"/>
            <a:ext cx="4459071" cy="4405645"/>
          </a:xfrm>
          <a:prstGeom prst="rect">
            <a:avLst/>
          </a:prstGeom>
        </p:spPr>
      </p:pic>
      <p:pic>
        <p:nvPicPr>
          <p:cNvPr id="8" name="Picture 7"/>
          <p:cNvPicPr>
            <a:picLocks noChangeAspect="1"/>
          </p:cNvPicPr>
          <p:nvPr/>
        </p:nvPicPr>
        <p:blipFill rotWithShape="1">
          <a:blip r:embed="rId3"/>
          <a:srcRect l="61599" b="60856"/>
          <a:stretch/>
        </p:blipFill>
        <p:spPr>
          <a:xfrm>
            <a:off x="4205779" y="977665"/>
            <a:ext cx="4085242" cy="2209800"/>
          </a:xfrm>
          <a:prstGeom prst="rect">
            <a:avLst/>
          </a:prstGeom>
        </p:spPr>
      </p:pic>
    </p:spTree>
    <p:extLst>
      <p:ext uri="{BB962C8B-B14F-4D97-AF65-F5344CB8AC3E}">
        <p14:creationId xmlns:p14="http://schemas.microsoft.com/office/powerpoint/2010/main" val="939795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749" y="138752"/>
            <a:ext cx="7315200" cy="685800"/>
          </a:xfrm>
        </p:spPr>
        <p:txBody>
          <a:bodyPr/>
          <a:lstStyle/>
          <a:p>
            <a:r>
              <a:rPr lang="en-US" dirty="0" smtClean="0"/>
              <a:t>Nous </a:t>
            </a:r>
            <a:r>
              <a:rPr lang="en-US" dirty="0" err="1" smtClean="0"/>
              <a:t>CoEs</a:t>
            </a:r>
            <a:endParaRPr lang="en-US" dirty="0"/>
          </a:p>
        </p:txBody>
      </p:sp>
      <p:pic>
        <p:nvPicPr>
          <p:cNvPr id="4" name="Content Placeholder 3"/>
          <p:cNvPicPr>
            <a:picLocks noGrp="1" noChangeAspect="1"/>
          </p:cNvPicPr>
          <p:nvPr>
            <p:ph idx="1"/>
          </p:nvPr>
        </p:nvPicPr>
        <p:blipFill>
          <a:blip r:embed="rId2"/>
          <a:stretch>
            <a:fillRect/>
          </a:stretch>
        </p:blipFill>
        <p:spPr>
          <a:xfrm>
            <a:off x="907367" y="1112838"/>
            <a:ext cx="10377266" cy="4525962"/>
          </a:xfrm>
          <a:prstGeom prst="rect">
            <a:avLst/>
          </a:prstGeom>
        </p:spPr>
      </p:pic>
    </p:spTree>
    <p:extLst>
      <p:ext uri="{BB962C8B-B14F-4D97-AF65-F5344CB8AC3E}">
        <p14:creationId xmlns:p14="http://schemas.microsoft.com/office/powerpoint/2010/main" val="2683719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672" y="158472"/>
            <a:ext cx="7315200" cy="685800"/>
          </a:xfrm>
        </p:spPr>
        <p:txBody>
          <a:bodyPr>
            <a:normAutofit/>
          </a:bodyPr>
          <a:lstStyle/>
          <a:p>
            <a:r>
              <a:rPr lang="en-US" dirty="0" smtClean="0"/>
              <a:t>GSS </a:t>
            </a:r>
            <a:r>
              <a:rPr lang="en-US" dirty="0" err="1" smtClean="0"/>
              <a:t>CoE</a:t>
            </a:r>
            <a:r>
              <a:rPr lang="en-US" dirty="0" err="1"/>
              <a:t>s</a:t>
            </a:r>
            <a:endParaRPr lang="en-US" dirty="0"/>
          </a:p>
        </p:txBody>
      </p:sp>
      <p:sp>
        <p:nvSpPr>
          <p:cNvPr id="20" name="Rectangle 19">
            <a:extLst>
              <a:ext uri="{FF2B5EF4-FFF2-40B4-BE49-F238E27FC236}">
                <a16:creationId xmlns:a16="http://schemas.microsoft.com/office/drawing/2014/main" id="{BC5093A7-CA59-412E-ADDD-590CBCE18BEE}"/>
              </a:ext>
            </a:extLst>
          </p:cNvPr>
          <p:cNvSpPr/>
          <p:nvPr/>
        </p:nvSpPr>
        <p:spPr>
          <a:xfrm>
            <a:off x="0" y="2107890"/>
            <a:ext cx="12192000" cy="2880320"/>
          </a:xfrm>
          <a:prstGeom prst="rect">
            <a:avLst/>
          </a:prstGeom>
          <a:solidFill>
            <a:schemeClr val="bg2"/>
          </a:solidFill>
          <a:ln w="25400" cap="flat" cmpd="sng" algn="ctr">
            <a:solidFill>
              <a:schemeClr val="bg2"/>
            </a:solidFill>
            <a:prstDash val="solid"/>
          </a:ln>
          <a:effectLst/>
        </p:spPr>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mbria" panose="02040503050406030204" pitchFamily="18" charset="0"/>
              <a:ea typeface="+mn-ea"/>
              <a:cs typeface="Arial" pitchFamily="34" charset="0"/>
            </a:endParaRPr>
          </a:p>
        </p:txBody>
      </p:sp>
      <p:sp>
        <p:nvSpPr>
          <p:cNvPr id="22" name="Rectangle 21">
            <a:extLst>
              <a:ext uri="{FF2B5EF4-FFF2-40B4-BE49-F238E27FC236}">
                <a16:creationId xmlns:a16="http://schemas.microsoft.com/office/drawing/2014/main" id="{36B111C0-CD34-452A-8362-29A201A68ED4}"/>
              </a:ext>
            </a:extLst>
          </p:cNvPr>
          <p:cNvSpPr/>
          <p:nvPr/>
        </p:nvSpPr>
        <p:spPr>
          <a:xfrm>
            <a:off x="1451992" y="1799468"/>
            <a:ext cx="4572000" cy="1668364"/>
          </a:xfrm>
          <a:prstGeom prst="rect">
            <a:avLst/>
          </a:prstGeom>
          <a:solidFill>
            <a:srgbClr val="DC3C00"/>
          </a:solidFill>
          <a:ln w="76200" cap="flat" cmpd="sng" algn="ctr">
            <a:noFill/>
            <a:prstDash val="solid"/>
          </a:ln>
          <a:effectLst/>
        </p:spPr>
        <p:txBody>
          <a:bodyPr lIns="1188720" rtlCol="0" anchor="ctr"/>
          <a:lstStyle/>
          <a:p>
            <a:pPr marL="548640" marR="0" lvl="1" indent="-2857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prstClr val="white"/>
                </a:solidFill>
                <a:effectLst/>
                <a:uLnTx/>
                <a:uFillTx/>
                <a:latin typeface="Cambria" panose="02040503050406030204" pitchFamily="18" charset="0"/>
                <a:ea typeface="+mn-ea"/>
                <a:cs typeface="Arial" pitchFamily="34" charset="0"/>
              </a:rPr>
              <a:t>Content Management</a:t>
            </a:r>
          </a:p>
          <a:p>
            <a:pPr marL="548640" marR="0" lvl="1" indent="-2857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prstClr val="white"/>
                </a:solidFill>
                <a:effectLst/>
                <a:uLnTx/>
                <a:uFillTx/>
                <a:latin typeface="Cambria" panose="02040503050406030204" pitchFamily="18" charset="0"/>
                <a:ea typeface="+mn-ea"/>
                <a:cs typeface="Arial" pitchFamily="34" charset="0"/>
              </a:rPr>
              <a:t>CRM</a:t>
            </a:r>
          </a:p>
          <a:p>
            <a:pPr marL="548640" marR="0" lvl="1" indent="-2857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prstClr val="white"/>
                </a:solidFill>
                <a:effectLst/>
                <a:uLnTx/>
                <a:uFillTx/>
                <a:latin typeface="Cambria" panose="02040503050406030204" pitchFamily="18" charset="0"/>
                <a:ea typeface="+mn-ea"/>
                <a:cs typeface="Arial" pitchFamily="34" charset="0"/>
              </a:rPr>
              <a:t>UI</a:t>
            </a:r>
          </a:p>
          <a:p>
            <a:pPr marL="548640" marR="0" lvl="1" indent="-2857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prstClr val="white"/>
                </a:solidFill>
                <a:effectLst/>
                <a:uLnTx/>
                <a:uFillTx/>
                <a:latin typeface="Cambria" panose="02040503050406030204" pitchFamily="18" charset="0"/>
                <a:ea typeface="+mn-ea"/>
                <a:cs typeface="Arial" pitchFamily="34" charset="0"/>
              </a:rPr>
              <a:t>UX</a:t>
            </a:r>
          </a:p>
          <a:p>
            <a:pPr marL="548640" marR="0" lvl="1" indent="-2857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prstClr val="white"/>
                </a:solidFill>
                <a:effectLst/>
                <a:uLnTx/>
                <a:uFillTx/>
                <a:latin typeface="Cambria" panose="02040503050406030204" pitchFamily="18" charset="0"/>
                <a:ea typeface="+mn-ea"/>
                <a:cs typeface="Arial" pitchFamily="34" charset="0"/>
              </a:rPr>
              <a:t>Mobility</a:t>
            </a:r>
          </a:p>
          <a:p>
            <a:pPr marL="548640" marR="0" lvl="1" indent="-2857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kern="0" dirty="0" smtClean="0">
                <a:solidFill>
                  <a:prstClr val="white"/>
                </a:solidFill>
                <a:latin typeface="Cambria" panose="02040503050406030204" pitchFamily="18" charset="0"/>
                <a:cs typeface="Arial" pitchFamily="34" charset="0"/>
              </a:rPr>
              <a:t>BPM/Workflows/RPA</a:t>
            </a:r>
            <a:endParaRPr kumimoji="0" lang="en-US" sz="1800" b="0" i="0" u="none" strike="noStrike" kern="0" cap="none" spc="0" normalizeH="0" baseline="0" noProof="0" dirty="0">
              <a:ln>
                <a:noFill/>
              </a:ln>
              <a:solidFill>
                <a:prstClr val="white"/>
              </a:solidFill>
              <a:effectLst/>
              <a:uLnTx/>
              <a:uFillTx/>
              <a:latin typeface="Cambria" panose="02040503050406030204" pitchFamily="18" charset="0"/>
              <a:ea typeface="+mn-ea"/>
              <a:cs typeface="Arial" pitchFamily="34" charset="0"/>
            </a:endParaRPr>
          </a:p>
        </p:txBody>
      </p:sp>
      <p:sp>
        <p:nvSpPr>
          <p:cNvPr id="23" name="Rectangle 22">
            <a:extLst>
              <a:ext uri="{FF2B5EF4-FFF2-40B4-BE49-F238E27FC236}">
                <a16:creationId xmlns:a16="http://schemas.microsoft.com/office/drawing/2014/main" id="{30D422DE-C089-403C-BB53-C51868733F1B}"/>
              </a:ext>
            </a:extLst>
          </p:cNvPr>
          <p:cNvSpPr/>
          <p:nvPr/>
        </p:nvSpPr>
        <p:spPr>
          <a:xfrm>
            <a:off x="6168008" y="1799468"/>
            <a:ext cx="4572000" cy="1668364"/>
          </a:xfrm>
          <a:prstGeom prst="rect">
            <a:avLst/>
          </a:prstGeom>
          <a:solidFill>
            <a:srgbClr val="00BCF2"/>
          </a:solidFill>
          <a:ln w="76200" cap="flat" cmpd="sng" algn="ctr">
            <a:noFill/>
            <a:prstDash val="solid"/>
          </a:ln>
          <a:effectLst/>
        </p:spPr>
        <p:txBody>
          <a:bodyPr lIns="1188720" rtlCol="0" anchor="ctr"/>
          <a:lstStyle/>
          <a:p>
            <a:pPr marL="742950" marR="0" lvl="1" indent="-285750" algn="l" defTabSz="914354"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prstClr val="white"/>
                </a:solidFill>
                <a:effectLst/>
                <a:uLnTx/>
                <a:uFillTx/>
                <a:latin typeface="Cambria" panose="02040503050406030204" pitchFamily="18" charset="0"/>
                <a:ea typeface="+mn-ea"/>
                <a:cs typeface="Arial" pitchFamily="34" charset="0"/>
              </a:rPr>
              <a:t>BI</a:t>
            </a:r>
          </a:p>
          <a:p>
            <a:pPr marL="742950" marR="0" lvl="1" indent="-285750" algn="l" defTabSz="914354"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prstClr val="white"/>
                </a:solidFill>
                <a:effectLst/>
                <a:uLnTx/>
                <a:uFillTx/>
                <a:latin typeface="Cambria" panose="02040503050406030204" pitchFamily="18" charset="0"/>
                <a:ea typeface="+mn-ea"/>
                <a:cs typeface="Arial" pitchFamily="34" charset="0"/>
              </a:rPr>
              <a:t>DW</a:t>
            </a:r>
          </a:p>
          <a:p>
            <a:pPr marL="742950" marR="0" lvl="1" indent="-285750" algn="l" defTabSz="914354"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prstClr val="white"/>
                </a:solidFill>
                <a:effectLst/>
                <a:uLnTx/>
                <a:uFillTx/>
                <a:latin typeface="Cambria" panose="02040503050406030204" pitchFamily="18" charset="0"/>
                <a:ea typeface="+mn-ea"/>
                <a:cs typeface="Arial" pitchFamily="34" charset="0"/>
              </a:rPr>
              <a:t>Big Data</a:t>
            </a:r>
            <a:endParaRPr kumimoji="0" lang="en-US" sz="1800" b="0" i="0" u="none" strike="noStrike" kern="0" cap="none" spc="0" normalizeH="0" baseline="0" noProof="0" dirty="0">
              <a:ln>
                <a:noFill/>
              </a:ln>
              <a:solidFill>
                <a:prstClr val="white"/>
              </a:solidFill>
              <a:effectLst/>
              <a:uLnTx/>
              <a:uFillTx/>
              <a:latin typeface="Cambria" panose="02040503050406030204" pitchFamily="18" charset="0"/>
              <a:ea typeface="+mn-ea"/>
              <a:cs typeface="Arial" pitchFamily="34" charset="0"/>
            </a:endParaRPr>
          </a:p>
        </p:txBody>
      </p:sp>
      <p:sp>
        <p:nvSpPr>
          <p:cNvPr id="24" name="Rectangle 23">
            <a:extLst>
              <a:ext uri="{FF2B5EF4-FFF2-40B4-BE49-F238E27FC236}">
                <a16:creationId xmlns:a16="http://schemas.microsoft.com/office/drawing/2014/main" id="{2F634C2C-C023-414E-8E21-D8EF4006A573}"/>
              </a:ext>
            </a:extLst>
          </p:cNvPr>
          <p:cNvSpPr/>
          <p:nvPr/>
        </p:nvSpPr>
        <p:spPr>
          <a:xfrm>
            <a:off x="3926968" y="3628268"/>
            <a:ext cx="4572000" cy="1668364"/>
          </a:xfrm>
          <a:prstGeom prst="rect">
            <a:avLst/>
          </a:prstGeom>
          <a:solidFill>
            <a:srgbClr val="2980B9"/>
          </a:solidFill>
          <a:ln w="76200" cap="flat" cmpd="sng" algn="ctr">
            <a:noFill/>
            <a:prstDash val="solid"/>
          </a:ln>
          <a:effectLst/>
        </p:spPr>
        <p:txBody>
          <a:bodyPr lIns="1188720" rtlCol="0" anchor="ctr"/>
          <a:lstStyle/>
          <a:p>
            <a:pPr marL="285750" marR="0" lvl="0" indent="-285750" algn="l" defTabSz="914354"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1800" b="0" i="0" u="none" strike="noStrike" kern="0" cap="none" spc="0" normalizeH="0" baseline="0" noProof="0" dirty="0">
              <a:ln>
                <a:noFill/>
              </a:ln>
              <a:solidFill>
                <a:prstClr val="white"/>
              </a:solidFill>
              <a:effectLst/>
              <a:uLnTx/>
              <a:uFillTx/>
              <a:latin typeface="Cambria" panose="02040503050406030204" pitchFamily="18" charset="0"/>
              <a:ea typeface="+mn-ea"/>
              <a:cs typeface="Arial" pitchFamily="34" charset="0"/>
            </a:endParaRPr>
          </a:p>
        </p:txBody>
      </p:sp>
      <p:sp>
        <p:nvSpPr>
          <p:cNvPr id="34" name="Right Triangle 33">
            <a:extLst>
              <a:ext uri="{FF2B5EF4-FFF2-40B4-BE49-F238E27FC236}">
                <a16:creationId xmlns:a16="http://schemas.microsoft.com/office/drawing/2014/main" id="{3A8D9F8E-B69D-4B1B-95E7-EC9B3573B914}"/>
              </a:ext>
            </a:extLst>
          </p:cNvPr>
          <p:cNvSpPr/>
          <p:nvPr/>
        </p:nvSpPr>
        <p:spPr>
          <a:xfrm rot="5400000" flipH="1" flipV="1">
            <a:off x="1160621" y="1816519"/>
            <a:ext cx="308422" cy="274320"/>
          </a:xfrm>
          <a:prstGeom prst="rtTriangle">
            <a:avLst/>
          </a:prstGeom>
          <a:gradFill flip="none" rotWithShape="1">
            <a:gsLst>
              <a:gs pos="0">
                <a:srgbClr val="DC3C00">
                  <a:tint val="66000"/>
                  <a:satMod val="160000"/>
                </a:srgbClr>
              </a:gs>
              <a:gs pos="50000">
                <a:srgbClr val="DC3C00">
                  <a:tint val="44500"/>
                  <a:satMod val="160000"/>
                </a:srgbClr>
              </a:gs>
              <a:gs pos="100000">
                <a:srgbClr val="DC3C00">
                  <a:tint val="23500"/>
                  <a:satMod val="160000"/>
                </a:srgbClr>
              </a:gs>
            </a:gsLst>
            <a:lin ang="10800000" scaled="1"/>
            <a:tileRect/>
          </a:gradFill>
          <a:ln w="25400" cap="flat" cmpd="sng" algn="ctr">
            <a:noFill/>
            <a:prstDash val="solid"/>
          </a:ln>
          <a:effectLst/>
        </p:spPr>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mbria" panose="02040503050406030204" pitchFamily="18" charset="0"/>
              <a:ea typeface="+mn-ea"/>
              <a:cs typeface="Arial" pitchFamily="34" charset="0"/>
            </a:endParaRPr>
          </a:p>
        </p:txBody>
      </p:sp>
      <p:sp>
        <p:nvSpPr>
          <p:cNvPr id="35" name="Right Triangle 34">
            <a:extLst>
              <a:ext uri="{FF2B5EF4-FFF2-40B4-BE49-F238E27FC236}">
                <a16:creationId xmlns:a16="http://schemas.microsoft.com/office/drawing/2014/main" id="{DFF359D5-56C1-48ED-970C-98CFAAEBC596}"/>
              </a:ext>
            </a:extLst>
          </p:cNvPr>
          <p:cNvSpPr/>
          <p:nvPr/>
        </p:nvSpPr>
        <p:spPr>
          <a:xfrm rot="5400000" flipV="1">
            <a:off x="3635597" y="5005261"/>
            <a:ext cx="308422" cy="274320"/>
          </a:xfrm>
          <a:prstGeom prst="rtTriangle">
            <a:avLst/>
          </a:prstGeom>
          <a:gradFill flip="none" rotWithShape="1">
            <a:gsLst>
              <a:gs pos="0">
                <a:srgbClr val="2980B9">
                  <a:shade val="30000"/>
                  <a:satMod val="115000"/>
                </a:srgbClr>
              </a:gs>
              <a:gs pos="50000">
                <a:srgbClr val="2980B9">
                  <a:shade val="67500"/>
                  <a:satMod val="115000"/>
                </a:srgbClr>
              </a:gs>
              <a:gs pos="100000">
                <a:srgbClr val="2980B9">
                  <a:shade val="100000"/>
                  <a:satMod val="115000"/>
                </a:srgbClr>
              </a:gs>
            </a:gsLst>
            <a:lin ang="0" scaled="1"/>
            <a:tileRect/>
          </a:gradFill>
          <a:ln w="25400" cap="flat" cmpd="sng" algn="ctr">
            <a:noFill/>
            <a:prstDash val="solid"/>
          </a:ln>
          <a:effectLst/>
        </p:spPr>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mbria" panose="02040503050406030204" pitchFamily="18" charset="0"/>
              <a:ea typeface="+mn-ea"/>
              <a:cs typeface="Arial" pitchFamily="34" charset="0"/>
            </a:endParaRPr>
          </a:p>
        </p:txBody>
      </p:sp>
      <p:sp>
        <p:nvSpPr>
          <p:cNvPr id="32" name="Right Triangle 31">
            <a:extLst>
              <a:ext uri="{FF2B5EF4-FFF2-40B4-BE49-F238E27FC236}">
                <a16:creationId xmlns:a16="http://schemas.microsoft.com/office/drawing/2014/main" id="{3B9AA896-C0E4-4D2A-BF14-04835A835E3E}"/>
              </a:ext>
            </a:extLst>
          </p:cNvPr>
          <p:cNvSpPr/>
          <p:nvPr/>
        </p:nvSpPr>
        <p:spPr>
          <a:xfrm rot="16200000" flipV="1">
            <a:off x="10722957" y="1816519"/>
            <a:ext cx="308422" cy="274320"/>
          </a:xfrm>
          <a:prstGeom prst="rtTriangle">
            <a:avLst/>
          </a:prstGeom>
          <a:gradFill flip="none" rotWithShape="1">
            <a:gsLst>
              <a:gs pos="0">
                <a:srgbClr val="00BCF2">
                  <a:tint val="66000"/>
                  <a:satMod val="160000"/>
                </a:srgbClr>
              </a:gs>
              <a:gs pos="50000">
                <a:srgbClr val="00BCF2">
                  <a:tint val="44500"/>
                  <a:satMod val="160000"/>
                </a:srgbClr>
              </a:gs>
              <a:gs pos="100000">
                <a:srgbClr val="00BCF2">
                  <a:tint val="23500"/>
                  <a:satMod val="160000"/>
                </a:srgbClr>
              </a:gs>
            </a:gsLst>
            <a:lin ang="0" scaled="1"/>
            <a:tileRect/>
          </a:gradFill>
          <a:ln w="25400" cap="flat" cmpd="sng" algn="ctr">
            <a:noFill/>
            <a:prstDash val="solid"/>
          </a:ln>
          <a:effectLst/>
        </p:spPr>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mbria" panose="02040503050406030204" pitchFamily="18" charset="0"/>
              <a:ea typeface="+mn-ea"/>
              <a:cs typeface="Arial" pitchFamily="34" charset="0"/>
            </a:endParaRPr>
          </a:p>
        </p:txBody>
      </p:sp>
      <p:sp>
        <p:nvSpPr>
          <p:cNvPr id="33" name="Right Triangle 32">
            <a:extLst>
              <a:ext uri="{FF2B5EF4-FFF2-40B4-BE49-F238E27FC236}">
                <a16:creationId xmlns:a16="http://schemas.microsoft.com/office/drawing/2014/main" id="{4A16901F-016E-48E4-AD86-5EDFA9CD801E}"/>
              </a:ext>
            </a:extLst>
          </p:cNvPr>
          <p:cNvSpPr/>
          <p:nvPr/>
        </p:nvSpPr>
        <p:spPr>
          <a:xfrm rot="16200000" flipH="1" flipV="1">
            <a:off x="8462970" y="5001283"/>
            <a:ext cx="308422" cy="274320"/>
          </a:xfrm>
          <a:prstGeom prst="rtTriangle">
            <a:avLst/>
          </a:prstGeom>
          <a:gradFill flip="none" rotWithShape="1">
            <a:gsLst>
              <a:gs pos="0">
                <a:srgbClr val="2980B9">
                  <a:shade val="30000"/>
                  <a:satMod val="115000"/>
                </a:srgbClr>
              </a:gs>
              <a:gs pos="50000">
                <a:srgbClr val="2980B9">
                  <a:shade val="67500"/>
                  <a:satMod val="115000"/>
                </a:srgbClr>
              </a:gs>
              <a:gs pos="100000">
                <a:srgbClr val="2980B9">
                  <a:shade val="100000"/>
                  <a:satMod val="115000"/>
                </a:srgbClr>
              </a:gs>
            </a:gsLst>
            <a:lin ang="0" scaled="1"/>
            <a:tileRect/>
          </a:gradFill>
          <a:ln w="25400" cap="flat" cmpd="sng" algn="ctr">
            <a:noFill/>
            <a:prstDash val="solid"/>
          </a:ln>
          <a:effectLst/>
        </p:spPr>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mbria" panose="02040503050406030204" pitchFamily="18" charset="0"/>
              <a:ea typeface="+mn-ea"/>
              <a:cs typeface="Arial" pitchFamily="34" charset="0"/>
            </a:endParaRPr>
          </a:p>
        </p:txBody>
      </p:sp>
      <p:sp>
        <p:nvSpPr>
          <p:cNvPr id="36" name="Freeform 5"/>
          <p:cNvSpPr>
            <a:spLocks noChangeAspect="1" noEditPoints="1"/>
          </p:cNvSpPr>
          <p:nvPr/>
        </p:nvSpPr>
        <p:spPr bwMode="auto">
          <a:xfrm>
            <a:off x="1669306" y="2262532"/>
            <a:ext cx="457186" cy="468287"/>
          </a:xfrm>
          <a:custGeom>
            <a:avLst/>
            <a:gdLst>
              <a:gd name="T0" fmla="*/ 2 w 144"/>
              <a:gd name="T1" fmla="*/ 86 h 148"/>
              <a:gd name="T2" fmla="*/ 2 w 144"/>
              <a:gd name="T3" fmla="*/ 65 h 148"/>
              <a:gd name="T4" fmla="*/ 18 w 144"/>
              <a:gd name="T5" fmla="*/ 86 h 148"/>
              <a:gd name="T6" fmla="*/ 25 w 144"/>
              <a:gd name="T7" fmla="*/ 92 h 148"/>
              <a:gd name="T8" fmla="*/ 32 w 144"/>
              <a:gd name="T9" fmla="*/ 86 h 148"/>
              <a:gd name="T10" fmla="*/ 32 w 144"/>
              <a:gd name="T11" fmla="*/ 65 h 148"/>
              <a:gd name="T12" fmla="*/ 47 w 144"/>
              <a:gd name="T13" fmla="*/ 86 h 148"/>
              <a:gd name="T14" fmla="*/ 55 w 144"/>
              <a:gd name="T15" fmla="*/ 92 h 148"/>
              <a:gd name="T16" fmla="*/ 72 w 144"/>
              <a:gd name="T17" fmla="*/ 93 h 148"/>
              <a:gd name="T18" fmla="*/ 72 w 144"/>
              <a:gd name="T19" fmla="*/ 55 h 148"/>
              <a:gd name="T20" fmla="*/ 72 w 144"/>
              <a:gd name="T21" fmla="*/ 61 h 148"/>
              <a:gd name="T22" fmla="*/ 77 w 144"/>
              <a:gd name="T23" fmla="*/ 74 h 148"/>
              <a:gd name="T24" fmla="*/ 91 w 144"/>
              <a:gd name="T25" fmla="*/ 86 h 148"/>
              <a:gd name="T26" fmla="*/ 90 w 144"/>
              <a:gd name="T27" fmla="*/ 65 h 148"/>
              <a:gd name="T28" fmla="*/ 106 w 144"/>
              <a:gd name="T29" fmla="*/ 86 h 148"/>
              <a:gd name="T30" fmla="*/ 114 w 144"/>
              <a:gd name="T31" fmla="*/ 92 h 148"/>
              <a:gd name="T32" fmla="*/ 131 w 144"/>
              <a:gd name="T33" fmla="*/ 93 h 148"/>
              <a:gd name="T34" fmla="*/ 131 w 144"/>
              <a:gd name="T35" fmla="*/ 55 h 148"/>
              <a:gd name="T36" fmla="*/ 131 w 144"/>
              <a:gd name="T37" fmla="*/ 61 h 148"/>
              <a:gd name="T38" fmla="*/ 135 w 144"/>
              <a:gd name="T39" fmla="*/ 74 h 148"/>
              <a:gd name="T40" fmla="*/ 13 w 144"/>
              <a:gd name="T41" fmla="*/ 148 h 148"/>
              <a:gd name="T42" fmla="*/ 14 w 144"/>
              <a:gd name="T43" fmla="*/ 109 h 148"/>
              <a:gd name="T44" fmla="*/ 14 w 144"/>
              <a:gd name="T45" fmla="*/ 116 h 148"/>
              <a:gd name="T46" fmla="*/ 19 w 144"/>
              <a:gd name="T47" fmla="*/ 128 h 148"/>
              <a:gd name="T48" fmla="*/ 43 w 144"/>
              <a:gd name="T49" fmla="*/ 148 h 148"/>
              <a:gd name="T50" fmla="*/ 44 w 144"/>
              <a:gd name="T51" fmla="*/ 109 h 148"/>
              <a:gd name="T52" fmla="*/ 43 w 144"/>
              <a:gd name="T53" fmla="*/ 116 h 148"/>
              <a:gd name="T54" fmla="*/ 48 w 144"/>
              <a:gd name="T55" fmla="*/ 128 h 148"/>
              <a:gd name="T56" fmla="*/ 62 w 144"/>
              <a:gd name="T57" fmla="*/ 140 h 148"/>
              <a:gd name="T58" fmla="*/ 62 w 144"/>
              <a:gd name="T59" fmla="*/ 119 h 148"/>
              <a:gd name="T60" fmla="*/ 77 w 144"/>
              <a:gd name="T61" fmla="*/ 140 h 148"/>
              <a:gd name="T62" fmla="*/ 85 w 144"/>
              <a:gd name="T63" fmla="*/ 147 h 148"/>
              <a:gd name="T64" fmla="*/ 91 w 144"/>
              <a:gd name="T65" fmla="*/ 140 h 148"/>
              <a:gd name="T66" fmla="*/ 91 w 144"/>
              <a:gd name="T67" fmla="*/ 119 h 148"/>
              <a:gd name="T68" fmla="*/ 107 w 144"/>
              <a:gd name="T69" fmla="*/ 140 h 148"/>
              <a:gd name="T70" fmla="*/ 114 w 144"/>
              <a:gd name="T71" fmla="*/ 147 h 148"/>
              <a:gd name="T72" fmla="*/ 121 w 144"/>
              <a:gd name="T73" fmla="*/ 140 h 148"/>
              <a:gd name="T74" fmla="*/ 120 w 144"/>
              <a:gd name="T75" fmla="*/ 119 h 148"/>
              <a:gd name="T76" fmla="*/ 136 w 144"/>
              <a:gd name="T77" fmla="*/ 140 h 148"/>
              <a:gd name="T78" fmla="*/ 143 w 144"/>
              <a:gd name="T79" fmla="*/ 147 h 148"/>
              <a:gd name="T80" fmla="*/ 13 w 144"/>
              <a:gd name="T81" fmla="*/ 38 h 148"/>
              <a:gd name="T82" fmla="*/ 14 w 144"/>
              <a:gd name="T83" fmla="*/ 0 h 148"/>
              <a:gd name="T84" fmla="*/ 14 w 144"/>
              <a:gd name="T85" fmla="*/ 7 h 148"/>
              <a:gd name="T86" fmla="*/ 19 w 144"/>
              <a:gd name="T87" fmla="*/ 19 h 148"/>
              <a:gd name="T88" fmla="*/ 32 w 144"/>
              <a:gd name="T89" fmla="*/ 32 h 148"/>
              <a:gd name="T90" fmla="*/ 32 w 144"/>
              <a:gd name="T91" fmla="*/ 10 h 148"/>
              <a:gd name="T92" fmla="*/ 48 w 144"/>
              <a:gd name="T93" fmla="*/ 32 h 148"/>
              <a:gd name="T94" fmla="*/ 55 w 144"/>
              <a:gd name="T95" fmla="*/ 38 h 148"/>
              <a:gd name="T96" fmla="*/ 62 w 144"/>
              <a:gd name="T97" fmla="*/ 32 h 148"/>
              <a:gd name="T98" fmla="*/ 62 w 144"/>
              <a:gd name="T99" fmla="*/ 10 h 148"/>
              <a:gd name="T100" fmla="*/ 77 w 144"/>
              <a:gd name="T101" fmla="*/ 32 h 148"/>
              <a:gd name="T102" fmla="*/ 85 w 144"/>
              <a:gd name="T103" fmla="*/ 38 h 148"/>
              <a:gd name="T104" fmla="*/ 91 w 144"/>
              <a:gd name="T105" fmla="*/ 32 h 148"/>
              <a:gd name="T106" fmla="*/ 91 w 144"/>
              <a:gd name="T107" fmla="*/ 10 h 148"/>
              <a:gd name="T108" fmla="*/ 107 w 144"/>
              <a:gd name="T109" fmla="*/ 32 h 148"/>
              <a:gd name="T110" fmla="*/ 114 w 144"/>
              <a:gd name="T111" fmla="*/ 38 h 148"/>
              <a:gd name="T112" fmla="*/ 131 w 144"/>
              <a:gd name="T113" fmla="*/ 38 h 148"/>
              <a:gd name="T114" fmla="*/ 131 w 144"/>
              <a:gd name="T115" fmla="*/ 0 h 148"/>
              <a:gd name="T116" fmla="*/ 131 w 144"/>
              <a:gd name="T117" fmla="*/ 7 h 148"/>
              <a:gd name="T118" fmla="*/ 136 w 144"/>
              <a:gd name="T119" fmla="*/ 1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 h="148">
                <a:moveTo>
                  <a:pt x="25" y="92"/>
                </a:moveTo>
                <a:cubicBezTo>
                  <a:pt x="2" y="92"/>
                  <a:pt x="2" y="92"/>
                  <a:pt x="2" y="92"/>
                </a:cubicBezTo>
                <a:cubicBezTo>
                  <a:pt x="2" y="86"/>
                  <a:pt x="2" y="86"/>
                  <a:pt x="2" y="86"/>
                </a:cubicBezTo>
                <a:cubicBezTo>
                  <a:pt x="10" y="86"/>
                  <a:pt x="10" y="86"/>
                  <a:pt x="10" y="86"/>
                </a:cubicBezTo>
                <a:cubicBezTo>
                  <a:pt x="10" y="63"/>
                  <a:pt x="10" y="63"/>
                  <a:pt x="10" y="63"/>
                </a:cubicBezTo>
                <a:cubicBezTo>
                  <a:pt x="2" y="65"/>
                  <a:pt x="2" y="65"/>
                  <a:pt x="2" y="65"/>
                </a:cubicBezTo>
                <a:cubicBezTo>
                  <a:pt x="2" y="58"/>
                  <a:pt x="2" y="58"/>
                  <a:pt x="2" y="58"/>
                </a:cubicBezTo>
                <a:cubicBezTo>
                  <a:pt x="18" y="55"/>
                  <a:pt x="18" y="55"/>
                  <a:pt x="18" y="55"/>
                </a:cubicBezTo>
                <a:cubicBezTo>
                  <a:pt x="18" y="86"/>
                  <a:pt x="18" y="86"/>
                  <a:pt x="18" y="86"/>
                </a:cubicBezTo>
                <a:cubicBezTo>
                  <a:pt x="25" y="86"/>
                  <a:pt x="25" y="86"/>
                  <a:pt x="25" y="86"/>
                </a:cubicBezTo>
                <a:cubicBezTo>
                  <a:pt x="25" y="92"/>
                  <a:pt x="25" y="92"/>
                  <a:pt x="25" y="92"/>
                </a:cubicBezTo>
                <a:cubicBezTo>
                  <a:pt x="25" y="92"/>
                  <a:pt x="25" y="92"/>
                  <a:pt x="25" y="92"/>
                </a:cubicBezTo>
                <a:close/>
                <a:moveTo>
                  <a:pt x="55" y="92"/>
                </a:moveTo>
                <a:cubicBezTo>
                  <a:pt x="32" y="92"/>
                  <a:pt x="32" y="92"/>
                  <a:pt x="32" y="92"/>
                </a:cubicBezTo>
                <a:cubicBezTo>
                  <a:pt x="32" y="86"/>
                  <a:pt x="32" y="86"/>
                  <a:pt x="32" y="86"/>
                </a:cubicBezTo>
                <a:cubicBezTo>
                  <a:pt x="39" y="86"/>
                  <a:pt x="39" y="86"/>
                  <a:pt x="39" y="86"/>
                </a:cubicBezTo>
                <a:cubicBezTo>
                  <a:pt x="39" y="63"/>
                  <a:pt x="39" y="63"/>
                  <a:pt x="39" y="63"/>
                </a:cubicBezTo>
                <a:cubicBezTo>
                  <a:pt x="32" y="65"/>
                  <a:pt x="32" y="65"/>
                  <a:pt x="32" y="65"/>
                </a:cubicBezTo>
                <a:cubicBezTo>
                  <a:pt x="32" y="58"/>
                  <a:pt x="32" y="58"/>
                  <a:pt x="32" y="58"/>
                </a:cubicBezTo>
                <a:cubicBezTo>
                  <a:pt x="47" y="55"/>
                  <a:pt x="47" y="55"/>
                  <a:pt x="47" y="55"/>
                </a:cubicBezTo>
                <a:cubicBezTo>
                  <a:pt x="47" y="86"/>
                  <a:pt x="47" y="86"/>
                  <a:pt x="47" y="86"/>
                </a:cubicBezTo>
                <a:cubicBezTo>
                  <a:pt x="55" y="86"/>
                  <a:pt x="55" y="86"/>
                  <a:pt x="55" y="86"/>
                </a:cubicBezTo>
                <a:cubicBezTo>
                  <a:pt x="55" y="92"/>
                  <a:pt x="55" y="92"/>
                  <a:pt x="55" y="92"/>
                </a:cubicBezTo>
                <a:cubicBezTo>
                  <a:pt x="55" y="92"/>
                  <a:pt x="55" y="92"/>
                  <a:pt x="55" y="92"/>
                </a:cubicBezTo>
                <a:close/>
                <a:moveTo>
                  <a:pt x="85" y="73"/>
                </a:moveTo>
                <a:cubicBezTo>
                  <a:pt x="85" y="80"/>
                  <a:pt x="84" y="85"/>
                  <a:pt x="81" y="88"/>
                </a:cubicBezTo>
                <a:cubicBezTo>
                  <a:pt x="79" y="92"/>
                  <a:pt x="76" y="93"/>
                  <a:pt x="72" y="93"/>
                </a:cubicBezTo>
                <a:cubicBezTo>
                  <a:pt x="63" y="93"/>
                  <a:pt x="59" y="86"/>
                  <a:pt x="59" y="75"/>
                </a:cubicBezTo>
                <a:cubicBezTo>
                  <a:pt x="59" y="68"/>
                  <a:pt x="60" y="63"/>
                  <a:pt x="63" y="59"/>
                </a:cubicBezTo>
                <a:cubicBezTo>
                  <a:pt x="65" y="56"/>
                  <a:pt x="68" y="55"/>
                  <a:pt x="72" y="55"/>
                </a:cubicBezTo>
                <a:cubicBezTo>
                  <a:pt x="80" y="55"/>
                  <a:pt x="85" y="61"/>
                  <a:pt x="85" y="73"/>
                </a:cubicBezTo>
                <a:close/>
                <a:moveTo>
                  <a:pt x="77" y="74"/>
                </a:moveTo>
                <a:cubicBezTo>
                  <a:pt x="77" y="65"/>
                  <a:pt x="75" y="61"/>
                  <a:pt x="72" y="61"/>
                </a:cubicBezTo>
                <a:cubicBezTo>
                  <a:pt x="68" y="61"/>
                  <a:pt x="67" y="65"/>
                  <a:pt x="67" y="74"/>
                </a:cubicBezTo>
                <a:cubicBezTo>
                  <a:pt x="67" y="83"/>
                  <a:pt x="68" y="86"/>
                  <a:pt x="72" y="86"/>
                </a:cubicBezTo>
                <a:cubicBezTo>
                  <a:pt x="75" y="86"/>
                  <a:pt x="77" y="83"/>
                  <a:pt x="77" y="74"/>
                </a:cubicBezTo>
                <a:close/>
                <a:moveTo>
                  <a:pt x="114" y="92"/>
                </a:moveTo>
                <a:cubicBezTo>
                  <a:pt x="91" y="92"/>
                  <a:pt x="91" y="92"/>
                  <a:pt x="91" y="92"/>
                </a:cubicBezTo>
                <a:cubicBezTo>
                  <a:pt x="91" y="86"/>
                  <a:pt x="91" y="86"/>
                  <a:pt x="91" y="86"/>
                </a:cubicBezTo>
                <a:cubicBezTo>
                  <a:pt x="98" y="86"/>
                  <a:pt x="98" y="86"/>
                  <a:pt x="98" y="86"/>
                </a:cubicBezTo>
                <a:cubicBezTo>
                  <a:pt x="98" y="63"/>
                  <a:pt x="98" y="63"/>
                  <a:pt x="98" y="63"/>
                </a:cubicBezTo>
                <a:cubicBezTo>
                  <a:pt x="90" y="65"/>
                  <a:pt x="90" y="65"/>
                  <a:pt x="90" y="65"/>
                </a:cubicBezTo>
                <a:cubicBezTo>
                  <a:pt x="90" y="58"/>
                  <a:pt x="90" y="58"/>
                  <a:pt x="90" y="58"/>
                </a:cubicBezTo>
                <a:cubicBezTo>
                  <a:pt x="106" y="55"/>
                  <a:pt x="106" y="55"/>
                  <a:pt x="106" y="55"/>
                </a:cubicBezTo>
                <a:cubicBezTo>
                  <a:pt x="106" y="86"/>
                  <a:pt x="106" y="86"/>
                  <a:pt x="106" y="86"/>
                </a:cubicBezTo>
                <a:cubicBezTo>
                  <a:pt x="114" y="86"/>
                  <a:pt x="114" y="86"/>
                  <a:pt x="114" y="86"/>
                </a:cubicBezTo>
                <a:cubicBezTo>
                  <a:pt x="114" y="92"/>
                  <a:pt x="114" y="92"/>
                  <a:pt x="114" y="92"/>
                </a:cubicBezTo>
                <a:cubicBezTo>
                  <a:pt x="114" y="92"/>
                  <a:pt x="114" y="92"/>
                  <a:pt x="114" y="92"/>
                </a:cubicBezTo>
                <a:close/>
                <a:moveTo>
                  <a:pt x="143" y="73"/>
                </a:moveTo>
                <a:cubicBezTo>
                  <a:pt x="143" y="80"/>
                  <a:pt x="142" y="85"/>
                  <a:pt x="140" y="88"/>
                </a:cubicBezTo>
                <a:cubicBezTo>
                  <a:pt x="138" y="92"/>
                  <a:pt x="134" y="93"/>
                  <a:pt x="131" y="93"/>
                </a:cubicBezTo>
                <a:cubicBezTo>
                  <a:pt x="122" y="93"/>
                  <a:pt x="118" y="86"/>
                  <a:pt x="118" y="75"/>
                </a:cubicBezTo>
                <a:cubicBezTo>
                  <a:pt x="118" y="68"/>
                  <a:pt x="118" y="63"/>
                  <a:pt x="121" y="59"/>
                </a:cubicBezTo>
                <a:cubicBezTo>
                  <a:pt x="123" y="56"/>
                  <a:pt x="126" y="55"/>
                  <a:pt x="131" y="55"/>
                </a:cubicBezTo>
                <a:cubicBezTo>
                  <a:pt x="139" y="55"/>
                  <a:pt x="143" y="61"/>
                  <a:pt x="143" y="73"/>
                </a:cubicBezTo>
                <a:close/>
                <a:moveTo>
                  <a:pt x="135" y="74"/>
                </a:moveTo>
                <a:cubicBezTo>
                  <a:pt x="135" y="65"/>
                  <a:pt x="134" y="61"/>
                  <a:pt x="131" y="61"/>
                </a:cubicBezTo>
                <a:cubicBezTo>
                  <a:pt x="127" y="61"/>
                  <a:pt x="126" y="65"/>
                  <a:pt x="126" y="74"/>
                </a:cubicBezTo>
                <a:cubicBezTo>
                  <a:pt x="126" y="83"/>
                  <a:pt x="127" y="86"/>
                  <a:pt x="131" y="86"/>
                </a:cubicBezTo>
                <a:cubicBezTo>
                  <a:pt x="134" y="86"/>
                  <a:pt x="135" y="83"/>
                  <a:pt x="135" y="74"/>
                </a:cubicBezTo>
                <a:close/>
                <a:moveTo>
                  <a:pt x="27" y="128"/>
                </a:moveTo>
                <a:cubicBezTo>
                  <a:pt x="27" y="135"/>
                  <a:pt x="25" y="139"/>
                  <a:pt x="23" y="143"/>
                </a:cubicBezTo>
                <a:cubicBezTo>
                  <a:pt x="21" y="146"/>
                  <a:pt x="17" y="148"/>
                  <a:pt x="13" y="148"/>
                </a:cubicBezTo>
                <a:cubicBezTo>
                  <a:pt x="5" y="148"/>
                  <a:pt x="0" y="141"/>
                  <a:pt x="0" y="129"/>
                </a:cubicBezTo>
                <a:cubicBezTo>
                  <a:pt x="0" y="122"/>
                  <a:pt x="2" y="118"/>
                  <a:pt x="5" y="114"/>
                </a:cubicBezTo>
                <a:cubicBezTo>
                  <a:pt x="7" y="111"/>
                  <a:pt x="10" y="109"/>
                  <a:pt x="14" y="109"/>
                </a:cubicBezTo>
                <a:cubicBezTo>
                  <a:pt x="22" y="109"/>
                  <a:pt x="27" y="116"/>
                  <a:pt x="27" y="128"/>
                </a:cubicBezTo>
                <a:close/>
                <a:moveTo>
                  <a:pt x="19" y="128"/>
                </a:moveTo>
                <a:cubicBezTo>
                  <a:pt x="19" y="120"/>
                  <a:pt x="17" y="116"/>
                  <a:pt x="14" y="116"/>
                </a:cubicBezTo>
                <a:cubicBezTo>
                  <a:pt x="10" y="116"/>
                  <a:pt x="9" y="120"/>
                  <a:pt x="9" y="129"/>
                </a:cubicBezTo>
                <a:cubicBezTo>
                  <a:pt x="9" y="137"/>
                  <a:pt x="10" y="141"/>
                  <a:pt x="14" y="141"/>
                </a:cubicBezTo>
                <a:cubicBezTo>
                  <a:pt x="17" y="141"/>
                  <a:pt x="19" y="137"/>
                  <a:pt x="19" y="128"/>
                </a:cubicBezTo>
                <a:close/>
                <a:moveTo>
                  <a:pt x="56" y="128"/>
                </a:moveTo>
                <a:cubicBezTo>
                  <a:pt x="56" y="135"/>
                  <a:pt x="55" y="139"/>
                  <a:pt x="53" y="143"/>
                </a:cubicBezTo>
                <a:cubicBezTo>
                  <a:pt x="50" y="146"/>
                  <a:pt x="47" y="148"/>
                  <a:pt x="43" y="148"/>
                </a:cubicBezTo>
                <a:cubicBezTo>
                  <a:pt x="34" y="148"/>
                  <a:pt x="30" y="141"/>
                  <a:pt x="30" y="129"/>
                </a:cubicBezTo>
                <a:cubicBezTo>
                  <a:pt x="30" y="122"/>
                  <a:pt x="32" y="118"/>
                  <a:pt x="34" y="114"/>
                </a:cubicBezTo>
                <a:cubicBezTo>
                  <a:pt x="36" y="111"/>
                  <a:pt x="39" y="109"/>
                  <a:pt x="44" y="109"/>
                </a:cubicBezTo>
                <a:cubicBezTo>
                  <a:pt x="52" y="109"/>
                  <a:pt x="56" y="116"/>
                  <a:pt x="56" y="128"/>
                </a:cubicBezTo>
                <a:close/>
                <a:moveTo>
                  <a:pt x="48" y="128"/>
                </a:moveTo>
                <a:cubicBezTo>
                  <a:pt x="48" y="120"/>
                  <a:pt x="46" y="116"/>
                  <a:pt x="43" y="116"/>
                </a:cubicBezTo>
                <a:cubicBezTo>
                  <a:pt x="40" y="116"/>
                  <a:pt x="38" y="120"/>
                  <a:pt x="38" y="129"/>
                </a:cubicBezTo>
                <a:cubicBezTo>
                  <a:pt x="38" y="137"/>
                  <a:pt x="40" y="141"/>
                  <a:pt x="43" y="141"/>
                </a:cubicBezTo>
                <a:cubicBezTo>
                  <a:pt x="46" y="141"/>
                  <a:pt x="48" y="137"/>
                  <a:pt x="48" y="128"/>
                </a:cubicBezTo>
                <a:close/>
                <a:moveTo>
                  <a:pt x="85" y="147"/>
                </a:moveTo>
                <a:cubicBezTo>
                  <a:pt x="62" y="147"/>
                  <a:pt x="62" y="147"/>
                  <a:pt x="62" y="147"/>
                </a:cubicBezTo>
                <a:cubicBezTo>
                  <a:pt x="62" y="140"/>
                  <a:pt x="62" y="140"/>
                  <a:pt x="62" y="140"/>
                </a:cubicBezTo>
                <a:cubicBezTo>
                  <a:pt x="69" y="140"/>
                  <a:pt x="69" y="140"/>
                  <a:pt x="69" y="140"/>
                </a:cubicBezTo>
                <a:cubicBezTo>
                  <a:pt x="69" y="117"/>
                  <a:pt x="69" y="117"/>
                  <a:pt x="69" y="117"/>
                </a:cubicBezTo>
                <a:cubicBezTo>
                  <a:pt x="62" y="119"/>
                  <a:pt x="62" y="119"/>
                  <a:pt x="62" y="119"/>
                </a:cubicBezTo>
                <a:cubicBezTo>
                  <a:pt x="62" y="113"/>
                  <a:pt x="62" y="113"/>
                  <a:pt x="62" y="113"/>
                </a:cubicBezTo>
                <a:cubicBezTo>
                  <a:pt x="77" y="109"/>
                  <a:pt x="77" y="109"/>
                  <a:pt x="77" y="109"/>
                </a:cubicBezTo>
                <a:cubicBezTo>
                  <a:pt x="77" y="140"/>
                  <a:pt x="77" y="140"/>
                  <a:pt x="77" y="140"/>
                </a:cubicBezTo>
                <a:cubicBezTo>
                  <a:pt x="85" y="140"/>
                  <a:pt x="85" y="140"/>
                  <a:pt x="85" y="140"/>
                </a:cubicBezTo>
                <a:cubicBezTo>
                  <a:pt x="85" y="147"/>
                  <a:pt x="85" y="147"/>
                  <a:pt x="85" y="147"/>
                </a:cubicBezTo>
                <a:cubicBezTo>
                  <a:pt x="85" y="147"/>
                  <a:pt x="85" y="147"/>
                  <a:pt x="85" y="147"/>
                </a:cubicBezTo>
                <a:close/>
                <a:moveTo>
                  <a:pt x="114" y="147"/>
                </a:moveTo>
                <a:cubicBezTo>
                  <a:pt x="91" y="147"/>
                  <a:pt x="91" y="147"/>
                  <a:pt x="91" y="147"/>
                </a:cubicBezTo>
                <a:cubicBezTo>
                  <a:pt x="91" y="140"/>
                  <a:pt x="91" y="140"/>
                  <a:pt x="91" y="140"/>
                </a:cubicBezTo>
                <a:cubicBezTo>
                  <a:pt x="99" y="140"/>
                  <a:pt x="99" y="140"/>
                  <a:pt x="99" y="140"/>
                </a:cubicBezTo>
                <a:cubicBezTo>
                  <a:pt x="99" y="117"/>
                  <a:pt x="99" y="117"/>
                  <a:pt x="99" y="117"/>
                </a:cubicBezTo>
                <a:cubicBezTo>
                  <a:pt x="91" y="119"/>
                  <a:pt x="91" y="119"/>
                  <a:pt x="91" y="119"/>
                </a:cubicBezTo>
                <a:cubicBezTo>
                  <a:pt x="91" y="113"/>
                  <a:pt x="91" y="113"/>
                  <a:pt x="91" y="113"/>
                </a:cubicBezTo>
                <a:cubicBezTo>
                  <a:pt x="107" y="109"/>
                  <a:pt x="107" y="109"/>
                  <a:pt x="107" y="109"/>
                </a:cubicBezTo>
                <a:cubicBezTo>
                  <a:pt x="107" y="140"/>
                  <a:pt x="107" y="140"/>
                  <a:pt x="107" y="140"/>
                </a:cubicBezTo>
                <a:cubicBezTo>
                  <a:pt x="114" y="140"/>
                  <a:pt x="114" y="140"/>
                  <a:pt x="114" y="140"/>
                </a:cubicBezTo>
                <a:cubicBezTo>
                  <a:pt x="114" y="147"/>
                  <a:pt x="114" y="147"/>
                  <a:pt x="114" y="147"/>
                </a:cubicBezTo>
                <a:cubicBezTo>
                  <a:pt x="114" y="147"/>
                  <a:pt x="114" y="147"/>
                  <a:pt x="114" y="147"/>
                </a:cubicBezTo>
                <a:close/>
                <a:moveTo>
                  <a:pt x="143" y="147"/>
                </a:moveTo>
                <a:cubicBezTo>
                  <a:pt x="121" y="147"/>
                  <a:pt x="121" y="147"/>
                  <a:pt x="121" y="147"/>
                </a:cubicBezTo>
                <a:cubicBezTo>
                  <a:pt x="121" y="140"/>
                  <a:pt x="121" y="140"/>
                  <a:pt x="121" y="140"/>
                </a:cubicBezTo>
                <a:cubicBezTo>
                  <a:pt x="128" y="140"/>
                  <a:pt x="128" y="140"/>
                  <a:pt x="128" y="140"/>
                </a:cubicBezTo>
                <a:cubicBezTo>
                  <a:pt x="128" y="117"/>
                  <a:pt x="128" y="117"/>
                  <a:pt x="128" y="117"/>
                </a:cubicBezTo>
                <a:cubicBezTo>
                  <a:pt x="120" y="119"/>
                  <a:pt x="120" y="119"/>
                  <a:pt x="120" y="119"/>
                </a:cubicBezTo>
                <a:cubicBezTo>
                  <a:pt x="120" y="113"/>
                  <a:pt x="120" y="113"/>
                  <a:pt x="120" y="113"/>
                </a:cubicBezTo>
                <a:cubicBezTo>
                  <a:pt x="136" y="109"/>
                  <a:pt x="136" y="109"/>
                  <a:pt x="136" y="109"/>
                </a:cubicBezTo>
                <a:cubicBezTo>
                  <a:pt x="136" y="140"/>
                  <a:pt x="136" y="140"/>
                  <a:pt x="136" y="140"/>
                </a:cubicBezTo>
                <a:cubicBezTo>
                  <a:pt x="143" y="140"/>
                  <a:pt x="143" y="140"/>
                  <a:pt x="143" y="140"/>
                </a:cubicBezTo>
                <a:cubicBezTo>
                  <a:pt x="143" y="147"/>
                  <a:pt x="143" y="147"/>
                  <a:pt x="143" y="147"/>
                </a:cubicBezTo>
                <a:cubicBezTo>
                  <a:pt x="143" y="147"/>
                  <a:pt x="143" y="147"/>
                  <a:pt x="143" y="147"/>
                </a:cubicBezTo>
                <a:close/>
                <a:moveTo>
                  <a:pt x="27" y="19"/>
                </a:moveTo>
                <a:cubicBezTo>
                  <a:pt x="27" y="25"/>
                  <a:pt x="25" y="30"/>
                  <a:pt x="23" y="34"/>
                </a:cubicBezTo>
                <a:cubicBezTo>
                  <a:pt x="21" y="37"/>
                  <a:pt x="17" y="38"/>
                  <a:pt x="13" y="38"/>
                </a:cubicBezTo>
                <a:cubicBezTo>
                  <a:pt x="5" y="38"/>
                  <a:pt x="0" y="32"/>
                  <a:pt x="0" y="20"/>
                </a:cubicBezTo>
                <a:cubicBezTo>
                  <a:pt x="0" y="13"/>
                  <a:pt x="2" y="8"/>
                  <a:pt x="5" y="5"/>
                </a:cubicBezTo>
                <a:cubicBezTo>
                  <a:pt x="7" y="2"/>
                  <a:pt x="10" y="0"/>
                  <a:pt x="14" y="0"/>
                </a:cubicBezTo>
                <a:cubicBezTo>
                  <a:pt x="22" y="0"/>
                  <a:pt x="27" y="7"/>
                  <a:pt x="27" y="19"/>
                </a:cubicBezTo>
                <a:close/>
                <a:moveTo>
                  <a:pt x="19" y="19"/>
                </a:moveTo>
                <a:cubicBezTo>
                  <a:pt x="19" y="10"/>
                  <a:pt x="17" y="7"/>
                  <a:pt x="14" y="7"/>
                </a:cubicBezTo>
                <a:cubicBezTo>
                  <a:pt x="10" y="7"/>
                  <a:pt x="9" y="11"/>
                  <a:pt x="9" y="20"/>
                </a:cubicBezTo>
                <a:cubicBezTo>
                  <a:pt x="9" y="28"/>
                  <a:pt x="10" y="32"/>
                  <a:pt x="14" y="32"/>
                </a:cubicBezTo>
                <a:cubicBezTo>
                  <a:pt x="17" y="32"/>
                  <a:pt x="19" y="28"/>
                  <a:pt x="19" y="19"/>
                </a:cubicBezTo>
                <a:close/>
                <a:moveTo>
                  <a:pt x="55" y="38"/>
                </a:moveTo>
                <a:cubicBezTo>
                  <a:pt x="32" y="38"/>
                  <a:pt x="32" y="38"/>
                  <a:pt x="32" y="38"/>
                </a:cubicBezTo>
                <a:cubicBezTo>
                  <a:pt x="32" y="32"/>
                  <a:pt x="32" y="32"/>
                  <a:pt x="32" y="32"/>
                </a:cubicBezTo>
                <a:cubicBezTo>
                  <a:pt x="40" y="32"/>
                  <a:pt x="40" y="32"/>
                  <a:pt x="40" y="32"/>
                </a:cubicBezTo>
                <a:cubicBezTo>
                  <a:pt x="40" y="8"/>
                  <a:pt x="40" y="8"/>
                  <a:pt x="40" y="8"/>
                </a:cubicBezTo>
                <a:cubicBezTo>
                  <a:pt x="32" y="10"/>
                  <a:pt x="32" y="10"/>
                  <a:pt x="32" y="10"/>
                </a:cubicBezTo>
                <a:cubicBezTo>
                  <a:pt x="32" y="3"/>
                  <a:pt x="32" y="3"/>
                  <a:pt x="32" y="3"/>
                </a:cubicBezTo>
                <a:cubicBezTo>
                  <a:pt x="48" y="0"/>
                  <a:pt x="48" y="0"/>
                  <a:pt x="48" y="0"/>
                </a:cubicBezTo>
                <a:cubicBezTo>
                  <a:pt x="48" y="32"/>
                  <a:pt x="48" y="32"/>
                  <a:pt x="48" y="32"/>
                </a:cubicBezTo>
                <a:cubicBezTo>
                  <a:pt x="55" y="32"/>
                  <a:pt x="55" y="32"/>
                  <a:pt x="55" y="32"/>
                </a:cubicBezTo>
                <a:cubicBezTo>
                  <a:pt x="55" y="38"/>
                  <a:pt x="55" y="38"/>
                  <a:pt x="55" y="38"/>
                </a:cubicBezTo>
                <a:cubicBezTo>
                  <a:pt x="55" y="38"/>
                  <a:pt x="55" y="38"/>
                  <a:pt x="55" y="38"/>
                </a:cubicBezTo>
                <a:close/>
                <a:moveTo>
                  <a:pt x="85" y="38"/>
                </a:moveTo>
                <a:cubicBezTo>
                  <a:pt x="62" y="38"/>
                  <a:pt x="62" y="38"/>
                  <a:pt x="62" y="38"/>
                </a:cubicBezTo>
                <a:cubicBezTo>
                  <a:pt x="62" y="32"/>
                  <a:pt x="62" y="32"/>
                  <a:pt x="62" y="32"/>
                </a:cubicBezTo>
                <a:cubicBezTo>
                  <a:pt x="69" y="32"/>
                  <a:pt x="69" y="32"/>
                  <a:pt x="69" y="32"/>
                </a:cubicBezTo>
                <a:cubicBezTo>
                  <a:pt x="69" y="8"/>
                  <a:pt x="69" y="8"/>
                  <a:pt x="69" y="8"/>
                </a:cubicBezTo>
                <a:cubicBezTo>
                  <a:pt x="62" y="10"/>
                  <a:pt x="62" y="10"/>
                  <a:pt x="62" y="10"/>
                </a:cubicBezTo>
                <a:cubicBezTo>
                  <a:pt x="62" y="3"/>
                  <a:pt x="62" y="3"/>
                  <a:pt x="62" y="3"/>
                </a:cubicBezTo>
                <a:cubicBezTo>
                  <a:pt x="77" y="0"/>
                  <a:pt x="77" y="0"/>
                  <a:pt x="77" y="0"/>
                </a:cubicBezTo>
                <a:cubicBezTo>
                  <a:pt x="77" y="32"/>
                  <a:pt x="77" y="32"/>
                  <a:pt x="77" y="32"/>
                </a:cubicBezTo>
                <a:cubicBezTo>
                  <a:pt x="85" y="32"/>
                  <a:pt x="85" y="32"/>
                  <a:pt x="85" y="32"/>
                </a:cubicBezTo>
                <a:cubicBezTo>
                  <a:pt x="85" y="38"/>
                  <a:pt x="85" y="38"/>
                  <a:pt x="85" y="38"/>
                </a:cubicBezTo>
                <a:cubicBezTo>
                  <a:pt x="85" y="38"/>
                  <a:pt x="85" y="38"/>
                  <a:pt x="85" y="38"/>
                </a:cubicBezTo>
                <a:close/>
                <a:moveTo>
                  <a:pt x="114" y="38"/>
                </a:moveTo>
                <a:cubicBezTo>
                  <a:pt x="91" y="38"/>
                  <a:pt x="91" y="38"/>
                  <a:pt x="91" y="38"/>
                </a:cubicBezTo>
                <a:cubicBezTo>
                  <a:pt x="91" y="32"/>
                  <a:pt x="91" y="32"/>
                  <a:pt x="91" y="32"/>
                </a:cubicBezTo>
                <a:cubicBezTo>
                  <a:pt x="99" y="32"/>
                  <a:pt x="99" y="32"/>
                  <a:pt x="99" y="32"/>
                </a:cubicBezTo>
                <a:cubicBezTo>
                  <a:pt x="99" y="8"/>
                  <a:pt x="99" y="8"/>
                  <a:pt x="99" y="8"/>
                </a:cubicBezTo>
                <a:cubicBezTo>
                  <a:pt x="91" y="10"/>
                  <a:pt x="91" y="10"/>
                  <a:pt x="91" y="10"/>
                </a:cubicBezTo>
                <a:cubicBezTo>
                  <a:pt x="91" y="3"/>
                  <a:pt x="91" y="3"/>
                  <a:pt x="91" y="3"/>
                </a:cubicBezTo>
                <a:cubicBezTo>
                  <a:pt x="107" y="0"/>
                  <a:pt x="107" y="0"/>
                  <a:pt x="107" y="0"/>
                </a:cubicBezTo>
                <a:cubicBezTo>
                  <a:pt x="107" y="32"/>
                  <a:pt x="107" y="32"/>
                  <a:pt x="107" y="32"/>
                </a:cubicBezTo>
                <a:cubicBezTo>
                  <a:pt x="114" y="32"/>
                  <a:pt x="114" y="32"/>
                  <a:pt x="114" y="32"/>
                </a:cubicBezTo>
                <a:cubicBezTo>
                  <a:pt x="114" y="38"/>
                  <a:pt x="114" y="38"/>
                  <a:pt x="114" y="38"/>
                </a:cubicBezTo>
                <a:cubicBezTo>
                  <a:pt x="114" y="38"/>
                  <a:pt x="114" y="38"/>
                  <a:pt x="114" y="38"/>
                </a:cubicBezTo>
                <a:close/>
                <a:moveTo>
                  <a:pt x="144" y="19"/>
                </a:moveTo>
                <a:cubicBezTo>
                  <a:pt x="144" y="25"/>
                  <a:pt x="143" y="30"/>
                  <a:pt x="141" y="34"/>
                </a:cubicBezTo>
                <a:cubicBezTo>
                  <a:pt x="138" y="37"/>
                  <a:pt x="135" y="38"/>
                  <a:pt x="131" y="38"/>
                </a:cubicBezTo>
                <a:cubicBezTo>
                  <a:pt x="122" y="38"/>
                  <a:pt x="118" y="32"/>
                  <a:pt x="118" y="20"/>
                </a:cubicBezTo>
                <a:cubicBezTo>
                  <a:pt x="118" y="13"/>
                  <a:pt x="119" y="8"/>
                  <a:pt x="121" y="5"/>
                </a:cubicBezTo>
                <a:cubicBezTo>
                  <a:pt x="124" y="2"/>
                  <a:pt x="127" y="0"/>
                  <a:pt x="131" y="0"/>
                </a:cubicBezTo>
                <a:cubicBezTo>
                  <a:pt x="140" y="0"/>
                  <a:pt x="144" y="7"/>
                  <a:pt x="144" y="19"/>
                </a:cubicBezTo>
                <a:close/>
                <a:moveTo>
                  <a:pt x="136" y="19"/>
                </a:moveTo>
                <a:cubicBezTo>
                  <a:pt x="136" y="10"/>
                  <a:pt x="134" y="7"/>
                  <a:pt x="131" y="7"/>
                </a:cubicBezTo>
                <a:cubicBezTo>
                  <a:pt x="128" y="7"/>
                  <a:pt x="126" y="11"/>
                  <a:pt x="126" y="20"/>
                </a:cubicBezTo>
                <a:cubicBezTo>
                  <a:pt x="126" y="28"/>
                  <a:pt x="128" y="32"/>
                  <a:pt x="131" y="32"/>
                </a:cubicBezTo>
                <a:cubicBezTo>
                  <a:pt x="134" y="32"/>
                  <a:pt x="136" y="28"/>
                  <a:pt x="13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marL="0" marR="0" lvl="0" indent="0" algn="l" defTabSz="69922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mbria" panose="02040503050406030204" pitchFamily="18" charset="0"/>
              <a:ea typeface="+mn-ea"/>
              <a:cs typeface="Arial" pitchFamily="34" charset="0"/>
            </a:endParaRPr>
          </a:p>
        </p:txBody>
      </p:sp>
      <p:sp>
        <p:nvSpPr>
          <p:cNvPr id="37" name="Freeform 5"/>
          <p:cNvSpPr>
            <a:spLocks noChangeAspect="1" noEditPoints="1"/>
          </p:cNvSpPr>
          <p:nvPr/>
        </p:nvSpPr>
        <p:spPr bwMode="auto">
          <a:xfrm>
            <a:off x="2138685" y="2255732"/>
            <a:ext cx="463826" cy="475087"/>
          </a:xfrm>
          <a:custGeom>
            <a:avLst/>
            <a:gdLst>
              <a:gd name="T0" fmla="*/ 2 w 144"/>
              <a:gd name="T1" fmla="*/ 86 h 148"/>
              <a:gd name="T2" fmla="*/ 2 w 144"/>
              <a:gd name="T3" fmla="*/ 65 h 148"/>
              <a:gd name="T4" fmla="*/ 18 w 144"/>
              <a:gd name="T5" fmla="*/ 86 h 148"/>
              <a:gd name="T6" fmla="*/ 25 w 144"/>
              <a:gd name="T7" fmla="*/ 92 h 148"/>
              <a:gd name="T8" fmla="*/ 32 w 144"/>
              <a:gd name="T9" fmla="*/ 86 h 148"/>
              <a:gd name="T10" fmla="*/ 32 w 144"/>
              <a:gd name="T11" fmla="*/ 65 h 148"/>
              <a:gd name="T12" fmla="*/ 47 w 144"/>
              <a:gd name="T13" fmla="*/ 86 h 148"/>
              <a:gd name="T14" fmla="*/ 55 w 144"/>
              <a:gd name="T15" fmla="*/ 92 h 148"/>
              <a:gd name="T16" fmla="*/ 72 w 144"/>
              <a:gd name="T17" fmla="*/ 93 h 148"/>
              <a:gd name="T18" fmla="*/ 72 w 144"/>
              <a:gd name="T19" fmla="*/ 55 h 148"/>
              <a:gd name="T20" fmla="*/ 72 w 144"/>
              <a:gd name="T21" fmla="*/ 61 h 148"/>
              <a:gd name="T22" fmla="*/ 77 w 144"/>
              <a:gd name="T23" fmla="*/ 74 h 148"/>
              <a:gd name="T24" fmla="*/ 91 w 144"/>
              <a:gd name="T25" fmla="*/ 86 h 148"/>
              <a:gd name="T26" fmla="*/ 90 w 144"/>
              <a:gd name="T27" fmla="*/ 65 h 148"/>
              <a:gd name="T28" fmla="*/ 106 w 144"/>
              <a:gd name="T29" fmla="*/ 86 h 148"/>
              <a:gd name="T30" fmla="*/ 114 w 144"/>
              <a:gd name="T31" fmla="*/ 92 h 148"/>
              <a:gd name="T32" fmla="*/ 131 w 144"/>
              <a:gd name="T33" fmla="*/ 93 h 148"/>
              <a:gd name="T34" fmla="*/ 131 w 144"/>
              <a:gd name="T35" fmla="*/ 55 h 148"/>
              <a:gd name="T36" fmla="*/ 131 w 144"/>
              <a:gd name="T37" fmla="*/ 61 h 148"/>
              <a:gd name="T38" fmla="*/ 135 w 144"/>
              <a:gd name="T39" fmla="*/ 74 h 148"/>
              <a:gd name="T40" fmla="*/ 13 w 144"/>
              <a:gd name="T41" fmla="*/ 148 h 148"/>
              <a:gd name="T42" fmla="*/ 14 w 144"/>
              <a:gd name="T43" fmla="*/ 109 h 148"/>
              <a:gd name="T44" fmla="*/ 14 w 144"/>
              <a:gd name="T45" fmla="*/ 116 h 148"/>
              <a:gd name="T46" fmla="*/ 19 w 144"/>
              <a:gd name="T47" fmla="*/ 128 h 148"/>
              <a:gd name="T48" fmla="*/ 43 w 144"/>
              <a:gd name="T49" fmla="*/ 148 h 148"/>
              <a:gd name="T50" fmla="*/ 44 w 144"/>
              <a:gd name="T51" fmla="*/ 109 h 148"/>
              <a:gd name="T52" fmla="*/ 43 w 144"/>
              <a:gd name="T53" fmla="*/ 116 h 148"/>
              <a:gd name="T54" fmla="*/ 48 w 144"/>
              <a:gd name="T55" fmla="*/ 128 h 148"/>
              <a:gd name="T56" fmla="*/ 62 w 144"/>
              <a:gd name="T57" fmla="*/ 140 h 148"/>
              <a:gd name="T58" fmla="*/ 62 w 144"/>
              <a:gd name="T59" fmla="*/ 119 h 148"/>
              <a:gd name="T60" fmla="*/ 77 w 144"/>
              <a:gd name="T61" fmla="*/ 140 h 148"/>
              <a:gd name="T62" fmla="*/ 85 w 144"/>
              <a:gd name="T63" fmla="*/ 147 h 148"/>
              <a:gd name="T64" fmla="*/ 91 w 144"/>
              <a:gd name="T65" fmla="*/ 140 h 148"/>
              <a:gd name="T66" fmla="*/ 91 w 144"/>
              <a:gd name="T67" fmla="*/ 119 h 148"/>
              <a:gd name="T68" fmla="*/ 107 w 144"/>
              <a:gd name="T69" fmla="*/ 140 h 148"/>
              <a:gd name="T70" fmla="*/ 114 w 144"/>
              <a:gd name="T71" fmla="*/ 147 h 148"/>
              <a:gd name="T72" fmla="*/ 121 w 144"/>
              <a:gd name="T73" fmla="*/ 140 h 148"/>
              <a:gd name="T74" fmla="*/ 120 w 144"/>
              <a:gd name="T75" fmla="*/ 119 h 148"/>
              <a:gd name="T76" fmla="*/ 136 w 144"/>
              <a:gd name="T77" fmla="*/ 140 h 148"/>
              <a:gd name="T78" fmla="*/ 143 w 144"/>
              <a:gd name="T79" fmla="*/ 147 h 148"/>
              <a:gd name="T80" fmla="*/ 13 w 144"/>
              <a:gd name="T81" fmla="*/ 38 h 148"/>
              <a:gd name="T82" fmla="*/ 14 w 144"/>
              <a:gd name="T83" fmla="*/ 0 h 148"/>
              <a:gd name="T84" fmla="*/ 14 w 144"/>
              <a:gd name="T85" fmla="*/ 7 h 148"/>
              <a:gd name="T86" fmla="*/ 19 w 144"/>
              <a:gd name="T87" fmla="*/ 19 h 148"/>
              <a:gd name="T88" fmla="*/ 32 w 144"/>
              <a:gd name="T89" fmla="*/ 32 h 148"/>
              <a:gd name="T90" fmla="*/ 32 w 144"/>
              <a:gd name="T91" fmla="*/ 10 h 148"/>
              <a:gd name="T92" fmla="*/ 48 w 144"/>
              <a:gd name="T93" fmla="*/ 32 h 148"/>
              <a:gd name="T94" fmla="*/ 55 w 144"/>
              <a:gd name="T95" fmla="*/ 38 h 148"/>
              <a:gd name="T96" fmla="*/ 62 w 144"/>
              <a:gd name="T97" fmla="*/ 32 h 148"/>
              <a:gd name="T98" fmla="*/ 62 w 144"/>
              <a:gd name="T99" fmla="*/ 10 h 148"/>
              <a:gd name="T100" fmla="*/ 77 w 144"/>
              <a:gd name="T101" fmla="*/ 32 h 148"/>
              <a:gd name="T102" fmla="*/ 85 w 144"/>
              <a:gd name="T103" fmla="*/ 38 h 148"/>
              <a:gd name="T104" fmla="*/ 91 w 144"/>
              <a:gd name="T105" fmla="*/ 32 h 148"/>
              <a:gd name="T106" fmla="*/ 91 w 144"/>
              <a:gd name="T107" fmla="*/ 10 h 148"/>
              <a:gd name="T108" fmla="*/ 107 w 144"/>
              <a:gd name="T109" fmla="*/ 32 h 148"/>
              <a:gd name="T110" fmla="*/ 114 w 144"/>
              <a:gd name="T111" fmla="*/ 38 h 148"/>
              <a:gd name="T112" fmla="*/ 131 w 144"/>
              <a:gd name="T113" fmla="*/ 38 h 148"/>
              <a:gd name="T114" fmla="*/ 131 w 144"/>
              <a:gd name="T115" fmla="*/ 0 h 148"/>
              <a:gd name="T116" fmla="*/ 131 w 144"/>
              <a:gd name="T117" fmla="*/ 7 h 148"/>
              <a:gd name="T118" fmla="*/ 136 w 144"/>
              <a:gd name="T119" fmla="*/ 1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 h="148">
                <a:moveTo>
                  <a:pt x="25" y="92"/>
                </a:moveTo>
                <a:cubicBezTo>
                  <a:pt x="2" y="92"/>
                  <a:pt x="2" y="92"/>
                  <a:pt x="2" y="92"/>
                </a:cubicBezTo>
                <a:cubicBezTo>
                  <a:pt x="2" y="86"/>
                  <a:pt x="2" y="86"/>
                  <a:pt x="2" y="86"/>
                </a:cubicBezTo>
                <a:cubicBezTo>
                  <a:pt x="10" y="86"/>
                  <a:pt x="10" y="86"/>
                  <a:pt x="10" y="86"/>
                </a:cubicBezTo>
                <a:cubicBezTo>
                  <a:pt x="10" y="63"/>
                  <a:pt x="10" y="63"/>
                  <a:pt x="10" y="63"/>
                </a:cubicBezTo>
                <a:cubicBezTo>
                  <a:pt x="2" y="65"/>
                  <a:pt x="2" y="65"/>
                  <a:pt x="2" y="65"/>
                </a:cubicBezTo>
                <a:cubicBezTo>
                  <a:pt x="2" y="58"/>
                  <a:pt x="2" y="58"/>
                  <a:pt x="2" y="58"/>
                </a:cubicBezTo>
                <a:cubicBezTo>
                  <a:pt x="18" y="55"/>
                  <a:pt x="18" y="55"/>
                  <a:pt x="18" y="55"/>
                </a:cubicBezTo>
                <a:cubicBezTo>
                  <a:pt x="18" y="86"/>
                  <a:pt x="18" y="86"/>
                  <a:pt x="18" y="86"/>
                </a:cubicBezTo>
                <a:cubicBezTo>
                  <a:pt x="25" y="86"/>
                  <a:pt x="25" y="86"/>
                  <a:pt x="25" y="86"/>
                </a:cubicBezTo>
                <a:cubicBezTo>
                  <a:pt x="25" y="92"/>
                  <a:pt x="25" y="92"/>
                  <a:pt x="25" y="92"/>
                </a:cubicBezTo>
                <a:cubicBezTo>
                  <a:pt x="25" y="92"/>
                  <a:pt x="25" y="92"/>
                  <a:pt x="25" y="92"/>
                </a:cubicBezTo>
                <a:close/>
                <a:moveTo>
                  <a:pt x="55" y="92"/>
                </a:moveTo>
                <a:cubicBezTo>
                  <a:pt x="32" y="92"/>
                  <a:pt x="32" y="92"/>
                  <a:pt x="32" y="92"/>
                </a:cubicBezTo>
                <a:cubicBezTo>
                  <a:pt x="32" y="86"/>
                  <a:pt x="32" y="86"/>
                  <a:pt x="32" y="86"/>
                </a:cubicBezTo>
                <a:cubicBezTo>
                  <a:pt x="39" y="86"/>
                  <a:pt x="39" y="86"/>
                  <a:pt x="39" y="86"/>
                </a:cubicBezTo>
                <a:cubicBezTo>
                  <a:pt x="39" y="63"/>
                  <a:pt x="39" y="63"/>
                  <a:pt x="39" y="63"/>
                </a:cubicBezTo>
                <a:cubicBezTo>
                  <a:pt x="32" y="65"/>
                  <a:pt x="32" y="65"/>
                  <a:pt x="32" y="65"/>
                </a:cubicBezTo>
                <a:cubicBezTo>
                  <a:pt x="32" y="58"/>
                  <a:pt x="32" y="58"/>
                  <a:pt x="32" y="58"/>
                </a:cubicBezTo>
                <a:cubicBezTo>
                  <a:pt x="47" y="55"/>
                  <a:pt x="47" y="55"/>
                  <a:pt x="47" y="55"/>
                </a:cubicBezTo>
                <a:cubicBezTo>
                  <a:pt x="47" y="86"/>
                  <a:pt x="47" y="86"/>
                  <a:pt x="47" y="86"/>
                </a:cubicBezTo>
                <a:cubicBezTo>
                  <a:pt x="55" y="86"/>
                  <a:pt x="55" y="86"/>
                  <a:pt x="55" y="86"/>
                </a:cubicBezTo>
                <a:cubicBezTo>
                  <a:pt x="55" y="92"/>
                  <a:pt x="55" y="92"/>
                  <a:pt x="55" y="92"/>
                </a:cubicBezTo>
                <a:cubicBezTo>
                  <a:pt x="55" y="92"/>
                  <a:pt x="55" y="92"/>
                  <a:pt x="55" y="92"/>
                </a:cubicBezTo>
                <a:close/>
                <a:moveTo>
                  <a:pt x="85" y="73"/>
                </a:moveTo>
                <a:cubicBezTo>
                  <a:pt x="85" y="80"/>
                  <a:pt x="84" y="85"/>
                  <a:pt x="81" y="88"/>
                </a:cubicBezTo>
                <a:cubicBezTo>
                  <a:pt x="79" y="92"/>
                  <a:pt x="76" y="93"/>
                  <a:pt x="72" y="93"/>
                </a:cubicBezTo>
                <a:cubicBezTo>
                  <a:pt x="63" y="93"/>
                  <a:pt x="59" y="86"/>
                  <a:pt x="59" y="75"/>
                </a:cubicBezTo>
                <a:cubicBezTo>
                  <a:pt x="59" y="68"/>
                  <a:pt x="60" y="63"/>
                  <a:pt x="63" y="59"/>
                </a:cubicBezTo>
                <a:cubicBezTo>
                  <a:pt x="65" y="56"/>
                  <a:pt x="68" y="55"/>
                  <a:pt x="72" y="55"/>
                </a:cubicBezTo>
                <a:cubicBezTo>
                  <a:pt x="80" y="55"/>
                  <a:pt x="85" y="61"/>
                  <a:pt x="85" y="73"/>
                </a:cubicBezTo>
                <a:close/>
                <a:moveTo>
                  <a:pt x="77" y="74"/>
                </a:moveTo>
                <a:cubicBezTo>
                  <a:pt x="77" y="65"/>
                  <a:pt x="75" y="61"/>
                  <a:pt x="72" y="61"/>
                </a:cubicBezTo>
                <a:cubicBezTo>
                  <a:pt x="68" y="61"/>
                  <a:pt x="67" y="65"/>
                  <a:pt x="67" y="74"/>
                </a:cubicBezTo>
                <a:cubicBezTo>
                  <a:pt x="67" y="83"/>
                  <a:pt x="68" y="86"/>
                  <a:pt x="72" y="86"/>
                </a:cubicBezTo>
                <a:cubicBezTo>
                  <a:pt x="75" y="86"/>
                  <a:pt x="77" y="83"/>
                  <a:pt x="77" y="74"/>
                </a:cubicBezTo>
                <a:close/>
                <a:moveTo>
                  <a:pt x="114" y="92"/>
                </a:moveTo>
                <a:cubicBezTo>
                  <a:pt x="91" y="92"/>
                  <a:pt x="91" y="92"/>
                  <a:pt x="91" y="92"/>
                </a:cubicBezTo>
                <a:cubicBezTo>
                  <a:pt x="91" y="86"/>
                  <a:pt x="91" y="86"/>
                  <a:pt x="91" y="86"/>
                </a:cubicBezTo>
                <a:cubicBezTo>
                  <a:pt x="98" y="86"/>
                  <a:pt x="98" y="86"/>
                  <a:pt x="98" y="86"/>
                </a:cubicBezTo>
                <a:cubicBezTo>
                  <a:pt x="98" y="63"/>
                  <a:pt x="98" y="63"/>
                  <a:pt x="98" y="63"/>
                </a:cubicBezTo>
                <a:cubicBezTo>
                  <a:pt x="90" y="65"/>
                  <a:pt x="90" y="65"/>
                  <a:pt x="90" y="65"/>
                </a:cubicBezTo>
                <a:cubicBezTo>
                  <a:pt x="90" y="58"/>
                  <a:pt x="90" y="58"/>
                  <a:pt x="90" y="58"/>
                </a:cubicBezTo>
                <a:cubicBezTo>
                  <a:pt x="106" y="55"/>
                  <a:pt x="106" y="55"/>
                  <a:pt x="106" y="55"/>
                </a:cubicBezTo>
                <a:cubicBezTo>
                  <a:pt x="106" y="86"/>
                  <a:pt x="106" y="86"/>
                  <a:pt x="106" y="86"/>
                </a:cubicBezTo>
                <a:cubicBezTo>
                  <a:pt x="114" y="86"/>
                  <a:pt x="114" y="86"/>
                  <a:pt x="114" y="86"/>
                </a:cubicBezTo>
                <a:cubicBezTo>
                  <a:pt x="114" y="92"/>
                  <a:pt x="114" y="92"/>
                  <a:pt x="114" y="92"/>
                </a:cubicBezTo>
                <a:cubicBezTo>
                  <a:pt x="114" y="92"/>
                  <a:pt x="114" y="92"/>
                  <a:pt x="114" y="92"/>
                </a:cubicBezTo>
                <a:close/>
                <a:moveTo>
                  <a:pt x="143" y="73"/>
                </a:moveTo>
                <a:cubicBezTo>
                  <a:pt x="143" y="80"/>
                  <a:pt x="142" y="85"/>
                  <a:pt x="140" y="88"/>
                </a:cubicBezTo>
                <a:cubicBezTo>
                  <a:pt x="138" y="92"/>
                  <a:pt x="134" y="93"/>
                  <a:pt x="131" y="93"/>
                </a:cubicBezTo>
                <a:cubicBezTo>
                  <a:pt x="122" y="93"/>
                  <a:pt x="118" y="86"/>
                  <a:pt x="118" y="75"/>
                </a:cubicBezTo>
                <a:cubicBezTo>
                  <a:pt x="118" y="68"/>
                  <a:pt x="118" y="63"/>
                  <a:pt x="121" y="59"/>
                </a:cubicBezTo>
                <a:cubicBezTo>
                  <a:pt x="123" y="56"/>
                  <a:pt x="126" y="55"/>
                  <a:pt x="131" y="55"/>
                </a:cubicBezTo>
                <a:cubicBezTo>
                  <a:pt x="139" y="55"/>
                  <a:pt x="143" y="61"/>
                  <a:pt x="143" y="73"/>
                </a:cubicBezTo>
                <a:close/>
                <a:moveTo>
                  <a:pt x="135" y="74"/>
                </a:moveTo>
                <a:cubicBezTo>
                  <a:pt x="135" y="65"/>
                  <a:pt x="134" y="61"/>
                  <a:pt x="131" y="61"/>
                </a:cubicBezTo>
                <a:cubicBezTo>
                  <a:pt x="127" y="61"/>
                  <a:pt x="126" y="65"/>
                  <a:pt x="126" y="74"/>
                </a:cubicBezTo>
                <a:cubicBezTo>
                  <a:pt x="126" y="83"/>
                  <a:pt x="127" y="86"/>
                  <a:pt x="131" y="86"/>
                </a:cubicBezTo>
                <a:cubicBezTo>
                  <a:pt x="134" y="86"/>
                  <a:pt x="135" y="83"/>
                  <a:pt x="135" y="74"/>
                </a:cubicBezTo>
                <a:close/>
                <a:moveTo>
                  <a:pt x="27" y="128"/>
                </a:moveTo>
                <a:cubicBezTo>
                  <a:pt x="27" y="135"/>
                  <a:pt x="25" y="139"/>
                  <a:pt x="23" y="143"/>
                </a:cubicBezTo>
                <a:cubicBezTo>
                  <a:pt x="21" y="146"/>
                  <a:pt x="17" y="148"/>
                  <a:pt x="13" y="148"/>
                </a:cubicBezTo>
                <a:cubicBezTo>
                  <a:pt x="5" y="148"/>
                  <a:pt x="0" y="141"/>
                  <a:pt x="0" y="129"/>
                </a:cubicBezTo>
                <a:cubicBezTo>
                  <a:pt x="0" y="122"/>
                  <a:pt x="2" y="118"/>
                  <a:pt x="5" y="114"/>
                </a:cubicBezTo>
                <a:cubicBezTo>
                  <a:pt x="7" y="111"/>
                  <a:pt x="10" y="109"/>
                  <a:pt x="14" y="109"/>
                </a:cubicBezTo>
                <a:cubicBezTo>
                  <a:pt x="22" y="109"/>
                  <a:pt x="27" y="116"/>
                  <a:pt x="27" y="128"/>
                </a:cubicBezTo>
                <a:close/>
                <a:moveTo>
                  <a:pt x="19" y="128"/>
                </a:moveTo>
                <a:cubicBezTo>
                  <a:pt x="19" y="120"/>
                  <a:pt x="17" y="116"/>
                  <a:pt x="14" y="116"/>
                </a:cubicBezTo>
                <a:cubicBezTo>
                  <a:pt x="10" y="116"/>
                  <a:pt x="9" y="120"/>
                  <a:pt x="9" y="129"/>
                </a:cubicBezTo>
                <a:cubicBezTo>
                  <a:pt x="9" y="137"/>
                  <a:pt x="10" y="141"/>
                  <a:pt x="14" y="141"/>
                </a:cubicBezTo>
                <a:cubicBezTo>
                  <a:pt x="17" y="141"/>
                  <a:pt x="19" y="137"/>
                  <a:pt x="19" y="128"/>
                </a:cubicBezTo>
                <a:close/>
                <a:moveTo>
                  <a:pt x="56" y="128"/>
                </a:moveTo>
                <a:cubicBezTo>
                  <a:pt x="56" y="135"/>
                  <a:pt x="55" y="139"/>
                  <a:pt x="53" y="143"/>
                </a:cubicBezTo>
                <a:cubicBezTo>
                  <a:pt x="50" y="146"/>
                  <a:pt x="47" y="148"/>
                  <a:pt x="43" y="148"/>
                </a:cubicBezTo>
                <a:cubicBezTo>
                  <a:pt x="34" y="148"/>
                  <a:pt x="30" y="141"/>
                  <a:pt x="30" y="129"/>
                </a:cubicBezTo>
                <a:cubicBezTo>
                  <a:pt x="30" y="122"/>
                  <a:pt x="32" y="118"/>
                  <a:pt x="34" y="114"/>
                </a:cubicBezTo>
                <a:cubicBezTo>
                  <a:pt x="36" y="111"/>
                  <a:pt x="39" y="109"/>
                  <a:pt x="44" y="109"/>
                </a:cubicBezTo>
                <a:cubicBezTo>
                  <a:pt x="52" y="109"/>
                  <a:pt x="56" y="116"/>
                  <a:pt x="56" y="128"/>
                </a:cubicBezTo>
                <a:close/>
                <a:moveTo>
                  <a:pt x="48" y="128"/>
                </a:moveTo>
                <a:cubicBezTo>
                  <a:pt x="48" y="120"/>
                  <a:pt x="46" y="116"/>
                  <a:pt x="43" y="116"/>
                </a:cubicBezTo>
                <a:cubicBezTo>
                  <a:pt x="40" y="116"/>
                  <a:pt x="38" y="120"/>
                  <a:pt x="38" y="129"/>
                </a:cubicBezTo>
                <a:cubicBezTo>
                  <a:pt x="38" y="137"/>
                  <a:pt x="40" y="141"/>
                  <a:pt x="43" y="141"/>
                </a:cubicBezTo>
                <a:cubicBezTo>
                  <a:pt x="46" y="141"/>
                  <a:pt x="48" y="137"/>
                  <a:pt x="48" y="128"/>
                </a:cubicBezTo>
                <a:close/>
                <a:moveTo>
                  <a:pt x="85" y="147"/>
                </a:moveTo>
                <a:cubicBezTo>
                  <a:pt x="62" y="147"/>
                  <a:pt x="62" y="147"/>
                  <a:pt x="62" y="147"/>
                </a:cubicBezTo>
                <a:cubicBezTo>
                  <a:pt x="62" y="140"/>
                  <a:pt x="62" y="140"/>
                  <a:pt x="62" y="140"/>
                </a:cubicBezTo>
                <a:cubicBezTo>
                  <a:pt x="69" y="140"/>
                  <a:pt x="69" y="140"/>
                  <a:pt x="69" y="140"/>
                </a:cubicBezTo>
                <a:cubicBezTo>
                  <a:pt x="69" y="117"/>
                  <a:pt x="69" y="117"/>
                  <a:pt x="69" y="117"/>
                </a:cubicBezTo>
                <a:cubicBezTo>
                  <a:pt x="62" y="119"/>
                  <a:pt x="62" y="119"/>
                  <a:pt x="62" y="119"/>
                </a:cubicBezTo>
                <a:cubicBezTo>
                  <a:pt x="62" y="113"/>
                  <a:pt x="62" y="113"/>
                  <a:pt x="62" y="113"/>
                </a:cubicBezTo>
                <a:cubicBezTo>
                  <a:pt x="77" y="109"/>
                  <a:pt x="77" y="109"/>
                  <a:pt x="77" y="109"/>
                </a:cubicBezTo>
                <a:cubicBezTo>
                  <a:pt x="77" y="140"/>
                  <a:pt x="77" y="140"/>
                  <a:pt x="77" y="140"/>
                </a:cubicBezTo>
                <a:cubicBezTo>
                  <a:pt x="85" y="140"/>
                  <a:pt x="85" y="140"/>
                  <a:pt x="85" y="140"/>
                </a:cubicBezTo>
                <a:cubicBezTo>
                  <a:pt x="85" y="147"/>
                  <a:pt x="85" y="147"/>
                  <a:pt x="85" y="147"/>
                </a:cubicBezTo>
                <a:cubicBezTo>
                  <a:pt x="85" y="147"/>
                  <a:pt x="85" y="147"/>
                  <a:pt x="85" y="147"/>
                </a:cubicBezTo>
                <a:close/>
                <a:moveTo>
                  <a:pt x="114" y="147"/>
                </a:moveTo>
                <a:cubicBezTo>
                  <a:pt x="91" y="147"/>
                  <a:pt x="91" y="147"/>
                  <a:pt x="91" y="147"/>
                </a:cubicBezTo>
                <a:cubicBezTo>
                  <a:pt x="91" y="140"/>
                  <a:pt x="91" y="140"/>
                  <a:pt x="91" y="140"/>
                </a:cubicBezTo>
                <a:cubicBezTo>
                  <a:pt x="99" y="140"/>
                  <a:pt x="99" y="140"/>
                  <a:pt x="99" y="140"/>
                </a:cubicBezTo>
                <a:cubicBezTo>
                  <a:pt x="99" y="117"/>
                  <a:pt x="99" y="117"/>
                  <a:pt x="99" y="117"/>
                </a:cubicBezTo>
                <a:cubicBezTo>
                  <a:pt x="91" y="119"/>
                  <a:pt x="91" y="119"/>
                  <a:pt x="91" y="119"/>
                </a:cubicBezTo>
                <a:cubicBezTo>
                  <a:pt x="91" y="113"/>
                  <a:pt x="91" y="113"/>
                  <a:pt x="91" y="113"/>
                </a:cubicBezTo>
                <a:cubicBezTo>
                  <a:pt x="107" y="109"/>
                  <a:pt x="107" y="109"/>
                  <a:pt x="107" y="109"/>
                </a:cubicBezTo>
                <a:cubicBezTo>
                  <a:pt x="107" y="140"/>
                  <a:pt x="107" y="140"/>
                  <a:pt x="107" y="140"/>
                </a:cubicBezTo>
                <a:cubicBezTo>
                  <a:pt x="114" y="140"/>
                  <a:pt x="114" y="140"/>
                  <a:pt x="114" y="140"/>
                </a:cubicBezTo>
                <a:cubicBezTo>
                  <a:pt x="114" y="147"/>
                  <a:pt x="114" y="147"/>
                  <a:pt x="114" y="147"/>
                </a:cubicBezTo>
                <a:cubicBezTo>
                  <a:pt x="114" y="147"/>
                  <a:pt x="114" y="147"/>
                  <a:pt x="114" y="147"/>
                </a:cubicBezTo>
                <a:close/>
                <a:moveTo>
                  <a:pt x="143" y="147"/>
                </a:moveTo>
                <a:cubicBezTo>
                  <a:pt x="121" y="147"/>
                  <a:pt x="121" y="147"/>
                  <a:pt x="121" y="147"/>
                </a:cubicBezTo>
                <a:cubicBezTo>
                  <a:pt x="121" y="140"/>
                  <a:pt x="121" y="140"/>
                  <a:pt x="121" y="140"/>
                </a:cubicBezTo>
                <a:cubicBezTo>
                  <a:pt x="128" y="140"/>
                  <a:pt x="128" y="140"/>
                  <a:pt x="128" y="140"/>
                </a:cubicBezTo>
                <a:cubicBezTo>
                  <a:pt x="128" y="117"/>
                  <a:pt x="128" y="117"/>
                  <a:pt x="128" y="117"/>
                </a:cubicBezTo>
                <a:cubicBezTo>
                  <a:pt x="120" y="119"/>
                  <a:pt x="120" y="119"/>
                  <a:pt x="120" y="119"/>
                </a:cubicBezTo>
                <a:cubicBezTo>
                  <a:pt x="120" y="113"/>
                  <a:pt x="120" y="113"/>
                  <a:pt x="120" y="113"/>
                </a:cubicBezTo>
                <a:cubicBezTo>
                  <a:pt x="136" y="109"/>
                  <a:pt x="136" y="109"/>
                  <a:pt x="136" y="109"/>
                </a:cubicBezTo>
                <a:cubicBezTo>
                  <a:pt x="136" y="140"/>
                  <a:pt x="136" y="140"/>
                  <a:pt x="136" y="140"/>
                </a:cubicBezTo>
                <a:cubicBezTo>
                  <a:pt x="143" y="140"/>
                  <a:pt x="143" y="140"/>
                  <a:pt x="143" y="140"/>
                </a:cubicBezTo>
                <a:cubicBezTo>
                  <a:pt x="143" y="147"/>
                  <a:pt x="143" y="147"/>
                  <a:pt x="143" y="147"/>
                </a:cubicBezTo>
                <a:cubicBezTo>
                  <a:pt x="143" y="147"/>
                  <a:pt x="143" y="147"/>
                  <a:pt x="143" y="147"/>
                </a:cubicBezTo>
                <a:close/>
                <a:moveTo>
                  <a:pt x="27" y="19"/>
                </a:moveTo>
                <a:cubicBezTo>
                  <a:pt x="27" y="25"/>
                  <a:pt x="25" y="30"/>
                  <a:pt x="23" y="34"/>
                </a:cubicBezTo>
                <a:cubicBezTo>
                  <a:pt x="21" y="37"/>
                  <a:pt x="17" y="38"/>
                  <a:pt x="13" y="38"/>
                </a:cubicBezTo>
                <a:cubicBezTo>
                  <a:pt x="5" y="38"/>
                  <a:pt x="0" y="32"/>
                  <a:pt x="0" y="20"/>
                </a:cubicBezTo>
                <a:cubicBezTo>
                  <a:pt x="0" y="13"/>
                  <a:pt x="2" y="8"/>
                  <a:pt x="5" y="5"/>
                </a:cubicBezTo>
                <a:cubicBezTo>
                  <a:pt x="7" y="2"/>
                  <a:pt x="10" y="0"/>
                  <a:pt x="14" y="0"/>
                </a:cubicBezTo>
                <a:cubicBezTo>
                  <a:pt x="22" y="0"/>
                  <a:pt x="27" y="7"/>
                  <a:pt x="27" y="19"/>
                </a:cubicBezTo>
                <a:close/>
                <a:moveTo>
                  <a:pt x="19" y="19"/>
                </a:moveTo>
                <a:cubicBezTo>
                  <a:pt x="19" y="10"/>
                  <a:pt x="17" y="7"/>
                  <a:pt x="14" y="7"/>
                </a:cubicBezTo>
                <a:cubicBezTo>
                  <a:pt x="10" y="7"/>
                  <a:pt x="9" y="11"/>
                  <a:pt x="9" y="20"/>
                </a:cubicBezTo>
                <a:cubicBezTo>
                  <a:pt x="9" y="28"/>
                  <a:pt x="10" y="32"/>
                  <a:pt x="14" y="32"/>
                </a:cubicBezTo>
                <a:cubicBezTo>
                  <a:pt x="17" y="32"/>
                  <a:pt x="19" y="28"/>
                  <a:pt x="19" y="19"/>
                </a:cubicBezTo>
                <a:close/>
                <a:moveTo>
                  <a:pt x="55" y="38"/>
                </a:moveTo>
                <a:cubicBezTo>
                  <a:pt x="32" y="38"/>
                  <a:pt x="32" y="38"/>
                  <a:pt x="32" y="38"/>
                </a:cubicBezTo>
                <a:cubicBezTo>
                  <a:pt x="32" y="32"/>
                  <a:pt x="32" y="32"/>
                  <a:pt x="32" y="32"/>
                </a:cubicBezTo>
                <a:cubicBezTo>
                  <a:pt x="40" y="32"/>
                  <a:pt x="40" y="32"/>
                  <a:pt x="40" y="32"/>
                </a:cubicBezTo>
                <a:cubicBezTo>
                  <a:pt x="40" y="8"/>
                  <a:pt x="40" y="8"/>
                  <a:pt x="40" y="8"/>
                </a:cubicBezTo>
                <a:cubicBezTo>
                  <a:pt x="32" y="10"/>
                  <a:pt x="32" y="10"/>
                  <a:pt x="32" y="10"/>
                </a:cubicBezTo>
                <a:cubicBezTo>
                  <a:pt x="32" y="3"/>
                  <a:pt x="32" y="3"/>
                  <a:pt x="32" y="3"/>
                </a:cubicBezTo>
                <a:cubicBezTo>
                  <a:pt x="48" y="0"/>
                  <a:pt x="48" y="0"/>
                  <a:pt x="48" y="0"/>
                </a:cubicBezTo>
                <a:cubicBezTo>
                  <a:pt x="48" y="32"/>
                  <a:pt x="48" y="32"/>
                  <a:pt x="48" y="32"/>
                </a:cubicBezTo>
                <a:cubicBezTo>
                  <a:pt x="55" y="32"/>
                  <a:pt x="55" y="32"/>
                  <a:pt x="55" y="32"/>
                </a:cubicBezTo>
                <a:cubicBezTo>
                  <a:pt x="55" y="38"/>
                  <a:pt x="55" y="38"/>
                  <a:pt x="55" y="38"/>
                </a:cubicBezTo>
                <a:cubicBezTo>
                  <a:pt x="55" y="38"/>
                  <a:pt x="55" y="38"/>
                  <a:pt x="55" y="38"/>
                </a:cubicBezTo>
                <a:close/>
                <a:moveTo>
                  <a:pt x="85" y="38"/>
                </a:moveTo>
                <a:cubicBezTo>
                  <a:pt x="62" y="38"/>
                  <a:pt x="62" y="38"/>
                  <a:pt x="62" y="38"/>
                </a:cubicBezTo>
                <a:cubicBezTo>
                  <a:pt x="62" y="32"/>
                  <a:pt x="62" y="32"/>
                  <a:pt x="62" y="32"/>
                </a:cubicBezTo>
                <a:cubicBezTo>
                  <a:pt x="69" y="32"/>
                  <a:pt x="69" y="32"/>
                  <a:pt x="69" y="32"/>
                </a:cubicBezTo>
                <a:cubicBezTo>
                  <a:pt x="69" y="8"/>
                  <a:pt x="69" y="8"/>
                  <a:pt x="69" y="8"/>
                </a:cubicBezTo>
                <a:cubicBezTo>
                  <a:pt x="62" y="10"/>
                  <a:pt x="62" y="10"/>
                  <a:pt x="62" y="10"/>
                </a:cubicBezTo>
                <a:cubicBezTo>
                  <a:pt x="62" y="3"/>
                  <a:pt x="62" y="3"/>
                  <a:pt x="62" y="3"/>
                </a:cubicBezTo>
                <a:cubicBezTo>
                  <a:pt x="77" y="0"/>
                  <a:pt x="77" y="0"/>
                  <a:pt x="77" y="0"/>
                </a:cubicBezTo>
                <a:cubicBezTo>
                  <a:pt x="77" y="32"/>
                  <a:pt x="77" y="32"/>
                  <a:pt x="77" y="32"/>
                </a:cubicBezTo>
                <a:cubicBezTo>
                  <a:pt x="85" y="32"/>
                  <a:pt x="85" y="32"/>
                  <a:pt x="85" y="32"/>
                </a:cubicBezTo>
                <a:cubicBezTo>
                  <a:pt x="85" y="38"/>
                  <a:pt x="85" y="38"/>
                  <a:pt x="85" y="38"/>
                </a:cubicBezTo>
                <a:cubicBezTo>
                  <a:pt x="85" y="38"/>
                  <a:pt x="85" y="38"/>
                  <a:pt x="85" y="38"/>
                </a:cubicBezTo>
                <a:close/>
                <a:moveTo>
                  <a:pt x="114" y="38"/>
                </a:moveTo>
                <a:cubicBezTo>
                  <a:pt x="91" y="38"/>
                  <a:pt x="91" y="38"/>
                  <a:pt x="91" y="38"/>
                </a:cubicBezTo>
                <a:cubicBezTo>
                  <a:pt x="91" y="32"/>
                  <a:pt x="91" y="32"/>
                  <a:pt x="91" y="32"/>
                </a:cubicBezTo>
                <a:cubicBezTo>
                  <a:pt x="99" y="32"/>
                  <a:pt x="99" y="32"/>
                  <a:pt x="99" y="32"/>
                </a:cubicBezTo>
                <a:cubicBezTo>
                  <a:pt x="99" y="8"/>
                  <a:pt x="99" y="8"/>
                  <a:pt x="99" y="8"/>
                </a:cubicBezTo>
                <a:cubicBezTo>
                  <a:pt x="91" y="10"/>
                  <a:pt x="91" y="10"/>
                  <a:pt x="91" y="10"/>
                </a:cubicBezTo>
                <a:cubicBezTo>
                  <a:pt x="91" y="3"/>
                  <a:pt x="91" y="3"/>
                  <a:pt x="91" y="3"/>
                </a:cubicBezTo>
                <a:cubicBezTo>
                  <a:pt x="107" y="0"/>
                  <a:pt x="107" y="0"/>
                  <a:pt x="107" y="0"/>
                </a:cubicBezTo>
                <a:cubicBezTo>
                  <a:pt x="107" y="32"/>
                  <a:pt x="107" y="32"/>
                  <a:pt x="107" y="32"/>
                </a:cubicBezTo>
                <a:cubicBezTo>
                  <a:pt x="114" y="32"/>
                  <a:pt x="114" y="32"/>
                  <a:pt x="114" y="32"/>
                </a:cubicBezTo>
                <a:cubicBezTo>
                  <a:pt x="114" y="38"/>
                  <a:pt x="114" y="38"/>
                  <a:pt x="114" y="38"/>
                </a:cubicBezTo>
                <a:cubicBezTo>
                  <a:pt x="114" y="38"/>
                  <a:pt x="114" y="38"/>
                  <a:pt x="114" y="38"/>
                </a:cubicBezTo>
                <a:close/>
                <a:moveTo>
                  <a:pt x="144" y="19"/>
                </a:moveTo>
                <a:cubicBezTo>
                  <a:pt x="144" y="25"/>
                  <a:pt x="143" y="30"/>
                  <a:pt x="141" y="34"/>
                </a:cubicBezTo>
                <a:cubicBezTo>
                  <a:pt x="138" y="37"/>
                  <a:pt x="135" y="38"/>
                  <a:pt x="131" y="38"/>
                </a:cubicBezTo>
                <a:cubicBezTo>
                  <a:pt x="122" y="38"/>
                  <a:pt x="118" y="32"/>
                  <a:pt x="118" y="20"/>
                </a:cubicBezTo>
                <a:cubicBezTo>
                  <a:pt x="118" y="13"/>
                  <a:pt x="119" y="8"/>
                  <a:pt x="121" y="5"/>
                </a:cubicBezTo>
                <a:cubicBezTo>
                  <a:pt x="124" y="2"/>
                  <a:pt x="127" y="0"/>
                  <a:pt x="131" y="0"/>
                </a:cubicBezTo>
                <a:cubicBezTo>
                  <a:pt x="140" y="0"/>
                  <a:pt x="144" y="7"/>
                  <a:pt x="144" y="19"/>
                </a:cubicBezTo>
                <a:close/>
                <a:moveTo>
                  <a:pt x="136" y="19"/>
                </a:moveTo>
                <a:cubicBezTo>
                  <a:pt x="136" y="10"/>
                  <a:pt x="134" y="7"/>
                  <a:pt x="131" y="7"/>
                </a:cubicBezTo>
                <a:cubicBezTo>
                  <a:pt x="128" y="7"/>
                  <a:pt x="126" y="11"/>
                  <a:pt x="126" y="20"/>
                </a:cubicBezTo>
                <a:cubicBezTo>
                  <a:pt x="126" y="28"/>
                  <a:pt x="128" y="32"/>
                  <a:pt x="131" y="32"/>
                </a:cubicBezTo>
                <a:cubicBezTo>
                  <a:pt x="134" y="32"/>
                  <a:pt x="136" y="28"/>
                  <a:pt x="13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marL="0" marR="0" lvl="0" indent="0" algn="l" defTabSz="69922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mbria" panose="02040503050406030204" pitchFamily="18" charset="0"/>
              <a:ea typeface="+mn-ea"/>
              <a:cs typeface="Arial" pitchFamily="34" charset="0"/>
            </a:endParaRPr>
          </a:p>
        </p:txBody>
      </p:sp>
      <p:pic>
        <p:nvPicPr>
          <p:cNvPr id="1026" name="Picture 2" descr="Image result for cloud icon"/>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4115989" y="4049376"/>
            <a:ext cx="1145243" cy="6044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alytic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935" y="2048361"/>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5725288" y="4100521"/>
            <a:ext cx="2229992" cy="723275"/>
          </a:xfrm>
          <a:prstGeom prst="rect">
            <a:avLst/>
          </a:prstGeom>
        </p:spPr>
        <p:txBody>
          <a:bodyPr wrap="square">
            <a:spAutoFit/>
          </a:bodyPr>
          <a:lstStyle/>
          <a:p>
            <a:pPr marL="285750" marR="0" lvl="0" indent="-285750" algn="l" defTabSz="914354"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0" cap="none" spc="0" normalizeH="0" baseline="0" noProof="0" dirty="0">
                <a:ln>
                  <a:noFill/>
                </a:ln>
                <a:solidFill>
                  <a:prstClr val="white"/>
                </a:solidFill>
                <a:effectLst/>
                <a:uLnTx/>
                <a:uFillTx/>
                <a:latin typeface="Cambria" panose="02040503050406030204" pitchFamily="18" charset="0"/>
                <a:ea typeface="+mn-ea"/>
                <a:cs typeface="Arial" pitchFamily="34" charset="0"/>
              </a:rPr>
              <a:t>Azure </a:t>
            </a:r>
          </a:p>
          <a:p>
            <a:pPr marL="285750" marR="0" lvl="0" indent="-285750" algn="l" defTabSz="914354"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0" cap="none" spc="0" normalizeH="0" baseline="0" noProof="0" dirty="0">
                <a:ln>
                  <a:noFill/>
                </a:ln>
                <a:solidFill>
                  <a:prstClr val="white"/>
                </a:solidFill>
                <a:effectLst/>
                <a:uLnTx/>
                <a:uFillTx/>
                <a:latin typeface="Cambria" panose="02040503050406030204" pitchFamily="18" charset="0"/>
                <a:ea typeface="+mn-ea"/>
                <a:cs typeface="Arial" pitchFamily="34" charset="0"/>
              </a:rPr>
              <a:t>AWS</a:t>
            </a:r>
          </a:p>
        </p:txBody>
      </p:sp>
      <p:sp>
        <p:nvSpPr>
          <p:cNvPr id="21" name="Rectangle 20"/>
          <p:cNvSpPr/>
          <p:nvPr/>
        </p:nvSpPr>
        <p:spPr bwMode="auto">
          <a:xfrm>
            <a:off x="1425321" y="1344721"/>
            <a:ext cx="4598671" cy="41119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34" normalizeH="0" baseline="0" noProof="0" dirty="0" err="1">
              <a:ln>
                <a:noFill/>
              </a:ln>
              <a:gradFill>
                <a:gsLst>
                  <a:gs pos="0">
                    <a:srgbClr val="FFFFFF"/>
                  </a:gs>
                  <a:gs pos="100000">
                    <a:srgbClr val="FFFFFF"/>
                  </a:gs>
                </a:gsLst>
                <a:lin ang="5400000" scaled="0"/>
              </a:gradFill>
              <a:effectLst/>
              <a:uLnTx/>
              <a:uFillTx/>
              <a:latin typeface="Cambria" panose="02040503050406030204" pitchFamily="18" charset="0"/>
              <a:ea typeface="+mn-ea"/>
              <a:cs typeface="+mn-cs"/>
            </a:endParaRPr>
          </a:p>
        </p:txBody>
      </p:sp>
      <p:sp>
        <p:nvSpPr>
          <p:cNvPr id="25" name="Rectangle 24"/>
          <p:cNvSpPr/>
          <p:nvPr/>
        </p:nvSpPr>
        <p:spPr bwMode="auto">
          <a:xfrm>
            <a:off x="6149801" y="1344720"/>
            <a:ext cx="4590207" cy="41119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34" normalizeH="0" baseline="0" noProof="0" dirty="0" err="1">
              <a:ln>
                <a:noFill/>
              </a:ln>
              <a:gradFill>
                <a:gsLst>
                  <a:gs pos="0">
                    <a:srgbClr val="FFFFFF"/>
                  </a:gs>
                  <a:gs pos="100000">
                    <a:srgbClr val="FFFFFF"/>
                  </a:gs>
                </a:gsLst>
                <a:lin ang="5400000" scaled="0"/>
              </a:gradFill>
              <a:effectLst/>
              <a:uLnTx/>
              <a:uFillTx/>
              <a:latin typeface="Cambria" panose="02040503050406030204" pitchFamily="18" charset="0"/>
              <a:ea typeface="+mn-ea"/>
              <a:cs typeface="+mn-cs"/>
            </a:endParaRPr>
          </a:p>
        </p:txBody>
      </p:sp>
      <p:sp>
        <p:nvSpPr>
          <p:cNvPr id="26" name="Rectangle 25"/>
          <p:cNvSpPr/>
          <p:nvPr/>
        </p:nvSpPr>
        <p:spPr bwMode="auto">
          <a:xfrm>
            <a:off x="3926968" y="5340186"/>
            <a:ext cx="4590207" cy="41119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34" normalizeH="0" baseline="0" noProof="0" dirty="0" err="1">
              <a:ln>
                <a:noFill/>
              </a:ln>
              <a:gradFill>
                <a:gsLst>
                  <a:gs pos="0">
                    <a:srgbClr val="FFFFFF"/>
                  </a:gs>
                  <a:gs pos="100000">
                    <a:srgbClr val="FFFFFF"/>
                  </a:gs>
                </a:gsLst>
                <a:lin ang="5400000" scaled="0"/>
              </a:gradFill>
              <a:effectLst/>
              <a:uLnTx/>
              <a:uFillTx/>
              <a:latin typeface="Cambria" panose="02040503050406030204" pitchFamily="18" charset="0"/>
              <a:ea typeface="+mn-ea"/>
              <a:cs typeface="+mn-cs"/>
            </a:endParaRPr>
          </a:p>
        </p:txBody>
      </p:sp>
      <p:sp>
        <p:nvSpPr>
          <p:cNvPr id="27" name="TextBox 26"/>
          <p:cNvSpPr txBox="1"/>
          <p:nvPr/>
        </p:nvSpPr>
        <p:spPr>
          <a:xfrm>
            <a:off x="3124200" y="1365650"/>
            <a:ext cx="10550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pitchFamily="18" charset="0"/>
                <a:ea typeface="+mn-ea"/>
                <a:cs typeface="Arial" pitchFamily="34" charset="0"/>
              </a:rPr>
              <a:t>DIGITAL</a:t>
            </a:r>
            <a:endParaRPr kumimoji="0" lang="en-US" sz="1800" b="1" i="0" u="none" strike="noStrike" kern="1200" cap="none" spc="0" normalizeH="0" baseline="0" noProof="0" dirty="0">
              <a:ln>
                <a:noFill/>
              </a:ln>
              <a:solidFill>
                <a:prstClr val="white"/>
              </a:solidFill>
              <a:effectLst/>
              <a:uLnTx/>
              <a:uFillTx/>
              <a:latin typeface="Cambria" panose="02040503050406030204" pitchFamily="18" charset="0"/>
              <a:ea typeface="+mn-ea"/>
              <a:cs typeface="Arial" pitchFamily="34" charset="0"/>
            </a:endParaRPr>
          </a:p>
        </p:txBody>
      </p:sp>
      <p:sp>
        <p:nvSpPr>
          <p:cNvPr id="17" name="TextBox 16"/>
          <p:cNvSpPr txBox="1"/>
          <p:nvPr/>
        </p:nvSpPr>
        <p:spPr>
          <a:xfrm>
            <a:off x="7634112" y="1397726"/>
            <a:ext cx="13574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pitchFamily="18" charset="0"/>
                <a:ea typeface="+mn-ea"/>
                <a:cs typeface="Arial" pitchFamily="34" charset="0"/>
              </a:rPr>
              <a:t>ANALYTICS</a:t>
            </a:r>
            <a:endParaRPr kumimoji="0" lang="en-US" sz="1800" b="1" i="0" u="none" strike="noStrike" kern="1200" cap="none" spc="0" normalizeH="0" baseline="0" noProof="0" dirty="0">
              <a:ln>
                <a:noFill/>
              </a:ln>
              <a:solidFill>
                <a:prstClr val="white"/>
              </a:solidFill>
              <a:effectLst/>
              <a:uLnTx/>
              <a:uFillTx/>
              <a:latin typeface="Cambria" panose="02040503050406030204" pitchFamily="18" charset="0"/>
              <a:ea typeface="+mn-ea"/>
              <a:cs typeface="Arial" pitchFamily="34" charset="0"/>
            </a:endParaRPr>
          </a:p>
        </p:txBody>
      </p:sp>
      <p:sp>
        <p:nvSpPr>
          <p:cNvPr id="18" name="TextBox 17"/>
          <p:cNvSpPr txBox="1"/>
          <p:nvPr/>
        </p:nvSpPr>
        <p:spPr>
          <a:xfrm>
            <a:off x="5606357" y="5334000"/>
            <a:ext cx="1023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pitchFamily="18" charset="0"/>
                <a:ea typeface="+mn-ea"/>
                <a:cs typeface="Arial" pitchFamily="34" charset="0"/>
              </a:rPr>
              <a:t>CLOUD</a:t>
            </a:r>
            <a:endParaRPr kumimoji="0" lang="en-US" sz="1800" b="1" i="0" u="none" strike="noStrike" kern="1200" cap="none" spc="0" normalizeH="0" baseline="0" noProof="0" dirty="0">
              <a:ln>
                <a:noFill/>
              </a:ln>
              <a:solidFill>
                <a:prstClr val="white"/>
              </a:solidFill>
              <a:effectLst/>
              <a:uLnTx/>
              <a:uFillTx/>
              <a:latin typeface="Cambria" panose="02040503050406030204" pitchFamily="18" charset="0"/>
              <a:ea typeface="+mn-ea"/>
              <a:cs typeface="Arial" pitchFamily="34" charset="0"/>
            </a:endParaRPr>
          </a:p>
        </p:txBody>
      </p:sp>
    </p:spTree>
    <p:extLst>
      <p:ext uri="{BB962C8B-B14F-4D97-AF65-F5344CB8AC3E}">
        <p14:creationId xmlns:p14="http://schemas.microsoft.com/office/powerpoint/2010/main" val="528525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198" y="135346"/>
            <a:ext cx="7315200" cy="685800"/>
          </a:xfrm>
        </p:spPr>
        <p:txBody>
          <a:bodyPr>
            <a:normAutofit/>
          </a:bodyPr>
          <a:lstStyle/>
          <a:p>
            <a:r>
              <a:rPr lang="en-US" dirty="0"/>
              <a:t>Corporate Profile </a:t>
            </a:r>
          </a:p>
        </p:txBody>
      </p:sp>
      <p:grpSp>
        <p:nvGrpSpPr>
          <p:cNvPr id="5" name="Group 4"/>
          <p:cNvGrpSpPr/>
          <p:nvPr/>
        </p:nvGrpSpPr>
        <p:grpSpPr>
          <a:xfrm>
            <a:off x="1219200" y="1225697"/>
            <a:ext cx="2121187" cy="1524456"/>
            <a:chOff x="116685" y="2124333"/>
            <a:chExt cx="2121187" cy="1524456"/>
          </a:xfrm>
        </p:grpSpPr>
        <p:sp>
          <p:nvSpPr>
            <p:cNvPr id="6" name="TextBox 5"/>
            <p:cNvSpPr txBox="1"/>
            <p:nvPr/>
          </p:nvSpPr>
          <p:spPr>
            <a:xfrm>
              <a:off x="116685" y="2787015"/>
              <a:ext cx="2121187" cy="861774"/>
            </a:xfrm>
            <a:prstGeom prst="rect">
              <a:avLst/>
            </a:prstGeom>
            <a:noFill/>
          </p:spPr>
          <p:txBody>
            <a:bodyPr wrap="square" rtlCol="0">
              <a:spAutoFit/>
            </a:bodyPr>
            <a:lstStyle/>
            <a:p>
              <a:pPr algn="ctr"/>
              <a:r>
                <a:rPr lang="en-US" sz="3500" b="1" dirty="0" smtClean="0">
                  <a:solidFill>
                    <a:srgbClr val="0070C0"/>
                  </a:solidFill>
                </a:rPr>
                <a:t>22+</a:t>
              </a:r>
              <a:endParaRPr lang="en-US" sz="3500" b="1" dirty="0">
                <a:solidFill>
                  <a:srgbClr val="0070C0"/>
                </a:solidFill>
              </a:endParaRPr>
            </a:p>
            <a:p>
              <a:pPr algn="ctr"/>
              <a:r>
                <a:rPr lang="en-US" sz="1500" dirty="0">
                  <a:solidFill>
                    <a:srgbClr val="0070C0"/>
                  </a:solidFill>
                </a:rPr>
                <a:t>Years of experience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78" y="2124333"/>
              <a:ext cx="762000" cy="762000"/>
            </a:xfrm>
            <a:prstGeom prst="rect">
              <a:avLst/>
            </a:prstGeom>
          </p:spPr>
        </p:pic>
      </p:grpSp>
      <p:grpSp>
        <p:nvGrpSpPr>
          <p:cNvPr id="8" name="Group 7"/>
          <p:cNvGrpSpPr/>
          <p:nvPr/>
        </p:nvGrpSpPr>
        <p:grpSpPr>
          <a:xfrm>
            <a:off x="3581400" y="1250263"/>
            <a:ext cx="2121187" cy="2015739"/>
            <a:chOff x="1869279" y="2148898"/>
            <a:chExt cx="2121187" cy="2015739"/>
          </a:xfrm>
        </p:grpSpPr>
        <p:sp>
          <p:nvSpPr>
            <p:cNvPr id="9" name="TextBox 8"/>
            <p:cNvSpPr txBox="1"/>
            <p:nvPr/>
          </p:nvSpPr>
          <p:spPr>
            <a:xfrm>
              <a:off x="1869279" y="2795031"/>
              <a:ext cx="2121187" cy="1369606"/>
            </a:xfrm>
            <a:prstGeom prst="rect">
              <a:avLst/>
            </a:prstGeom>
            <a:noFill/>
          </p:spPr>
          <p:txBody>
            <a:bodyPr wrap="square" rtlCol="0">
              <a:spAutoFit/>
            </a:bodyPr>
            <a:lstStyle/>
            <a:p>
              <a:pPr algn="ctr"/>
              <a:r>
                <a:rPr lang="en-US" sz="3500" b="1" dirty="0">
                  <a:solidFill>
                    <a:srgbClr val="0070C0"/>
                  </a:solidFill>
                </a:rPr>
                <a:t>1000+</a:t>
              </a:r>
            </a:p>
            <a:p>
              <a:pPr algn="ctr"/>
              <a:r>
                <a:rPr lang="en-US" sz="1500" dirty="0">
                  <a:solidFill>
                    <a:srgbClr val="0070C0"/>
                  </a:solidFill>
                </a:rPr>
                <a:t>Skilled workforce</a:t>
              </a:r>
            </a:p>
            <a:p>
              <a:pPr algn="ctr"/>
              <a:r>
                <a:rPr lang="en-US" sz="1500" dirty="0">
                  <a:solidFill>
                    <a:srgbClr val="0070C0"/>
                  </a:solidFill>
                </a:rPr>
                <a:t>Onshore/Offshore Model</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4969" y="2148898"/>
              <a:ext cx="762000" cy="762000"/>
            </a:xfrm>
            <a:prstGeom prst="rect">
              <a:avLst/>
            </a:prstGeom>
          </p:spPr>
        </p:pic>
      </p:grpSp>
      <p:grpSp>
        <p:nvGrpSpPr>
          <p:cNvPr id="11" name="Group 10"/>
          <p:cNvGrpSpPr/>
          <p:nvPr/>
        </p:nvGrpSpPr>
        <p:grpSpPr>
          <a:xfrm>
            <a:off x="6235987" y="1250262"/>
            <a:ext cx="2121187" cy="1977591"/>
            <a:chOff x="3489530" y="2148898"/>
            <a:chExt cx="2121187" cy="1977591"/>
          </a:xfrm>
        </p:grpSpPr>
        <p:sp>
          <p:nvSpPr>
            <p:cNvPr id="12" name="TextBox 11"/>
            <p:cNvSpPr txBox="1"/>
            <p:nvPr/>
          </p:nvSpPr>
          <p:spPr>
            <a:xfrm>
              <a:off x="3489530" y="2803050"/>
              <a:ext cx="2121187" cy="1323439"/>
            </a:xfrm>
            <a:prstGeom prst="rect">
              <a:avLst/>
            </a:prstGeom>
            <a:noFill/>
          </p:spPr>
          <p:txBody>
            <a:bodyPr wrap="square" rtlCol="0">
              <a:spAutoFit/>
            </a:bodyPr>
            <a:lstStyle/>
            <a:p>
              <a:pPr algn="ctr"/>
              <a:r>
                <a:rPr lang="en-US" sz="3500" b="1" dirty="0">
                  <a:solidFill>
                    <a:srgbClr val="0070C0"/>
                  </a:solidFill>
                </a:rPr>
                <a:t>90%</a:t>
              </a:r>
            </a:p>
            <a:p>
              <a:pPr algn="ctr"/>
              <a:r>
                <a:rPr lang="en-US" sz="1500" dirty="0">
                  <a:solidFill>
                    <a:srgbClr val="0070C0"/>
                  </a:solidFill>
                </a:rPr>
                <a:t>Repeat Business worldwide &amp; 8.5 Avg. CSAT</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3027" y="2148898"/>
              <a:ext cx="762000" cy="762000"/>
            </a:xfrm>
            <a:prstGeom prst="rect">
              <a:avLst/>
            </a:prstGeom>
          </p:spPr>
        </p:pic>
      </p:grpSp>
      <p:grpSp>
        <p:nvGrpSpPr>
          <p:cNvPr id="14" name="Group 13"/>
          <p:cNvGrpSpPr/>
          <p:nvPr/>
        </p:nvGrpSpPr>
        <p:grpSpPr>
          <a:xfrm>
            <a:off x="8915400" y="1304004"/>
            <a:ext cx="2121187" cy="2049667"/>
            <a:chOff x="6685924" y="2226703"/>
            <a:chExt cx="2121187" cy="2049667"/>
          </a:xfrm>
        </p:grpSpPr>
        <p:sp>
          <p:nvSpPr>
            <p:cNvPr id="15" name="TextBox 14"/>
            <p:cNvSpPr txBox="1"/>
            <p:nvPr/>
          </p:nvSpPr>
          <p:spPr>
            <a:xfrm>
              <a:off x="6685924" y="2799042"/>
              <a:ext cx="2121187" cy="1477328"/>
            </a:xfrm>
            <a:prstGeom prst="rect">
              <a:avLst/>
            </a:prstGeom>
            <a:noFill/>
          </p:spPr>
          <p:txBody>
            <a:bodyPr wrap="square" rtlCol="0">
              <a:spAutoFit/>
            </a:bodyPr>
            <a:lstStyle/>
            <a:p>
              <a:pPr algn="ctr"/>
              <a:endParaRPr lang="en-US" sz="1500" dirty="0">
                <a:solidFill>
                  <a:srgbClr val="0070C0"/>
                </a:solidFill>
              </a:endParaRPr>
            </a:p>
            <a:p>
              <a:pPr algn="ctr"/>
              <a:r>
                <a:rPr lang="en-US" sz="1500" dirty="0">
                  <a:solidFill>
                    <a:srgbClr val="0070C0"/>
                  </a:solidFill>
                </a:rPr>
                <a:t>Established process credentials</a:t>
              </a:r>
            </a:p>
            <a:p>
              <a:pPr algn="ctr"/>
              <a:r>
                <a:rPr lang="it-IT" sz="1500" dirty="0">
                  <a:solidFill>
                    <a:srgbClr val="0070C0"/>
                  </a:solidFill>
                </a:rPr>
                <a:t>CMMi Level 5 v1.3 </a:t>
              </a:r>
            </a:p>
            <a:p>
              <a:pPr algn="ctr"/>
              <a:r>
                <a:rPr lang="it-IT" sz="1500" dirty="0">
                  <a:solidFill>
                    <a:srgbClr val="0070C0"/>
                  </a:solidFill>
                </a:rPr>
                <a:t>-ISO </a:t>
              </a:r>
              <a:r>
                <a:rPr lang="it-IT" sz="1500" dirty="0" smtClean="0">
                  <a:solidFill>
                    <a:srgbClr val="0070C0"/>
                  </a:solidFill>
                </a:rPr>
                <a:t>9001:2015</a:t>
              </a:r>
              <a:endParaRPr lang="it-IT" sz="1500" dirty="0">
                <a:solidFill>
                  <a:srgbClr val="0070C0"/>
                </a:solidFill>
              </a:endParaRPr>
            </a:p>
            <a:p>
              <a:pPr algn="ctr"/>
              <a:r>
                <a:rPr lang="it-IT" sz="1500" dirty="0">
                  <a:solidFill>
                    <a:srgbClr val="0070C0"/>
                  </a:solidFill>
                </a:rPr>
                <a:t>-ISO/IEC 27001:2013</a:t>
              </a:r>
              <a:endParaRPr lang="en-US" sz="1500" dirty="0">
                <a:solidFill>
                  <a:srgbClr val="0070C0"/>
                </a:solidFill>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5517" y="2226703"/>
              <a:ext cx="762000" cy="762000"/>
            </a:xfrm>
            <a:prstGeom prst="rect">
              <a:avLst/>
            </a:prstGeom>
          </p:spPr>
        </p:pic>
      </p:grpSp>
      <p:sp>
        <p:nvSpPr>
          <p:cNvPr id="17" name="TextBox 16"/>
          <p:cNvSpPr txBox="1"/>
          <p:nvPr/>
        </p:nvSpPr>
        <p:spPr>
          <a:xfrm>
            <a:off x="2910017" y="849868"/>
            <a:ext cx="6542984" cy="369332"/>
          </a:xfrm>
          <a:prstGeom prst="rect">
            <a:avLst/>
          </a:prstGeom>
          <a:noFill/>
        </p:spPr>
        <p:txBody>
          <a:bodyPr wrap="square" rtlCol="0">
            <a:spAutoFit/>
          </a:bodyPr>
          <a:lstStyle/>
          <a:p>
            <a:r>
              <a:rPr lang="en-US" b="1" spc="51" dirty="0">
                <a:solidFill>
                  <a:srgbClr val="3F77BB"/>
                </a:solidFill>
                <a:latin typeface="Calibri Light" panose="020F0302020204030204"/>
              </a:rPr>
              <a:t>Technology Consultants help our clients to innovate</a:t>
            </a:r>
          </a:p>
        </p:txBody>
      </p:sp>
      <p:grpSp>
        <p:nvGrpSpPr>
          <p:cNvPr id="3" name="Group 2"/>
          <p:cNvGrpSpPr/>
          <p:nvPr/>
        </p:nvGrpSpPr>
        <p:grpSpPr>
          <a:xfrm>
            <a:off x="1316165" y="3786875"/>
            <a:ext cx="9525302" cy="949053"/>
            <a:chOff x="1497376" y="5093399"/>
            <a:chExt cx="9525302" cy="949053"/>
          </a:xfrm>
          <a:solidFill>
            <a:srgbClr val="820000"/>
          </a:solidFill>
        </p:grpSpPr>
        <p:sp>
          <p:nvSpPr>
            <p:cNvPr id="26" name="Freeform 25"/>
            <p:cNvSpPr/>
            <p:nvPr/>
          </p:nvSpPr>
          <p:spPr>
            <a:xfrm>
              <a:off x="8218846" y="5111893"/>
              <a:ext cx="2803832" cy="930559"/>
            </a:xfrm>
            <a:custGeom>
              <a:avLst/>
              <a:gdLst>
                <a:gd name="connsiteX0" fmla="*/ 0 w 2803832"/>
                <a:gd name="connsiteY0" fmla="*/ 155096 h 930559"/>
                <a:gd name="connsiteX1" fmla="*/ 155096 w 2803832"/>
                <a:gd name="connsiteY1" fmla="*/ 0 h 930559"/>
                <a:gd name="connsiteX2" fmla="*/ 2648736 w 2803832"/>
                <a:gd name="connsiteY2" fmla="*/ 0 h 930559"/>
                <a:gd name="connsiteX3" fmla="*/ 2803832 w 2803832"/>
                <a:gd name="connsiteY3" fmla="*/ 155096 h 930559"/>
                <a:gd name="connsiteX4" fmla="*/ 2803832 w 2803832"/>
                <a:gd name="connsiteY4" fmla="*/ 775463 h 930559"/>
                <a:gd name="connsiteX5" fmla="*/ 2648736 w 2803832"/>
                <a:gd name="connsiteY5" fmla="*/ 930559 h 930559"/>
                <a:gd name="connsiteX6" fmla="*/ 155096 w 2803832"/>
                <a:gd name="connsiteY6" fmla="*/ 930559 h 930559"/>
                <a:gd name="connsiteX7" fmla="*/ 0 w 2803832"/>
                <a:gd name="connsiteY7" fmla="*/ 775463 h 930559"/>
                <a:gd name="connsiteX8" fmla="*/ 0 w 2803832"/>
                <a:gd name="connsiteY8" fmla="*/ 155096 h 93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3832" h="930559">
                  <a:moveTo>
                    <a:pt x="0" y="155096"/>
                  </a:moveTo>
                  <a:cubicBezTo>
                    <a:pt x="0" y="69439"/>
                    <a:pt x="69439" y="0"/>
                    <a:pt x="155096" y="0"/>
                  </a:cubicBezTo>
                  <a:lnTo>
                    <a:pt x="2648736" y="0"/>
                  </a:lnTo>
                  <a:cubicBezTo>
                    <a:pt x="2734393" y="0"/>
                    <a:pt x="2803832" y="69439"/>
                    <a:pt x="2803832" y="155096"/>
                  </a:cubicBezTo>
                  <a:lnTo>
                    <a:pt x="2803832" y="775463"/>
                  </a:lnTo>
                  <a:cubicBezTo>
                    <a:pt x="2803832" y="861120"/>
                    <a:pt x="2734393" y="930559"/>
                    <a:pt x="2648736" y="930559"/>
                  </a:cubicBezTo>
                  <a:lnTo>
                    <a:pt x="155096" y="930559"/>
                  </a:lnTo>
                  <a:cubicBezTo>
                    <a:pt x="69439" y="930559"/>
                    <a:pt x="0" y="861120"/>
                    <a:pt x="0" y="775463"/>
                  </a:cubicBezTo>
                  <a:lnTo>
                    <a:pt x="0" y="155096"/>
                  </a:lnTo>
                  <a:close/>
                </a:path>
              </a:pathLst>
            </a:custGeom>
            <a:grp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83526" tIns="83526" rIns="83526" bIns="83526" numCol="1" spcCol="1270" anchor="ctr" anchorCtr="0">
              <a:noAutofit/>
            </a:bodyPr>
            <a:lstStyle/>
            <a:p>
              <a:pPr algn="ctr" defTabSz="444500">
                <a:lnSpc>
                  <a:spcPct val="90000"/>
                </a:lnSpc>
                <a:spcAft>
                  <a:spcPct val="35000"/>
                </a:spcAft>
              </a:pPr>
              <a:r>
                <a:rPr lang="en-US" sz="1200" b="1" dirty="0" smtClean="0">
                  <a:solidFill>
                    <a:sysClr val="window" lastClr="FFFFFF"/>
                  </a:solidFill>
                  <a:latin typeface="Cambria" pitchFamily="18" charset="0"/>
                  <a:cs typeface="Arial" pitchFamily="34" charset="0"/>
                </a:rPr>
                <a:t>REMOTE  </a:t>
              </a:r>
              <a:r>
                <a:rPr lang="en-US" sz="1200" b="1" dirty="0">
                  <a:solidFill>
                    <a:sysClr val="window" lastClr="FFFFFF"/>
                  </a:solidFill>
                  <a:latin typeface="Cambria" pitchFamily="18" charset="0"/>
                  <a:cs typeface="Arial" pitchFamily="34" charset="0"/>
                </a:rPr>
                <a:t>INFRASTRUCTURE MANAGED SUPPORT SERVICES</a:t>
              </a:r>
            </a:p>
          </p:txBody>
        </p:sp>
        <p:sp>
          <p:nvSpPr>
            <p:cNvPr id="27" name="Freeform 26"/>
            <p:cNvSpPr/>
            <p:nvPr/>
          </p:nvSpPr>
          <p:spPr>
            <a:xfrm>
              <a:off x="4860389" y="5111893"/>
              <a:ext cx="2803832" cy="930559"/>
            </a:xfrm>
            <a:custGeom>
              <a:avLst/>
              <a:gdLst>
                <a:gd name="connsiteX0" fmla="*/ 0 w 2803832"/>
                <a:gd name="connsiteY0" fmla="*/ 155096 h 930559"/>
                <a:gd name="connsiteX1" fmla="*/ 155096 w 2803832"/>
                <a:gd name="connsiteY1" fmla="*/ 0 h 930559"/>
                <a:gd name="connsiteX2" fmla="*/ 2648736 w 2803832"/>
                <a:gd name="connsiteY2" fmla="*/ 0 h 930559"/>
                <a:gd name="connsiteX3" fmla="*/ 2803832 w 2803832"/>
                <a:gd name="connsiteY3" fmla="*/ 155096 h 930559"/>
                <a:gd name="connsiteX4" fmla="*/ 2803832 w 2803832"/>
                <a:gd name="connsiteY4" fmla="*/ 775463 h 930559"/>
                <a:gd name="connsiteX5" fmla="*/ 2648736 w 2803832"/>
                <a:gd name="connsiteY5" fmla="*/ 930559 h 930559"/>
                <a:gd name="connsiteX6" fmla="*/ 155096 w 2803832"/>
                <a:gd name="connsiteY6" fmla="*/ 930559 h 930559"/>
                <a:gd name="connsiteX7" fmla="*/ 0 w 2803832"/>
                <a:gd name="connsiteY7" fmla="*/ 775463 h 930559"/>
                <a:gd name="connsiteX8" fmla="*/ 0 w 2803832"/>
                <a:gd name="connsiteY8" fmla="*/ 155096 h 93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3832" h="930559">
                  <a:moveTo>
                    <a:pt x="0" y="155096"/>
                  </a:moveTo>
                  <a:cubicBezTo>
                    <a:pt x="0" y="69439"/>
                    <a:pt x="69439" y="0"/>
                    <a:pt x="155096" y="0"/>
                  </a:cubicBezTo>
                  <a:lnTo>
                    <a:pt x="2648736" y="0"/>
                  </a:lnTo>
                  <a:cubicBezTo>
                    <a:pt x="2734393" y="0"/>
                    <a:pt x="2803832" y="69439"/>
                    <a:pt x="2803832" y="155096"/>
                  </a:cubicBezTo>
                  <a:lnTo>
                    <a:pt x="2803832" y="775463"/>
                  </a:lnTo>
                  <a:cubicBezTo>
                    <a:pt x="2803832" y="861120"/>
                    <a:pt x="2734393" y="930559"/>
                    <a:pt x="2648736" y="930559"/>
                  </a:cubicBezTo>
                  <a:lnTo>
                    <a:pt x="155096" y="930559"/>
                  </a:lnTo>
                  <a:cubicBezTo>
                    <a:pt x="69439" y="930559"/>
                    <a:pt x="0" y="861120"/>
                    <a:pt x="0" y="775463"/>
                  </a:cubicBezTo>
                  <a:lnTo>
                    <a:pt x="0" y="155096"/>
                  </a:lnTo>
                  <a:close/>
                </a:path>
              </a:pathLst>
            </a:custGeom>
            <a:grp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83526" tIns="83526" rIns="83526" bIns="83526" numCol="1" spcCol="1270" anchor="ctr" anchorCtr="0">
              <a:noAutofit/>
            </a:bodyPr>
            <a:lstStyle/>
            <a:p>
              <a:pPr algn="ctr" defTabSz="444500">
                <a:lnSpc>
                  <a:spcPct val="90000"/>
                </a:lnSpc>
                <a:spcAft>
                  <a:spcPct val="35000"/>
                </a:spcAft>
              </a:pPr>
              <a:r>
                <a:rPr lang="en-US" sz="1200" b="1" dirty="0">
                  <a:solidFill>
                    <a:sysClr val="window" lastClr="FFFFFF"/>
                  </a:solidFill>
                  <a:latin typeface="Cambria" pitchFamily="18" charset="0"/>
                  <a:cs typeface="Arial" pitchFamily="34" charset="0"/>
                </a:rPr>
                <a:t>INDEPENDENT</a:t>
              </a:r>
            </a:p>
            <a:p>
              <a:pPr algn="ctr" defTabSz="444500">
                <a:lnSpc>
                  <a:spcPct val="90000"/>
                </a:lnSpc>
                <a:spcAft>
                  <a:spcPct val="35000"/>
                </a:spcAft>
              </a:pPr>
              <a:r>
                <a:rPr lang="en-US" sz="1200" b="1" dirty="0">
                  <a:solidFill>
                    <a:sysClr val="window" lastClr="FFFFFF"/>
                  </a:solidFill>
                  <a:latin typeface="Cambria" pitchFamily="18" charset="0"/>
                  <a:cs typeface="Arial" pitchFamily="34" charset="0"/>
                </a:rPr>
                <a:t>SOFTWARE </a:t>
              </a:r>
              <a:r>
                <a:rPr lang="en-US" sz="1200" b="1" dirty="0" smtClean="0">
                  <a:solidFill>
                    <a:sysClr val="window" lastClr="FFFFFF"/>
                  </a:solidFill>
                  <a:latin typeface="Cambria" pitchFamily="18" charset="0"/>
                  <a:cs typeface="Arial" pitchFamily="34" charset="0"/>
                </a:rPr>
                <a:t>TESTING &amp; </a:t>
              </a:r>
              <a:r>
                <a:rPr lang="en-US" sz="1200" b="1" dirty="0">
                  <a:solidFill>
                    <a:sysClr val="window" lastClr="FFFFFF"/>
                  </a:solidFill>
                  <a:latin typeface="Cambria" pitchFamily="18" charset="0"/>
                  <a:cs typeface="Arial" pitchFamily="34" charset="0"/>
                </a:rPr>
                <a:t>QA</a:t>
              </a:r>
              <a:endParaRPr lang="en-US" sz="1200" dirty="0">
                <a:solidFill>
                  <a:sysClr val="window" lastClr="FFFFFF"/>
                </a:solidFill>
              </a:endParaRPr>
            </a:p>
          </p:txBody>
        </p:sp>
        <p:sp>
          <p:nvSpPr>
            <p:cNvPr id="28" name="Freeform 27"/>
            <p:cNvSpPr/>
            <p:nvPr/>
          </p:nvSpPr>
          <p:spPr>
            <a:xfrm>
              <a:off x="1497376" y="5093399"/>
              <a:ext cx="2803832" cy="930559"/>
            </a:xfrm>
            <a:custGeom>
              <a:avLst/>
              <a:gdLst>
                <a:gd name="connsiteX0" fmla="*/ 0 w 2803832"/>
                <a:gd name="connsiteY0" fmla="*/ 155096 h 930559"/>
                <a:gd name="connsiteX1" fmla="*/ 155096 w 2803832"/>
                <a:gd name="connsiteY1" fmla="*/ 0 h 930559"/>
                <a:gd name="connsiteX2" fmla="*/ 2648736 w 2803832"/>
                <a:gd name="connsiteY2" fmla="*/ 0 h 930559"/>
                <a:gd name="connsiteX3" fmla="*/ 2803832 w 2803832"/>
                <a:gd name="connsiteY3" fmla="*/ 155096 h 930559"/>
                <a:gd name="connsiteX4" fmla="*/ 2803832 w 2803832"/>
                <a:gd name="connsiteY4" fmla="*/ 775463 h 930559"/>
                <a:gd name="connsiteX5" fmla="*/ 2648736 w 2803832"/>
                <a:gd name="connsiteY5" fmla="*/ 930559 h 930559"/>
                <a:gd name="connsiteX6" fmla="*/ 155096 w 2803832"/>
                <a:gd name="connsiteY6" fmla="*/ 930559 h 930559"/>
                <a:gd name="connsiteX7" fmla="*/ 0 w 2803832"/>
                <a:gd name="connsiteY7" fmla="*/ 775463 h 930559"/>
                <a:gd name="connsiteX8" fmla="*/ 0 w 2803832"/>
                <a:gd name="connsiteY8" fmla="*/ 155096 h 93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3832" h="930559">
                  <a:moveTo>
                    <a:pt x="0" y="155096"/>
                  </a:moveTo>
                  <a:cubicBezTo>
                    <a:pt x="0" y="69439"/>
                    <a:pt x="69439" y="0"/>
                    <a:pt x="155096" y="0"/>
                  </a:cubicBezTo>
                  <a:lnTo>
                    <a:pt x="2648736" y="0"/>
                  </a:lnTo>
                  <a:cubicBezTo>
                    <a:pt x="2734393" y="0"/>
                    <a:pt x="2803832" y="69439"/>
                    <a:pt x="2803832" y="155096"/>
                  </a:cubicBezTo>
                  <a:lnTo>
                    <a:pt x="2803832" y="775463"/>
                  </a:lnTo>
                  <a:cubicBezTo>
                    <a:pt x="2803832" y="861120"/>
                    <a:pt x="2734393" y="930559"/>
                    <a:pt x="2648736" y="930559"/>
                  </a:cubicBezTo>
                  <a:lnTo>
                    <a:pt x="155096" y="930559"/>
                  </a:lnTo>
                  <a:cubicBezTo>
                    <a:pt x="69439" y="930559"/>
                    <a:pt x="0" y="861120"/>
                    <a:pt x="0" y="775463"/>
                  </a:cubicBezTo>
                  <a:lnTo>
                    <a:pt x="0" y="155096"/>
                  </a:lnTo>
                  <a:close/>
                </a:path>
              </a:pathLst>
            </a:custGeom>
            <a:grp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83526" tIns="83526" rIns="83526" bIns="83526" numCol="1" spcCol="1270" anchor="ctr" anchorCtr="0">
              <a:noAutofit/>
            </a:bodyPr>
            <a:lstStyle/>
            <a:p>
              <a:pPr algn="ctr" defTabSz="444500">
                <a:lnSpc>
                  <a:spcPct val="90000"/>
                </a:lnSpc>
                <a:spcAft>
                  <a:spcPct val="35000"/>
                </a:spcAft>
              </a:pPr>
              <a:r>
                <a:rPr lang="en-US" sz="1200" b="1" dirty="0">
                  <a:solidFill>
                    <a:prstClr val="white"/>
                  </a:solidFill>
                  <a:latin typeface="Cambria" pitchFamily="18" charset="0"/>
                  <a:cs typeface="Arial" pitchFamily="34" charset="0"/>
                </a:rPr>
                <a:t>FULL LIFECYCLE</a:t>
              </a:r>
            </a:p>
            <a:p>
              <a:pPr algn="ctr" defTabSz="444500">
                <a:lnSpc>
                  <a:spcPct val="90000"/>
                </a:lnSpc>
                <a:spcAft>
                  <a:spcPct val="35000"/>
                </a:spcAft>
              </a:pPr>
              <a:r>
                <a:rPr lang="en-US" sz="1200" b="1" dirty="0">
                  <a:solidFill>
                    <a:prstClr val="white"/>
                  </a:solidFill>
                  <a:latin typeface="Cambria" pitchFamily="18" charset="0"/>
                  <a:cs typeface="Arial" pitchFamily="34" charset="0"/>
                </a:rPr>
                <a:t>PES / </a:t>
              </a:r>
              <a:r>
                <a:rPr lang="en-US" sz="1200" b="1" dirty="0" smtClean="0">
                  <a:solidFill>
                    <a:prstClr val="white"/>
                  </a:solidFill>
                  <a:latin typeface="Cambria" pitchFamily="18" charset="0"/>
                  <a:cs typeface="Arial" pitchFamily="34" charset="0"/>
                </a:rPr>
                <a:t>ADMS SERVICES</a:t>
              </a:r>
              <a:endParaRPr lang="en-US" sz="1200" dirty="0">
                <a:solidFill>
                  <a:prstClr val="white"/>
                </a:solidFill>
              </a:endParaRPr>
            </a:p>
          </p:txBody>
        </p:sp>
      </p:grpSp>
      <p:sp>
        <p:nvSpPr>
          <p:cNvPr id="29" name="TextBox 28"/>
          <p:cNvSpPr txBox="1"/>
          <p:nvPr/>
        </p:nvSpPr>
        <p:spPr>
          <a:xfrm>
            <a:off x="2677216" y="3200400"/>
            <a:ext cx="6542984" cy="400110"/>
          </a:xfrm>
          <a:prstGeom prst="rect">
            <a:avLst/>
          </a:prstGeom>
          <a:noFill/>
        </p:spPr>
        <p:txBody>
          <a:bodyPr wrap="square" rtlCol="0">
            <a:spAutoFit/>
          </a:bodyPr>
          <a:lstStyle/>
          <a:p>
            <a:pPr algn="ctr"/>
            <a:r>
              <a:rPr lang="en-US" sz="2000" b="1" spc="51" dirty="0">
                <a:solidFill>
                  <a:prstClr val="black"/>
                </a:solidFill>
                <a:latin typeface="Cambria" panose="02040503050406030204" pitchFamily="18" charset="0"/>
              </a:rPr>
              <a:t>Global Service Offering</a:t>
            </a:r>
          </a:p>
        </p:txBody>
      </p:sp>
      <p:pic>
        <p:nvPicPr>
          <p:cNvPr id="25" name="Picture 6" descr="D:\Official\Confidential\Marketing\Wiki\Nous_Wiki\Nous_USA.JPG"/>
          <p:cNvPicPr>
            <a:picLocks noChangeAspect="1" noChangeArrowheads="1"/>
          </p:cNvPicPr>
          <p:nvPr/>
        </p:nvPicPr>
        <p:blipFill>
          <a:blip r:embed="rId6" cstate="print"/>
          <a:srcRect/>
          <a:stretch>
            <a:fillRect/>
          </a:stretch>
        </p:blipFill>
        <p:spPr bwMode="auto">
          <a:xfrm>
            <a:off x="6534317" y="4970217"/>
            <a:ext cx="1930214" cy="1358771"/>
          </a:xfrm>
          <a:prstGeom prst="rect">
            <a:avLst/>
          </a:prstGeom>
          <a:noFill/>
          <a:ln w="9525">
            <a:noFill/>
            <a:miter lim="800000"/>
            <a:headEnd/>
            <a:tailEnd/>
          </a:ln>
        </p:spPr>
      </p:pic>
      <p:pic>
        <p:nvPicPr>
          <p:cNvPr id="30" name="Picture 4" descr="D:\Official\Confidential\Marketing\Wiki\Nous_Wiki\Nous_Europe.jpg"/>
          <p:cNvPicPr>
            <a:picLocks noChangeAspect="1" noChangeArrowheads="1"/>
          </p:cNvPicPr>
          <p:nvPr/>
        </p:nvPicPr>
        <p:blipFill>
          <a:blip r:embed="rId7" cstate="print"/>
          <a:srcRect/>
          <a:stretch>
            <a:fillRect/>
          </a:stretch>
        </p:blipFill>
        <p:spPr bwMode="auto">
          <a:xfrm>
            <a:off x="1421493" y="4970906"/>
            <a:ext cx="1757905" cy="1358081"/>
          </a:xfrm>
          <a:prstGeom prst="rect">
            <a:avLst/>
          </a:prstGeom>
          <a:noFill/>
          <a:ln w="9525">
            <a:noFill/>
            <a:miter lim="800000"/>
            <a:headEnd/>
            <a:tailEnd/>
          </a:ln>
        </p:spPr>
      </p:pic>
      <p:pic>
        <p:nvPicPr>
          <p:cNvPr id="31" name="Picture 14" descr="D:\Vinu\Nous Images\DSC_0013.JPG"/>
          <p:cNvPicPr>
            <a:picLocks noChangeAspect="1" noChangeArrowheads="1"/>
          </p:cNvPicPr>
          <p:nvPr/>
        </p:nvPicPr>
        <p:blipFill>
          <a:blip r:embed="rId8" cstate="print"/>
          <a:srcRect/>
          <a:stretch>
            <a:fillRect/>
          </a:stretch>
        </p:blipFill>
        <p:spPr bwMode="auto">
          <a:xfrm>
            <a:off x="3228659" y="4964472"/>
            <a:ext cx="1622244" cy="1362152"/>
          </a:xfrm>
          <a:prstGeom prst="rect">
            <a:avLst/>
          </a:prstGeom>
          <a:noFill/>
          <a:ln w="9525">
            <a:noFill/>
            <a:miter lim="800000"/>
            <a:headEnd/>
            <a:tailEnd/>
          </a:ln>
        </p:spPr>
      </p:pic>
      <p:pic>
        <p:nvPicPr>
          <p:cNvPr id="33" name="Picture 3" descr="D:\Official\Confidential\Marketing\Wiki\Nous_Wiki\Nous_Dev 1.jpg"/>
          <p:cNvPicPr>
            <a:picLocks noChangeAspect="1" noChangeArrowheads="1"/>
          </p:cNvPicPr>
          <p:nvPr/>
        </p:nvPicPr>
        <p:blipFill>
          <a:blip r:embed="rId9" cstate="print"/>
          <a:srcRect/>
          <a:stretch>
            <a:fillRect/>
          </a:stretch>
        </p:blipFill>
        <p:spPr bwMode="auto">
          <a:xfrm>
            <a:off x="4913337" y="4965479"/>
            <a:ext cx="1542590" cy="1363508"/>
          </a:xfrm>
          <a:prstGeom prst="rect">
            <a:avLst/>
          </a:prstGeom>
          <a:noFill/>
          <a:ln w="9525">
            <a:noFill/>
            <a:miter lim="800000"/>
            <a:headEnd/>
            <a:tailEnd/>
          </a:ln>
        </p:spPr>
      </p:pic>
      <p:pic>
        <p:nvPicPr>
          <p:cNvPr id="34" name="Picture 33"/>
          <p:cNvPicPr>
            <a:picLocks noChangeAspect="1"/>
          </p:cNvPicPr>
          <p:nvPr/>
        </p:nvPicPr>
        <p:blipFill rotWithShape="1">
          <a:blip r:embed="rId10"/>
          <a:srcRect l="9605" t="24062" r="8998"/>
          <a:stretch/>
        </p:blipFill>
        <p:spPr>
          <a:xfrm>
            <a:off x="8610600" y="4960020"/>
            <a:ext cx="1949149" cy="1362456"/>
          </a:xfrm>
          <a:prstGeom prst="rect">
            <a:avLst/>
          </a:prstGeom>
        </p:spPr>
      </p:pic>
      <p:sp>
        <p:nvSpPr>
          <p:cNvPr id="32" name="TextBox 31"/>
          <p:cNvSpPr txBox="1"/>
          <p:nvPr/>
        </p:nvSpPr>
        <p:spPr>
          <a:xfrm>
            <a:off x="2028503" y="3469620"/>
            <a:ext cx="1176897" cy="400110"/>
          </a:xfrm>
          <a:prstGeom prst="rect">
            <a:avLst/>
          </a:prstGeom>
          <a:noFill/>
        </p:spPr>
        <p:txBody>
          <a:bodyPr wrap="square" rtlCol="0">
            <a:spAutoFit/>
          </a:bodyPr>
          <a:lstStyle/>
          <a:p>
            <a:pPr algn="ctr" fontAlgn="base">
              <a:spcBef>
                <a:spcPct val="0"/>
              </a:spcBef>
              <a:spcAft>
                <a:spcPct val="0"/>
              </a:spcAft>
            </a:pPr>
            <a:r>
              <a:rPr lang="en-US" sz="2000" b="1" spc="51" dirty="0" smtClean="0">
                <a:solidFill>
                  <a:prstClr val="black"/>
                </a:solidFill>
                <a:latin typeface="Cambria" panose="02040503050406030204" pitchFamily="18" charset="0"/>
                <a:cs typeface="Arial" pitchFamily="34" charset="0"/>
              </a:rPr>
              <a:t>GSS</a:t>
            </a:r>
            <a:endParaRPr lang="en-US" sz="2000" b="1" spc="51" dirty="0">
              <a:solidFill>
                <a:prstClr val="black"/>
              </a:solidFill>
              <a:latin typeface="Cambria" panose="02040503050406030204" pitchFamily="18" charset="0"/>
              <a:cs typeface="Arial" pitchFamily="34" charset="0"/>
            </a:endParaRPr>
          </a:p>
        </p:txBody>
      </p:sp>
      <p:sp>
        <p:nvSpPr>
          <p:cNvPr id="35" name="TextBox 34"/>
          <p:cNvSpPr txBox="1"/>
          <p:nvPr/>
        </p:nvSpPr>
        <p:spPr>
          <a:xfrm>
            <a:off x="5490367" y="3491312"/>
            <a:ext cx="1176897" cy="400110"/>
          </a:xfrm>
          <a:prstGeom prst="rect">
            <a:avLst/>
          </a:prstGeom>
          <a:noFill/>
        </p:spPr>
        <p:txBody>
          <a:bodyPr wrap="square" rtlCol="0">
            <a:spAutoFit/>
          </a:bodyPr>
          <a:lstStyle/>
          <a:p>
            <a:pPr algn="ctr" fontAlgn="base">
              <a:spcBef>
                <a:spcPct val="0"/>
              </a:spcBef>
              <a:spcAft>
                <a:spcPct val="0"/>
              </a:spcAft>
            </a:pPr>
            <a:r>
              <a:rPr lang="en-US" sz="2000" b="1" spc="51" dirty="0" smtClean="0">
                <a:solidFill>
                  <a:prstClr val="black"/>
                </a:solidFill>
                <a:latin typeface="Cambria" panose="02040503050406030204" pitchFamily="18" charset="0"/>
                <a:cs typeface="Arial" pitchFamily="34" charset="0"/>
              </a:rPr>
              <a:t>Testree</a:t>
            </a:r>
            <a:endParaRPr lang="en-US" sz="2000" b="1" spc="51" dirty="0">
              <a:solidFill>
                <a:prstClr val="black"/>
              </a:solidFill>
              <a:latin typeface="Cambria" panose="02040503050406030204" pitchFamily="18" charset="0"/>
              <a:cs typeface="Arial" pitchFamily="34" charset="0"/>
            </a:endParaRPr>
          </a:p>
        </p:txBody>
      </p:sp>
      <p:sp>
        <p:nvSpPr>
          <p:cNvPr id="36" name="TextBox 35"/>
          <p:cNvSpPr txBox="1"/>
          <p:nvPr/>
        </p:nvSpPr>
        <p:spPr>
          <a:xfrm>
            <a:off x="8983564" y="3465327"/>
            <a:ext cx="1176897" cy="400110"/>
          </a:xfrm>
          <a:prstGeom prst="rect">
            <a:avLst/>
          </a:prstGeom>
          <a:noFill/>
        </p:spPr>
        <p:txBody>
          <a:bodyPr wrap="square" rtlCol="0">
            <a:spAutoFit/>
          </a:bodyPr>
          <a:lstStyle/>
          <a:p>
            <a:pPr algn="ctr" fontAlgn="base">
              <a:spcBef>
                <a:spcPct val="0"/>
              </a:spcBef>
              <a:spcAft>
                <a:spcPct val="0"/>
              </a:spcAft>
            </a:pPr>
            <a:r>
              <a:rPr lang="en-US" sz="2000" b="1" spc="51" dirty="0" smtClean="0">
                <a:solidFill>
                  <a:prstClr val="black"/>
                </a:solidFill>
                <a:latin typeface="Cambria" panose="02040503050406030204" pitchFamily="18" charset="0"/>
                <a:cs typeface="Arial" pitchFamily="34" charset="0"/>
              </a:rPr>
              <a:t>vServe</a:t>
            </a:r>
            <a:endParaRPr lang="en-US" sz="2000" b="1" spc="51" dirty="0">
              <a:solidFill>
                <a:prstClr val="black"/>
              </a:solidFill>
              <a:latin typeface="Cambria" panose="02040503050406030204" pitchFamily="18" charset="0"/>
              <a:cs typeface="Arial" pitchFamily="34" charset="0"/>
            </a:endParaRPr>
          </a:p>
        </p:txBody>
      </p:sp>
    </p:spTree>
    <p:extLst>
      <p:ext uri="{BB962C8B-B14F-4D97-AF65-F5344CB8AC3E}">
        <p14:creationId xmlns:p14="http://schemas.microsoft.com/office/powerpoint/2010/main" val="4122411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3228658" y="888355"/>
            <a:ext cx="10064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50000"/>
                  </a:prstClr>
                </a:solidFill>
                <a:effectLst/>
                <a:uLnTx/>
                <a:uFillTx/>
                <a:latin typeface="Calibri" panose="020F0502020204030204"/>
                <a:ea typeface="Segoe UI" panose="020B0502040204020203" pitchFamily="34" charset="0"/>
                <a:cs typeface="Segoe UI" panose="020B0502040204020203" pitchFamily="34" charset="0"/>
              </a:rPr>
              <a:t>NORTH AMERICA</a:t>
            </a:r>
            <a:endParaRPr kumimoji="0" lang="en-IN" sz="1400" b="0" i="0" u="none" strike="noStrike" kern="1200" cap="none" spc="0" normalizeH="0" baseline="0" noProof="0" dirty="0">
              <a:ln>
                <a:noFill/>
              </a:ln>
              <a:solidFill>
                <a:prstClr val="white">
                  <a:lumMod val="50000"/>
                </a:prstClr>
              </a:solidFill>
              <a:effectLst/>
              <a:uLnTx/>
              <a:uFillTx/>
              <a:latin typeface="Calibri" panose="020F0502020204030204"/>
              <a:ea typeface="Segoe UI" panose="020B0502040204020203" pitchFamily="34" charset="0"/>
              <a:cs typeface="Segoe UI" panose="020B0502040204020203" pitchFamily="34" charset="0"/>
            </a:endParaRPr>
          </a:p>
        </p:txBody>
      </p:sp>
      <p:grpSp>
        <p:nvGrpSpPr>
          <p:cNvPr id="51" name="Group 50"/>
          <p:cNvGrpSpPr/>
          <p:nvPr/>
        </p:nvGrpSpPr>
        <p:grpSpPr>
          <a:xfrm>
            <a:off x="5306060" y="750292"/>
            <a:ext cx="6273801" cy="790893"/>
            <a:chOff x="5306060" y="1014730"/>
            <a:chExt cx="6273801" cy="790893"/>
          </a:xfrm>
        </p:grpSpPr>
        <p:sp>
          <p:nvSpPr>
            <p:cNvPr id="31" name="TextBox 30"/>
            <p:cNvSpPr txBox="1"/>
            <p:nvPr/>
          </p:nvSpPr>
          <p:spPr>
            <a:xfrm>
              <a:off x="5306060" y="1313180"/>
              <a:ext cx="1816101"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New Jersey, USA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Tel: +1 732 985 9533</a:t>
              </a:r>
            </a:p>
          </p:txBody>
        </p:sp>
        <p:sp>
          <p:nvSpPr>
            <p:cNvPr id="33" name="TextBox 32"/>
            <p:cNvSpPr txBox="1"/>
            <p:nvPr/>
          </p:nvSpPr>
          <p:spPr>
            <a:xfrm>
              <a:off x="7548880" y="1313180"/>
              <a:ext cx="1816101"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California, USA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Tel: +1 925 359 3232</a:t>
              </a:r>
              <a:endParaRPr kumimoji="0" lang="de-DE"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endParaRPr>
            </a:p>
          </p:txBody>
        </p:sp>
        <p:sp>
          <p:nvSpPr>
            <p:cNvPr id="34" name="TextBox 33"/>
            <p:cNvSpPr txBox="1"/>
            <p:nvPr/>
          </p:nvSpPr>
          <p:spPr>
            <a:xfrm>
              <a:off x="9763760" y="1313180"/>
              <a:ext cx="1816101"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Toronto, Canada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Tel: +1 905 402 9943</a:t>
              </a:r>
              <a:endParaRPr kumimoji="0" lang="de-DE"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endParaRP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735" y="1014730"/>
              <a:ext cx="285750" cy="285750"/>
            </a:xfrm>
            <a:prstGeom prst="rect">
              <a:avLst/>
            </a:prstGeom>
          </p:spPr>
        </p:pic>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455" y="1014730"/>
              <a:ext cx="285750" cy="285750"/>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2909" y="1027430"/>
              <a:ext cx="285750" cy="285750"/>
            </a:xfrm>
            <a:prstGeom prst="rect">
              <a:avLst/>
            </a:prstGeom>
          </p:spPr>
        </p:pic>
      </p:grpSp>
      <p:sp>
        <p:nvSpPr>
          <p:cNvPr id="40" name="TextBox 39"/>
          <p:cNvSpPr txBox="1"/>
          <p:nvPr/>
        </p:nvSpPr>
        <p:spPr>
          <a:xfrm>
            <a:off x="4225050" y="3210526"/>
            <a:ext cx="88900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Arial" pitchFamily="34" charset="0"/>
              </a:rPr>
              <a:t>EUROPE</a:t>
            </a:r>
            <a:endParaRPr kumimoji="0" lang="en-IN"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Arial" pitchFamily="34" charset="0"/>
            </a:endParaRPr>
          </a:p>
        </p:txBody>
      </p:sp>
      <p:grpSp>
        <p:nvGrpSpPr>
          <p:cNvPr id="52" name="Group 51"/>
          <p:cNvGrpSpPr/>
          <p:nvPr/>
        </p:nvGrpSpPr>
        <p:grpSpPr>
          <a:xfrm>
            <a:off x="6217920" y="2993700"/>
            <a:ext cx="4378961" cy="790893"/>
            <a:chOff x="6217920" y="2355850"/>
            <a:chExt cx="4378961" cy="790893"/>
          </a:xfrm>
        </p:grpSpPr>
        <p:sp>
          <p:nvSpPr>
            <p:cNvPr id="38" name="TextBox 37"/>
            <p:cNvSpPr txBox="1"/>
            <p:nvPr/>
          </p:nvSpPr>
          <p:spPr>
            <a:xfrm>
              <a:off x="6217920" y="2654300"/>
              <a:ext cx="1816101"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Brentford, UK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Tel: +44 208 587 1411</a:t>
              </a:r>
              <a:endParaRPr kumimoji="0" lang="de-DE"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endParaRPr>
            </a:p>
          </p:txBody>
        </p:sp>
        <p:sp>
          <p:nvSpPr>
            <p:cNvPr id="39" name="TextBox 38"/>
            <p:cNvSpPr txBox="1"/>
            <p:nvPr/>
          </p:nvSpPr>
          <p:spPr>
            <a:xfrm>
              <a:off x="8653780" y="2651760"/>
              <a:ext cx="1943101"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Mainz, Germany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Tel: +49 6131 28910 31</a:t>
              </a:r>
              <a:endParaRPr kumimoji="0" lang="de-DE"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endParaRP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1981" y="2355850"/>
              <a:ext cx="285750" cy="285750"/>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0079" y="2359441"/>
              <a:ext cx="285750" cy="285750"/>
            </a:xfrm>
            <a:prstGeom prst="rect">
              <a:avLst/>
            </a:prstGeom>
          </p:spPr>
        </p:pic>
      </p:grpSp>
      <p:sp>
        <p:nvSpPr>
          <p:cNvPr id="48" name="TextBox 47"/>
          <p:cNvSpPr txBox="1"/>
          <p:nvPr/>
        </p:nvSpPr>
        <p:spPr>
          <a:xfrm>
            <a:off x="3425451" y="5441116"/>
            <a:ext cx="60324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Arial" pitchFamily="34" charset="0"/>
              </a:rPr>
              <a:t>ASIA</a:t>
            </a:r>
            <a:endParaRPr kumimoji="0" lang="en-IN"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Arial" pitchFamily="34" charset="0"/>
            </a:endParaRPr>
          </a:p>
        </p:txBody>
      </p:sp>
      <p:grpSp>
        <p:nvGrpSpPr>
          <p:cNvPr id="54" name="Group 53"/>
          <p:cNvGrpSpPr/>
          <p:nvPr/>
        </p:nvGrpSpPr>
        <p:grpSpPr>
          <a:xfrm>
            <a:off x="6233160" y="5219134"/>
            <a:ext cx="4439921" cy="799198"/>
            <a:chOff x="6233160" y="5126305"/>
            <a:chExt cx="4439921" cy="799198"/>
          </a:xfrm>
        </p:grpSpPr>
        <p:sp>
          <p:nvSpPr>
            <p:cNvPr id="46" name="TextBox 45"/>
            <p:cNvSpPr txBox="1"/>
            <p:nvPr/>
          </p:nvSpPr>
          <p:spPr>
            <a:xfrm>
              <a:off x="6233160" y="5433060"/>
              <a:ext cx="1816101"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Bangalore, India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Tel: +91 80 41939400</a:t>
              </a:r>
              <a:endParaRPr kumimoji="0" lang="de-DE"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endParaRPr>
            </a:p>
          </p:txBody>
        </p:sp>
        <p:sp>
          <p:nvSpPr>
            <p:cNvPr id="47" name="TextBox 46"/>
            <p:cNvSpPr txBox="1"/>
            <p:nvPr/>
          </p:nvSpPr>
          <p:spPr>
            <a:xfrm>
              <a:off x="8729980" y="5417820"/>
              <a:ext cx="1943101"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Coimbatore, India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Tel: +91 422 </a:t>
              </a:r>
              <a:r>
                <a:rPr kumimoji="0" lang="en-US"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rPr>
                <a:t>4300300</a:t>
              </a:r>
              <a:endParaRPr kumimoji="0" lang="de-DE" sz="1300" b="0" i="0" u="none" strike="noStrike" kern="1200" cap="none" spc="0" normalizeH="0" baseline="0" noProof="0" dirty="0">
                <a:ln>
                  <a:noFill/>
                </a:ln>
                <a:solidFill>
                  <a:prstClr val="white"/>
                </a:solidFill>
                <a:effectLst/>
                <a:uLnTx/>
                <a:uFillTx/>
                <a:latin typeface="Calibri" panose="020F0502020204030204"/>
                <a:ea typeface="Segoe UI" panose="020B0502040204020203" pitchFamily="34" charset="0"/>
                <a:cs typeface="Segoe UI" panose="020B0502040204020203" pitchFamily="34" charset="0"/>
              </a:endParaRPr>
            </a:p>
          </p:txBody>
        </p:sp>
        <p:pic>
          <p:nvPicPr>
            <p:cNvPr id="49" name="Picture 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98334" y="5128845"/>
              <a:ext cx="285750" cy="285750"/>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07854" y="5126305"/>
              <a:ext cx="285750" cy="285750"/>
            </a:xfrm>
            <a:prstGeom prst="rect">
              <a:avLst/>
            </a:prstGeom>
          </p:spPr>
        </p:pic>
      </p:grpSp>
      <p:sp>
        <p:nvSpPr>
          <p:cNvPr id="22" name="Content Placeholder 2"/>
          <p:cNvSpPr txBox="1">
            <a:spLocks/>
          </p:cNvSpPr>
          <p:nvPr/>
        </p:nvSpPr>
        <p:spPr>
          <a:xfrm>
            <a:off x="104232" y="4929098"/>
            <a:ext cx="2889889" cy="12262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4594C2"/>
              </a:buClr>
              <a:buSzPct val="100000"/>
              <a:buFont typeface="Arial" panose="020B0604020202020204" pitchFamily="34" charset="0"/>
              <a:buNone/>
              <a:tabLst/>
              <a:defRPr/>
            </a:pPr>
            <a:r>
              <a:rPr kumimoji="0" lang="en-IN" sz="1600" b="0" i="0" u="sng" strike="noStrike" kern="1200" cap="none" spc="0" normalizeH="0" baseline="0" noProof="0" dirty="0">
                <a:ln>
                  <a:noFill/>
                </a:ln>
                <a:solidFill>
                  <a:prstClr val="white">
                    <a:lumMod val="50000"/>
                  </a:prstClr>
                </a:solidFill>
                <a:effectLst/>
                <a:uLnTx/>
                <a:uFillTx/>
                <a:latin typeface="Calibri"/>
                <a:ea typeface="+mn-ea"/>
                <a:cs typeface="+mn-cs"/>
                <a:hlinkClick r:id="rId8"/>
              </a:rPr>
              <a:t>www.nousinfosystems.com</a:t>
            </a:r>
            <a:r>
              <a:rPr kumimoji="0" lang="en-IN" sz="1600" b="0" i="0" u="sng" strike="noStrike" kern="1200" cap="none" spc="0" normalizeH="0" baseline="0" noProof="0" dirty="0">
                <a:ln>
                  <a:noFill/>
                </a:ln>
                <a:solidFill>
                  <a:prstClr val="white">
                    <a:lumMod val="50000"/>
                  </a:prstClr>
                </a:solidFill>
                <a:effectLst/>
                <a:uLnTx/>
                <a:uFillTx/>
                <a:latin typeface="Calibri"/>
                <a:ea typeface="+mn-ea"/>
                <a:cs typeface="+mn-cs"/>
              </a:rPr>
              <a:t>  </a:t>
            </a:r>
            <a:r>
              <a:rPr kumimoji="0" lang="en-IN" sz="1600" b="0" i="0" u="sng" strike="noStrike" kern="1200" cap="none" spc="0" normalizeH="0" baseline="0" noProof="0" dirty="0">
                <a:ln>
                  <a:noFill/>
                </a:ln>
                <a:solidFill>
                  <a:prstClr val="white">
                    <a:lumMod val="50000"/>
                  </a:prstClr>
                </a:solidFill>
                <a:effectLst/>
                <a:uLnTx/>
                <a:uFillTx/>
                <a:latin typeface="Calibri"/>
                <a:ea typeface="+mn-ea"/>
                <a:cs typeface="+mn-cs"/>
                <a:hlinkClick r:id="rId9"/>
              </a:rPr>
              <a:t>www.testree.com</a:t>
            </a:r>
            <a:r>
              <a:rPr kumimoji="0" lang="en-IN" sz="1600" b="0" i="0" u="sng" strike="noStrike" kern="1200" cap="none" spc="0" normalizeH="0" baseline="0" noProof="0" dirty="0">
                <a:ln>
                  <a:noFill/>
                </a:ln>
                <a:solidFill>
                  <a:prstClr val="white">
                    <a:lumMod val="50000"/>
                  </a:prstClr>
                </a:solidFill>
                <a:effectLst/>
                <a:uLnTx/>
                <a:uFillTx/>
                <a:latin typeface="Calibri"/>
                <a:ea typeface="+mn-ea"/>
                <a:cs typeface="+mn-cs"/>
              </a:rPr>
              <a:t> </a:t>
            </a:r>
            <a:r>
              <a:rPr kumimoji="0" lang="en-IN" sz="1600" b="0" i="0" u="sng" strike="noStrike" kern="1200" cap="none" spc="0" normalizeH="0" baseline="0" noProof="0" dirty="0">
                <a:ln>
                  <a:noFill/>
                </a:ln>
                <a:solidFill>
                  <a:prstClr val="white">
                    <a:lumMod val="50000"/>
                  </a:prstClr>
                </a:solidFill>
                <a:effectLst/>
                <a:uLnTx/>
                <a:uFillTx/>
                <a:latin typeface="Calibri"/>
                <a:ea typeface="+mn-ea"/>
                <a:cs typeface="+mn-cs"/>
                <a:hlinkClick r:id="rId10"/>
              </a:rPr>
              <a:t>www.vserve247.com</a:t>
            </a:r>
            <a:r>
              <a:rPr kumimoji="0" lang="en-IN" sz="1600" b="0" i="0" u="sng" strike="noStrike" kern="1200" cap="none" spc="0" normalizeH="0" baseline="0" noProof="0" dirty="0">
                <a:ln>
                  <a:noFill/>
                </a:ln>
                <a:solidFill>
                  <a:prstClr val="white">
                    <a:lumMod val="50000"/>
                  </a:prstClr>
                </a:solidFill>
                <a:effectLst/>
                <a:uLnTx/>
                <a:uFillTx/>
                <a:latin typeface="Calibri"/>
                <a:ea typeface="+mn-ea"/>
                <a:cs typeface="+mn-cs"/>
              </a:rPr>
              <a:t> </a:t>
            </a:r>
            <a:r>
              <a:rPr kumimoji="0" lang="en-IN" sz="1600" b="0" i="0" u="sng" strike="noStrike" kern="1200" cap="none" spc="0" normalizeH="0" baseline="0" noProof="0" dirty="0">
                <a:ln>
                  <a:noFill/>
                </a:ln>
                <a:solidFill>
                  <a:prstClr val="white">
                    <a:lumMod val="50000"/>
                  </a:prstClr>
                </a:solidFill>
                <a:effectLst/>
                <a:uLnTx/>
                <a:uFillTx/>
                <a:latin typeface="Calibri"/>
                <a:ea typeface="+mn-ea"/>
                <a:cs typeface="+mn-cs"/>
                <a:hlinkClick r:id="rId11"/>
              </a:rPr>
              <a:t>info@nousinfo.com</a:t>
            </a:r>
            <a:endParaRPr kumimoji="0" lang="en-US" sz="1600" b="0" i="0" u="sng" strike="noStrike" kern="1200" cap="none" spc="0" normalizeH="0" baseline="0" noProof="0" dirty="0">
              <a:ln>
                <a:noFill/>
              </a:ln>
              <a:solidFill>
                <a:prstClr val="white">
                  <a:lumMod val="50000"/>
                </a:prstClr>
              </a:solidFill>
              <a:effectLst/>
              <a:uLnTx/>
              <a:uFillTx/>
              <a:latin typeface="Calibri"/>
              <a:ea typeface="+mn-ea"/>
              <a:cs typeface="+mn-cs"/>
            </a:endParaRPr>
          </a:p>
        </p:txBody>
      </p:sp>
    </p:spTree>
    <p:extLst>
      <p:ext uri="{BB962C8B-B14F-4D97-AF65-F5344CB8AC3E}">
        <p14:creationId xmlns:p14="http://schemas.microsoft.com/office/powerpoint/2010/main" val="2240279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09600" y="1143000"/>
            <a:ext cx="10980000" cy="4941667"/>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07571" tIns="71714" rIns="107571" bIns="71714" numCol="1" spcCol="0" rtlCol="0" fromWordArt="0" anchor="t" anchorCtr="0" forceAA="0" compatLnSpc="1">
            <a:prstTxWarp prst="textNoShape">
              <a:avLst/>
            </a:prstTxWarp>
            <a:noAutofit/>
          </a:bodyPr>
          <a:lstStyle/>
          <a:p>
            <a:pPr lvl="0" defTabSz="914367" eaLnBrk="0" fontAlgn="auto" hangingPunct="0">
              <a:spcBef>
                <a:spcPts val="0"/>
              </a:spcBef>
              <a:spcAft>
                <a:spcPts val="0"/>
              </a:spcAft>
              <a:defRPr/>
            </a:pPr>
            <a:endParaRPr lang="en-US" altLang="en-US" kern="0" dirty="0">
              <a:solidFill>
                <a:srgbClr val="505050"/>
              </a:solidFill>
              <a:latin typeface="Cambria" panose="02040503050406030204" pitchFamily="18" charset="0"/>
            </a:endParaRPr>
          </a:p>
        </p:txBody>
      </p:sp>
      <p:sp>
        <p:nvSpPr>
          <p:cNvPr id="2" name="Title 1"/>
          <p:cNvSpPr>
            <a:spLocks noGrp="1"/>
          </p:cNvSpPr>
          <p:nvPr>
            <p:ph type="title"/>
          </p:nvPr>
        </p:nvSpPr>
        <p:spPr>
          <a:xfrm>
            <a:off x="865872" y="152400"/>
            <a:ext cx="7315200" cy="685800"/>
          </a:xfrm>
        </p:spPr>
        <p:txBody>
          <a:bodyPr/>
          <a:lstStyle/>
          <a:p>
            <a:r>
              <a:rPr lang="en-IN" dirty="0" smtClean="0"/>
              <a:t>Our Understanding</a:t>
            </a:r>
            <a:endParaRPr lang="en-US" dirty="0"/>
          </a:p>
        </p:txBody>
      </p:sp>
      <p:sp>
        <p:nvSpPr>
          <p:cNvPr id="3" name="Content Placeholder 2"/>
          <p:cNvSpPr>
            <a:spLocks noGrp="1"/>
          </p:cNvSpPr>
          <p:nvPr>
            <p:ph idx="1"/>
          </p:nvPr>
        </p:nvSpPr>
        <p:spPr>
          <a:xfrm>
            <a:off x="609600" y="1143000"/>
            <a:ext cx="10972800" cy="4525962"/>
          </a:xfrm>
        </p:spPr>
        <p:txBody>
          <a:bodyPr/>
          <a:lstStyle/>
          <a:p>
            <a:endParaRPr lang="en-IN" b="1" dirty="0" smtClean="0"/>
          </a:p>
          <a:p>
            <a:r>
              <a:rPr lang="en-IN" b="1" dirty="0" smtClean="0"/>
              <a:t>About </a:t>
            </a:r>
            <a:r>
              <a:rPr lang="en-IN" b="1" dirty="0" err="1"/>
              <a:t>DoctorCare</a:t>
            </a:r>
            <a:endParaRPr lang="en-US" b="1" dirty="0"/>
          </a:p>
          <a:p>
            <a:pPr lvl="1"/>
            <a:r>
              <a:rPr lang="en-US" dirty="0"/>
              <a:t>DoctorCare is a group of clinicians and business professionals dedicated to improving healthcare in Ontario. </a:t>
            </a:r>
            <a:endParaRPr lang="en-US" dirty="0" smtClean="0"/>
          </a:p>
          <a:p>
            <a:pPr lvl="1"/>
            <a:r>
              <a:rPr lang="en-US" dirty="0" smtClean="0"/>
              <a:t>The </a:t>
            </a:r>
            <a:r>
              <a:rPr lang="en-US" dirty="0"/>
              <a:t>only provider focused exclusively on helping Primary Care Physicians enhance patient care, run better businesses – and improve their own quality of life. </a:t>
            </a:r>
            <a:endParaRPr lang="en-US" dirty="0" smtClean="0"/>
          </a:p>
          <a:p>
            <a:endParaRPr lang="en-US" b="1" dirty="0" smtClean="0"/>
          </a:p>
          <a:p>
            <a:r>
              <a:rPr lang="en-US" b="1" dirty="0" smtClean="0"/>
              <a:t>Problem </a:t>
            </a:r>
            <a:r>
              <a:rPr lang="en-US" b="1" dirty="0"/>
              <a:t>statement / Inputs received</a:t>
            </a:r>
          </a:p>
          <a:p>
            <a:pPr lvl="1"/>
            <a:r>
              <a:rPr lang="en-US" dirty="0"/>
              <a:t>DoctorCare’s Practice Care Product is an analytic product that provides primary care practitioners with insights about opportunities to improve their medical practice and business. DoctorCare has developed technology product (Practice Care) that translates a set of data into actionable </a:t>
            </a:r>
            <a:r>
              <a:rPr lang="en-US" dirty="0" smtClean="0"/>
              <a:t>insights</a:t>
            </a:r>
          </a:p>
          <a:p>
            <a:pPr lvl="1"/>
            <a:r>
              <a:rPr lang="en-US" dirty="0" smtClean="0"/>
              <a:t>DoctorCare is planning to replace the current web scraping solution that supports in downloading data from Ministry of Health website to </a:t>
            </a:r>
            <a:r>
              <a:rPr lang="en-US" dirty="0" err="1" smtClean="0"/>
              <a:t>PracticeCare</a:t>
            </a:r>
            <a:r>
              <a:rPr lang="en-US" dirty="0" smtClean="0"/>
              <a:t> Product  </a:t>
            </a:r>
          </a:p>
          <a:p>
            <a:pPr lvl="1"/>
            <a:r>
              <a:rPr lang="en-US" dirty="0" smtClean="0"/>
              <a:t>DoctorCare is looking to upgrade the solution by passing  the Ministry of Health certification </a:t>
            </a:r>
          </a:p>
          <a:p>
            <a:pPr lvl="1"/>
            <a:r>
              <a:rPr lang="en-IN" dirty="0" smtClean="0"/>
              <a:t>The envisaged solution includes developing Python Library capable of connecting ministry of health MC EDT API and acquiring the Doctor Data from MC EDT Web Service </a:t>
            </a:r>
            <a:endParaRPr lang="en-US" dirty="0" smtClean="0"/>
          </a:p>
          <a:p>
            <a:pPr lvl="1"/>
            <a:endParaRPr lang="en-IN" dirty="0" smtClean="0"/>
          </a:p>
        </p:txBody>
      </p:sp>
      <p:sp>
        <p:nvSpPr>
          <p:cNvPr id="5" name="Rectangle 4"/>
          <p:cNvSpPr/>
          <p:nvPr/>
        </p:nvSpPr>
        <p:spPr bwMode="auto">
          <a:xfrm>
            <a:off x="609600" y="6064200"/>
            <a:ext cx="10980000" cy="10800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07571" tIns="71714" rIns="107571" bIns="71714" numCol="1" spcCol="0" rtlCol="0" fromWordArt="0" anchor="t" anchorCtr="0" forceAA="0" compatLnSpc="1">
            <a:prstTxWarp prst="textNoShape">
              <a:avLst/>
            </a:prstTxWarp>
            <a:noAutofit/>
          </a:bodyPr>
          <a:lstStyle/>
          <a:p>
            <a:pPr marL="0" marR="0" lvl="0" indent="0" algn="l" defTabSz="914367" rtl="0" eaLnBrk="0" fontAlgn="auto" latinLnBrk="0" hangingPunct="0">
              <a:lnSpc>
                <a:spcPct val="100000"/>
              </a:lnSpc>
              <a:spcBef>
                <a:spcPts val="0"/>
              </a:spcBef>
              <a:spcAft>
                <a:spcPts val="0"/>
              </a:spcAft>
              <a:buClrTx/>
              <a:buSzTx/>
              <a:buFontTx/>
              <a:buNone/>
              <a:tabLst/>
              <a:defRPr/>
            </a:pPr>
            <a:endParaRPr kumimoji="0" lang="en-US" altLang="en-US" sz="1600" b="0" i="0" u="none" strike="noStrike" kern="0" cap="none" spc="0" normalizeH="0" baseline="0" noProof="0" dirty="0">
              <a:ln>
                <a:noFill/>
              </a:ln>
              <a:solidFill>
                <a:srgbClr val="505050"/>
              </a:solidFill>
              <a:effectLst/>
              <a:uLnTx/>
              <a:uFillTx/>
              <a:latin typeface="Segoe UI"/>
              <a:ea typeface="+mn-ea"/>
              <a:cs typeface="Arial" pitchFamily="34" charset="0"/>
            </a:endParaRPr>
          </a:p>
        </p:txBody>
      </p:sp>
      <p:sp>
        <p:nvSpPr>
          <p:cNvPr id="6" name="Rectangle 5"/>
          <p:cNvSpPr/>
          <p:nvPr/>
        </p:nvSpPr>
        <p:spPr bwMode="auto">
          <a:xfrm>
            <a:off x="598200" y="1035000"/>
            <a:ext cx="10980000" cy="10800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07571" tIns="71714" rIns="107571" bIns="71714" numCol="1" spcCol="0" rtlCol="0" fromWordArt="0" anchor="t" anchorCtr="0" forceAA="0" compatLnSpc="1">
            <a:prstTxWarp prst="textNoShape">
              <a:avLst/>
            </a:prstTxWarp>
            <a:noAutofit/>
          </a:bodyPr>
          <a:lstStyle/>
          <a:p>
            <a:pPr defTabSz="914367" eaLnBrk="0" fontAlgn="auto" hangingPunct="0">
              <a:spcBef>
                <a:spcPts val="0"/>
              </a:spcBef>
              <a:spcAft>
                <a:spcPts val="0"/>
              </a:spcAft>
            </a:pPr>
            <a:endParaRPr lang="en-US" altLang="en-US" sz="1600" kern="0" dirty="0">
              <a:solidFill>
                <a:srgbClr val="505050"/>
              </a:solidFill>
              <a:latin typeface="Segoe UI"/>
            </a:endParaRPr>
          </a:p>
        </p:txBody>
      </p:sp>
    </p:spTree>
    <p:extLst>
      <p:ext uri="{BB962C8B-B14F-4D97-AF65-F5344CB8AC3E}">
        <p14:creationId xmlns:p14="http://schemas.microsoft.com/office/powerpoint/2010/main" val="385397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48789" y="933992"/>
            <a:ext cx="10968600" cy="5523221"/>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07571" tIns="71714" rIns="107571" bIns="71714" numCol="1" spcCol="0" rtlCol="0" fromWordArt="0" anchor="t" anchorCtr="0" forceAA="0" compatLnSpc="1">
            <a:prstTxWarp prst="textNoShape">
              <a:avLst/>
            </a:prstTxWarp>
            <a:noAutofit/>
          </a:bodyPr>
          <a:lstStyle/>
          <a:p>
            <a:pPr lvl="0" defTabSz="914367" eaLnBrk="0" fontAlgn="auto" hangingPunct="0">
              <a:spcBef>
                <a:spcPts val="0"/>
              </a:spcBef>
              <a:spcAft>
                <a:spcPts val="0"/>
              </a:spcAft>
              <a:defRPr/>
            </a:pPr>
            <a:endParaRPr lang="en-US" altLang="en-US" kern="0" dirty="0">
              <a:solidFill>
                <a:srgbClr val="505050"/>
              </a:solidFill>
              <a:latin typeface="Cambria" panose="02040503050406030204" pitchFamily="18" charset="0"/>
            </a:endParaRPr>
          </a:p>
        </p:txBody>
      </p:sp>
      <p:sp>
        <p:nvSpPr>
          <p:cNvPr id="2" name="Title 1"/>
          <p:cNvSpPr>
            <a:spLocks noGrp="1"/>
          </p:cNvSpPr>
          <p:nvPr>
            <p:ph type="title"/>
          </p:nvPr>
        </p:nvSpPr>
        <p:spPr>
          <a:xfrm>
            <a:off x="852224" y="152400"/>
            <a:ext cx="7315200" cy="685800"/>
          </a:xfrm>
        </p:spPr>
        <p:txBody>
          <a:bodyPr/>
          <a:lstStyle/>
          <a:p>
            <a:r>
              <a:rPr lang="en-IN" dirty="0" smtClean="0"/>
              <a:t>Scope </a:t>
            </a:r>
            <a:endParaRPr lang="en-US" dirty="0"/>
          </a:p>
        </p:txBody>
      </p:sp>
      <p:sp>
        <p:nvSpPr>
          <p:cNvPr id="3" name="Content Placeholder 2"/>
          <p:cNvSpPr>
            <a:spLocks noGrp="1"/>
          </p:cNvSpPr>
          <p:nvPr>
            <p:ph idx="1"/>
          </p:nvPr>
        </p:nvSpPr>
        <p:spPr>
          <a:xfrm>
            <a:off x="648789" y="946200"/>
            <a:ext cx="10972800" cy="5523222"/>
          </a:xfrm>
        </p:spPr>
        <p:txBody>
          <a:bodyPr/>
          <a:lstStyle/>
          <a:p>
            <a:pPr marL="0" indent="0">
              <a:buNone/>
            </a:pPr>
            <a:endParaRPr lang="en-US" sz="1400" b="1" dirty="0" smtClean="0"/>
          </a:p>
          <a:p>
            <a:pPr marL="0" indent="0">
              <a:buNone/>
            </a:pPr>
            <a:r>
              <a:rPr lang="en-US" sz="1400" b="1" dirty="0" smtClean="0"/>
              <a:t>Scope</a:t>
            </a:r>
            <a:endParaRPr lang="en-US" sz="1400" b="1" dirty="0"/>
          </a:p>
          <a:p>
            <a:r>
              <a:rPr lang="en-US" sz="1400" dirty="0" smtClean="0"/>
              <a:t>The scope of the project includes the following, </a:t>
            </a:r>
          </a:p>
          <a:p>
            <a:pPr lvl="1"/>
            <a:r>
              <a:rPr lang="en-US" sz="1400" dirty="0" smtClean="0"/>
              <a:t>Development of Python Library (EDT) capable of passing Ministry of Health Certification tests </a:t>
            </a:r>
          </a:p>
          <a:p>
            <a:pPr lvl="1"/>
            <a:r>
              <a:rPr lang="en-IN" sz="1400" dirty="0" smtClean="0"/>
              <a:t>Create a Test Suite/App (EDT Test App) to validate the responses from SOAP requests </a:t>
            </a:r>
          </a:p>
          <a:p>
            <a:pPr lvl="1"/>
            <a:r>
              <a:rPr lang="en-IN" sz="1400" dirty="0" smtClean="0"/>
              <a:t>Support in conformance testing as required by Ministry of Health </a:t>
            </a:r>
          </a:p>
          <a:p>
            <a:pPr lvl="1"/>
            <a:r>
              <a:rPr lang="en-IN" sz="1400" dirty="0" smtClean="0"/>
              <a:t>Project Management of the engagement</a:t>
            </a:r>
          </a:p>
          <a:p>
            <a:pPr marL="0" indent="0">
              <a:buNone/>
            </a:pPr>
            <a:r>
              <a:rPr lang="en-IN" sz="1400" dirty="0"/>
              <a:t>	</a:t>
            </a:r>
            <a:endParaRPr lang="en-IN" sz="1400" dirty="0" smtClean="0"/>
          </a:p>
          <a:p>
            <a:endParaRPr lang="en-IN" sz="1400" dirty="0"/>
          </a:p>
          <a:p>
            <a:endParaRPr lang="en-US" sz="1400" dirty="0" smtClean="0"/>
          </a:p>
          <a:p>
            <a:pPr marL="0" indent="0">
              <a:buNone/>
            </a:pPr>
            <a:r>
              <a:rPr lang="en-US" sz="1400" b="1" dirty="0" smtClean="0"/>
              <a:t>Out of Scope</a:t>
            </a:r>
          </a:p>
          <a:p>
            <a:r>
              <a:rPr lang="en-US" sz="1400" dirty="0"/>
              <a:t>The following areas are currently considered out of scope for this project, </a:t>
            </a:r>
          </a:p>
          <a:p>
            <a:pPr lvl="1"/>
            <a:r>
              <a:rPr lang="en-US" sz="1400" dirty="0" smtClean="0"/>
              <a:t>Integration </a:t>
            </a:r>
            <a:r>
              <a:rPr lang="en-US" sz="1400" dirty="0"/>
              <a:t>of final python library into Practice Care product.</a:t>
            </a:r>
          </a:p>
          <a:p>
            <a:pPr lvl="1"/>
            <a:r>
              <a:rPr lang="en-US" sz="1400" dirty="0" smtClean="0"/>
              <a:t>Conformance </a:t>
            </a:r>
            <a:r>
              <a:rPr lang="en-US" sz="1400" dirty="0"/>
              <a:t>testing registration (DoctorCare to register and manage ministry of health registration needs</a:t>
            </a:r>
            <a:r>
              <a:rPr lang="en-US" sz="1400" dirty="0" smtClean="0"/>
              <a:t>).</a:t>
            </a:r>
          </a:p>
          <a:p>
            <a:pPr lvl="1"/>
            <a:r>
              <a:rPr lang="en-IN" sz="1400" dirty="0" smtClean="0"/>
              <a:t>Documentation</a:t>
            </a:r>
          </a:p>
          <a:p>
            <a:pPr lvl="1"/>
            <a:r>
              <a:rPr lang="en-IN" sz="1400" dirty="0" smtClean="0"/>
              <a:t>Any changes / integration with Practice Care App</a:t>
            </a:r>
            <a:endParaRPr lang="en-US" sz="1400" dirty="0"/>
          </a:p>
        </p:txBody>
      </p:sp>
      <p:sp>
        <p:nvSpPr>
          <p:cNvPr id="5" name="Rectangle 4"/>
          <p:cNvSpPr/>
          <p:nvPr/>
        </p:nvSpPr>
        <p:spPr bwMode="auto">
          <a:xfrm>
            <a:off x="648789" y="6349213"/>
            <a:ext cx="10980000" cy="108000"/>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07571" tIns="71714" rIns="107571" bIns="71714" numCol="1" spcCol="0" rtlCol="0" fromWordArt="0" anchor="t" anchorCtr="0" forceAA="0" compatLnSpc="1">
            <a:prstTxWarp prst="textNoShape">
              <a:avLst/>
            </a:prstTxWarp>
            <a:noAutofit/>
          </a:bodyPr>
          <a:lstStyle/>
          <a:p>
            <a:pPr marL="0" marR="0" lvl="0" indent="0" algn="l" defTabSz="914367" rtl="0" eaLnBrk="0" fontAlgn="auto" latinLnBrk="0" hangingPunct="0">
              <a:lnSpc>
                <a:spcPct val="100000"/>
              </a:lnSpc>
              <a:spcBef>
                <a:spcPts val="0"/>
              </a:spcBef>
              <a:spcAft>
                <a:spcPts val="0"/>
              </a:spcAft>
              <a:buClrTx/>
              <a:buSzTx/>
              <a:buFontTx/>
              <a:buNone/>
              <a:tabLst/>
              <a:defRPr/>
            </a:pPr>
            <a:endParaRPr kumimoji="0" lang="en-US" altLang="en-US" sz="1600" b="0" i="0" u="none" strike="noStrike" kern="0" cap="none" spc="0" normalizeH="0" baseline="0" noProof="0" dirty="0">
              <a:ln>
                <a:noFill/>
              </a:ln>
              <a:solidFill>
                <a:srgbClr val="505050"/>
              </a:solidFill>
              <a:effectLst/>
              <a:uLnTx/>
              <a:uFillTx/>
              <a:latin typeface="Segoe UI"/>
              <a:ea typeface="+mn-ea"/>
              <a:cs typeface="Arial" pitchFamily="34" charset="0"/>
            </a:endParaRPr>
          </a:p>
        </p:txBody>
      </p:sp>
      <p:sp>
        <p:nvSpPr>
          <p:cNvPr id="6" name="Rectangle 5"/>
          <p:cNvSpPr/>
          <p:nvPr/>
        </p:nvSpPr>
        <p:spPr bwMode="auto">
          <a:xfrm>
            <a:off x="650452" y="825992"/>
            <a:ext cx="10980000" cy="108000"/>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07571" tIns="71714" rIns="107571" bIns="71714" numCol="1" spcCol="0" rtlCol="0" fromWordArt="0" anchor="t" anchorCtr="0" forceAA="0" compatLnSpc="1">
            <a:prstTxWarp prst="textNoShape">
              <a:avLst/>
            </a:prstTxWarp>
            <a:noAutofit/>
          </a:bodyPr>
          <a:lstStyle/>
          <a:p>
            <a:pPr defTabSz="914367" eaLnBrk="0" fontAlgn="auto" hangingPunct="0">
              <a:spcBef>
                <a:spcPts val="0"/>
              </a:spcBef>
              <a:spcAft>
                <a:spcPts val="0"/>
              </a:spcAft>
            </a:pPr>
            <a:endParaRPr lang="en-US" altLang="en-US" sz="1600" kern="0" dirty="0">
              <a:solidFill>
                <a:srgbClr val="505050"/>
              </a:solidFill>
              <a:latin typeface="Segoe UI"/>
            </a:endParaRPr>
          </a:p>
        </p:txBody>
      </p:sp>
    </p:spTree>
    <p:extLst>
      <p:ext uri="{BB962C8B-B14F-4D97-AF65-F5344CB8AC3E}">
        <p14:creationId xmlns:p14="http://schemas.microsoft.com/office/powerpoint/2010/main" val="3870303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872" y="152400"/>
            <a:ext cx="7315200" cy="685800"/>
          </a:xfrm>
        </p:spPr>
        <p:txBody>
          <a:bodyPr/>
          <a:lstStyle/>
          <a:p>
            <a:r>
              <a:rPr lang="en-US" dirty="0"/>
              <a:t>High Level Activities </a:t>
            </a:r>
          </a:p>
        </p:txBody>
      </p:sp>
      <p:graphicFrame>
        <p:nvGraphicFramePr>
          <p:cNvPr id="4" name="Content Placeholder 4"/>
          <p:cNvGraphicFramePr>
            <a:graphicFrameLocks/>
          </p:cNvGraphicFramePr>
          <p:nvPr>
            <p:extLst>
              <p:ext uri="{D42A27DB-BD31-4B8C-83A1-F6EECF244321}">
                <p14:modId xmlns:p14="http://schemas.microsoft.com/office/powerpoint/2010/main" val="912053199"/>
              </p:ext>
            </p:extLst>
          </p:nvPr>
        </p:nvGraphicFramePr>
        <p:xfrm>
          <a:off x="718457" y="838200"/>
          <a:ext cx="10994117" cy="4859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4109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872" y="152400"/>
            <a:ext cx="7315200" cy="685800"/>
          </a:xfrm>
        </p:spPr>
        <p:txBody>
          <a:bodyPr/>
          <a:lstStyle/>
          <a:p>
            <a:r>
              <a:rPr lang="en-IN" dirty="0" smtClean="0"/>
              <a:t>Current Process </a:t>
            </a:r>
            <a:endParaRPr lang="en-US" dirty="0"/>
          </a:p>
        </p:txBody>
      </p:sp>
      <p:sp>
        <p:nvSpPr>
          <p:cNvPr id="4" name="Rounded Rectangle 3"/>
          <p:cNvSpPr/>
          <p:nvPr/>
        </p:nvSpPr>
        <p:spPr>
          <a:xfrm>
            <a:off x="569323" y="1029426"/>
            <a:ext cx="11344003" cy="48768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56016" y="2317510"/>
            <a:ext cx="1603391" cy="239647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bg1"/>
                </a:solidFill>
                <a:latin typeface="Cambria" panose="02040503050406030204" pitchFamily="18" charset="0"/>
              </a:rPr>
              <a:t>Doctor Data </a:t>
            </a:r>
            <a:endParaRPr lang="en-US" dirty="0">
              <a:solidFill>
                <a:schemeClr val="bg1"/>
              </a:solidFill>
              <a:latin typeface="Cambria" panose="02040503050406030204" pitchFamily="18" charset="0"/>
            </a:endParaRPr>
          </a:p>
        </p:txBody>
      </p:sp>
      <p:sp>
        <p:nvSpPr>
          <p:cNvPr id="11" name="Rectangle 10"/>
          <p:cNvSpPr/>
          <p:nvPr/>
        </p:nvSpPr>
        <p:spPr>
          <a:xfrm>
            <a:off x="4666587" y="3172569"/>
            <a:ext cx="1170237" cy="584775"/>
          </a:xfrm>
          <a:prstGeom prst="rect">
            <a:avLst/>
          </a:prstGeom>
          <a:solidFill>
            <a:srgbClr val="002060"/>
          </a:solidFill>
        </p:spPr>
        <p:txBody>
          <a:bodyPr wrap="square">
            <a:spAutoFit/>
          </a:bodyPr>
          <a:lstStyle/>
          <a:p>
            <a:pPr algn="ctr"/>
            <a:r>
              <a:rPr lang="en-AU" sz="1600" b="1" dirty="0" smtClean="0">
                <a:solidFill>
                  <a:schemeClr val="bg1"/>
                </a:solidFill>
                <a:latin typeface="Cambria" panose="02040503050406030204" pitchFamily="18" charset="0"/>
              </a:rPr>
              <a:t>Web Scraping</a:t>
            </a:r>
            <a:endParaRPr lang="en-AU" sz="1600" b="1" dirty="0">
              <a:solidFill>
                <a:schemeClr val="bg1"/>
              </a:solidFill>
              <a:latin typeface="Cambria" panose="02040503050406030204" pitchFamily="18" charset="0"/>
            </a:endParaRPr>
          </a:p>
        </p:txBody>
      </p:sp>
      <p:sp>
        <p:nvSpPr>
          <p:cNvPr id="16" name="Rounded Rectangle 15"/>
          <p:cNvSpPr/>
          <p:nvPr/>
        </p:nvSpPr>
        <p:spPr>
          <a:xfrm>
            <a:off x="8020594" y="1821906"/>
            <a:ext cx="2978332" cy="352697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endCxn id="11" idx="1"/>
          </p:cNvCxnSpPr>
          <p:nvPr/>
        </p:nvCxnSpPr>
        <p:spPr>
          <a:xfrm>
            <a:off x="2359407" y="3464956"/>
            <a:ext cx="230718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3"/>
            <a:endCxn id="81" idx="1"/>
          </p:cNvCxnSpPr>
          <p:nvPr/>
        </p:nvCxnSpPr>
        <p:spPr>
          <a:xfrm>
            <a:off x="5836824" y="3464957"/>
            <a:ext cx="2793626" cy="2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8630450" y="3033188"/>
            <a:ext cx="1758620" cy="86927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bg1"/>
                </a:solidFill>
                <a:latin typeface="Cambria" panose="02040503050406030204" pitchFamily="18" charset="0"/>
              </a:rPr>
              <a:t>Practice Care App</a:t>
            </a:r>
            <a:endParaRPr lang="en-US" sz="1600" dirty="0">
              <a:solidFill>
                <a:schemeClr val="bg1"/>
              </a:solidFill>
              <a:latin typeface="Cambria" panose="02040503050406030204" pitchFamily="18" charset="0"/>
            </a:endParaRPr>
          </a:p>
        </p:txBody>
      </p:sp>
      <p:sp>
        <p:nvSpPr>
          <p:cNvPr id="3" name="TextBox 2"/>
          <p:cNvSpPr txBox="1"/>
          <p:nvPr/>
        </p:nvSpPr>
        <p:spPr>
          <a:xfrm>
            <a:off x="632604" y="1689840"/>
            <a:ext cx="1850213" cy="584775"/>
          </a:xfrm>
          <a:prstGeom prst="rect">
            <a:avLst/>
          </a:prstGeom>
          <a:noFill/>
        </p:spPr>
        <p:txBody>
          <a:bodyPr wrap="square" rtlCol="0">
            <a:spAutoFit/>
          </a:bodyPr>
          <a:lstStyle/>
          <a:p>
            <a:pPr algn="ctr"/>
            <a:r>
              <a:rPr lang="en-IN" sz="1600" b="1" dirty="0" smtClean="0">
                <a:latin typeface="Cambria" panose="02040503050406030204" pitchFamily="18" charset="0"/>
              </a:rPr>
              <a:t>Ministry of Health Website </a:t>
            </a:r>
            <a:endParaRPr lang="en-US" sz="1600" b="1" dirty="0">
              <a:latin typeface="Cambria" panose="02040503050406030204" pitchFamily="18"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9999" y="1253523"/>
            <a:ext cx="1174024" cy="1174024"/>
          </a:xfrm>
          <a:prstGeom prst="rect">
            <a:avLst/>
          </a:prstGeom>
        </p:spPr>
      </p:pic>
      <p:pic>
        <p:nvPicPr>
          <p:cNvPr id="22" name="Picture 21"/>
          <p:cNvPicPr>
            <a:picLocks noChangeAspect="1"/>
          </p:cNvPicPr>
          <p:nvPr/>
        </p:nvPicPr>
        <p:blipFill rotWithShape="1">
          <a:blip r:embed="rId3"/>
          <a:srcRect l="21657" t="23443" r="20743" b="36792"/>
          <a:stretch/>
        </p:blipFill>
        <p:spPr>
          <a:xfrm>
            <a:off x="4598891" y="2261652"/>
            <a:ext cx="1305628" cy="901337"/>
          </a:xfrm>
          <a:prstGeom prst="rect">
            <a:avLst/>
          </a:prstGeom>
        </p:spPr>
      </p:pic>
    </p:spTree>
    <p:extLst>
      <p:ext uri="{BB962C8B-B14F-4D97-AF65-F5344CB8AC3E}">
        <p14:creationId xmlns:p14="http://schemas.microsoft.com/office/powerpoint/2010/main" val="4103565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872" y="152400"/>
            <a:ext cx="7315200" cy="685800"/>
          </a:xfrm>
        </p:spPr>
        <p:txBody>
          <a:bodyPr/>
          <a:lstStyle/>
          <a:p>
            <a:r>
              <a:rPr lang="en-IN" dirty="0"/>
              <a:t>Proposed Solution </a:t>
            </a:r>
            <a:endParaRPr lang="en-US" dirty="0"/>
          </a:p>
        </p:txBody>
      </p:sp>
      <p:sp>
        <p:nvSpPr>
          <p:cNvPr id="4" name="Rounded Rectangle 3"/>
          <p:cNvSpPr/>
          <p:nvPr/>
        </p:nvSpPr>
        <p:spPr>
          <a:xfrm>
            <a:off x="569323" y="1029426"/>
            <a:ext cx="11330940" cy="48768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56016" y="2317510"/>
            <a:ext cx="1603391" cy="239647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bg1"/>
                </a:solidFill>
                <a:latin typeface="Cambria" panose="02040503050406030204" pitchFamily="18" charset="0"/>
              </a:rPr>
              <a:t>Doctor Data </a:t>
            </a:r>
            <a:endParaRPr lang="en-US" dirty="0">
              <a:solidFill>
                <a:schemeClr val="bg1"/>
              </a:solidFill>
              <a:latin typeface="Cambria" panose="02040503050406030204" pitchFamily="18" charset="0"/>
            </a:endParaRPr>
          </a:p>
        </p:txBody>
      </p:sp>
      <p:sp>
        <p:nvSpPr>
          <p:cNvPr id="11" name="Rectangle 10"/>
          <p:cNvSpPr/>
          <p:nvPr/>
        </p:nvSpPr>
        <p:spPr>
          <a:xfrm>
            <a:off x="5437298" y="2807557"/>
            <a:ext cx="1363371" cy="830997"/>
          </a:xfrm>
          <a:prstGeom prst="rect">
            <a:avLst/>
          </a:prstGeom>
          <a:solidFill>
            <a:srgbClr val="002060"/>
          </a:solidFill>
        </p:spPr>
        <p:txBody>
          <a:bodyPr wrap="square">
            <a:spAutoFit/>
          </a:bodyPr>
          <a:lstStyle/>
          <a:p>
            <a:pPr algn="ctr"/>
            <a:r>
              <a:rPr lang="en-AU" sz="1600" b="1" dirty="0" smtClean="0">
                <a:solidFill>
                  <a:schemeClr val="bg1"/>
                </a:solidFill>
                <a:latin typeface="Cambria" panose="02040503050406030204" pitchFamily="18" charset="0"/>
              </a:rPr>
              <a:t>Python Library (EDT) </a:t>
            </a:r>
            <a:endParaRPr lang="en-AU" sz="1600" b="1" dirty="0">
              <a:solidFill>
                <a:schemeClr val="bg1"/>
              </a:solidFill>
              <a:latin typeface="Cambria" panose="02040503050406030204" pitchFamily="18" charset="0"/>
            </a:endParaRPr>
          </a:p>
        </p:txBody>
      </p:sp>
      <p:sp>
        <p:nvSpPr>
          <p:cNvPr id="16" name="Rounded Rectangle 15"/>
          <p:cNvSpPr/>
          <p:nvPr/>
        </p:nvSpPr>
        <p:spPr>
          <a:xfrm>
            <a:off x="4649345" y="1821906"/>
            <a:ext cx="6793718" cy="3526970"/>
          </a:xfrm>
          <a:prstGeom prst="roundRect">
            <a:avLst/>
          </a:prstGeom>
          <a:noFill/>
          <a:ln>
            <a:solidFill>
              <a:schemeClr val="tx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V="1">
            <a:off x="2359406" y="3349713"/>
            <a:ext cx="30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398594" y="2885935"/>
            <a:ext cx="298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8608424" y="4036423"/>
            <a:ext cx="1552210" cy="677562"/>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bg1"/>
                </a:solidFill>
                <a:latin typeface="Cambria" panose="02040503050406030204" pitchFamily="18" charset="0"/>
              </a:rPr>
              <a:t>EDT Test App</a:t>
            </a:r>
            <a:endParaRPr lang="en-US" sz="1600" dirty="0">
              <a:solidFill>
                <a:schemeClr val="bg1"/>
              </a:solidFill>
              <a:latin typeface="Cambria" panose="02040503050406030204" pitchFamily="18" charset="0"/>
            </a:endParaRPr>
          </a:p>
        </p:txBody>
      </p:sp>
      <p:sp>
        <p:nvSpPr>
          <p:cNvPr id="3" name="TextBox 2"/>
          <p:cNvSpPr txBox="1"/>
          <p:nvPr/>
        </p:nvSpPr>
        <p:spPr>
          <a:xfrm>
            <a:off x="632604" y="1689840"/>
            <a:ext cx="1850213" cy="584775"/>
          </a:xfrm>
          <a:prstGeom prst="rect">
            <a:avLst/>
          </a:prstGeom>
          <a:noFill/>
        </p:spPr>
        <p:txBody>
          <a:bodyPr wrap="square" rtlCol="0">
            <a:spAutoFit/>
          </a:bodyPr>
          <a:lstStyle/>
          <a:p>
            <a:pPr algn="ctr"/>
            <a:r>
              <a:rPr lang="en-IN" sz="1600" b="1" dirty="0" smtClean="0">
                <a:latin typeface="Cambria" panose="02040503050406030204" pitchFamily="18" charset="0"/>
              </a:rPr>
              <a:t>Ministry of Health Website </a:t>
            </a:r>
            <a:endParaRPr lang="en-US" sz="1600" b="1" dirty="0">
              <a:latin typeface="Cambria" panose="02040503050406030204" pitchFamily="18" charset="0"/>
            </a:endParaRPr>
          </a:p>
        </p:txBody>
      </p:sp>
      <p:sp>
        <p:nvSpPr>
          <p:cNvPr id="8" name="TextBox 7"/>
          <p:cNvSpPr txBox="1"/>
          <p:nvPr/>
        </p:nvSpPr>
        <p:spPr>
          <a:xfrm>
            <a:off x="2886891" y="2606250"/>
            <a:ext cx="1231800" cy="276999"/>
          </a:xfrm>
          <a:prstGeom prst="rect">
            <a:avLst/>
          </a:prstGeom>
          <a:noFill/>
        </p:spPr>
        <p:txBody>
          <a:bodyPr wrap="square" rtlCol="0">
            <a:spAutoFit/>
          </a:bodyPr>
          <a:lstStyle/>
          <a:p>
            <a:r>
              <a:rPr lang="en-IN" sz="1200" dirty="0" smtClean="0">
                <a:latin typeface="Cambria" panose="02040503050406030204" pitchFamily="18" charset="0"/>
              </a:rPr>
              <a:t>SOAP Request</a:t>
            </a:r>
            <a:endParaRPr lang="en-US" sz="1200" dirty="0">
              <a:latin typeface="Cambria" panose="02040503050406030204" pitchFamily="18" charset="0"/>
            </a:endParaRPr>
          </a:p>
        </p:txBody>
      </p:sp>
      <p:cxnSp>
        <p:nvCxnSpPr>
          <p:cNvPr id="13" name="Elbow Connector 12"/>
          <p:cNvCxnSpPr>
            <a:stCxn id="81" idx="1"/>
            <a:endCxn id="11" idx="2"/>
          </p:cNvCxnSpPr>
          <p:nvPr/>
        </p:nvCxnSpPr>
        <p:spPr>
          <a:xfrm rot="10800000">
            <a:off x="6118984" y="3638554"/>
            <a:ext cx="2489440" cy="7366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41590" y="3074475"/>
            <a:ext cx="1231800" cy="276999"/>
          </a:xfrm>
          <a:prstGeom prst="rect">
            <a:avLst/>
          </a:prstGeom>
          <a:noFill/>
        </p:spPr>
        <p:txBody>
          <a:bodyPr wrap="square" rtlCol="0">
            <a:spAutoFit/>
          </a:bodyPr>
          <a:lstStyle/>
          <a:p>
            <a:r>
              <a:rPr lang="en-IN" sz="1200" dirty="0" smtClean="0">
                <a:latin typeface="Cambria" panose="02040503050406030204" pitchFamily="18" charset="0"/>
              </a:rPr>
              <a:t>SOAP Response</a:t>
            </a:r>
            <a:endParaRPr lang="en-US" sz="1200" dirty="0">
              <a:latin typeface="Cambria" panose="02040503050406030204" pitchFamily="18" charset="0"/>
            </a:endParaRPr>
          </a:p>
        </p:txBody>
      </p:sp>
      <p:cxnSp>
        <p:nvCxnSpPr>
          <p:cNvPr id="6" name="Elbow Connector 5"/>
          <p:cNvCxnSpPr/>
          <p:nvPr/>
        </p:nvCxnSpPr>
        <p:spPr>
          <a:xfrm>
            <a:off x="6413329" y="3638556"/>
            <a:ext cx="2195096" cy="595240"/>
          </a:xfrm>
          <a:prstGeom prst="bentConnector3">
            <a:avLst>
              <a:gd name="adj1" fmla="val -30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471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Milestones/Deliverables</a:t>
            </a:r>
            <a:endParaRPr lang="en-US" dirty="0"/>
          </a:p>
        </p:txBody>
      </p:sp>
      <p:grpSp>
        <p:nvGrpSpPr>
          <p:cNvPr id="4" name="Group 3"/>
          <p:cNvGrpSpPr/>
          <p:nvPr/>
        </p:nvGrpSpPr>
        <p:grpSpPr>
          <a:xfrm>
            <a:off x="1066800" y="1160416"/>
            <a:ext cx="9906000" cy="4548051"/>
            <a:chOff x="1143000" y="1364052"/>
            <a:chExt cx="9906000" cy="3657600"/>
          </a:xfrm>
        </p:grpSpPr>
        <p:sp>
          <p:nvSpPr>
            <p:cNvPr id="5" name="Freeform 4"/>
            <p:cNvSpPr/>
            <p:nvPr/>
          </p:nvSpPr>
          <p:spPr>
            <a:xfrm>
              <a:off x="1143000" y="1364052"/>
              <a:ext cx="9906000" cy="464748"/>
            </a:xfrm>
            <a:custGeom>
              <a:avLst/>
              <a:gdLst>
                <a:gd name="connsiteX0" fmla="*/ 0 w 3985646"/>
                <a:gd name="connsiteY0" fmla="*/ 0 h 720000"/>
                <a:gd name="connsiteX1" fmla="*/ 3985646 w 3985646"/>
                <a:gd name="connsiteY1" fmla="*/ 0 h 720000"/>
                <a:gd name="connsiteX2" fmla="*/ 3985646 w 3985646"/>
                <a:gd name="connsiteY2" fmla="*/ 720000 h 720000"/>
                <a:gd name="connsiteX3" fmla="*/ 0 w 3985646"/>
                <a:gd name="connsiteY3" fmla="*/ 720000 h 720000"/>
                <a:gd name="connsiteX4" fmla="*/ 0 w 3985646"/>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5646" h="720000">
                  <a:moveTo>
                    <a:pt x="0" y="0"/>
                  </a:moveTo>
                  <a:lnTo>
                    <a:pt x="3985646" y="0"/>
                  </a:lnTo>
                  <a:lnTo>
                    <a:pt x="3985646" y="720000"/>
                  </a:lnTo>
                  <a:lnTo>
                    <a:pt x="0" y="720000"/>
                  </a:lnTo>
                  <a:lnTo>
                    <a:pt x="0" y="0"/>
                  </a:lnTo>
                  <a:close/>
                </a:path>
              </a:pathLst>
            </a:custGeom>
            <a:solidFill>
              <a:srgbClr val="5B9BD5">
                <a:lumMod val="75000"/>
              </a:srgbClr>
            </a:solidFill>
            <a:ln w="12700" cap="flat" cmpd="sng" algn="ctr">
              <a:solidFill>
                <a:srgbClr val="44546A"/>
              </a:solidFill>
              <a:prstDash val="solid"/>
              <a:miter lim="800000"/>
            </a:ln>
            <a:effectLst/>
          </p:spPr>
          <p:txBody>
            <a:bodyPr spcFirstLastPara="0" vert="horz" wrap="square" lIns="177800" tIns="101600" rIns="177800" bIns="101600" numCol="1" spcCol="1270" anchor="ctr" anchorCtr="0">
              <a:noAutofit/>
            </a:bodyPr>
            <a:lstStyle/>
            <a:p>
              <a:pPr marL="0" marR="0" lvl="0" indent="0" algn="ctr" defTabSz="1111250" eaLnBrk="1" fontAlgn="auto" latinLnBrk="0" hangingPunct="1">
                <a:lnSpc>
                  <a:spcPct val="90000"/>
                </a:lnSpc>
                <a:spcBef>
                  <a:spcPct val="0"/>
                </a:spcBef>
                <a:spcAft>
                  <a:spcPct val="35000"/>
                </a:spcAft>
                <a:buClrTx/>
                <a:buSzTx/>
                <a:buFontTx/>
                <a:buNone/>
                <a:tabLst/>
                <a:defRPr/>
              </a:pPr>
              <a:r>
                <a:rPr kumimoji="0" lang="en-US" sz="1900" b="0" i="0" u="none" strike="noStrike" kern="0" cap="none" spc="0" normalizeH="0" baseline="0" noProof="0" dirty="0" smtClean="0">
                  <a:ln>
                    <a:noFill/>
                  </a:ln>
                  <a:solidFill>
                    <a:prstClr val="white"/>
                  </a:solidFill>
                  <a:effectLst/>
                  <a:uLnTx/>
                  <a:uFillTx/>
                  <a:latin typeface="Cambria" panose="02040503050406030204" pitchFamily="18" charset="0"/>
                  <a:ea typeface="+mn-ea"/>
                  <a:cs typeface="+mn-cs"/>
                </a:rPr>
                <a:t>Key Milestones / Deliverables</a:t>
              </a:r>
            </a:p>
          </p:txBody>
        </p:sp>
        <p:sp>
          <p:nvSpPr>
            <p:cNvPr id="6" name="Freeform 5"/>
            <p:cNvSpPr/>
            <p:nvPr/>
          </p:nvSpPr>
          <p:spPr>
            <a:xfrm>
              <a:off x="1143000" y="1828800"/>
              <a:ext cx="9906000" cy="3192852"/>
            </a:xfrm>
            <a:custGeom>
              <a:avLst/>
              <a:gdLst>
                <a:gd name="connsiteX0" fmla="*/ 0 w 3844176"/>
                <a:gd name="connsiteY0" fmla="*/ 0 h 4171893"/>
                <a:gd name="connsiteX1" fmla="*/ 3844176 w 3844176"/>
                <a:gd name="connsiteY1" fmla="*/ 0 h 4171893"/>
                <a:gd name="connsiteX2" fmla="*/ 3844176 w 3844176"/>
                <a:gd name="connsiteY2" fmla="*/ 4171893 h 4171893"/>
                <a:gd name="connsiteX3" fmla="*/ 0 w 3844176"/>
                <a:gd name="connsiteY3" fmla="*/ 4171893 h 4171893"/>
                <a:gd name="connsiteX4" fmla="*/ 0 w 3844176"/>
                <a:gd name="connsiteY4" fmla="*/ 0 h 4171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4176" h="4171893">
                  <a:moveTo>
                    <a:pt x="0" y="0"/>
                  </a:moveTo>
                  <a:lnTo>
                    <a:pt x="3844176" y="0"/>
                  </a:lnTo>
                  <a:lnTo>
                    <a:pt x="3844176" y="4171893"/>
                  </a:lnTo>
                  <a:lnTo>
                    <a:pt x="0" y="4171893"/>
                  </a:lnTo>
                  <a:lnTo>
                    <a:pt x="0" y="0"/>
                  </a:lnTo>
                  <a:close/>
                </a:path>
              </a:pathLst>
            </a:custGeom>
            <a:solidFill>
              <a:srgbClr val="44546A">
                <a:lumMod val="20000"/>
                <a:lumOff val="80000"/>
                <a:alpha val="90000"/>
              </a:srgbClr>
            </a:solidFill>
            <a:ln w="12700" cap="flat" cmpd="sng" algn="ctr">
              <a:solidFill>
                <a:srgbClr val="44546A">
                  <a:lumMod val="20000"/>
                  <a:lumOff val="80000"/>
                  <a:alpha val="90000"/>
                </a:srgbClr>
              </a:solidFill>
              <a:prstDash val="solid"/>
              <a:miter lim="800000"/>
            </a:ln>
            <a:effectLst/>
          </p:spPr>
          <p:txBody>
            <a:bodyPr spcFirstLastPara="0" vert="horz" wrap="square" lIns="133350" tIns="133350" rIns="177800" bIns="200025" numCol="1" spcCol="1270" anchor="t" anchorCtr="0">
              <a:noAutofit/>
            </a:bodyPr>
            <a:lstStyle/>
            <a:p>
              <a:pPr marL="742950" lvl="2" indent="-285750" algn="just" defTabSz="1111250">
                <a:lnSpc>
                  <a:spcPct val="150000"/>
                </a:lnSpc>
                <a:buFont typeface="Wingdings" panose="05000000000000000000" pitchFamily="2" charset="2"/>
                <a:buChar char="§"/>
              </a:pPr>
              <a:r>
                <a:rPr lang="en-US" kern="0" dirty="0" smtClean="0">
                  <a:solidFill>
                    <a:prstClr val="black"/>
                  </a:solidFill>
                  <a:latin typeface="Cambria" panose="02040503050406030204" pitchFamily="18" charset="0"/>
                  <a:cs typeface="Arial" pitchFamily="34" charset="0"/>
                </a:rPr>
                <a:t>Python </a:t>
              </a:r>
              <a:r>
                <a:rPr lang="en-US" kern="0" dirty="0">
                  <a:solidFill>
                    <a:prstClr val="black"/>
                  </a:solidFill>
                  <a:latin typeface="Cambria" panose="02040503050406030204" pitchFamily="18" charset="0"/>
                  <a:cs typeface="Arial" pitchFamily="34" charset="0"/>
                </a:rPr>
                <a:t>library API design </a:t>
              </a:r>
              <a:r>
                <a:rPr lang="en-US" kern="0" dirty="0" smtClean="0">
                  <a:solidFill>
                    <a:prstClr val="black"/>
                  </a:solidFill>
                  <a:latin typeface="Cambria" panose="02040503050406030204" pitchFamily="18" charset="0"/>
                  <a:cs typeface="Arial" pitchFamily="34" charset="0"/>
                </a:rPr>
                <a:t>completion</a:t>
              </a:r>
              <a:endParaRPr lang="en-US" kern="0" dirty="0">
                <a:solidFill>
                  <a:prstClr val="black"/>
                </a:solidFill>
                <a:latin typeface="Cambria" panose="02040503050406030204" pitchFamily="18" charset="0"/>
                <a:cs typeface="Arial" pitchFamily="34" charset="0"/>
              </a:endParaRPr>
            </a:p>
            <a:p>
              <a:pPr marL="742950" lvl="2" indent="-285750" algn="just" defTabSz="1111250">
                <a:lnSpc>
                  <a:spcPct val="150000"/>
                </a:lnSpc>
                <a:buFont typeface="Wingdings" panose="05000000000000000000" pitchFamily="2" charset="2"/>
                <a:buChar char="§"/>
              </a:pPr>
              <a:r>
                <a:rPr lang="en-US" kern="0" dirty="0" smtClean="0">
                  <a:solidFill>
                    <a:prstClr val="black"/>
                  </a:solidFill>
                  <a:latin typeface="Cambria" panose="02040503050406030204" pitchFamily="18" charset="0"/>
                  <a:cs typeface="Arial" pitchFamily="34" charset="0"/>
                </a:rPr>
                <a:t>Python </a:t>
              </a:r>
              <a:r>
                <a:rPr lang="en-US" kern="0" dirty="0">
                  <a:solidFill>
                    <a:prstClr val="black"/>
                  </a:solidFill>
                  <a:latin typeface="Cambria" panose="02040503050406030204" pitchFamily="18" charset="0"/>
                  <a:cs typeface="Arial" pitchFamily="34" charset="0"/>
                </a:rPr>
                <a:t>library </a:t>
              </a:r>
              <a:r>
                <a:rPr lang="en-US" kern="0" dirty="0" smtClean="0">
                  <a:solidFill>
                    <a:prstClr val="black"/>
                  </a:solidFill>
                  <a:latin typeface="Cambria" panose="02040503050406030204" pitchFamily="18" charset="0"/>
                  <a:cs typeface="Arial" pitchFamily="34" charset="0"/>
                </a:rPr>
                <a:t>passing </a:t>
              </a:r>
              <a:r>
                <a:rPr lang="en-US" kern="0" dirty="0">
                  <a:solidFill>
                    <a:prstClr val="black"/>
                  </a:solidFill>
                  <a:latin typeface="Cambria" panose="02040503050406030204" pitchFamily="18" charset="0"/>
                  <a:cs typeface="Arial" pitchFamily="34" charset="0"/>
                </a:rPr>
                <a:t>internal conformance </a:t>
              </a:r>
              <a:r>
                <a:rPr lang="en-US" kern="0" dirty="0" smtClean="0">
                  <a:solidFill>
                    <a:prstClr val="black"/>
                  </a:solidFill>
                  <a:latin typeface="Cambria" panose="02040503050406030204" pitchFamily="18" charset="0"/>
                  <a:cs typeface="Arial" pitchFamily="34" charset="0"/>
                </a:rPr>
                <a:t>testing</a:t>
              </a:r>
              <a:endParaRPr lang="en-US" kern="0" dirty="0">
                <a:solidFill>
                  <a:prstClr val="black"/>
                </a:solidFill>
                <a:latin typeface="Cambria" panose="02040503050406030204" pitchFamily="18" charset="0"/>
                <a:cs typeface="Arial" pitchFamily="34" charset="0"/>
              </a:endParaRPr>
            </a:p>
            <a:p>
              <a:pPr marL="742950" lvl="2" indent="-285750" algn="just" defTabSz="1111250">
                <a:lnSpc>
                  <a:spcPct val="150000"/>
                </a:lnSpc>
                <a:buFont typeface="Wingdings" panose="05000000000000000000" pitchFamily="2" charset="2"/>
                <a:buChar char="§"/>
              </a:pPr>
              <a:r>
                <a:rPr lang="en-US" kern="0" dirty="0" smtClean="0">
                  <a:solidFill>
                    <a:prstClr val="black"/>
                  </a:solidFill>
                  <a:latin typeface="Cambria" panose="02040503050406030204" pitchFamily="18" charset="0"/>
                  <a:cs typeface="Arial" pitchFamily="34" charset="0"/>
                </a:rPr>
                <a:t>Python </a:t>
              </a:r>
              <a:r>
                <a:rPr lang="en-US" kern="0" dirty="0">
                  <a:solidFill>
                    <a:prstClr val="black"/>
                  </a:solidFill>
                  <a:latin typeface="Cambria" panose="02040503050406030204" pitchFamily="18" charset="0"/>
                  <a:cs typeface="Arial" pitchFamily="34" charset="0"/>
                </a:rPr>
                <a:t>library </a:t>
              </a:r>
              <a:r>
                <a:rPr lang="en-US" kern="0" dirty="0" smtClean="0">
                  <a:solidFill>
                    <a:prstClr val="black"/>
                  </a:solidFill>
                  <a:latin typeface="Cambria" panose="02040503050406030204" pitchFamily="18" charset="0"/>
                  <a:cs typeface="Arial" pitchFamily="34" charset="0"/>
                </a:rPr>
                <a:t>passing </a:t>
              </a:r>
              <a:r>
                <a:rPr lang="en-US" kern="0" dirty="0">
                  <a:solidFill>
                    <a:prstClr val="black"/>
                  </a:solidFill>
                  <a:latin typeface="Cambria" panose="02040503050406030204" pitchFamily="18" charset="0"/>
                  <a:cs typeface="Arial" pitchFamily="34" charset="0"/>
                </a:rPr>
                <a:t>Ministry of Health conformance </a:t>
              </a:r>
              <a:r>
                <a:rPr lang="en-US" kern="0" dirty="0" smtClean="0">
                  <a:solidFill>
                    <a:prstClr val="black"/>
                  </a:solidFill>
                  <a:latin typeface="Cambria" panose="02040503050406030204" pitchFamily="18" charset="0"/>
                  <a:cs typeface="Arial" pitchFamily="34" charset="0"/>
                </a:rPr>
                <a:t>testing</a:t>
              </a:r>
            </a:p>
            <a:p>
              <a:pPr marL="0" marR="0" lvl="1" indent="0" algn="just" defTabSz="111125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Cambria" panose="02040503050406030204" pitchFamily="18" charset="0"/>
                  <a:ea typeface="+mn-ea"/>
                  <a:cs typeface="Arial" pitchFamily="34" charset="0"/>
                </a:rPr>
                <a:t>	</a:t>
              </a:r>
            </a:p>
            <a:p>
              <a:pPr marL="285750" marR="0" lvl="1" indent="-285750" algn="just" defTabSz="111125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1600" b="0" i="0" u="none" strike="noStrike" kern="0" cap="none" spc="0" normalizeH="0" baseline="0" noProof="0" dirty="0" smtClean="0">
                <a:ln>
                  <a:noFill/>
                </a:ln>
                <a:solidFill>
                  <a:prstClr val="black"/>
                </a:solidFill>
                <a:effectLst/>
                <a:uLnTx/>
                <a:uFillTx/>
                <a:latin typeface="Cambria" panose="02040503050406030204" pitchFamily="18" charset="0"/>
                <a:ea typeface="+mn-ea"/>
                <a:cs typeface="Arial" pitchFamily="34" charset="0"/>
              </a:endParaRPr>
            </a:p>
            <a:p>
              <a:pPr marL="285750" marR="0" lvl="1" indent="-285750" algn="just" defTabSz="111125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1600" b="0" i="0" u="none" strike="noStrike" kern="0" cap="none" spc="0" normalizeH="0" baseline="0" noProof="0" dirty="0" smtClean="0">
                <a:ln>
                  <a:noFill/>
                </a:ln>
                <a:solidFill>
                  <a:prstClr val="black"/>
                </a:solidFill>
                <a:effectLst/>
                <a:uLnTx/>
                <a:uFillTx/>
                <a:latin typeface="Cambria" panose="02040503050406030204" pitchFamily="18" charset="0"/>
                <a:ea typeface="+mn-ea"/>
                <a:cs typeface="Arial" pitchFamily="34" charset="0"/>
              </a:endParaRPr>
            </a:p>
            <a:p>
              <a:pPr marL="285750" marR="0" lvl="1" indent="-285750" algn="just" defTabSz="111125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1600" b="0" i="0" u="none" strike="noStrike" kern="0" cap="none" spc="0" normalizeH="0" baseline="0" noProof="0" dirty="0" smtClean="0">
                <a:ln>
                  <a:noFill/>
                </a:ln>
                <a:solidFill>
                  <a:prstClr val="black"/>
                </a:solidFill>
                <a:effectLst/>
                <a:uLnTx/>
                <a:uFillTx/>
                <a:latin typeface="Cambria" panose="02040503050406030204" pitchFamily="18" charset="0"/>
                <a:ea typeface="+mn-ea"/>
                <a:cs typeface="Arial" pitchFamily="34" charset="0"/>
              </a:endParaRPr>
            </a:p>
            <a:p>
              <a:pPr marL="285750" marR="0" lvl="1" indent="-285750" algn="just" defTabSz="111125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1600" b="0" i="0" u="none" strike="noStrike" kern="0" cap="none" spc="0" normalizeH="0" baseline="0" noProof="0" dirty="0" smtClean="0">
                <a:ln>
                  <a:noFill/>
                </a:ln>
                <a:solidFill>
                  <a:prstClr val="black"/>
                </a:solidFill>
                <a:effectLst/>
                <a:uLnTx/>
                <a:uFillTx/>
                <a:latin typeface="Cambria" panose="02040503050406030204" pitchFamily="18" charset="0"/>
                <a:ea typeface="+mn-ea"/>
                <a:cs typeface="Arial" pitchFamily="34" charset="0"/>
              </a:endParaRPr>
            </a:p>
            <a:p>
              <a:pPr marL="0" marR="0" lvl="1" indent="0" defTabSz="1111250" eaLnBrk="1" fontAlgn="auto" latinLnBrk="0" hangingPunct="1">
                <a:lnSpc>
                  <a:spcPct val="90000"/>
                </a:lnSpc>
                <a:spcBef>
                  <a:spcPts val="0"/>
                </a:spcBef>
                <a:spcAft>
                  <a:spcPct val="15000"/>
                </a:spcAft>
                <a:buClrTx/>
                <a:buSzTx/>
                <a:buFontTx/>
                <a:buNone/>
                <a:tabLst/>
                <a:defRPr/>
              </a:pPr>
              <a:endParaRPr kumimoji="0" lang="en-US" sz="1500" b="0" i="0" u="none" strike="noStrike" kern="0" cap="none" spc="0" normalizeH="0" baseline="0" noProof="0" dirty="0" smtClean="0">
                <a:ln>
                  <a:noFill/>
                </a:ln>
                <a:solidFill>
                  <a:prstClr val="black">
                    <a:hueOff val="0"/>
                    <a:satOff val="0"/>
                    <a:lumOff val="0"/>
                    <a:alphaOff val="0"/>
                  </a:prstClr>
                </a:solidFill>
                <a:effectLst/>
                <a:uLnTx/>
                <a:uFillTx/>
                <a:latin typeface="Cambria" panose="02040503050406030204" pitchFamily="18" charset="0"/>
                <a:ea typeface="+mn-ea"/>
                <a:cs typeface="+mn-cs"/>
              </a:endParaRPr>
            </a:p>
            <a:p>
              <a:pPr marL="228600" marR="0" lvl="1" indent="-228600" defTabSz="1111250" eaLnBrk="1" fontAlgn="auto" latinLnBrk="0" hangingPunct="1">
                <a:lnSpc>
                  <a:spcPct val="90000"/>
                </a:lnSpc>
                <a:spcBef>
                  <a:spcPts val="0"/>
                </a:spcBef>
                <a:spcAft>
                  <a:spcPct val="15000"/>
                </a:spcAft>
                <a:buClrTx/>
                <a:buSzTx/>
                <a:buFontTx/>
                <a:buChar char="••"/>
                <a:tabLst/>
                <a:defRPr/>
              </a:pPr>
              <a:endParaRPr kumimoji="0" lang="en-US" sz="1500" b="0" i="0" u="none" strike="noStrike" kern="0" cap="none" spc="0" normalizeH="0" baseline="0" noProof="0" dirty="0" smtClean="0">
                <a:ln>
                  <a:noFill/>
                </a:ln>
                <a:solidFill>
                  <a:prstClr val="black">
                    <a:hueOff val="0"/>
                    <a:satOff val="0"/>
                    <a:lumOff val="0"/>
                    <a:alphaOff val="0"/>
                  </a:prstClr>
                </a:solidFill>
                <a:effectLst/>
                <a:uLnTx/>
                <a:uFillTx/>
                <a:latin typeface="Cambria" panose="02040503050406030204" pitchFamily="18" charset="0"/>
                <a:ea typeface="+mn-ea"/>
                <a:cs typeface="+mn-cs"/>
              </a:endParaRPr>
            </a:p>
            <a:p>
              <a:pPr marL="228600" marR="0" lvl="1" indent="-228600" defTabSz="1111250" eaLnBrk="1" fontAlgn="auto" latinLnBrk="0" hangingPunct="1">
                <a:lnSpc>
                  <a:spcPct val="90000"/>
                </a:lnSpc>
                <a:spcBef>
                  <a:spcPts val="0"/>
                </a:spcBef>
                <a:spcAft>
                  <a:spcPct val="15000"/>
                </a:spcAft>
                <a:buClrTx/>
                <a:buSzTx/>
                <a:buFontTx/>
                <a:buChar char="••"/>
                <a:tabLst/>
                <a:defRPr/>
              </a:pPr>
              <a:endParaRPr kumimoji="0" lang="en-US" sz="1500" b="0" i="0" u="none" strike="noStrike" kern="0" cap="none" spc="0" normalizeH="0" baseline="0" noProof="0" dirty="0" smtClean="0">
                <a:ln>
                  <a:noFill/>
                </a:ln>
                <a:solidFill>
                  <a:prstClr val="black">
                    <a:hueOff val="0"/>
                    <a:satOff val="0"/>
                    <a:lumOff val="0"/>
                    <a:alphaOff val="0"/>
                  </a:prstClr>
                </a:solidFill>
                <a:effectLst/>
                <a:uLnTx/>
                <a:uFillTx/>
                <a:latin typeface="Cambria" panose="02040503050406030204" pitchFamily="18" charset="0"/>
                <a:ea typeface="+mn-ea"/>
                <a:cs typeface="+mn-cs"/>
              </a:endParaRPr>
            </a:p>
            <a:p>
              <a:pPr marL="228600" marR="0" lvl="1" indent="-228600" defTabSz="1111250" eaLnBrk="1" fontAlgn="auto" latinLnBrk="0" hangingPunct="1">
                <a:lnSpc>
                  <a:spcPct val="90000"/>
                </a:lnSpc>
                <a:spcBef>
                  <a:spcPts val="0"/>
                </a:spcBef>
                <a:spcAft>
                  <a:spcPct val="15000"/>
                </a:spcAft>
                <a:buClrTx/>
                <a:buSzTx/>
                <a:buFontTx/>
                <a:buChar char="••"/>
                <a:tabLst/>
                <a:defRPr/>
              </a:pPr>
              <a:endParaRPr kumimoji="0" lang="en-US" sz="1500" b="0" i="0" u="none" strike="noStrike" kern="0" cap="none" spc="0" normalizeH="0" baseline="0" noProof="0" dirty="0" smtClean="0">
                <a:ln>
                  <a:noFill/>
                </a:ln>
                <a:solidFill>
                  <a:prstClr val="black">
                    <a:hueOff val="0"/>
                    <a:satOff val="0"/>
                    <a:lumOff val="0"/>
                    <a:alphaOff val="0"/>
                  </a:prstClr>
                </a:solidFill>
                <a:effectLst/>
                <a:uLnTx/>
                <a:uFillTx/>
                <a:latin typeface="Cambria" panose="02040503050406030204" pitchFamily="18" charset="0"/>
                <a:ea typeface="+mn-ea"/>
                <a:cs typeface="+mn-cs"/>
              </a:endParaRPr>
            </a:p>
            <a:p>
              <a:pPr marL="228600" marR="0" lvl="1" indent="-228600" defTabSz="1111250" eaLnBrk="1" fontAlgn="auto" latinLnBrk="0" hangingPunct="1">
                <a:lnSpc>
                  <a:spcPct val="90000"/>
                </a:lnSpc>
                <a:spcBef>
                  <a:spcPts val="0"/>
                </a:spcBef>
                <a:spcAft>
                  <a:spcPct val="15000"/>
                </a:spcAft>
                <a:buClrTx/>
                <a:buSzTx/>
                <a:buFontTx/>
                <a:buChar char="••"/>
                <a:tabLst/>
                <a:defRPr/>
              </a:pPr>
              <a:endParaRPr kumimoji="0" lang="en-US" sz="1500" b="0" i="0" u="none" strike="noStrike" kern="0" cap="none" spc="0" normalizeH="0" baseline="0" noProof="0" dirty="0" smtClean="0">
                <a:ln>
                  <a:noFill/>
                </a:ln>
                <a:solidFill>
                  <a:prstClr val="black">
                    <a:hueOff val="0"/>
                    <a:satOff val="0"/>
                    <a:lumOff val="0"/>
                    <a:alphaOff val="0"/>
                  </a:prstClr>
                </a:solidFill>
                <a:effectLst/>
                <a:uLnTx/>
                <a:uFillTx/>
                <a:latin typeface="Cambria" panose="02040503050406030204" pitchFamily="18" charset="0"/>
                <a:ea typeface="+mn-ea"/>
                <a:cs typeface="+mn-cs"/>
              </a:endParaRPr>
            </a:p>
          </p:txBody>
        </p:sp>
      </p:grpSp>
    </p:spTree>
    <p:extLst>
      <p:ext uri="{BB962C8B-B14F-4D97-AF65-F5344CB8AC3E}">
        <p14:creationId xmlns:p14="http://schemas.microsoft.com/office/powerpoint/2010/main" val="1812972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872" y="152400"/>
            <a:ext cx="7315200" cy="685800"/>
          </a:xfrm>
        </p:spPr>
        <p:txBody>
          <a:bodyPr/>
          <a:lstStyle/>
          <a:p>
            <a:r>
              <a:rPr lang="en-IN" dirty="0" smtClean="0"/>
              <a:t>Assumptions &amp; Dependencies</a:t>
            </a:r>
            <a:endParaRPr lang="en-US" dirty="0"/>
          </a:p>
        </p:txBody>
      </p:sp>
      <p:sp>
        <p:nvSpPr>
          <p:cNvPr id="4" name="Content Placeholder 2"/>
          <p:cNvSpPr>
            <a:spLocks noGrp="1"/>
          </p:cNvSpPr>
          <p:nvPr>
            <p:ph idx="1"/>
          </p:nvPr>
        </p:nvSpPr>
        <p:spPr>
          <a:xfrm>
            <a:off x="865872" y="990008"/>
            <a:ext cx="10707819" cy="5319352"/>
          </a:xfrm>
        </p:spPr>
        <p:txBody>
          <a:bodyPr>
            <a:normAutofit/>
          </a:bodyPr>
          <a:lstStyle/>
          <a:p>
            <a:pPr marL="0" indent="0">
              <a:buNone/>
            </a:pPr>
            <a:r>
              <a:rPr lang="en-US" sz="2400" b="1" u="sng" dirty="0" smtClean="0">
                <a:latin typeface="Cambria" panose="02040503050406030204" pitchFamily="18" charset="0"/>
              </a:rPr>
              <a:t>Assumptions</a:t>
            </a:r>
          </a:p>
          <a:p>
            <a:r>
              <a:rPr lang="en-US" dirty="0" err="1" smtClean="0"/>
              <a:t>DoctorCare</a:t>
            </a:r>
            <a:r>
              <a:rPr lang="en-US" sz="1600" dirty="0" smtClean="0">
                <a:latin typeface="Cambria" panose="02040503050406030204" pitchFamily="18" charset="0"/>
              </a:rPr>
              <a:t> will </a:t>
            </a:r>
            <a:r>
              <a:rPr lang="en-US" sz="1600" dirty="0">
                <a:latin typeface="Cambria" panose="02040503050406030204" pitchFamily="18" charset="0"/>
              </a:rPr>
              <a:t>provide relevant SME’s/ product owner for getting information on the existing landscape and  </a:t>
            </a:r>
            <a:r>
              <a:rPr lang="en-US" sz="1600" dirty="0" smtClean="0">
                <a:latin typeface="Cambria" panose="02040503050406030204" pitchFamily="18" charset="0"/>
              </a:rPr>
              <a:t>environment</a:t>
            </a:r>
          </a:p>
          <a:p>
            <a:pPr algn="just"/>
            <a:r>
              <a:rPr lang="en-US" sz="1600" dirty="0" err="1" smtClean="0">
                <a:latin typeface="Cambria" panose="02040503050406030204" pitchFamily="18" charset="0"/>
              </a:rPr>
              <a:t>DoctorCare</a:t>
            </a:r>
            <a:r>
              <a:rPr lang="en-US" sz="1600" dirty="0" smtClean="0">
                <a:latin typeface="Cambria" panose="02040503050406030204" pitchFamily="18" charset="0"/>
              </a:rPr>
              <a:t> </a:t>
            </a:r>
            <a:r>
              <a:rPr lang="en-US" sz="1600" dirty="0">
                <a:latin typeface="Cambria" panose="02040503050406030204" pitchFamily="18" charset="0"/>
              </a:rPr>
              <a:t>will provide necessary access to the required documents, applications, services and databases</a:t>
            </a:r>
          </a:p>
          <a:p>
            <a:pPr algn="just"/>
            <a:r>
              <a:rPr lang="en-US" sz="1600" dirty="0" err="1" smtClean="0">
                <a:latin typeface="Cambria" panose="02040503050406030204" pitchFamily="18" charset="0"/>
              </a:rPr>
              <a:t>DoctorCare</a:t>
            </a:r>
            <a:r>
              <a:rPr lang="en-US" sz="1600" dirty="0" smtClean="0">
                <a:latin typeface="Cambria" panose="02040503050406030204" pitchFamily="18" charset="0"/>
              </a:rPr>
              <a:t> </a:t>
            </a:r>
            <a:r>
              <a:rPr lang="en-US" sz="1600" dirty="0">
                <a:latin typeface="Cambria" panose="02040503050406030204" pitchFamily="18" charset="0"/>
              </a:rPr>
              <a:t>to ensure availability of a point of contact for clarification of business critical scenario/processes </a:t>
            </a:r>
          </a:p>
          <a:p>
            <a:pPr algn="just"/>
            <a:r>
              <a:rPr lang="en-US" sz="1600" dirty="0" err="1" smtClean="0">
                <a:latin typeface="Cambria" panose="02040503050406030204" pitchFamily="18" charset="0"/>
              </a:rPr>
              <a:t>DoctorCare</a:t>
            </a:r>
            <a:r>
              <a:rPr lang="en-GB" sz="1600" dirty="0" smtClean="0">
                <a:latin typeface="Cambria" panose="02040503050406030204" pitchFamily="18" charset="0"/>
              </a:rPr>
              <a:t> </a:t>
            </a:r>
            <a:r>
              <a:rPr lang="en-GB" sz="1600" dirty="0">
                <a:latin typeface="Cambria" panose="02040503050406030204" pitchFamily="18" charset="0"/>
              </a:rPr>
              <a:t>to ensure the availability of Technical and Functional team and other stream stakeholders for understanding the current process and technology </a:t>
            </a:r>
            <a:r>
              <a:rPr lang="en-GB" sz="1600" dirty="0" smtClean="0">
                <a:latin typeface="Cambria" panose="02040503050406030204" pitchFamily="18" charset="0"/>
              </a:rPr>
              <a:t>landscape</a:t>
            </a:r>
          </a:p>
          <a:p>
            <a:pPr algn="just"/>
            <a:r>
              <a:rPr lang="en-GB" dirty="0" smtClean="0"/>
              <a:t>The availability of the Ministry of Health Website during Working hours  </a:t>
            </a:r>
            <a:endParaRPr lang="en-GB" dirty="0" smtClean="0"/>
          </a:p>
          <a:p>
            <a:pPr algn="just"/>
            <a:r>
              <a:rPr lang="en-GB" sz="1600" dirty="0" smtClean="0">
                <a:latin typeface="Cambria" panose="02040503050406030204" pitchFamily="18" charset="0"/>
              </a:rPr>
              <a:t>Any collaboration required with Ministry of Health will be performed by </a:t>
            </a:r>
            <a:r>
              <a:rPr lang="en-GB" sz="1600" dirty="0" err="1" smtClean="0">
                <a:latin typeface="Cambria" panose="02040503050406030204" pitchFamily="18" charset="0"/>
              </a:rPr>
              <a:t>DoctorCare</a:t>
            </a:r>
            <a:endParaRPr lang="en-GB" sz="1600" dirty="0" smtClean="0">
              <a:latin typeface="Cambria" panose="02040503050406030204" pitchFamily="18" charset="0"/>
            </a:endParaRPr>
          </a:p>
          <a:p>
            <a:pPr algn="just"/>
            <a:r>
              <a:rPr lang="en-GB" dirty="0" smtClean="0"/>
              <a:t>Any changes to the scope and delays to the responses beyond 2 (two) days will impact the timeline and cost </a:t>
            </a:r>
          </a:p>
          <a:p>
            <a:pPr algn="just"/>
            <a:r>
              <a:rPr lang="en-GB" sz="1600" dirty="0" smtClean="0">
                <a:latin typeface="Cambria" panose="02040503050406030204" pitchFamily="18" charset="0"/>
              </a:rPr>
              <a:t>The EDT test App developed will be a console application that can be leveraged for Testing activities </a:t>
            </a:r>
          </a:p>
          <a:p>
            <a:pPr algn="just"/>
            <a:r>
              <a:rPr lang="en-GB" sz="1600" dirty="0" smtClean="0">
                <a:latin typeface="Cambria" panose="02040503050406030204" pitchFamily="18" charset="0"/>
              </a:rPr>
              <a:t>Any support required beyond the project duration will be considered as Change Request</a:t>
            </a:r>
          </a:p>
          <a:p>
            <a:pPr algn="just"/>
            <a:r>
              <a:rPr lang="en-GB" dirty="0" smtClean="0"/>
              <a:t>Nous will provide a warranty support for 15 days after project completion </a:t>
            </a:r>
            <a:endParaRPr lang="en-GB" sz="1600" dirty="0" smtClean="0">
              <a:latin typeface="Cambria" panose="02040503050406030204" pitchFamily="18" charset="0"/>
            </a:endParaRPr>
          </a:p>
          <a:p>
            <a:pPr algn="just"/>
            <a:r>
              <a:rPr lang="en-GB" sz="1600" dirty="0" smtClean="0">
                <a:latin typeface="Cambria" panose="02040503050406030204" pitchFamily="18" charset="0"/>
              </a:rPr>
              <a:t>SME </a:t>
            </a:r>
            <a:r>
              <a:rPr lang="en-GB" sz="1600" dirty="0" smtClean="0">
                <a:latin typeface="Cambria" panose="02040503050406030204" pitchFamily="18" charset="0"/>
              </a:rPr>
              <a:t>for Sign </a:t>
            </a:r>
            <a:r>
              <a:rPr lang="en-GB" sz="1600" dirty="0" smtClean="0">
                <a:latin typeface="Cambria" panose="02040503050406030204" pitchFamily="18" charset="0"/>
              </a:rPr>
              <a:t>off</a:t>
            </a:r>
            <a:endParaRPr lang="en-GB" sz="1600" dirty="0">
              <a:latin typeface="Cambria" panose="02040503050406030204" pitchFamily="18" charset="0"/>
            </a:endParaRPr>
          </a:p>
        </p:txBody>
      </p:sp>
    </p:spTree>
    <p:extLst>
      <p:ext uri="{BB962C8B-B14F-4D97-AF65-F5344CB8AC3E}">
        <p14:creationId xmlns:p14="http://schemas.microsoft.com/office/powerpoint/2010/main" val="2568382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Nous Proposal for Jira Implementationv7.0</Template>
  <TotalTime>408</TotalTime>
  <Words>1038</Words>
  <Application>Microsoft Office PowerPoint</Application>
  <PresentationFormat>Widescreen</PresentationFormat>
  <Paragraphs>231</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Cambria</vt:lpstr>
      <vt:lpstr>Latha</vt:lpstr>
      <vt:lpstr>Segoe UI</vt:lpstr>
      <vt:lpstr>Times New Roman</vt:lpstr>
      <vt:lpstr>Wingdings</vt:lpstr>
      <vt:lpstr>1_Office Theme</vt:lpstr>
      <vt:lpstr>PowerPoint Presentation</vt:lpstr>
      <vt:lpstr>Corporate Profile </vt:lpstr>
      <vt:lpstr>Our Understanding</vt:lpstr>
      <vt:lpstr>Scope </vt:lpstr>
      <vt:lpstr>High Level Activities </vt:lpstr>
      <vt:lpstr>Current Process </vt:lpstr>
      <vt:lpstr>Proposed Solution </vt:lpstr>
      <vt:lpstr>Key Milestones/Deliverables</vt:lpstr>
      <vt:lpstr>Assumptions &amp; Dependencies</vt:lpstr>
      <vt:lpstr>Timeline</vt:lpstr>
      <vt:lpstr>Engagement Model</vt:lpstr>
      <vt:lpstr>Escalation  Model </vt:lpstr>
      <vt:lpstr>Governance Model</vt:lpstr>
      <vt:lpstr>Commercials</vt:lpstr>
      <vt:lpstr>Appendix – About Nous</vt:lpstr>
      <vt:lpstr>Independent SBU’s for Focused Service Delivery</vt:lpstr>
      <vt:lpstr>Product Engineering Services</vt:lpstr>
      <vt:lpstr>Nous CoEs</vt:lpstr>
      <vt:lpstr>GSS CoEs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M (BLR PRS)</dc:creator>
  <cp:lastModifiedBy>Arjun M (BLR PRS)</cp:lastModifiedBy>
  <cp:revision>27</cp:revision>
  <dcterms:created xsi:type="dcterms:W3CDTF">2019-03-18T05:30:29Z</dcterms:created>
  <dcterms:modified xsi:type="dcterms:W3CDTF">2019-03-20T10:14:40Z</dcterms:modified>
</cp:coreProperties>
</file>