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7"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mj-lt"/>
        <a:ea typeface="+mj-ea"/>
        <a:cs typeface="+mj-cs"/>
        <a:sym typeface="Helvetica Neue"/>
      </a:defRPr>
    </a:lvl1pPr>
    <a:lvl2pPr marL="0" marR="0" indent="0" algn="l" defTabSz="2438337"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mj-lt"/>
        <a:ea typeface="+mj-ea"/>
        <a:cs typeface="+mj-cs"/>
        <a:sym typeface="Helvetica Neue"/>
      </a:defRPr>
    </a:lvl2pPr>
    <a:lvl3pPr marL="0" marR="0" indent="0" algn="l" defTabSz="2438337"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mj-lt"/>
        <a:ea typeface="+mj-ea"/>
        <a:cs typeface="+mj-cs"/>
        <a:sym typeface="Helvetica Neue"/>
      </a:defRPr>
    </a:lvl3pPr>
    <a:lvl4pPr marL="0" marR="0" indent="0" algn="l" defTabSz="2438337"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mj-lt"/>
        <a:ea typeface="+mj-ea"/>
        <a:cs typeface="+mj-cs"/>
        <a:sym typeface="Helvetica Neue"/>
      </a:defRPr>
    </a:lvl4pPr>
    <a:lvl5pPr marL="0" marR="0" indent="0" algn="l" defTabSz="2438337"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mj-lt"/>
        <a:ea typeface="+mj-ea"/>
        <a:cs typeface="+mj-cs"/>
        <a:sym typeface="Helvetica Neue"/>
      </a:defRPr>
    </a:lvl5pPr>
    <a:lvl6pPr marL="0" marR="0" indent="0" algn="l" defTabSz="2438337"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mj-lt"/>
        <a:ea typeface="+mj-ea"/>
        <a:cs typeface="+mj-cs"/>
        <a:sym typeface="Helvetica Neue"/>
      </a:defRPr>
    </a:lvl6pPr>
    <a:lvl7pPr marL="0" marR="0" indent="0" algn="l" defTabSz="2438337"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mj-lt"/>
        <a:ea typeface="+mj-ea"/>
        <a:cs typeface="+mj-cs"/>
        <a:sym typeface="Helvetica Neue"/>
      </a:defRPr>
    </a:lvl7pPr>
    <a:lvl8pPr marL="0" marR="0" indent="0" algn="l" defTabSz="2438337"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mj-lt"/>
        <a:ea typeface="+mj-ea"/>
        <a:cs typeface="+mj-cs"/>
        <a:sym typeface="Helvetica Neue"/>
      </a:defRPr>
    </a:lvl8pPr>
    <a:lvl9pPr marL="0" marR="0" indent="0" algn="l" defTabSz="2438337"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5EE"/>
          </a:solidFill>
        </a:fill>
      </a:tcStyle>
    </a:wholeTbl>
    <a:band2H>
      <a:tcTxStyle b="def" i="def"/>
      <a:tcStyle>
        <a:tcBdr/>
        <a:fill>
          <a:solidFill>
            <a:srgbClr val="E8EB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E5CD"/>
          </a:solidFill>
        </a:fill>
      </a:tcStyle>
    </a:wholeTbl>
    <a:band2H>
      <a:tcTxStyle b="def" i="def"/>
      <a:tcStyle>
        <a:tcBdr/>
        <a:fill>
          <a:solidFill>
            <a:srgbClr val="E8F2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D3E5"/>
          </a:solidFill>
        </a:fill>
      </a:tcStyle>
    </a:wholeTbl>
    <a:band2H>
      <a:tcTxStyle b="def" i="def"/>
      <a:tcStyle>
        <a:tcBdr/>
        <a:fill>
          <a:solidFill>
            <a:srgbClr val="ECEAF3"/>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1" name="Body Level One…"/>
          <p:cNvSpPr txBox="1"/>
          <p:nvPr>
            <p:ph type="body" sz="quarter" idx="1" hasCustomPrompt="1"/>
          </p:nvPr>
        </p:nvSpPr>
        <p:spPr>
          <a:xfrm>
            <a:off x="1219200" y="11986162"/>
            <a:ext cx="21945599" cy="605793"/>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vl2pPr marL="918439" indent="-372339" algn="ctr" defTabSz="825500">
              <a:lnSpc>
                <a:spcPct val="100000"/>
              </a:lnSpc>
              <a:spcBef>
                <a:spcPts val="0"/>
              </a:spcBef>
              <a:defRPr spc="-29" sz="3000">
                <a:latin typeface="Graphik Medium"/>
                <a:ea typeface="Graphik Medium"/>
                <a:cs typeface="Graphik Medium"/>
                <a:sym typeface="Graphik Medium"/>
              </a:defRPr>
            </a:lvl2pPr>
            <a:lvl3pPr marL="1464539" indent="-372339" algn="ctr" defTabSz="825500">
              <a:lnSpc>
                <a:spcPct val="100000"/>
              </a:lnSpc>
              <a:spcBef>
                <a:spcPts val="0"/>
              </a:spcBef>
              <a:defRPr spc="-29" sz="3000">
                <a:latin typeface="Graphik Medium"/>
                <a:ea typeface="Graphik Medium"/>
                <a:cs typeface="Graphik Medium"/>
                <a:sym typeface="Graphik Medium"/>
              </a:defRPr>
            </a:lvl3pPr>
            <a:lvl4pPr marL="2010640" indent="-372340" algn="ctr" defTabSz="825500">
              <a:lnSpc>
                <a:spcPct val="100000"/>
              </a:lnSpc>
              <a:spcBef>
                <a:spcPts val="0"/>
              </a:spcBef>
              <a:defRPr spc="-29" sz="3000">
                <a:latin typeface="Graphik Medium"/>
                <a:ea typeface="Graphik Medium"/>
                <a:cs typeface="Graphik Medium"/>
                <a:sym typeface="Graphik Medium"/>
              </a:defRPr>
            </a:lvl4pPr>
            <a:lvl5pPr marL="2556740" indent="-372340" algn="ctr" defTabSz="825500">
              <a:lnSpc>
                <a:spcPct val="100000"/>
              </a:lnSpc>
              <a:spcBef>
                <a:spcPts val="0"/>
              </a:spcBef>
              <a:defRPr spc="-29" sz="3000">
                <a:latin typeface="Graphik Medium"/>
                <a:ea typeface="Graphik Medium"/>
                <a:cs typeface="Graphik Medium"/>
                <a:sym typeface="Graphik Medium"/>
              </a:defRPr>
            </a:lvl5pPr>
          </a:lstStyle>
          <a:p>
            <a:pPr/>
            <a:r>
              <a:t>Author and Date</a:t>
            </a:r>
          </a:p>
          <a:p>
            <a:pPr lvl="1"/>
            <a:r>
              <a:t/>
            </a:r>
          </a:p>
          <a:p>
            <a:pPr lvl="2"/>
            <a:r>
              <a:t/>
            </a:r>
          </a:p>
          <a:p>
            <a:pPr lvl="3"/>
            <a:r>
              <a:t/>
            </a:r>
          </a:p>
          <a:p>
            <a:pPr lvl="4"/>
            <a:r>
              <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21" hasCustomPrompt="1"/>
          </p:nvPr>
        </p:nvSpPr>
        <p:spPr>
          <a:xfrm>
            <a:off x="1219200" y="7567579"/>
            <a:ext cx="21945600" cy="2250595"/>
          </a:xfrm>
          <a:prstGeom prst="rect">
            <a:avLst/>
          </a:prstGeom>
        </p:spPr>
        <p:txBody>
          <a:bodyPr/>
          <a:lstStyle>
            <a:lvl1pPr marL="0" indent="0" algn="ctr" defTabSz="825500">
              <a:lnSpc>
                <a:spcPct val="100000"/>
              </a:lnSpc>
              <a:spcBef>
                <a:spcPts val="0"/>
              </a:spcBef>
              <a:buSzTx/>
              <a:buNone/>
              <a:defRPr spc="-100" sz="6000">
                <a:latin typeface="Graphik Semibold"/>
                <a:ea typeface="Graphik Semibold"/>
                <a:cs typeface="Graphik Semibold"/>
                <a:sym typeface="Graphik Semibold"/>
              </a:defRPr>
            </a:lvl1pPr>
          </a:lstStyle>
          <a:p>
            <a:pPr/>
            <a:r>
              <a:t>Presentation Subtitle</a:t>
            </a:r>
          </a:p>
        </p:txBody>
      </p:sp>
      <p:sp>
        <p:nvSpPr>
          <p:cNvPr id="14" name="Slide Number"/>
          <p:cNvSpPr txBox="1"/>
          <p:nvPr>
            <p:ph type="sldNum" sz="quarter" idx="2"/>
          </p:nvPr>
        </p:nvSpPr>
        <p:spPr>
          <a:xfrm>
            <a:off x="12001499"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prstGeom prst="rect">
            <a:avLst/>
          </a:prstGeom>
        </p:spPr>
        <p:txBody>
          <a:bodyPr/>
          <a:lstStyle/>
          <a:p>
            <a:pPr/>
            <a:r>
              <a:t>Slide Title</a:t>
            </a:r>
          </a:p>
        </p:txBody>
      </p:sp>
      <p:sp>
        <p:nvSpPr>
          <p:cNvPr id="100" name="Body Level One…"/>
          <p:cNvSpPr txBox="1"/>
          <p:nvPr>
            <p:ph type="body" sz="quarter" idx="1" hasCustomPrompt="1"/>
          </p:nvPr>
        </p:nvSpPr>
        <p:spPr>
          <a:xfrm>
            <a:off x="1219200" y="2384648"/>
            <a:ext cx="21945602" cy="832615"/>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101" name="Slide Number"/>
          <p:cNvSpPr txBox="1"/>
          <p:nvPr>
            <p:ph type="sldNum" sz="quarter" idx="2"/>
          </p:nvPr>
        </p:nvSpPr>
        <p:spPr>
          <a:xfrm>
            <a:off x="12001499"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prstGeom prst="rect">
            <a:avLst/>
          </a:prstGeom>
        </p:spPr>
        <p:txBody>
          <a:bodyPr/>
          <a:lstStyle/>
          <a:p>
            <a:pPr/>
            <a:r>
              <a:t>Agenda Title</a:t>
            </a:r>
          </a:p>
        </p:txBody>
      </p:sp>
      <p:sp>
        <p:nvSpPr>
          <p:cNvPr id="10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0" defTabSz="825500">
              <a:lnSpc>
                <a:spcPct val="100000"/>
              </a:lnSpc>
              <a:buSzTx/>
              <a:buNone/>
              <a:defRPr spc="-136" sz="6800">
                <a:latin typeface="Canela Deck Regular"/>
                <a:ea typeface="Canela Deck Regular"/>
                <a:cs typeface="Canela Deck Regular"/>
                <a:sym typeface="Canela Deck Regular"/>
              </a:defRPr>
            </a:lvl2pPr>
            <a:lvl3pPr marL="0" indent="0" defTabSz="825500">
              <a:lnSpc>
                <a:spcPct val="100000"/>
              </a:lnSpc>
              <a:buSzTx/>
              <a:buNone/>
              <a:defRPr spc="-136" sz="6800">
                <a:latin typeface="Canela Deck Regular"/>
                <a:ea typeface="Canela Deck Regular"/>
                <a:cs typeface="Canela Deck Regular"/>
                <a:sym typeface="Canela Deck Regular"/>
              </a:defRPr>
            </a:lvl3pPr>
            <a:lvl4pPr marL="0" indent="0" defTabSz="825500">
              <a:lnSpc>
                <a:spcPct val="100000"/>
              </a:lnSpc>
              <a:buSzTx/>
              <a:buNone/>
              <a:defRPr spc="-136" sz="6800">
                <a:latin typeface="Canela Deck Regular"/>
                <a:ea typeface="Canela Deck Regular"/>
                <a:cs typeface="Canela Deck Regular"/>
                <a:sym typeface="Canela Deck Regular"/>
              </a:defRPr>
            </a:lvl4pPr>
            <a:lvl5pPr marL="0" indent="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110" name="Agenda Subtitle"/>
          <p:cNvSpPr txBox="1"/>
          <p:nvPr>
            <p:ph type="body" sz="quarter" idx="21" hasCustomPrompt="1"/>
          </p:nvPr>
        </p:nvSpPr>
        <p:spPr>
          <a:xfrm>
            <a:off x="1219200" y="2387113"/>
            <a:ext cx="21945602" cy="832615"/>
          </a:xfrm>
          <a:prstGeom prst="rect">
            <a:avLst/>
          </a:prstGeom>
        </p:spPr>
        <p:txBody>
          <a:bodyPr/>
          <a:lstStyle>
            <a:lvl1pPr marL="0" indent="0" algn="ctr" defTabSz="825500">
              <a:lnSpc>
                <a:spcPct val="100000"/>
              </a:lnSpc>
              <a:spcBef>
                <a:spcPts val="0"/>
              </a:spcBef>
              <a:buSzTx/>
              <a:buNone/>
              <a:defRPr spc="-100">
                <a:latin typeface="Graphik Semibold"/>
                <a:ea typeface="Graphik Semibold"/>
                <a:cs typeface="Graphik Semibold"/>
                <a:sym typeface="Graphik Semibold"/>
              </a:defRPr>
            </a:lvl1pPr>
          </a:lstStyle>
          <a:p>
            <a:pPr/>
            <a:r>
              <a:t>Agenda Subtitle</a:t>
            </a:r>
          </a:p>
        </p:txBody>
      </p:sp>
      <p:sp>
        <p:nvSpPr>
          <p:cNvPr id="111" name="Slide Number"/>
          <p:cNvSpPr txBox="1"/>
          <p:nvPr>
            <p:ph type="sldNum" sz="quarter" idx="2"/>
          </p:nvPr>
        </p:nvSpPr>
        <p:spPr>
          <a:xfrm>
            <a:off x="12001499"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0" algn="ctr" defTabSz="2438400">
              <a:lnSpc>
                <a:spcPct val="80000"/>
              </a:lnSpc>
              <a:spcBef>
                <a:spcPts val="0"/>
              </a:spcBef>
              <a:buSzTx/>
              <a:buNone/>
              <a:defRPr sz="12800">
                <a:latin typeface="Canela Regular"/>
                <a:ea typeface="Canela Regular"/>
                <a:cs typeface="Canela Regular"/>
                <a:sym typeface="Canela Regular"/>
              </a:defRPr>
            </a:lvl2pPr>
            <a:lvl3pPr marL="0" indent="0" algn="ctr" defTabSz="2438400">
              <a:lnSpc>
                <a:spcPct val="80000"/>
              </a:lnSpc>
              <a:spcBef>
                <a:spcPts val="0"/>
              </a:spcBef>
              <a:buSzTx/>
              <a:buNone/>
              <a:defRPr sz="12800">
                <a:latin typeface="Canela Regular"/>
                <a:ea typeface="Canela Regular"/>
                <a:cs typeface="Canela Regular"/>
                <a:sym typeface="Canela Regular"/>
              </a:defRPr>
            </a:lvl3pPr>
            <a:lvl4pPr marL="0" indent="0" algn="ctr" defTabSz="2438400">
              <a:lnSpc>
                <a:spcPct val="80000"/>
              </a:lnSpc>
              <a:spcBef>
                <a:spcPts val="0"/>
              </a:spcBef>
              <a:buSzTx/>
              <a:buNone/>
              <a:defRPr sz="12800">
                <a:latin typeface="Canela Regular"/>
                <a:ea typeface="Canela Regular"/>
                <a:cs typeface="Canela Regular"/>
                <a:sym typeface="Canela Regular"/>
              </a:defRPr>
            </a:lvl4pPr>
            <a:lvl5pPr marL="0" indent="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xfrm>
            <a:off x="11997690"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sz="quarter" idx="1" hasCustomPrompt="1"/>
          </p:nvPr>
        </p:nvSpPr>
        <p:spPr>
          <a:xfrm>
            <a:off x="1219200" y="8462239"/>
            <a:ext cx="21945602" cy="832615"/>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pPr/>
            <a:r>
              <a:t>Fact information</a:t>
            </a:r>
          </a:p>
          <a:p>
            <a:pPr lvl="1"/>
            <a:r>
              <a:t/>
            </a:r>
          </a:p>
          <a:p>
            <a:pPr lvl="2"/>
            <a:r>
              <a:t/>
            </a:r>
          </a:p>
          <a:p>
            <a:pPr lvl="3"/>
            <a:r>
              <a:t/>
            </a:r>
          </a:p>
          <a:p>
            <a:pPr lvl="4"/>
            <a:r>
              <a:t/>
            </a:r>
          </a:p>
        </p:txBody>
      </p:sp>
      <p:sp>
        <p:nvSpPr>
          <p:cNvPr id="127" name="Body Level One…"/>
          <p:cNvSpPr txBox="1"/>
          <p:nvPr>
            <p:ph type="body" sz="half" idx="21" hasCustomPrompt="1"/>
          </p:nvPr>
        </p:nvSpPr>
        <p:spPr>
          <a:xfrm>
            <a:off x="1219200" y="4214482"/>
            <a:ext cx="21945600" cy="4269711"/>
          </a:xfrm>
          <a:prstGeom prst="rect">
            <a:avLst/>
          </a:prstGeom>
        </p:spPr>
        <p:txBody>
          <a:bodyPr anchor="b"/>
          <a:lstStyle/>
          <a:p>
            <a:pPr lvl="4" marL="0" indent="1166774" algn="ctr" defTabSz="565708">
              <a:lnSpc>
                <a:spcPct val="80000"/>
              </a:lnSpc>
              <a:spcBef>
                <a:spcPts val="0"/>
              </a:spcBef>
              <a:buSzTx/>
              <a:buNone/>
              <a:defRPr sz="5162">
                <a:latin typeface="Canela Bold"/>
                <a:ea typeface="Canela Bold"/>
                <a:cs typeface="Canela Bold"/>
                <a:sym typeface="Canela Bold"/>
              </a:defRPr>
            </a:pPr>
            <a:r>
              <a:t>100%
</a:t>
            </a:r>
          </a:p>
        </p:txBody>
      </p:sp>
      <p:sp>
        <p:nvSpPr>
          <p:cNvPr id="128" name="Slide Number"/>
          <p:cNvSpPr txBox="1"/>
          <p:nvPr>
            <p:ph type="sldNum" sz="quarter" idx="2"/>
          </p:nvPr>
        </p:nvSpPr>
        <p:spPr>
          <a:xfrm>
            <a:off x="11997690"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Body Level One…"/>
          <p:cNvSpPr txBox="1"/>
          <p:nvPr>
            <p:ph type="body" sz="quarter" idx="1" hasCustomPrompt="1"/>
          </p:nvPr>
        </p:nvSpPr>
        <p:spPr>
          <a:xfrm>
            <a:off x="1219200" y="11100051"/>
            <a:ext cx="21945602" cy="832615"/>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pPr/>
            <a:r>
              <a:t>Attribution</a:t>
            </a:r>
          </a:p>
          <a:p>
            <a:pPr lvl="1"/>
            <a:r>
              <a:t/>
            </a:r>
          </a:p>
          <a:p>
            <a:pPr lvl="2"/>
            <a:r>
              <a:t/>
            </a:r>
          </a:p>
          <a:p>
            <a:pPr lvl="3"/>
            <a:r>
              <a:t/>
            </a:r>
          </a:p>
          <a:p>
            <a:pPr lvl="4"/>
            <a:r>
              <a:t/>
            </a:r>
          </a:p>
        </p:txBody>
      </p:sp>
      <p:sp>
        <p:nvSpPr>
          <p:cNvPr id="136" name="Body Level One…"/>
          <p:cNvSpPr txBox="1"/>
          <p:nvPr>
            <p:ph type="body" sz="half" idx="21" hasCustomPrompt="1"/>
          </p:nvPr>
        </p:nvSpPr>
        <p:spPr>
          <a:xfrm>
            <a:off x="1219200" y="4178300"/>
            <a:ext cx="21945600" cy="4416425"/>
          </a:xfrm>
          <a:prstGeom prst="rect">
            <a:avLst/>
          </a:prstGeom>
        </p:spPr>
        <p:txBody>
          <a:bodyPr anchor="ctr"/>
          <a:lstStyle/>
          <a:p>
            <a:pPr lvl="4" marL="0" indent="2615183" algn="ctr" defTabSz="1511808">
              <a:lnSpc>
                <a:spcPct val="80000"/>
              </a:lnSpc>
              <a:spcBef>
                <a:spcPts val="0"/>
              </a:spcBef>
              <a:buSzTx/>
              <a:buNone/>
              <a:defRPr sz="5200">
                <a:latin typeface="Canela Bold"/>
                <a:ea typeface="Canela Bold"/>
                <a:cs typeface="Canela Bold"/>
                <a:sym typeface="Canela Bold"/>
              </a:defRPr>
            </a:pPr>
            <a:r>
              <a:t>“Notable Quote”
</a:t>
            </a:r>
          </a:p>
        </p:txBody>
      </p:sp>
      <p:sp>
        <p:nvSpPr>
          <p:cNvPr id="137" name="Slide Number"/>
          <p:cNvSpPr txBox="1"/>
          <p:nvPr>
            <p:ph type="sldNum" sz="quarter" idx="2"/>
          </p:nvPr>
        </p:nvSpPr>
        <p:spPr>
          <a:xfrm>
            <a:off x="12001499"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Sea against sky at sunset 2"/>
          <p:cNvSpPr/>
          <p:nvPr>
            <p:ph type="pic" sz="quarter" idx="21"/>
          </p:nvPr>
        </p:nvSpPr>
        <p:spPr>
          <a:xfrm>
            <a:off x="15744825" y="5581751"/>
            <a:ext cx="7365408" cy="8280403"/>
          </a:xfrm>
          <a:prstGeom prst="rect">
            <a:avLst/>
          </a:prstGeom>
        </p:spPr>
        <p:txBody>
          <a:bodyPr lIns="91439" tIns="45719" rIns="91439" bIns="45719">
            <a:noAutofit/>
          </a:bodyPr>
          <a:lstStyle/>
          <a:p>
            <a:pPr/>
          </a:p>
        </p:txBody>
      </p:sp>
      <p:sp>
        <p:nvSpPr>
          <p:cNvPr id="145" name="Sea against sky at sunset 1"/>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46" name="Beach and sea at sunset"/>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47" name="Slide Number"/>
          <p:cNvSpPr txBox="1"/>
          <p:nvPr>
            <p:ph type="sldNum" sz="quarter" idx="2"/>
          </p:nvPr>
        </p:nvSpPr>
        <p:spPr>
          <a:xfrm>
            <a:off x="12001499"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beach and sea at sunset"/>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55" name="Slide Number"/>
          <p:cNvSpPr txBox="1"/>
          <p:nvPr>
            <p:ph type="sldNum" sz="quarter" idx="2"/>
          </p:nvPr>
        </p:nvSpPr>
        <p:spPr>
          <a:xfrm>
            <a:off x="12001499"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xfrm>
            <a:off x="12001499"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Beach and sea at sunset"/>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8" sz="6000">
                <a:solidFill>
                  <a:srgbClr val="FFFFFF"/>
                </a:solidFill>
                <a:latin typeface="Graphik Semibold"/>
                <a:ea typeface="Graphik Semibold"/>
                <a:cs typeface="Graphik Semibold"/>
                <a:sym typeface="Graphik Semibold"/>
              </a:defRPr>
            </a:lvl1pPr>
            <a:lvl2pPr marL="0" indent="0" algn="ctr" defTabSz="825500">
              <a:lnSpc>
                <a:spcPct val="100000"/>
              </a:lnSpc>
              <a:spcBef>
                <a:spcPts val="0"/>
              </a:spcBef>
              <a:buSzTx/>
              <a:buNone/>
              <a:defRPr spc="-58" sz="6000">
                <a:solidFill>
                  <a:srgbClr val="FFFFFF"/>
                </a:solidFill>
                <a:latin typeface="Graphik Semibold"/>
                <a:ea typeface="Graphik Semibold"/>
                <a:cs typeface="Graphik Semibold"/>
                <a:sym typeface="Graphik Semibold"/>
              </a:defRPr>
            </a:lvl2pPr>
            <a:lvl3pPr marL="0" indent="0" algn="ctr" defTabSz="825500">
              <a:lnSpc>
                <a:spcPct val="100000"/>
              </a:lnSpc>
              <a:spcBef>
                <a:spcPts val="0"/>
              </a:spcBef>
              <a:buSzTx/>
              <a:buNone/>
              <a:defRPr spc="-58" sz="6000">
                <a:solidFill>
                  <a:srgbClr val="FFFFFF"/>
                </a:solidFill>
                <a:latin typeface="Graphik Semibold"/>
                <a:ea typeface="Graphik Semibold"/>
                <a:cs typeface="Graphik Semibold"/>
                <a:sym typeface="Graphik Semibold"/>
              </a:defRPr>
            </a:lvl3pPr>
            <a:lvl4pPr marL="0" indent="0" algn="ctr" defTabSz="825500">
              <a:lnSpc>
                <a:spcPct val="100000"/>
              </a:lnSpc>
              <a:spcBef>
                <a:spcPts val="0"/>
              </a:spcBef>
              <a:buSzTx/>
              <a:buNone/>
              <a:defRPr spc="-58" sz="6000">
                <a:solidFill>
                  <a:srgbClr val="FFFFFF"/>
                </a:solidFill>
                <a:latin typeface="Graphik Semibold"/>
                <a:ea typeface="Graphik Semibold"/>
                <a:cs typeface="Graphik Semibold"/>
                <a:sym typeface="Graphik Semibold"/>
              </a:defRPr>
            </a:lvl4pPr>
            <a:lvl5pPr marL="0" indent="0" algn="ctr" defTabSz="825500">
              <a:lnSpc>
                <a:spcPct val="100000"/>
              </a:lnSpc>
              <a:spcBef>
                <a:spcPts val="0"/>
              </a:spcBef>
              <a:buSzTx/>
              <a:buNone/>
              <a:defRPr spc="-58"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100"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xfrm>
            <a:off x="11997690" y="12700001"/>
            <a:ext cx="388621" cy="429261"/>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4" y="4585101"/>
            <a:ext cx="9757340" cy="2540003"/>
          </a:xfrm>
          <a:prstGeom prst="rect">
            <a:avLst/>
          </a:prstGeom>
        </p:spPr>
        <p:txBody>
          <a:bodyPr anchor="b"/>
          <a:lstStyle/>
          <a:p>
            <a:pPr/>
            <a:r>
              <a:t>Slide Title</a:t>
            </a:r>
          </a:p>
        </p:txBody>
      </p:sp>
      <p:sp>
        <p:nvSpPr>
          <p:cNvPr id="33" name="Sea against sky at sunset"/>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0" algn="ctr" defTabSz="825500">
              <a:lnSpc>
                <a:spcPct val="100000"/>
              </a:lnSpc>
              <a:spcBef>
                <a:spcPts val="0"/>
              </a:spcBef>
              <a:buSzTx/>
              <a:buNone/>
              <a:defRPr spc="-44">
                <a:latin typeface="Graphik Semibold"/>
                <a:ea typeface="Graphik Semibold"/>
                <a:cs typeface="Graphik Semibold"/>
                <a:sym typeface="Graphik Semibold"/>
              </a:defRPr>
            </a:lvl2pPr>
            <a:lvl3pPr marL="0" indent="0" algn="ctr" defTabSz="825500">
              <a:lnSpc>
                <a:spcPct val="100000"/>
              </a:lnSpc>
              <a:spcBef>
                <a:spcPts val="0"/>
              </a:spcBef>
              <a:buSzTx/>
              <a:buNone/>
              <a:defRPr spc="-44">
                <a:latin typeface="Graphik Semibold"/>
                <a:ea typeface="Graphik Semibold"/>
                <a:cs typeface="Graphik Semibold"/>
                <a:sym typeface="Graphik Semibold"/>
              </a:defRPr>
            </a:lvl3pPr>
            <a:lvl4pPr marL="0" indent="0" algn="ctr" defTabSz="825500">
              <a:lnSpc>
                <a:spcPct val="100000"/>
              </a:lnSpc>
              <a:spcBef>
                <a:spcPts val="0"/>
              </a:spcBef>
              <a:buSzTx/>
              <a:buNone/>
              <a:defRPr spc="-44">
                <a:latin typeface="Graphik Semibold"/>
                <a:ea typeface="Graphik Semibold"/>
                <a:cs typeface="Graphik Semibold"/>
                <a:sym typeface="Graphik Semibold"/>
              </a:defRPr>
            </a:lvl4pPr>
            <a:lvl5pPr marL="0" indent="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1997690"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5"/>
          </a:xfrm>
          <a:prstGeom prst="rect">
            <a:avLst/>
          </a:prstGeom>
        </p:spPr>
        <p:txBody>
          <a:bodyPr/>
          <a:lstStyle>
            <a:lvl1pPr marL="0" indent="0" algn="ctr" defTabSz="825500">
              <a:lnSpc>
                <a:spcPct val="100000"/>
              </a:lnSpc>
              <a:spcBef>
                <a:spcPts val="0"/>
              </a:spcBef>
              <a:buSzTx/>
              <a:buNone/>
              <a:defRPr spc="-100">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2"/>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Sea against sky at sunset"/>
          <p:cNvSpPr/>
          <p:nvPr>
            <p:ph type="pic" idx="21"/>
          </p:nvPr>
        </p:nvSpPr>
        <p:spPr>
          <a:xfrm>
            <a:off x="12192644" y="718588"/>
            <a:ext cx="10972801" cy="12329625"/>
          </a:xfrm>
          <a:prstGeom prst="rect">
            <a:avLst/>
          </a:prstGeom>
        </p:spPr>
        <p:txBody>
          <a:bodyPr lIns="91439" tIns="45719" rIns="91439" bIns="45719">
            <a:noAutofit/>
          </a:bodyPr>
          <a:lstStyle/>
          <a:p>
            <a:pPr/>
          </a:p>
        </p:txBody>
      </p:sp>
      <p:sp>
        <p:nvSpPr>
          <p:cNvPr id="62" name="Body Level One…"/>
          <p:cNvSpPr txBox="1"/>
          <p:nvPr>
            <p:ph type="body" sz="quarter" idx="1"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63" name="Body Level One…"/>
          <p:cNvSpPr txBox="1"/>
          <p:nvPr>
            <p:ph type="body" sz="half" idx="22" hasCustomPrompt="1"/>
          </p:nvPr>
        </p:nvSpPr>
        <p:spPr>
          <a:xfrm>
            <a:off x="1219198" y="4023221"/>
            <a:ext cx="9757573" cy="8384680"/>
          </a:xfrm>
          <a:prstGeom prst="rect">
            <a:avLst/>
          </a:prstGeom>
        </p:spPr>
        <p:txBody>
          <a:bodyPr/>
          <a:lstStyle/>
          <a:p>
            <a:pPr/>
            <a:r>
              <a:t>Slide bullet text</a:t>
            </a:r>
          </a:p>
        </p:txBody>
      </p:sp>
      <p:sp>
        <p:nvSpPr>
          <p:cNvPr id="64" name="Slide Number"/>
          <p:cNvSpPr txBox="1"/>
          <p:nvPr>
            <p:ph type="sldNum" sz="quarter" idx="2"/>
          </p:nvPr>
        </p:nvSpPr>
        <p:spPr>
          <a:xfrm>
            <a:off x="12004039"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72" name="Body Level One…"/>
          <p:cNvSpPr txBox="1"/>
          <p:nvPr>
            <p:ph type="body" sz="quarter" idx="1"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73" name="Body Level One…"/>
          <p:cNvSpPr txBox="1"/>
          <p:nvPr>
            <p:ph type="body" sz="half" idx="21" hasCustomPrompt="1"/>
          </p:nvPr>
        </p:nvSpPr>
        <p:spPr>
          <a:xfrm>
            <a:off x="1219198" y="4023221"/>
            <a:ext cx="9757573" cy="8384680"/>
          </a:xfrm>
          <a:prstGeom prst="rect">
            <a:avLst/>
          </a:prstGeom>
        </p:spPr>
        <p:txBody>
          <a:bodyPr/>
          <a:lstStyle/>
          <a:p>
            <a:pPr/>
            <a:r>
              <a:t>Slide bullet text</a:t>
            </a:r>
          </a:p>
        </p:txBody>
      </p:sp>
      <p:sp>
        <p:nvSpPr>
          <p:cNvPr id="74" name="Slide Number"/>
          <p:cNvSpPr txBox="1"/>
          <p:nvPr>
            <p:ph type="sldNum" sz="quarter" idx="2"/>
          </p:nvPr>
        </p:nvSpPr>
        <p:spPr>
          <a:xfrm>
            <a:off x="12004040"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82" name="Body Level One…"/>
          <p:cNvSpPr txBox="1"/>
          <p:nvPr>
            <p:ph type="body" sz="quarter" idx="1"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83" name="Body Level One…"/>
          <p:cNvSpPr txBox="1"/>
          <p:nvPr>
            <p:ph type="body" sz="half" idx="21" hasCustomPrompt="1"/>
          </p:nvPr>
        </p:nvSpPr>
        <p:spPr>
          <a:xfrm>
            <a:off x="1219198" y="4023221"/>
            <a:ext cx="9757573" cy="8384680"/>
          </a:xfrm>
          <a:prstGeom prst="rect">
            <a:avLst/>
          </a:prstGeom>
        </p:spPr>
        <p:txBody>
          <a:bodyPr/>
          <a:lstStyle/>
          <a:p>
            <a:pPr/>
            <a:r>
              <a:t>Slide bullet text</a:t>
            </a:r>
          </a:p>
        </p:txBody>
      </p:sp>
      <p:sp>
        <p:nvSpPr>
          <p:cNvPr id="84" name="Slide Number"/>
          <p:cNvSpPr txBox="1"/>
          <p:nvPr>
            <p:ph type="sldNum" sz="quarter" idx="2"/>
          </p:nvPr>
        </p:nvSpPr>
        <p:spPr>
          <a:xfrm>
            <a:off x="12004040"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19200" y="3242268"/>
            <a:ext cx="21945600" cy="6604004"/>
          </a:xfrm>
          <a:prstGeom prst="rect">
            <a:avLst/>
          </a:prstGeom>
        </p:spPr>
        <p:txBody>
          <a:bodyPr anchor="ctr"/>
          <a:lstStyle>
            <a:lvl1pPr>
              <a:defRPr spc="0" sz="12800"/>
            </a:lvl1pPr>
          </a:lstStyle>
          <a:p>
            <a:pPr/>
            <a:r>
              <a:t>Section Title</a:t>
            </a:r>
          </a:p>
        </p:txBody>
      </p:sp>
      <p:sp>
        <p:nvSpPr>
          <p:cNvPr id="92" name="Slide Number"/>
          <p:cNvSpPr txBox="1"/>
          <p:nvPr>
            <p:ph type="sldNum" sz="quarter" idx="2"/>
          </p:nvPr>
        </p:nvSpPr>
        <p:spPr>
          <a:xfrm>
            <a:off x="12001499"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1"/>
            <a:ext cx="388621" cy="429261"/>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1pPr>
      <a:lvl2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2pPr>
      <a:lvl3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3pPr>
      <a:lvl4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4pPr>
      <a:lvl5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5pPr>
      <a:lvl6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6pPr>
      <a:lvl7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7pPr>
      <a:lvl8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8pPr>
      <a:lvl9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9pPr>
    </p:titleStyle>
    <p:bodyStyle>
      <a:lvl1pPr marL="5461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5.png"/><Relationship Id="rId3"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7.png"/><Relationship Id="rId3"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image" Target="../media/image10.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jpe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 Id="rId3" Type="http://schemas.openxmlformats.org/officeDocument/2006/relationships/image" Target="../media/image1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 Id="rId3" Type="http://schemas.openxmlformats.org/officeDocument/2006/relationships/image" Target="../media/image19.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kaggle.com/code/suwarnabaraskar/prosperloan-patch-3suwarna/input" TargetMode="Externa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GROUP:ML MARVELS"/>
          <p:cNvSpPr txBox="1"/>
          <p:nvPr>
            <p:ph type="body" sz="quarter" idx="1"/>
          </p:nvPr>
        </p:nvSpPr>
        <p:spPr>
          <a:xfrm>
            <a:off x="1219199" y="11986162"/>
            <a:ext cx="21945601" cy="605793"/>
          </a:xfrm>
          <a:prstGeom prst="rect">
            <a:avLst/>
          </a:prstGeom>
        </p:spPr>
        <p:txBody>
          <a:bodyPr/>
          <a:lstStyle>
            <a:lvl1pPr>
              <a:defRPr spc="-100"/>
            </a:lvl1pPr>
          </a:lstStyle>
          <a:p>
            <a:pPr/>
            <a:r>
              <a:t>GROUP:ML MARVELS</a:t>
            </a:r>
          </a:p>
        </p:txBody>
      </p:sp>
      <p:sp>
        <p:nvSpPr>
          <p:cNvPr id="172" name="CS361 MACHINE LEARNING PROJECT PRESENTATION"/>
          <p:cNvSpPr txBox="1"/>
          <p:nvPr>
            <p:ph type="title"/>
          </p:nvPr>
        </p:nvSpPr>
        <p:spPr>
          <a:xfrm>
            <a:off x="748962" y="6468863"/>
            <a:ext cx="22415838" cy="2522738"/>
          </a:xfrm>
          <a:prstGeom prst="rect">
            <a:avLst/>
          </a:prstGeom>
        </p:spPr>
        <p:txBody>
          <a:bodyPr/>
          <a:lstStyle>
            <a:lvl1pPr defTabSz="1341119">
              <a:defRPr spc="-100" sz="7000"/>
            </a:lvl1pPr>
          </a:lstStyle>
          <a:p>
            <a:pPr/>
            <a:r>
              <a:t>CS361 MACHINE LEARNING PROJECT PRESENTATION</a:t>
            </a:r>
          </a:p>
        </p:txBody>
      </p:sp>
      <p:sp>
        <p:nvSpPr>
          <p:cNvPr id="173" name="CREDIT RISK ASSESSMENT"/>
          <p:cNvSpPr txBox="1"/>
          <p:nvPr/>
        </p:nvSpPr>
        <p:spPr>
          <a:xfrm>
            <a:off x="1219200" y="9178749"/>
            <a:ext cx="21945600" cy="225059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ctr" defTabSz="825500">
              <a:lnSpc>
                <a:spcPct val="100000"/>
              </a:lnSpc>
              <a:spcBef>
                <a:spcPts val="0"/>
              </a:spcBef>
              <a:defRPr spc="-100" sz="6000">
                <a:latin typeface="Graphik Semibold"/>
                <a:ea typeface="Graphik Semibold"/>
                <a:cs typeface="Graphik Semibold"/>
                <a:sym typeface="Graphik Semibold"/>
              </a:defRPr>
            </a:lvl1pPr>
          </a:lstStyle>
          <a:p>
            <a:pPr/>
            <a:r>
              <a:t>CREDIT RISK ASSESSMENT</a:t>
            </a:r>
          </a:p>
        </p:txBody>
      </p:sp>
      <p:pic>
        <p:nvPicPr>
          <p:cNvPr id="174" name="images.jpeg" descr="images.jpeg"/>
          <p:cNvPicPr>
            <a:picLocks noChangeAspect="1"/>
          </p:cNvPicPr>
          <p:nvPr/>
        </p:nvPicPr>
        <p:blipFill>
          <a:blip r:embed="rId2">
            <a:extLst/>
          </a:blip>
          <a:stretch>
            <a:fillRect/>
          </a:stretch>
        </p:blipFill>
        <p:spPr>
          <a:xfrm>
            <a:off x="6683106" y="666261"/>
            <a:ext cx="10547551" cy="6191739"/>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4" name="Screenshot 2024-04-20 at 17.45.44.png" descr="Screenshot 2024-04-20 at 17.45.44.png"/>
          <p:cNvPicPr>
            <a:picLocks noChangeAspect="1"/>
          </p:cNvPicPr>
          <p:nvPr/>
        </p:nvPicPr>
        <p:blipFill>
          <a:blip r:embed="rId2">
            <a:extLst/>
          </a:blip>
          <a:stretch>
            <a:fillRect/>
          </a:stretch>
        </p:blipFill>
        <p:spPr>
          <a:xfrm>
            <a:off x="7686885" y="7375772"/>
            <a:ext cx="9628848" cy="6340229"/>
          </a:xfrm>
          <a:prstGeom prst="rect">
            <a:avLst/>
          </a:prstGeom>
          <a:ln w="12700">
            <a:miter lim="400000"/>
          </a:ln>
        </p:spPr>
      </p:pic>
      <p:pic>
        <p:nvPicPr>
          <p:cNvPr id="205" name="Screenshot 2024-04-20 at 17.47.59.png" descr="Screenshot 2024-04-20 at 17.47.59.png"/>
          <p:cNvPicPr>
            <a:picLocks noChangeAspect="1"/>
          </p:cNvPicPr>
          <p:nvPr/>
        </p:nvPicPr>
        <p:blipFill>
          <a:blip r:embed="rId3">
            <a:extLst/>
          </a:blip>
          <a:stretch>
            <a:fillRect/>
          </a:stretch>
        </p:blipFill>
        <p:spPr>
          <a:xfrm>
            <a:off x="2174239" y="517771"/>
            <a:ext cx="19663820" cy="688551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7" name="Screenshot 2024-04-20 at 17.48.21.png" descr="Screenshot 2024-04-20 at 17.48.21.png"/>
          <p:cNvPicPr>
            <a:picLocks noChangeAspect="1"/>
          </p:cNvPicPr>
          <p:nvPr/>
        </p:nvPicPr>
        <p:blipFill>
          <a:blip r:embed="rId2">
            <a:extLst/>
          </a:blip>
          <a:stretch>
            <a:fillRect/>
          </a:stretch>
        </p:blipFill>
        <p:spPr>
          <a:xfrm>
            <a:off x="1292992" y="1689651"/>
            <a:ext cx="11886295" cy="9471957"/>
          </a:xfrm>
          <a:prstGeom prst="rect">
            <a:avLst/>
          </a:prstGeom>
          <a:ln w="12700">
            <a:miter lim="400000"/>
          </a:ln>
        </p:spPr>
      </p:pic>
      <p:pic>
        <p:nvPicPr>
          <p:cNvPr id="208" name="Screenshot 2024-04-20 at 17.48.29.png" descr="Screenshot 2024-04-20 at 17.48.29.png"/>
          <p:cNvPicPr>
            <a:picLocks noChangeAspect="1"/>
          </p:cNvPicPr>
          <p:nvPr/>
        </p:nvPicPr>
        <p:blipFill>
          <a:blip r:embed="rId3">
            <a:extLst/>
          </a:blip>
          <a:stretch>
            <a:fillRect/>
          </a:stretch>
        </p:blipFill>
        <p:spPr>
          <a:xfrm>
            <a:off x="13574526" y="936587"/>
            <a:ext cx="8461846" cy="11292469"/>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Label Encoding:…"/>
          <p:cNvSpPr txBox="1"/>
          <p:nvPr>
            <p:ph type="body" idx="1"/>
          </p:nvPr>
        </p:nvSpPr>
        <p:spPr>
          <a:xfrm>
            <a:off x="1050867" y="1967947"/>
            <a:ext cx="21948580" cy="10178196"/>
          </a:xfrm>
          <a:prstGeom prst="rect">
            <a:avLst/>
          </a:prstGeom>
        </p:spPr>
        <p:txBody>
          <a:bodyPr/>
          <a:lstStyle/>
          <a:p>
            <a:pPr marL="365758" indent="-254000" defTabSz="365758">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Label Encoding:</a:t>
            </a:r>
          </a:p>
          <a:p>
            <a:pPr lvl="1" marL="731519" indent="-254000" defTabSz="365758">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Utilized Label Encoding for columns with labeled data, aiming to encode categorical columns. The "Loan Status" column was selected as the target variable.</a:t>
            </a:r>
          </a:p>
          <a:p>
            <a:pPr marL="365758" indent="-254000" defTabSz="365758">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One Hot Encoding:</a:t>
            </a:r>
          </a:p>
          <a:p>
            <a:pPr lvl="1" marL="731519" indent="-254000" defTabSz="365758">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Applied One Hot Encoding to categorize entries in the "Loan Status" column, considering it as a categorical variable. Only the "Completed" column was retained for the binary classification problem.</a:t>
            </a:r>
          </a:p>
          <a:p>
            <a:pPr marL="365758" indent="-254000" defTabSz="365758">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Train-Validation-Test Split:</a:t>
            </a:r>
          </a:p>
          <a:p>
            <a:pPr lvl="1" marL="731519" indent="-254000" defTabSz="365758">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Split the dataset into training, validation, and test sets, with both the validation set and test set size being 10% each. The "Loan Status" column was considered the target column, labeled as "Y," and split accordingly into Y train, Y val, and Y test.</a:t>
            </a:r>
          </a:p>
          <a:p>
            <a:pPr marL="365758" indent="-254000" defTabSz="365758">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Standardization:</a:t>
            </a:r>
          </a:p>
          <a:p>
            <a:pPr lvl="1" marL="731519" indent="-254000" defTabSz="365758">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Standardized both the training and test data to ensure they have a mean of 0 and a standard deviation of 1. This step is crucial for preparing the data for subsequent processing, enhancing model performance and stability. A function was employed to calculate the mean and standard deviation from the training data and applied the same transformation to both the training and test sets. This ensured consistency in data preprocessing across different datasets.</a:t>
            </a:r>
          </a:p>
        </p:txBody>
      </p:sp>
      <p:sp>
        <p:nvSpPr>
          <p:cNvPr id="211" name="TextBox 2"/>
          <p:cNvSpPr txBox="1"/>
          <p:nvPr/>
        </p:nvSpPr>
        <p:spPr>
          <a:xfrm>
            <a:off x="9005845" y="729627"/>
            <a:ext cx="12103874" cy="11259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5400">
                <a:latin typeface="Canela Bold"/>
                <a:ea typeface="Canela Bold"/>
                <a:cs typeface="Canela Bold"/>
                <a:sym typeface="Canela Bold"/>
              </a:defRPr>
            </a:lvl1pPr>
          </a:lstStyle>
          <a:p>
            <a:pPr/>
            <a:r>
              <a:t>PREPROCESSING</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Label Encoding:…"/>
          <p:cNvSpPr txBox="1"/>
          <p:nvPr>
            <p:ph type="body" idx="1"/>
          </p:nvPr>
        </p:nvSpPr>
        <p:spPr>
          <a:xfrm>
            <a:off x="1050867" y="1967947"/>
            <a:ext cx="21948580" cy="10178196"/>
          </a:xfrm>
          <a:prstGeom prst="rect">
            <a:avLst/>
          </a:prstGeom>
        </p:spPr>
        <p:txBody>
          <a:bodyPr/>
          <a:lstStyle/>
          <a:p>
            <a:pPr marL="0" indent="111758" defTabSz="365758">
              <a:lnSpc>
                <a:spcPct val="100000"/>
              </a:lnSpc>
              <a:spcBef>
                <a:spcPts val="0"/>
              </a:spcBef>
              <a:buSzTx/>
              <a:buNone/>
              <a:defRPr sz="3600">
                <a:solidFill>
                  <a:srgbClr val="0D0D0D"/>
                </a:solidFill>
                <a:latin typeface="American Typewriter"/>
                <a:ea typeface="American Typewriter"/>
                <a:cs typeface="American Typewriter"/>
                <a:sym typeface="American Typewriter"/>
              </a:defRPr>
            </a:pPr>
            <a:r>
              <a:t>  Here we can observe that class 1 is a minority class we have only 15k entries for it where as for class 0 we have 52k entries so used synthethic minority oversampling Technique(SMOTE). As class 0 is under represented and it is important to perform well on it</a:t>
            </a:r>
          </a:p>
          <a:p>
            <a:pPr marL="0" indent="111758" defTabSz="365758">
              <a:lnSpc>
                <a:spcPct val="100000"/>
              </a:lnSpc>
              <a:spcBef>
                <a:spcPts val="0"/>
              </a:spcBef>
              <a:buSzTx/>
              <a:buNone/>
              <a:defRPr sz="3600">
                <a:solidFill>
                  <a:srgbClr val="0D0D0D"/>
                </a:solidFill>
                <a:latin typeface="American Typewriter"/>
                <a:ea typeface="American Typewriter"/>
                <a:cs typeface="American Typewriter"/>
                <a:sym typeface="American Typewriter"/>
              </a:defRPr>
            </a:pPr>
            <a:r>
              <a:t> SMOTE works by synthesizing new examples from the existing minority class samples which are close in feature space drawing a line between them and generating new instances along that line</a:t>
            </a:r>
          </a:p>
          <a:p>
            <a:pPr marL="0" indent="111758" defTabSz="365758">
              <a:lnSpc>
                <a:spcPct val="100000"/>
              </a:lnSpc>
              <a:spcBef>
                <a:spcPts val="0"/>
              </a:spcBef>
              <a:buSzTx/>
              <a:buNone/>
              <a:defRPr sz="3600">
                <a:solidFill>
                  <a:srgbClr val="0D0D0D"/>
                </a:solidFill>
                <a:latin typeface="American Typewriter"/>
                <a:ea typeface="American Typewriter"/>
                <a:cs typeface="American Typewriter"/>
                <a:sym typeface="American Typewriter"/>
              </a:defRPr>
            </a:pPr>
            <a:r>
              <a:t>Thus, we balanced the class distribution, this helps to solve the problem of bias towards the majority class that may occur while training the models</a:t>
            </a:r>
          </a:p>
        </p:txBody>
      </p:sp>
      <p:pic>
        <p:nvPicPr>
          <p:cNvPr id="214" name="Picture 2" descr="Picture 2"/>
          <p:cNvPicPr>
            <a:picLocks noChangeAspect="1"/>
          </p:cNvPicPr>
          <p:nvPr/>
        </p:nvPicPr>
        <p:blipFill>
          <a:blip r:embed="rId2">
            <a:extLst/>
          </a:blip>
          <a:stretch>
            <a:fillRect/>
          </a:stretch>
        </p:blipFill>
        <p:spPr>
          <a:xfrm>
            <a:off x="2246484" y="7997025"/>
            <a:ext cx="7801945" cy="3018511"/>
          </a:xfrm>
          <a:prstGeom prst="rect">
            <a:avLst/>
          </a:prstGeom>
          <a:ln w="12700">
            <a:miter lim="400000"/>
          </a:ln>
        </p:spPr>
      </p:pic>
      <p:pic>
        <p:nvPicPr>
          <p:cNvPr id="215" name="Picture 4" descr="Picture 4"/>
          <p:cNvPicPr>
            <a:picLocks noChangeAspect="1"/>
          </p:cNvPicPr>
          <p:nvPr/>
        </p:nvPicPr>
        <p:blipFill>
          <a:blip r:embed="rId3">
            <a:extLst/>
          </a:blip>
          <a:stretch>
            <a:fillRect/>
          </a:stretch>
        </p:blipFill>
        <p:spPr>
          <a:xfrm>
            <a:off x="14335573" y="7803946"/>
            <a:ext cx="7345093" cy="3404668"/>
          </a:xfrm>
          <a:prstGeom prst="rect">
            <a:avLst/>
          </a:prstGeom>
          <a:ln w="12700">
            <a:miter lim="400000"/>
          </a:ln>
        </p:spPr>
      </p:pic>
      <p:sp>
        <p:nvSpPr>
          <p:cNvPr id="216" name="TextBox 7"/>
          <p:cNvSpPr txBox="1"/>
          <p:nvPr/>
        </p:nvSpPr>
        <p:spPr>
          <a:xfrm>
            <a:off x="8106323" y="745395"/>
            <a:ext cx="12103873" cy="123952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6000">
                <a:latin typeface="Canela Bold"/>
                <a:ea typeface="Canela Bold"/>
                <a:cs typeface="Canela Bold"/>
                <a:sym typeface="Canela Bold"/>
              </a:defRPr>
            </a:lvl1pPr>
          </a:lstStyle>
          <a:p>
            <a:pPr/>
            <a:r>
              <a:t>    Balancing Data </a:t>
            </a:r>
          </a:p>
        </p:txBody>
      </p:sp>
      <p:sp>
        <p:nvSpPr>
          <p:cNvPr id="217" name="TextBox 8"/>
          <p:cNvSpPr txBox="1"/>
          <p:nvPr/>
        </p:nvSpPr>
        <p:spPr>
          <a:xfrm>
            <a:off x="4159629" y="11597555"/>
            <a:ext cx="7801945" cy="6314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800">
                <a:latin typeface="Canela Bold"/>
                <a:ea typeface="Canela Bold"/>
                <a:cs typeface="Canela Bold"/>
                <a:sym typeface="Canela Bold"/>
              </a:defRPr>
            </a:lvl1pPr>
          </a:lstStyle>
          <a:p>
            <a:pPr/>
            <a:r>
              <a:t>Before SMOTE</a:t>
            </a:r>
          </a:p>
        </p:txBody>
      </p:sp>
      <p:sp>
        <p:nvSpPr>
          <p:cNvPr id="218" name="TextBox 10"/>
          <p:cNvSpPr txBox="1"/>
          <p:nvPr/>
        </p:nvSpPr>
        <p:spPr>
          <a:xfrm>
            <a:off x="16181897" y="11620648"/>
            <a:ext cx="11920000" cy="62128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latin typeface="Canela Bold"/>
                <a:ea typeface="Canela Bold"/>
                <a:cs typeface="Canela Bold"/>
                <a:sym typeface="Canela Bold"/>
              </a:defRPr>
            </a:lvl1pPr>
          </a:lstStyle>
          <a:p>
            <a:pPr/>
            <a:r>
              <a:t>After SMOTE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PCA"/>
          <p:cNvSpPr txBox="1"/>
          <p:nvPr>
            <p:ph type="title"/>
          </p:nvPr>
        </p:nvSpPr>
        <p:spPr>
          <a:xfrm>
            <a:off x="742121" y="1219200"/>
            <a:ext cx="21945601" cy="1727200"/>
          </a:xfrm>
          <a:prstGeom prst="rect">
            <a:avLst/>
          </a:prstGeom>
        </p:spPr>
        <p:txBody>
          <a:bodyPr/>
          <a:lstStyle>
            <a:lvl1pPr>
              <a:defRPr spc="-100"/>
            </a:lvl1pPr>
          </a:lstStyle>
          <a:p>
            <a:pPr/>
            <a:r>
              <a:t>PCA </a:t>
            </a:r>
          </a:p>
        </p:txBody>
      </p:sp>
      <p:sp>
        <p:nvSpPr>
          <p:cNvPr id="221" name="Correlation Matrix Analysis:…"/>
          <p:cNvSpPr txBox="1"/>
          <p:nvPr>
            <p:ph type="body" idx="1"/>
          </p:nvPr>
        </p:nvSpPr>
        <p:spPr>
          <a:xfrm>
            <a:off x="1219198" y="4013200"/>
            <a:ext cx="21948580" cy="8483600"/>
          </a:xfrm>
          <a:prstGeom prst="rect">
            <a:avLst/>
          </a:prstGeom>
        </p:spPr>
        <p:txBody>
          <a:bodyPr/>
          <a:lstStyle/>
          <a:p>
            <a:pPr marL="198580" indent="-198580" defTabSz="457200">
              <a:spcBef>
                <a:spcPts val="0"/>
              </a:spcBef>
              <a:buSzPct val="45000"/>
              <a:buBlip>
                <a:blip r:embed="rId2"/>
              </a:buBlip>
              <a:defRPr sz="3300">
                <a:solidFill>
                  <a:srgbClr val="0D0D0D"/>
                </a:solidFill>
                <a:latin typeface="American Typewriter"/>
                <a:ea typeface="American Typewriter"/>
                <a:cs typeface="American Typewriter"/>
                <a:sym typeface="American Typewriter"/>
              </a:defRPr>
            </a:pPr>
            <a:r>
              <a:t>Correlation Matrix Analysis:</a:t>
            </a:r>
          </a:p>
          <a:p>
            <a:pPr lvl="1" marL="744679" indent="-198579" defTabSz="457200">
              <a:spcBef>
                <a:spcPts val="0"/>
              </a:spcBef>
              <a:buSzPct val="45000"/>
              <a:buBlip>
                <a:blip r:embed="rId2"/>
              </a:buBlip>
              <a:defRPr sz="3300">
                <a:solidFill>
                  <a:srgbClr val="0D0D0D"/>
                </a:solidFill>
                <a:latin typeface="American Typewriter"/>
                <a:ea typeface="American Typewriter"/>
                <a:cs typeface="American Typewriter"/>
                <a:sym typeface="American Typewriter"/>
              </a:defRPr>
            </a:pPr>
            <a:r>
              <a:t>Identified high correlation among many columns/features.</a:t>
            </a:r>
          </a:p>
          <a:p>
            <a:pPr marL="198580" indent="-198580" defTabSz="457200">
              <a:spcBef>
                <a:spcPts val="0"/>
              </a:spcBef>
              <a:buSzPct val="45000"/>
              <a:buBlip>
                <a:blip r:embed="rId2"/>
              </a:buBlip>
              <a:defRPr sz="3300">
                <a:solidFill>
                  <a:srgbClr val="0D0D0D"/>
                </a:solidFill>
                <a:latin typeface="American Typewriter"/>
                <a:ea typeface="American Typewriter"/>
                <a:cs typeface="American Typewriter"/>
                <a:sym typeface="American Typewriter"/>
              </a:defRPr>
            </a:pPr>
            <a:r>
              <a:t>Principal Component Analysis (PCA):</a:t>
            </a:r>
          </a:p>
          <a:p>
            <a:pPr lvl="1" marL="744679" indent="-198579" defTabSz="457200">
              <a:spcBef>
                <a:spcPts val="0"/>
              </a:spcBef>
              <a:buSzPct val="45000"/>
              <a:buBlip>
                <a:blip r:embed="rId2"/>
              </a:buBlip>
              <a:defRPr sz="3300">
                <a:solidFill>
                  <a:srgbClr val="0D0D0D"/>
                </a:solidFill>
                <a:latin typeface="American Typewriter"/>
                <a:ea typeface="American Typewriter"/>
                <a:cs typeface="American Typewriter"/>
                <a:sym typeface="American Typewriter"/>
              </a:defRPr>
            </a:pPr>
            <a:r>
              <a:t>Conducted PCA to reduce the dimensionality of the data and decrease the time required to run the models.</a:t>
            </a:r>
          </a:p>
          <a:p>
            <a:pPr lvl="1" marL="744679" indent="-198579" defTabSz="457200">
              <a:spcBef>
                <a:spcPts val="0"/>
              </a:spcBef>
              <a:buSzPct val="45000"/>
              <a:buBlip>
                <a:blip r:embed="rId2"/>
              </a:buBlip>
              <a:defRPr sz="3300">
                <a:solidFill>
                  <a:srgbClr val="0D0D0D"/>
                </a:solidFill>
                <a:latin typeface="American Typewriter"/>
                <a:ea typeface="American Typewriter"/>
                <a:cs typeface="American Typewriter"/>
                <a:sym typeface="American Typewriter"/>
              </a:defRPr>
            </a:pPr>
            <a:r>
              <a:t>Set a threshold of 75% on explained variance ratio.</a:t>
            </a:r>
          </a:p>
          <a:p>
            <a:pPr lvl="1" marL="744679" indent="-198579" defTabSz="457200">
              <a:spcBef>
                <a:spcPts val="0"/>
              </a:spcBef>
              <a:buSzPct val="45000"/>
              <a:buBlip>
                <a:blip r:embed="rId2"/>
              </a:buBlip>
              <a:defRPr sz="3300">
                <a:solidFill>
                  <a:srgbClr val="0D0D0D"/>
                </a:solidFill>
                <a:latin typeface="American Typewriter"/>
                <a:ea typeface="American Typewriter"/>
                <a:cs typeface="American Typewriter"/>
                <a:sym typeface="American Typewriter"/>
              </a:defRPr>
            </a:pPr>
            <a:r>
              <a:t>Selected 20 as the number of Principal Components based on the threshold set.</a:t>
            </a:r>
          </a:p>
          <a:p>
            <a:pPr marL="457200" indent="-317500" defTabSz="457200">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Purpose: PCA filters out noise and enhances signal-to-noise ratio in high-dimensional data, leading to better predictive modeling performance.</a:t>
            </a:r>
          </a:p>
          <a:p>
            <a:pPr marL="457200" indent="-317500" defTabSz="457200">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Benefits: PCA simplifies data, eliminates noise, and identifies variable patterns by capturing maximum variance directions.</a:t>
            </a:r>
          </a:p>
          <a:p>
            <a:pPr marL="457200" indent="-317500" defTabSz="457200">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Principal Component Selection: Choosing 21 out of 65 principal components balances information retention with effective dimensionality reduction.</a:t>
            </a:r>
          </a:p>
          <a:p>
            <a:pPr marL="457200" indent="-317500" defTabSz="457200">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High Variance Retention: Retaining 21 components preserves a substantial portion of the data's variance, ensuring important patterns are captured.</a:t>
            </a:r>
          </a:p>
          <a:p>
            <a:pPr marL="457200" indent="-317500" defTabSz="457200">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Computational Efficiency: This choice optimizes computational resources by balancing dimensionality reduction with manageable complexity for subsequent analyses.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3" name="Screenshot 2024-04-20 at 17.47.39.png" descr="Screenshot 2024-04-20 at 17.47.39.png"/>
          <p:cNvPicPr>
            <a:picLocks noChangeAspect="1"/>
          </p:cNvPicPr>
          <p:nvPr/>
        </p:nvPicPr>
        <p:blipFill>
          <a:blip r:embed="rId2">
            <a:extLst/>
          </a:blip>
          <a:stretch>
            <a:fillRect/>
          </a:stretch>
        </p:blipFill>
        <p:spPr>
          <a:xfrm>
            <a:off x="4221322" y="593706"/>
            <a:ext cx="14205827" cy="12742985"/>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5" name="Picture 2" descr="Picture 2"/>
          <p:cNvPicPr>
            <a:picLocks noChangeAspect="1"/>
          </p:cNvPicPr>
          <p:nvPr/>
        </p:nvPicPr>
        <p:blipFill>
          <a:blip r:embed="rId2">
            <a:extLst/>
          </a:blip>
          <a:stretch>
            <a:fillRect/>
          </a:stretch>
        </p:blipFill>
        <p:spPr>
          <a:xfrm>
            <a:off x="1875763" y="616227"/>
            <a:ext cx="19533125" cy="12524180"/>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7" name="Picture 2" descr="Picture 2"/>
          <p:cNvPicPr>
            <a:picLocks noChangeAspect="1"/>
          </p:cNvPicPr>
          <p:nvPr/>
        </p:nvPicPr>
        <p:blipFill>
          <a:blip r:embed="rId2">
            <a:extLst/>
          </a:blip>
          <a:stretch>
            <a:fillRect/>
          </a:stretch>
        </p:blipFill>
        <p:spPr>
          <a:xfrm>
            <a:off x="636105" y="151076"/>
            <a:ext cx="22608208" cy="13564924"/>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MACHINE LEARNING ALGORITHMS"/>
          <p:cNvSpPr txBox="1"/>
          <p:nvPr>
            <p:ph type="title"/>
          </p:nvPr>
        </p:nvSpPr>
        <p:spPr>
          <a:prstGeom prst="rect">
            <a:avLst/>
          </a:prstGeom>
        </p:spPr>
        <p:txBody>
          <a:bodyPr/>
          <a:lstStyle>
            <a:lvl1pPr>
              <a:defRPr spc="-100"/>
            </a:lvl1pPr>
          </a:lstStyle>
          <a:p>
            <a:pPr/>
            <a:r>
              <a:t>MACHINE LEARNING ALGORITHMS</a:t>
            </a:r>
          </a:p>
        </p:txBody>
      </p:sp>
      <p:sp>
        <p:nvSpPr>
          <p:cNvPr id="230" name="GAUSSIAN NAIVE BAYES…"/>
          <p:cNvSpPr txBox="1"/>
          <p:nvPr>
            <p:ph type="body" idx="1"/>
          </p:nvPr>
        </p:nvSpPr>
        <p:spPr>
          <a:xfrm>
            <a:off x="1219198" y="4013200"/>
            <a:ext cx="21948580" cy="8483600"/>
          </a:xfrm>
          <a:prstGeom prst="rect">
            <a:avLst/>
          </a:prstGeom>
        </p:spPr>
        <p:txBody>
          <a:bodyPr/>
          <a:lstStyle/>
          <a:p>
            <a:pPr marL="513333" indent="-513333" defTabSz="2292038">
              <a:lnSpc>
                <a:spcPct val="81000"/>
              </a:lnSpc>
              <a:spcBef>
                <a:spcPts val="2200"/>
              </a:spcBef>
              <a:defRPr sz="4100">
                <a:latin typeface="American Typewriter"/>
                <a:ea typeface="American Typewriter"/>
                <a:cs typeface="American Typewriter"/>
                <a:sym typeface="American Typewriter"/>
              </a:defRPr>
            </a:pPr>
            <a:r>
              <a:t>GAUSSIAN NAIVE BAYES</a:t>
            </a:r>
          </a:p>
          <a:p>
            <a:pPr marL="513333" indent="-513333" defTabSz="2292038">
              <a:lnSpc>
                <a:spcPct val="81000"/>
              </a:lnSpc>
              <a:spcBef>
                <a:spcPts val="2200"/>
              </a:spcBef>
              <a:defRPr sz="4100">
                <a:latin typeface="American Typewriter"/>
                <a:ea typeface="American Typewriter"/>
                <a:cs typeface="American Typewriter"/>
                <a:sym typeface="American Typewriter"/>
              </a:defRPr>
            </a:pPr>
            <a:r>
              <a:t>LOGISTIC REGRESSION</a:t>
            </a:r>
          </a:p>
          <a:p>
            <a:pPr marL="513333" indent="-513333" defTabSz="2292038">
              <a:lnSpc>
                <a:spcPct val="81000"/>
              </a:lnSpc>
              <a:spcBef>
                <a:spcPts val="2200"/>
              </a:spcBef>
              <a:defRPr sz="4100">
                <a:latin typeface="American Typewriter"/>
                <a:ea typeface="American Typewriter"/>
                <a:cs typeface="American Typewriter"/>
                <a:sym typeface="American Typewriter"/>
              </a:defRPr>
            </a:pPr>
            <a:r>
              <a:t>SUPPORT VECTOR MACHINE</a:t>
            </a:r>
          </a:p>
          <a:p>
            <a:pPr marL="513333" indent="-513333" defTabSz="2292038">
              <a:lnSpc>
                <a:spcPct val="81000"/>
              </a:lnSpc>
              <a:spcBef>
                <a:spcPts val="2200"/>
              </a:spcBef>
              <a:defRPr sz="4100">
                <a:latin typeface="American Typewriter"/>
                <a:ea typeface="American Typewriter"/>
                <a:cs typeface="American Typewriter"/>
                <a:sym typeface="American Typewriter"/>
              </a:defRPr>
            </a:pPr>
            <a:r>
              <a:t>DECISION TREE</a:t>
            </a:r>
          </a:p>
          <a:p>
            <a:pPr marL="513333" indent="-513333" defTabSz="2292038">
              <a:lnSpc>
                <a:spcPct val="81000"/>
              </a:lnSpc>
              <a:spcBef>
                <a:spcPts val="2200"/>
              </a:spcBef>
              <a:defRPr sz="4100">
                <a:latin typeface="American Typewriter"/>
                <a:ea typeface="American Typewriter"/>
                <a:cs typeface="American Typewriter"/>
                <a:sym typeface="American Typewriter"/>
              </a:defRPr>
            </a:pPr>
            <a:r>
              <a:t>RANDOM FOREST AND GRADIENT BOOSTING</a:t>
            </a:r>
          </a:p>
          <a:p>
            <a:pPr marL="513333" indent="-513333" defTabSz="2292038">
              <a:lnSpc>
                <a:spcPct val="81000"/>
              </a:lnSpc>
              <a:spcBef>
                <a:spcPts val="2200"/>
              </a:spcBef>
              <a:defRPr sz="4100">
                <a:latin typeface="American Typewriter"/>
                <a:ea typeface="American Typewriter"/>
                <a:cs typeface="American Typewriter"/>
                <a:sym typeface="American Typewriter"/>
              </a:defRPr>
            </a:pPr>
          </a:p>
          <a:p>
            <a:pPr marL="0" indent="0" defTabSz="429768">
              <a:spcBef>
                <a:spcPts val="0"/>
              </a:spcBef>
              <a:buSzTx/>
              <a:buNone/>
              <a:defRPr sz="4100">
                <a:solidFill>
                  <a:srgbClr val="0D0D0D"/>
                </a:solidFill>
                <a:latin typeface="American Typewriter"/>
                <a:ea typeface="American Typewriter"/>
                <a:cs typeface="American Typewriter"/>
                <a:sym typeface="American Typewriter"/>
              </a:defRPr>
            </a:pPr>
          </a:p>
          <a:p>
            <a:pPr marL="0" indent="0" defTabSz="429768">
              <a:spcBef>
                <a:spcPts val="0"/>
              </a:spcBef>
              <a:buSzTx/>
              <a:buNone/>
              <a:defRPr sz="4100">
                <a:solidFill>
                  <a:srgbClr val="0D0D0D"/>
                </a:solidFill>
                <a:latin typeface="American Typewriter"/>
                <a:ea typeface="American Typewriter"/>
                <a:cs typeface="American Typewriter"/>
                <a:sym typeface="American Typewriter"/>
              </a:defRPr>
            </a:pPr>
            <a:r>
              <a:t>We wish to run the first four models, perform hyperparameter tuning, and compare the metrics of these four with the results of the ensemble methods (done without hyperparameter tuning, using default hyperparameters in the sklearn inbuilt library).</a:t>
            </a:r>
          </a:p>
          <a:p>
            <a:pPr marL="0" indent="0" defTabSz="429768">
              <a:spcBef>
                <a:spcPts val="0"/>
              </a:spcBef>
              <a:buSzTx/>
              <a:buNone/>
              <a:defRPr sz="4100">
                <a:solidFill>
                  <a:srgbClr val="0D0D0D"/>
                </a:solidFill>
                <a:latin typeface="American Typewriter"/>
                <a:ea typeface="American Typewriter"/>
                <a:cs typeface="American Typewriter"/>
                <a:sym typeface="American Typewriter"/>
              </a:defRPr>
            </a:pPr>
          </a:p>
          <a:p>
            <a:pPr marL="0" indent="0" defTabSz="429768">
              <a:spcBef>
                <a:spcPts val="0"/>
              </a:spcBef>
              <a:buSzTx/>
              <a:buNone/>
              <a:defRPr sz="4100">
                <a:solidFill>
                  <a:srgbClr val="0D0D0D"/>
                </a:solidFill>
                <a:latin typeface="American Typewriter"/>
                <a:ea typeface="American Typewriter"/>
                <a:cs typeface="American Typewriter"/>
                <a:sym typeface="American Typewriter"/>
              </a:defRPr>
            </a:pPr>
            <a:r>
              <a:t>METRICS USED:F1 Score</a:t>
            </a:r>
          </a:p>
        </p:txBody>
      </p:sp>
      <p:sp>
        <p:nvSpPr>
          <p:cNvPr id="231" name="OUTLINE"/>
          <p:cNvSpPr txBox="1"/>
          <p:nvPr>
            <p:ph type="body" idx="21"/>
          </p:nvPr>
        </p:nvSpPr>
        <p:spPr>
          <a:xfrm>
            <a:off x="1219200" y="2384648"/>
            <a:ext cx="21945602" cy="832614"/>
          </a:xfrm>
          <a:prstGeom prst="rect">
            <a:avLst/>
          </a:prstGeom>
          <a:extLst>
            <a:ext uri="{C572A759-6A51-4108-AA02-DFA0A04FC94B}">
              <ma14:wrappingTextBoxFlag xmlns:ma14="http://schemas.microsoft.com/office/mac/drawingml/2011/main" val="1"/>
            </a:ext>
          </a:extLst>
        </p:spPr>
        <p:txBody>
          <a:bodyPr/>
          <a:lstStyle/>
          <a:p>
            <a:pPr/>
            <a:r>
              <a:t>OUTLINE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GAUSSIAN NAIIVE BAYES"/>
          <p:cNvSpPr txBox="1"/>
          <p:nvPr>
            <p:ph type="title"/>
          </p:nvPr>
        </p:nvSpPr>
        <p:spPr>
          <a:prstGeom prst="rect">
            <a:avLst/>
          </a:prstGeom>
        </p:spPr>
        <p:txBody>
          <a:bodyPr/>
          <a:lstStyle>
            <a:lvl1pPr defTabSz="1853183">
              <a:defRPr spc="-100" sz="6300"/>
            </a:lvl1pPr>
          </a:lstStyle>
          <a:p>
            <a:pPr/>
            <a:r>
              <a:t>GAUSSIAN NAIIVE BAYES</a:t>
            </a:r>
          </a:p>
        </p:txBody>
      </p:sp>
      <p:sp>
        <p:nvSpPr>
          <p:cNvPr id="234" name="Bayes classification is valued for its simplicity and efficiency, particularly in handling large datasets.…"/>
          <p:cNvSpPr txBox="1"/>
          <p:nvPr>
            <p:ph type="body" sz="half" idx="1"/>
          </p:nvPr>
        </p:nvSpPr>
        <p:spPr>
          <a:xfrm>
            <a:off x="1219200" y="2297185"/>
            <a:ext cx="10057315" cy="10123415"/>
          </a:xfrm>
          <a:prstGeom prst="rect">
            <a:avLst/>
          </a:prstGeom>
        </p:spPr>
        <p:txBody>
          <a:bodyPr/>
          <a:lstStyle/>
          <a:p>
            <a:pPr marL="457200" indent="-317500" algn="l" defTabSz="457200">
              <a:buClr>
                <a:srgbClr val="0D0D0D"/>
              </a:buClr>
              <a:buSzPct val="150000"/>
              <a:buFont typeface="Helvetica"/>
              <a:buChar char="•"/>
              <a:defRPr spc="0" sz="3600">
                <a:solidFill>
                  <a:srgbClr val="0D0D0D"/>
                </a:solidFill>
                <a:latin typeface="American Typewriter"/>
                <a:ea typeface="American Typewriter"/>
                <a:cs typeface="American Typewriter"/>
                <a:sym typeface="American Typewriter"/>
              </a:defRPr>
            </a:pPr>
            <a:r>
              <a:t>Bayes classification is valued for its simplicity and efficiency, particularly in handling large datasets.</a:t>
            </a:r>
          </a:p>
          <a:p>
            <a:pPr marL="457200" indent="-317500" algn="l" defTabSz="457200">
              <a:buClr>
                <a:srgbClr val="0D0D0D"/>
              </a:buClr>
              <a:buSzPct val="150000"/>
              <a:buFont typeface="Helvetica"/>
              <a:buChar char="•"/>
              <a:defRPr spc="0" sz="3600">
                <a:solidFill>
                  <a:srgbClr val="0D0D0D"/>
                </a:solidFill>
                <a:latin typeface="American Typewriter"/>
                <a:ea typeface="American Typewriter"/>
                <a:cs typeface="American Typewriter"/>
                <a:sym typeface="American Typewriter"/>
              </a:defRPr>
            </a:pPr>
            <a:r>
              <a:t>We ran GNB to identify the minimum level of performance that a simplistic model such as GNB can give us .</a:t>
            </a:r>
          </a:p>
          <a:p>
            <a:pPr marL="457200" indent="-317500" algn="l" defTabSz="457200">
              <a:buClr>
                <a:srgbClr val="0D0D0D"/>
              </a:buClr>
              <a:buSzPct val="150000"/>
              <a:buFont typeface="Helvetica"/>
              <a:buChar char="•"/>
              <a:defRPr spc="0" sz="3600">
                <a:solidFill>
                  <a:srgbClr val="0D0D0D"/>
                </a:solidFill>
                <a:latin typeface="American Typewriter"/>
                <a:ea typeface="American Typewriter"/>
                <a:cs typeface="American Typewriter"/>
                <a:sym typeface="American Typewriter"/>
              </a:defRPr>
            </a:pPr>
            <a:r>
              <a:t>Also our dataset was large enough so it’s initial usage was justified.</a:t>
            </a:r>
          </a:p>
          <a:p>
            <a:pPr marL="457200" indent="-317500" algn="l" defTabSz="457200">
              <a:buClr>
                <a:srgbClr val="0D0D0D"/>
              </a:buClr>
              <a:buSzPct val="150000"/>
              <a:buFont typeface="Helvetica"/>
              <a:buChar char="•"/>
              <a:defRPr spc="0" sz="3600">
                <a:solidFill>
                  <a:srgbClr val="0D0D0D"/>
                </a:solidFill>
                <a:latin typeface="American Typewriter"/>
                <a:ea typeface="American Typewriter"/>
                <a:cs typeface="American Typewriter"/>
                <a:sym typeface="American Typewriter"/>
              </a:defRPr>
            </a:pPr>
            <a:r>
              <a:t>We wrote our own version of GNB in python and didn’t use inbuilt libraries.</a:t>
            </a:r>
          </a:p>
          <a:p>
            <a:pPr marL="409575" indent="-409575" algn="l" defTabSz="457200">
              <a:spcBef>
                <a:spcPts val="1200"/>
              </a:spcBef>
              <a:buSzPct val="150000"/>
              <a:buChar char="•"/>
              <a:defRPr spc="0" sz="3300">
                <a:latin typeface="American Typewriter"/>
                <a:ea typeface="American Typewriter"/>
                <a:cs typeface="American Typewriter"/>
                <a:sym typeface="American Typewriter"/>
              </a:defRPr>
            </a:pPr>
            <a:r>
              <a:t>We wrote the code for GNB ,with alpha being our hyper- parameter,where alpha parameter in Gaussian Naive Bayes serves as a smoothing factor to prevent zero probabilities and enhance the robustness of the model. </a:t>
            </a:r>
          </a:p>
        </p:txBody>
      </p:sp>
      <p:pic>
        <p:nvPicPr>
          <p:cNvPr id="235" name="Screenshot 2024-04-24 at 16.31.16.png" descr="Screenshot 2024-04-24 at 16.31.16.png"/>
          <p:cNvPicPr>
            <a:picLocks noChangeAspect="1"/>
          </p:cNvPicPr>
          <p:nvPr/>
        </p:nvPicPr>
        <p:blipFill>
          <a:blip r:embed="rId2">
            <a:extLst/>
          </a:blip>
          <a:stretch>
            <a:fillRect/>
          </a:stretch>
        </p:blipFill>
        <p:spPr>
          <a:xfrm>
            <a:off x="13845575" y="6231904"/>
            <a:ext cx="7620001" cy="5930901"/>
          </a:xfrm>
          <a:prstGeom prst="rect">
            <a:avLst/>
          </a:prstGeom>
          <a:ln w="12700">
            <a:miter lim="400000"/>
          </a:ln>
        </p:spPr>
      </p:pic>
      <p:pic>
        <p:nvPicPr>
          <p:cNvPr id="236" name="Screenshot 2024-04-24 at 16.31.37.png" descr="Screenshot 2024-04-24 at 16.31.37.png"/>
          <p:cNvPicPr>
            <a:picLocks noChangeAspect="1"/>
          </p:cNvPicPr>
          <p:nvPr/>
        </p:nvPicPr>
        <p:blipFill>
          <a:blip r:embed="rId3">
            <a:extLst/>
          </a:blip>
          <a:stretch>
            <a:fillRect/>
          </a:stretch>
        </p:blipFill>
        <p:spPr>
          <a:xfrm>
            <a:off x="13607767" y="1943945"/>
            <a:ext cx="7010401" cy="22733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GROUP COMPOSITION"/>
          <p:cNvSpPr txBox="1"/>
          <p:nvPr>
            <p:ph type="title"/>
          </p:nvPr>
        </p:nvSpPr>
        <p:spPr>
          <a:prstGeom prst="rect">
            <a:avLst/>
          </a:prstGeom>
        </p:spPr>
        <p:txBody>
          <a:bodyPr/>
          <a:lstStyle>
            <a:lvl1pPr>
              <a:defRPr spc="-100"/>
            </a:lvl1pPr>
          </a:lstStyle>
          <a:p>
            <a:pPr/>
            <a:r>
              <a:t>GROUP COMPOSITION</a:t>
            </a:r>
          </a:p>
        </p:txBody>
      </p:sp>
      <p:sp>
        <p:nvSpPr>
          <p:cNvPr id="177" name="Bhogi Sai Sathwik      21010103O…"/>
          <p:cNvSpPr txBox="1"/>
          <p:nvPr>
            <p:ph type="body" idx="1"/>
          </p:nvPr>
        </p:nvSpPr>
        <p:spPr>
          <a:xfrm>
            <a:off x="1219198" y="4013200"/>
            <a:ext cx="21948580" cy="8483600"/>
          </a:xfrm>
          <a:prstGeom prst="rect">
            <a:avLst/>
          </a:prstGeom>
        </p:spPr>
        <p:txBody>
          <a:bodyPr/>
          <a:lstStyle/>
          <a:p>
            <a:pPr lvl="1">
              <a:defRPr>
                <a:latin typeface="American Typewriter"/>
                <a:ea typeface="American Typewriter"/>
                <a:cs typeface="American Typewriter"/>
                <a:sym typeface="American Typewriter"/>
              </a:defRPr>
            </a:pPr>
            <a:r>
              <a:t>Bhogi Sai Sathwik      21010103O</a:t>
            </a:r>
          </a:p>
          <a:p>
            <a:pPr lvl="1">
              <a:defRPr>
                <a:latin typeface="American Typewriter"/>
                <a:ea typeface="American Typewriter"/>
                <a:cs typeface="American Typewriter"/>
                <a:sym typeface="American Typewriter"/>
              </a:defRPr>
            </a:pPr>
            <a:r>
              <a:t>Bussa Sai Santhosh   210101033</a:t>
            </a:r>
          </a:p>
          <a:p>
            <a:pPr lvl="1">
              <a:defRPr>
                <a:latin typeface="American Typewriter"/>
                <a:ea typeface="American Typewriter"/>
                <a:cs typeface="American Typewriter"/>
                <a:sym typeface="American Typewriter"/>
              </a:defRPr>
            </a:pPr>
            <a:r>
              <a:t>Himangshu Deka        210101050</a:t>
            </a:r>
          </a:p>
          <a:p>
            <a:pPr lvl="1">
              <a:defRPr>
                <a:latin typeface="American Typewriter"/>
                <a:ea typeface="American Typewriter"/>
                <a:cs typeface="American Typewriter"/>
                <a:sym typeface="American Typewriter"/>
              </a:defRPr>
            </a:pPr>
            <a:r>
              <a:t>Naladala Navadeep   210101072</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LOGISTIC REGRESSION"/>
          <p:cNvSpPr txBox="1"/>
          <p:nvPr>
            <p:ph type="title"/>
          </p:nvPr>
        </p:nvSpPr>
        <p:spPr>
          <a:prstGeom prst="rect">
            <a:avLst/>
          </a:prstGeom>
        </p:spPr>
        <p:txBody>
          <a:bodyPr/>
          <a:lstStyle>
            <a:lvl1pPr defTabSz="1877566">
              <a:defRPr spc="-100" sz="6400"/>
            </a:lvl1pPr>
          </a:lstStyle>
          <a:p>
            <a:pPr/>
            <a:r>
              <a:t>LOGISTIC REGRESSION</a:t>
            </a:r>
          </a:p>
        </p:txBody>
      </p:sp>
      <p:sp>
        <p:nvSpPr>
          <p:cNvPr id="239" name="Thereafter we proceeded to GNB,to further improve the performance of our model…"/>
          <p:cNvSpPr txBox="1"/>
          <p:nvPr>
            <p:ph type="body" sz="half" idx="1"/>
          </p:nvPr>
        </p:nvSpPr>
        <p:spPr>
          <a:xfrm>
            <a:off x="1217214" y="2363953"/>
            <a:ext cx="9757572" cy="8384680"/>
          </a:xfrm>
          <a:prstGeom prst="rect">
            <a:avLst/>
          </a:prstGeom>
        </p:spPr>
        <p:txBody>
          <a:bodyPr/>
          <a:lstStyle/>
          <a:p>
            <a:pPr marL="364521" indent="-364521" algn="l" defTabSz="406908">
              <a:spcBef>
                <a:spcPts val="1000"/>
              </a:spcBef>
              <a:buSzPct val="150000"/>
              <a:buChar char="•"/>
              <a:defRPr spc="0" sz="2492">
                <a:latin typeface="American Typewriter"/>
                <a:ea typeface="American Typewriter"/>
                <a:cs typeface="American Typewriter"/>
                <a:sym typeface="American Typewriter"/>
              </a:defRPr>
            </a:pPr>
            <a:r>
              <a:t>Thereafter we proceeded to GNB,to further improve the performance of our model</a:t>
            </a:r>
          </a:p>
          <a:p>
            <a:pPr marL="364521" indent="-364521" algn="l" defTabSz="406908">
              <a:spcBef>
                <a:spcPts val="1000"/>
              </a:spcBef>
              <a:buSzPct val="150000"/>
              <a:buChar char="•"/>
              <a:defRPr spc="0" sz="2492">
                <a:latin typeface="American Typewriter"/>
                <a:ea typeface="American Typewriter"/>
                <a:cs typeface="American Typewriter"/>
                <a:sym typeface="American Typewriter"/>
              </a:defRPr>
            </a:pPr>
            <a:r>
              <a:t>We wrote the code for logisitic regression ,with epochs and learning rate being the hyper parameters.Thereafter we proceeded to plotting the val set accuracy against learning rate.</a:t>
            </a:r>
          </a:p>
          <a:p>
            <a:pPr marL="364521" indent="-364521" algn="l" defTabSz="406908">
              <a:spcBef>
                <a:spcPts val="1000"/>
              </a:spcBef>
              <a:buSzPct val="150000"/>
              <a:buChar char="•"/>
              <a:defRPr spc="0" sz="2492">
                <a:latin typeface="American Typewriter"/>
                <a:ea typeface="American Typewriter"/>
                <a:cs typeface="American Typewriter"/>
                <a:sym typeface="American Typewriter"/>
              </a:defRPr>
            </a:pPr>
            <a:r>
              <a:t>Based on our observations, we've noticed that for alpha values exceeding approximately 0.3, the optimization process tends to overshoot, leading to NaN values for the cost function after some iterations. This behavior is attributed to the use of large alpha values. Consequently, when performing grid search, we've opted to use alpha values lower than this threshold to avoid instability and numerical issues during optimization.Then for the aformentioned values, we got the results as depicted herein this slide.</a:t>
            </a:r>
          </a:p>
          <a:p>
            <a:pPr marL="364521" indent="-364521" algn="l" defTabSz="406908">
              <a:spcBef>
                <a:spcPts val="1000"/>
              </a:spcBef>
              <a:buSzPct val="150000"/>
              <a:buChar char="•"/>
              <a:defRPr spc="0" sz="2492">
                <a:latin typeface="American Typewriter"/>
                <a:ea typeface="American Typewriter"/>
                <a:cs typeface="American Typewriter"/>
                <a:sym typeface="American Typewriter"/>
              </a:defRPr>
            </a:pPr>
            <a:r>
              <a:t>Thereafter in the range of learning_rate from 0.025 to 0.150 and in number_of_iterations from 1000 to 2500,we got the highest accuracy on val set for alpha=0.16,iterations=2500 using grid search.</a:t>
            </a:r>
          </a:p>
          <a:p>
            <a:pPr marL="364521" indent="-364521" algn="l" defTabSz="406908">
              <a:spcBef>
                <a:spcPts val="1000"/>
              </a:spcBef>
              <a:buSzPct val="150000"/>
              <a:buChar char="•"/>
              <a:defRPr spc="0" sz="2492">
                <a:latin typeface="American Typewriter"/>
                <a:ea typeface="American Typewriter"/>
                <a:cs typeface="American Typewriter"/>
                <a:sym typeface="American Typewriter"/>
              </a:defRPr>
            </a:pPr>
            <a:r>
              <a:t>weighted average F1 score : 85%</a:t>
            </a:r>
          </a:p>
        </p:txBody>
      </p:sp>
      <p:pic>
        <p:nvPicPr>
          <p:cNvPr id="240" name="Screenshot 2024-04-20 at 17.09.04.png" descr="Screenshot 2024-04-20 at 17.09.04.png"/>
          <p:cNvPicPr>
            <a:picLocks noChangeAspect="1"/>
          </p:cNvPicPr>
          <p:nvPr/>
        </p:nvPicPr>
        <p:blipFill>
          <a:blip r:embed="rId2">
            <a:extLst/>
          </a:blip>
          <a:stretch>
            <a:fillRect/>
          </a:stretch>
        </p:blipFill>
        <p:spPr>
          <a:xfrm>
            <a:off x="16893500" y="183585"/>
            <a:ext cx="6802428" cy="12069449"/>
          </a:xfrm>
          <a:prstGeom prst="rect">
            <a:avLst/>
          </a:prstGeom>
          <a:ln w="12700">
            <a:miter lim="400000"/>
          </a:ln>
        </p:spPr>
      </p:pic>
      <p:pic>
        <p:nvPicPr>
          <p:cNvPr id="241" name="Screenshot 2024-04-20 at 17.10.18.png" descr="Screenshot 2024-04-20 at 17.10.18.png"/>
          <p:cNvPicPr>
            <a:picLocks noChangeAspect="1"/>
          </p:cNvPicPr>
          <p:nvPr/>
        </p:nvPicPr>
        <p:blipFill>
          <a:blip r:embed="rId3">
            <a:extLst/>
          </a:blip>
          <a:stretch>
            <a:fillRect/>
          </a:stretch>
        </p:blipFill>
        <p:spPr>
          <a:xfrm>
            <a:off x="11453445" y="730400"/>
            <a:ext cx="5628492" cy="5722612"/>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SUPPORT VECTOR MACHINE"/>
          <p:cNvSpPr txBox="1"/>
          <p:nvPr>
            <p:ph type="title"/>
          </p:nvPr>
        </p:nvSpPr>
        <p:spPr>
          <a:prstGeom prst="rect">
            <a:avLst/>
          </a:prstGeom>
        </p:spPr>
        <p:txBody>
          <a:bodyPr/>
          <a:lstStyle>
            <a:lvl1pPr defTabSz="1536191">
              <a:defRPr spc="-100" sz="5200"/>
            </a:lvl1pPr>
          </a:lstStyle>
          <a:p>
            <a:pPr/>
            <a:r>
              <a:t>SUPPORT VECTOR MACHINE</a:t>
            </a:r>
          </a:p>
        </p:txBody>
      </p:sp>
      <p:sp>
        <p:nvSpPr>
          <p:cNvPr id="244" name="Slide bullet text"/>
          <p:cNvSpPr txBox="1"/>
          <p:nvPr>
            <p:ph type="body" sz="half" idx="1"/>
          </p:nvPr>
        </p:nvSpPr>
        <p:spPr>
          <a:xfrm>
            <a:off x="1219198" y="4023221"/>
            <a:ext cx="9757573" cy="8384680"/>
          </a:xfrm>
          <a:prstGeom prst="rect">
            <a:avLst/>
          </a:prstGeom>
        </p:spPr>
        <p:txBody>
          <a:bodyPr/>
          <a:lstStyle/>
          <a:p>
            <a:pPr marL="387730" indent="-387730" algn="l" defTabSz="1731219">
              <a:lnSpc>
                <a:spcPct val="90000"/>
              </a:lnSpc>
              <a:spcBef>
                <a:spcPts val="1700"/>
              </a:spcBef>
              <a:buSzPct val="150000"/>
              <a:buChar char="•"/>
              <a:defRPr spc="0" sz="3124">
                <a:latin typeface="Canela Text Regular"/>
                <a:ea typeface="Canela Text Regular"/>
                <a:cs typeface="Canela Text Regular"/>
                <a:sym typeface="Canela Text Regular"/>
              </a:defRPr>
            </a:pPr>
            <a:r>
              <a:t>Now we proceeded to model using SVM.</a:t>
            </a:r>
          </a:p>
          <a:p>
            <a:pPr marL="387730" indent="-387730" algn="l" defTabSz="1731219">
              <a:lnSpc>
                <a:spcPct val="90000"/>
              </a:lnSpc>
              <a:spcBef>
                <a:spcPts val="1700"/>
              </a:spcBef>
              <a:buSzPct val="150000"/>
              <a:buChar char="•"/>
              <a:defRPr spc="0" sz="3124">
                <a:latin typeface="Canela Text Regular"/>
                <a:ea typeface="Canela Text Regular"/>
                <a:cs typeface="Canela Text Regular"/>
                <a:sym typeface="Canela Text Regular"/>
              </a:defRPr>
            </a:pPr>
            <a:r>
              <a:t>We tried building our own custom model and then tuning it ,however because of the sheer size of our data and the algorithm being O(n^3*len(parameter_list))) ,we were unable to run it for all hyperparameters to tune it so we had to resort to using sklearn.</a:t>
            </a:r>
          </a:p>
          <a:p>
            <a:pPr marL="387730" indent="-387730" algn="l" defTabSz="1731219">
              <a:lnSpc>
                <a:spcPct val="90000"/>
              </a:lnSpc>
              <a:spcBef>
                <a:spcPts val="1700"/>
              </a:spcBef>
              <a:buSzPct val="150000"/>
              <a:buChar char="•"/>
              <a:defRPr spc="0" sz="3124">
                <a:latin typeface="Canela Text Regular"/>
                <a:ea typeface="Canela Text Regular"/>
                <a:cs typeface="Canela Text Regular"/>
                <a:sym typeface="Canela Text Regular"/>
              </a:defRPr>
            </a:pPr>
            <a:r>
              <a:t>Even after using sklearn we were unable to tune it,even for one datapoint we took 2 hours to run one case.</a:t>
            </a:r>
          </a:p>
          <a:p>
            <a:pPr marL="387730" indent="-387730" algn="l" defTabSz="1731219">
              <a:lnSpc>
                <a:spcPct val="90000"/>
              </a:lnSpc>
              <a:spcBef>
                <a:spcPts val="1700"/>
              </a:spcBef>
              <a:buSzPct val="150000"/>
              <a:buChar char="•"/>
              <a:defRPr spc="0" sz="3124">
                <a:latin typeface="Canela Text Regular"/>
                <a:ea typeface="Canela Text Regular"/>
                <a:cs typeface="Canela Text Regular"/>
                <a:sym typeface="Canela Text Regular"/>
              </a:defRPr>
            </a:pPr>
            <a:r>
              <a:t>The results appended here are for linear kernel and keeping the alpha(cost parameter) default as whatever the sklearn has put while running,it took 25 min to fit our train data.</a:t>
            </a:r>
          </a:p>
        </p:txBody>
      </p:sp>
      <p:pic>
        <p:nvPicPr>
          <p:cNvPr id="245" name="Screenshot 2024-04-20 at 17.19.13.png" descr="Screenshot 2024-04-20 at 17.19.13.png"/>
          <p:cNvPicPr>
            <a:picLocks noChangeAspect="1"/>
          </p:cNvPicPr>
          <p:nvPr/>
        </p:nvPicPr>
        <p:blipFill>
          <a:blip r:embed="rId2">
            <a:extLst/>
          </a:blip>
          <a:stretch>
            <a:fillRect/>
          </a:stretch>
        </p:blipFill>
        <p:spPr>
          <a:xfrm>
            <a:off x="14829181" y="443168"/>
            <a:ext cx="8075525" cy="12829665"/>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DECISION TREE"/>
          <p:cNvSpPr txBox="1"/>
          <p:nvPr>
            <p:ph type="title"/>
          </p:nvPr>
        </p:nvSpPr>
        <p:spPr>
          <a:prstGeom prst="rect">
            <a:avLst/>
          </a:prstGeom>
        </p:spPr>
        <p:txBody>
          <a:bodyPr/>
          <a:lstStyle>
            <a:lvl1pPr defTabSz="2267711">
              <a:defRPr spc="-100" sz="7800"/>
            </a:lvl1pPr>
          </a:lstStyle>
          <a:p>
            <a:pPr/>
            <a:r>
              <a:t>DECISION TREE</a:t>
            </a:r>
          </a:p>
        </p:txBody>
      </p:sp>
      <p:sp>
        <p:nvSpPr>
          <p:cNvPr id="248" name="We initially tried running our custom algorithm in python ,with tree depth and threshold entropy as hyper parameters and tried to run the algorithm.…"/>
          <p:cNvSpPr txBox="1"/>
          <p:nvPr>
            <p:ph type="body" sz="half" idx="1"/>
          </p:nvPr>
        </p:nvSpPr>
        <p:spPr>
          <a:xfrm>
            <a:off x="1219198" y="4023221"/>
            <a:ext cx="9757573" cy="8384680"/>
          </a:xfrm>
          <a:prstGeom prst="rect">
            <a:avLst/>
          </a:prstGeom>
        </p:spPr>
        <p:txBody>
          <a:bodyPr/>
          <a:lstStyle/>
          <a:p>
            <a:pPr marL="420497" indent="-420497" algn="l" defTabSz="1877520">
              <a:lnSpc>
                <a:spcPct val="81000"/>
              </a:lnSpc>
              <a:spcBef>
                <a:spcPts val="1800"/>
              </a:spcBef>
              <a:buSzPct val="150000"/>
              <a:buChar char="•"/>
              <a:defRPr spc="0" sz="3000">
                <a:latin typeface="American Typewriter"/>
                <a:ea typeface="American Typewriter"/>
                <a:cs typeface="American Typewriter"/>
                <a:sym typeface="American Typewriter"/>
              </a:defRPr>
            </a:pPr>
            <a:r>
              <a:t>We initially tried running our custom algorithm in python ,with tree depth and threshold entropy as hyper parameters and tried to run the algorithm.</a:t>
            </a:r>
          </a:p>
          <a:p>
            <a:pPr marL="420497" indent="-420497" algn="l" defTabSz="1877520">
              <a:lnSpc>
                <a:spcPct val="81000"/>
              </a:lnSpc>
              <a:spcBef>
                <a:spcPts val="1800"/>
              </a:spcBef>
              <a:buSzPct val="150000"/>
              <a:buChar char="•"/>
              <a:defRPr spc="0" sz="3000">
                <a:latin typeface="American Typewriter"/>
                <a:ea typeface="American Typewriter"/>
                <a:cs typeface="American Typewriter"/>
                <a:sym typeface="American Typewriter"/>
              </a:defRPr>
            </a:pPr>
            <a:r>
              <a:t>However due to the sheer size of our data ,we were not able to go beyond running just one model for a tree depth of 5 and threshold of 0.05 for which we got a val set accuracy of 77%</a:t>
            </a:r>
          </a:p>
          <a:p>
            <a:pPr marL="420497" indent="-420497" algn="l" defTabSz="1877520">
              <a:lnSpc>
                <a:spcPct val="81000"/>
              </a:lnSpc>
              <a:spcBef>
                <a:spcPts val="1800"/>
              </a:spcBef>
              <a:buSzPct val="150000"/>
              <a:buChar char="•"/>
              <a:defRPr spc="0" sz="3000">
                <a:latin typeface="American Typewriter"/>
                <a:ea typeface="American Typewriter"/>
                <a:cs typeface="American Typewriter"/>
                <a:sym typeface="American Typewriter"/>
              </a:defRPr>
            </a:pPr>
            <a:r>
              <a:t>Hence we proceeded to use sklearn and then performed hyperparameter tuning on the said parameters.</a:t>
            </a:r>
          </a:p>
          <a:p>
            <a:pPr marL="420497" indent="-420497" algn="l" defTabSz="1877520">
              <a:lnSpc>
                <a:spcPct val="81000"/>
              </a:lnSpc>
              <a:spcBef>
                <a:spcPts val="1800"/>
              </a:spcBef>
              <a:buSzPct val="150000"/>
              <a:buChar char="•"/>
              <a:defRPr spc="0" sz="3000">
                <a:latin typeface="American Typewriter"/>
                <a:ea typeface="American Typewriter"/>
                <a:cs typeface="American Typewriter"/>
                <a:sym typeface="American Typewriter"/>
              </a:defRPr>
            </a:pPr>
            <a:r>
              <a:t>We achieved the highest val set accuracy for depth 9 and threshold split as 0.00</a:t>
            </a:r>
          </a:p>
          <a:p>
            <a:pPr marL="420497" indent="-420497" algn="l" defTabSz="1877520">
              <a:lnSpc>
                <a:spcPct val="81000"/>
              </a:lnSpc>
              <a:spcBef>
                <a:spcPts val="1800"/>
              </a:spcBef>
              <a:buSzPct val="150000"/>
              <a:buChar char="•"/>
              <a:defRPr spc="0" sz="3000">
                <a:latin typeface="American Typewriter"/>
                <a:ea typeface="American Typewriter"/>
                <a:cs typeface="American Typewriter"/>
                <a:sym typeface="American Typewriter"/>
              </a:defRPr>
            </a:pPr>
            <a:r>
              <a:t>We achieved a weighted average F1 Score of 0.90</a:t>
            </a:r>
          </a:p>
        </p:txBody>
      </p:sp>
      <p:pic>
        <p:nvPicPr>
          <p:cNvPr id="249" name="Screenshot 2024-04-20 at 17.24.39.png" descr="Screenshot 2024-04-20 at 17.24.39.png"/>
          <p:cNvPicPr>
            <a:picLocks noChangeAspect="1"/>
          </p:cNvPicPr>
          <p:nvPr/>
        </p:nvPicPr>
        <p:blipFill>
          <a:blip r:embed="rId2">
            <a:extLst/>
          </a:blip>
          <a:stretch>
            <a:fillRect/>
          </a:stretch>
        </p:blipFill>
        <p:spPr>
          <a:xfrm>
            <a:off x="14299693" y="879456"/>
            <a:ext cx="7372140" cy="6495864"/>
          </a:xfrm>
          <a:prstGeom prst="rect">
            <a:avLst/>
          </a:prstGeom>
          <a:ln w="12700">
            <a:miter lim="400000"/>
          </a:ln>
        </p:spPr>
      </p:pic>
      <p:pic>
        <p:nvPicPr>
          <p:cNvPr id="250" name="Screenshot 2024-04-20 at 17.25.25.png" descr="Screenshot 2024-04-20 at 17.25.25.png"/>
          <p:cNvPicPr>
            <a:picLocks noChangeAspect="1"/>
          </p:cNvPicPr>
          <p:nvPr/>
        </p:nvPicPr>
        <p:blipFill>
          <a:blip r:embed="rId3">
            <a:extLst/>
          </a:blip>
          <a:stretch>
            <a:fillRect/>
          </a:stretch>
        </p:blipFill>
        <p:spPr>
          <a:xfrm>
            <a:off x="13718317" y="8135663"/>
            <a:ext cx="8678545" cy="2966734"/>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RESULTS SO FAR"/>
          <p:cNvSpPr txBox="1"/>
          <p:nvPr>
            <p:ph type="title"/>
          </p:nvPr>
        </p:nvSpPr>
        <p:spPr>
          <a:prstGeom prst="rect">
            <a:avLst/>
          </a:prstGeom>
        </p:spPr>
        <p:txBody>
          <a:bodyPr/>
          <a:lstStyle>
            <a:lvl1pPr>
              <a:defRPr spc="-100"/>
            </a:lvl1pPr>
          </a:lstStyle>
          <a:p>
            <a:pPr/>
            <a:r>
              <a:t>RESULTS SO FAR</a:t>
            </a:r>
          </a:p>
        </p:txBody>
      </p:sp>
      <p:sp>
        <p:nvSpPr>
          <p:cNvPr id="253" name="The best performance obtained was on Decision Tree with a weighted average F1 Score of 90%…"/>
          <p:cNvSpPr txBox="1"/>
          <p:nvPr>
            <p:ph type="body" idx="1"/>
          </p:nvPr>
        </p:nvSpPr>
        <p:spPr>
          <a:xfrm>
            <a:off x="1219198" y="4013200"/>
            <a:ext cx="21948580" cy="8483600"/>
          </a:xfrm>
          <a:prstGeom prst="rect">
            <a:avLst/>
          </a:prstGeom>
        </p:spPr>
        <p:txBody>
          <a:bodyPr/>
          <a:lstStyle/>
          <a:p>
            <a:pPr marL="518794" indent="-518794" defTabSz="2316421">
              <a:lnSpc>
                <a:spcPct val="81000"/>
              </a:lnSpc>
              <a:spcBef>
                <a:spcPts val="2200"/>
              </a:spcBef>
              <a:defRPr sz="2900">
                <a:latin typeface="American Typewriter"/>
                <a:ea typeface="American Typewriter"/>
                <a:cs typeface="American Typewriter"/>
                <a:sym typeface="American Typewriter"/>
              </a:defRPr>
            </a:pPr>
            <a:r>
              <a:t>The best performance obtained was on Decision Tree with a weighted average F1 Score of 90%</a:t>
            </a:r>
          </a:p>
          <a:p>
            <a:pPr marL="518794" indent="-518794" defTabSz="2316421">
              <a:lnSpc>
                <a:spcPct val="81000"/>
              </a:lnSpc>
              <a:spcBef>
                <a:spcPts val="2200"/>
              </a:spcBef>
              <a:defRPr sz="2900">
                <a:latin typeface="American Typewriter"/>
                <a:ea typeface="American Typewriter"/>
                <a:cs typeface="American Typewriter"/>
                <a:sym typeface="American Typewriter"/>
              </a:defRPr>
            </a:pPr>
            <a:r>
              <a:t>After this we proceeded to compare this with Ensemble Methods</a:t>
            </a:r>
          </a:p>
          <a:p>
            <a:pPr marL="518794" indent="-518794" defTabSz="2316421">
              <a:lnSpc>
                <a:spcPct val="81000"/>
              </a:lnSpc>
              <a:spcBef>
                <a:spcPts val="2200"/>
              </a:spcBef>
              <a:defRPr sz="2900">
                <a:latin typeface="American Typewriter"/>
                <a:ea typeface="American Typewriter"/>
                <a:cs typeface="American Typewriter"/>
                <a:sym typeface="American Typewriter"/>
              </a:defRPr>
            </a:pPr>
            <a:r>
              <a:t>We used 200 estimators and left all the other hyperparameters in both Random Forest and Gradient Boosting set to their default as set in the sklearn library</a:t>
            </a:r>
          </a:p>
          <a:p>
            <a:pPr marL="0" indent="0" defTabSz="434340">
              <a:spcBef>
                <a:spcPts val="0"/>
              </a:spcBef>
              <a:buSzTx/>
              <a:buNone/>
              <a:defRPr sz="2900">
                <a:solidFill>
                  <a:srgbClr val="0D0D0D"/>
                </a:solidFill>
                <a:latin typeface="American Typewriter"/>
                <a:ea typeface="American Typewriter"/>
                <a:cs typeface="American Typewriter"/>
                <a:sym typeface="American Typewriter"/>
              </a:defRPr>
            </a:pPr>
          </a:p>
          <a:p>
            <a:pPr marL="434340" indent="-301625" defTabSz="434340">
              <a:spcBef>
                <a:spcPts val="0"/>
              </a:spcBef>
              <a:buClr>
                <a:srgbClr val="0D0D0D"/>
              </a:buClr>
              <a:buFont typeface="Helvetica"/>
              <a:defRPr sz="2900">
                <a:solidFill>
                  <a:srgbClr val="0D0D0D"/>
                </a:solidFill>
                <a:latin typeface="American Typewriter"/>
                <a:ea typeface="American Typewriter"/>
                <a:cs typeface="American Typewriter"/>
                <a:sym typeface="American Typewriter"/>
              </a:defRPr>
            </a:pPr>
            <a:r>
              <a:t>Random Forest:</a:t>
            </a:r>
          </a:p>
          <a:p>
            <a:pPr lvl="1" marL="868680" indent="-301625" defTabSz="434340">
              <a:spcBef>
                <a:spcPts val="0"/>
              </a:spcBef>
              <a:buClr>
                <a:srgbClr val="0D0D0D"/>
              </a:buClr>
              <a:buFont typeface="Helvetica"/>
              <a:defRPr sz="2900">
                <a:solidFill>
                  <a:srgbClr val="0D0D0D"/>
                </a:solidFill>
                <a:latin typeface="American Typewriter"/>
                <a:ea typeface="American Typewriter"/>
                <a:cs typeface="American Typewriter"/>
                <a:sym typeface="American Typewriter"/>
              </a:defRPr>
            </a:pPr>
            <a:r>
              <a:t>Ensemble learning method based on decision trees.</a:t>
            </a:r>
          </a:p>
          <a:p>
            <a:pPr lvl="1" marL="868680" indent="-301625" defTabSz="434340">
              <a:spcBef>
                <a:spcPts val="0"/>
              </a:spcBef>
              <a:buClr>
                <a:srgbClr val="0D0D0D"/>
              </a:buClr>
              <a:buFont typeface="Helvetica"/>
              <a:defRPr sz="2900">
                <a:solidFill>
                  <a:srgbClr val="0D0D0D"/>
                </a:solidFill>
                <a:latin typeface="American Typewriter"/>
                <a:ea typeface="American Typewriter"/>
                <a:cs typeface="American Typewriter"/>
                <a:sym typeface="American Typewriter"/>
              </a:defRPr>
            </a:pPr>
            <a:r>
              <a:t>Constructs multiple decision trees during training.</a:t>
            </a:r>
          </a:p>
          <a:p>
            <a:pPr lvl="1" marL="868680" indent="-301625" defTabSz="434340">
              <a:spcBef>
                <a:spcPts val="0"/>
              </a:spcBef>
              <a:buClr>
                <a:srgbClr val="0D0D0D"/>
              </a:buClr>
              <a:buFont typeface="Helvetica"/>
              <a:defRPr sz="2900">
                <a:solidFill>
                  <a:srgbClr val="0D0D0D"/>
                </a:solidFill>
                <a:latin typeface="American Typewriter"/>
                <a:ea typeface="American Typewriter"/>
                <a:cs typeface="American Typewriter"/>
                <a:sym typeface="American Typewriter"/>
              </a:defRPr>
            </a:pPr>
            <a:r>
              <a:t>Each tree is trained on a random subset of the training data and a random subset of features.</a:t>
            </a:r>
          </a:p>
          <a:p>
            <a:pPr lvl="1" marL="868680" indent="-301625" defTabSz="434340">
              <a:spcBef>
                <a:spcPts val="0"/>
              </a:spcBef>
              <a:buClr>
                <a:srgbClr val="0D0D0D"/>
              </a:buClr>
              <a:buFont typeface="Helvetica"/>
              <a:defRPr sz="2900">
                <a:solidFill>
                  <a:srgbClr val="0D0D0D"/>
                </a:solidFill>
                <a:latin typeface="American Typewriter"/>
                <a:ea typeface="American Typewriter"/>
                <a:cs typeface="American Typewriter"/>
                <a:sym typeface="American Typewriter"/>
              </a:defRPr>
            </a:pPr>
            <a:r>
              <a:t>Final prediction is made by averaging or voting the predictions of individual trees.</a:t>
            </a:r>
          </a:p>
          <a:p>
            <a:pPr lvl="1" marL="868680" indent="-301625" defTabSz="434340">
              <a:spcBef>
                <a:spcPts val="0"/>
              </a:spcBef>
              <a:buClr>
                <a:srgbClr val="0D0D0D"/>
              </a:buClr>
              <a:buFont typeface="Helvetica"/>
              <a:defRPr sz="2900">
                <a:solidFill>
                  <a:srgbClr val="0D0D0D"/>
                </a:solidFill>
                <a:latin typeface="American Typewriter"/>
                <a:ea typeface="American Typewriter"/>
                <a:cs typeface="American Typewriter"/>
                <a:sym typeface="American Typewriter"/>
              </a:defRPr>
            </a:pPr>
            <a:r>
              <a:t>Helps reduce overfitting and improve generalization.</a:t>
            </a:r>
          </a:p>
          <a:p>
            <a:pPr marL="434340" indent="-301625" defTabSz="434340">
              <a:spcBef>
                <a:spcPts val="0"/>
              </a:spcBef>
              <a:buClr>
                <a:srgbClr val="0D0D0D"/>
              </a:buClr>
              <a:buFont typeface="Helvetica"/>
              <a:defRPr sz="2900">
                <a:solidFill>
                  <a:srgbClr val="0D0D0D"/>
                </a:solidFill>
                <a:latin typeface="American Typewriter"/>
                <a:ea typeface="American Typewriter"/>
                <a:cs typeface="American Typewriter"/>
                <a:sym typeface="American Typewriter"/>
              </a:defRPr>
            </a:pPr>
            <a:r>
              <a:t>Gradient Boosting:</a:t>
            </a:r>
          </a:p>
          <a:p>
            <a:pPr lvl="1" marL="868680" indent="-301625" defTabSz="434340">
              <a:spcBef>
                <a:spcPts val="0"/>
              </a:spcBef>
              <a:buClr>
                <a:srgbClr val="0D0D0D"/>
              </a:buClr>
              <a:buFont typeface="Helvetica"/>
              <a:defRPr sz="2900">
                <a:solidFill>
                  <a:srgbClr val="0D0D0D"/>
                </a:solidFill>
                <a:latin typeface="American Typewriter"/>
                <a:ea typeface="American Typewriter"/>
                <a:cs typeface="American Typewriter"/>
                <a:sym typeface="American Typewriter"/>
              </a:defRPr>
            </a:pPr>
            <a:r>
              <a:t>Ensemble learning method that builds trees sequentially.</a:t>
            </a:r>
          </a:p>
          <a:p>
            <a:pPr lvl="1" marL="868680" indent="-301625" defTabSz="434340">
              <a:spcBef>
                <a:spcPts val="0"/>
              </a:spcBef>
              <a:buClr>
                <a:srgbClr val="0D0D0D"/>
              </a:buClr>
              <a:buFont typeface="Helvetica"/>
              <a:defRPr sz="2900">
                <a:solidFill>
                  <a:srgbClr val="0D0D0D"/>
                </a:solidFill>
                <a:latin typeface="American Typewriter"/>
                <a:ea typeface="American Typewriter"/>
                <a:cs typeface="American Typewriter"/>
                <a:sym typeface="American Typewriter"/>
              </a:defRPr>
            </a:pPr>
            <a:r>
              <a:t>Each tree corrects the errors made by the previous one.</a:t>
            </a:r>
          </a:p>
          <a:p>
            <a:pPr lvl="1" marL="868680" indent="-301625" defTabSz="434340">
              <a:spcBef>
                <a:spcPts val="0"/>
              </a:spcBef>
              <a:buClr>
                <a:srgbClr val="0D0D0D"/>
              </a:buClr>
              <a:buFont typeface="Helvetica"/>
              <a:defRPr sz="2900">
                <a:solidFill>
                  <a:srgbClr val="0D0D0D"/>
                </a:solidFill>
                <a:latin typeface="American Typewriter"/>
                <a:ea typeface="American Typewriter"/>
                <a:cs typeface="American Typewriter"/>
                <a:sym typeface="American Typewriter"/>
              </a:defRPr>
            </a:pPr>
            <a:r>
              <a:t>Trees are fitted to the residuals of the previous trees.</a:t>
            </a:r>
          </a:p>
          <a:p>
            <a:pPr lvl="1" marL="868680" indent="-301625" defTabSz="434340">
              <a:spcBef>
                <a:spcPts val="0"/>
              </a:spcBef>
              <a:buClr>
                <a:srgbClr val="0D0D0D"/>
              </a:buClr>
              <a:buFont typeface="Helvetica"/>
              <a:defRPr sz="2900">
                <a:solidFill>
                  <a:srgbClr val="0D0D0D"/>
                </a:solidFill>
                <a:latin typeface="American Typewriter"/>
                <a:ea typeface="American Typewriter"/>
                <a:cs typeface="American Typewriter"/>
                <a:sym typeface="American Typewriter"/>
              </a:defRPr>
            </a:pPr>
            <a:r>
              <a:t>Typically uses shallow trees (weak learners) as base estimators.</a:t>
            </a:r>
          </a:p>
          <a:p>
            <a:pPr lvl="1" marL="868680" indent="-301625" defTabSz="434340">
              <a:spcBef>
                <a:spcPts val="0"/>
              </a:spcBef>
              <a:buClr>
                <a:srgbClr val="0D0D0D"/>
              </a:buClr>
              <a:buFont typeface="Helvetica"/>
              <a:defRPr sz="2900">
                <a:solidFill>
                  <a:srgbClr val="0D0D0D"/>
                </a:solidFill>
                <a:latin typeface="American Typewriter"/>
                <a:ea typeface="American Typewriter"/>
                <a:cs typeface="American Typewriter"/>
                <a:sym typeface="American Typewriter"/>
              </a:defRPr>
            </a:pPr>
            <a:r>
              <a:t>Effective in capturing complex relationships and achieving high predictive accuracy.</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ENSEMBLE METHODS"/>
          <p:cNvSpPr txBox="1"/>
          <p:nvPr>
            <p:ph type="title"/>
          </p:nvPr>
        </p:nvSpPr>
        <p:spPr>
          <a:prstGeom prst="rect">
            <a:avLst/>
          </a:prstGeom>
        </p:spPr>
        <p:txBody>
          <a:bodyPr/>
          <a:lstStyle>
            <a:lvl1pPr defTabSz="2023872">
              <a:defRPr spc="-100" sz="6900"/>
            </a:lvl1pPr>
          </a:lstStyle>
          <a:p>
            <a:pPr/>
            <a:r>
              <a:t>ENSEMBLE METHODS</a:t>
            </a:r>
          </a:p>
        </p:txBody>
      </p:sp>
      <p:sp>
        <p:nvSpPr>
          <p:cNvPr id="256" name="Random Forest"/>
          <p:cNvSpPr txBox="1"/>
          <p:nvPr>
            <p:ph type="body" sz="quarter" idx="1"/>
          </p:nvPr>
        </p:nvSpPr>
        <p:spPr>
          <a:xfrm>
            <a:off x="1219198" y="2387600"/>
            <a:ext cx="9757573" cy="832612"/>
          </a:xfrm>
          <a:prstGeom prst="rect">
            <a:avLst/>
          </a:prstGeom>
        </p:spPr>
        <p:txBody>
          <a:bodyPr/>
          <a:lstStyle>
            <a:lvl1pPr>
              <a:defRPr spc="-100"/>
            </a:lvl1pPr>
          </a:lstStyle>
          <a:p>
            <a:pPr/>
            <a:r>
              <a:t>Random Forest</a:t>
            </a:r>
          </a:p>
        </p:txBody>
      </p:sp>
      <p:sp>
        <p:nvSpPr>
          <p:cNvPr id="257" name="Gradient Boosting"/>
          <p:cNvSpPr txBox="1"/>
          <p:nvPr/>
        </p:nvSpPr>
        <p:spPr>
          <a:xfrm>
            <a:off x="12086610" y="2379944"/>
            <a:ext cx="9757573" cy="83261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ctr" defTabSz="825500">
              <a:lnSpc>
                <a:spcPct val="100000"/>
              </a:lnSpc>
              <a:spcBef>
                <a:spcPts val="0"/>
              </a:spcBef>
              <a:defRPr spc="-100">
                <a:latin typeface="Graphik Semibold"/>
                <a:ea typeface="Graphik Semibold"/>
                <a:cs typeface="Graphik Semibold"/>
                <a:sym typeface="Graphik Semibold"/>
              </a:defRPr>
            </a:lvl1pPr>
          </a:lstStyle>
          <a:p>
            <a:pPr/>
            <a:r>
              <a:t>Gradient Boosting</a:t>
            </a:r>
          </a:p>
        </p:txBody>
      </p:sp>
      <p:pic>
        <p:nvPicPr>
          <p:cNvPr id="258" name="Screenshot 2024-04-20 at 17.36.36.png" descr="Screenshot 2024-04-20 at 17.36.36.png"/>
          <p:cNvPicPr>
            <a:picLocks noChangeAspect="1"/>
          </p:cNvPicPr>
          <p:nvPr/>
        </p:nvPicPr>
        <p:blipFill>
          <a:blip r:embed="rId2">
            <a:extLst/>
          </a:blip>
          <a:stretch>
            <a:fillRect/>
          </a:stretch>
        </p:blipFill>
        <p:spPr>
          <a:xfrm>
            <a:off x="2466355" y="3545525"/>
            <a:ext cx="6689081" cy="5202621"/>
          </a:xfrm>
          <a:prstGeom prst="rect">
            <a:avLst/>
          </a:prstGeom>
          <a:ln w="12700">
            <a:miter lim="400000"/>
          </a:ln>
        </p:spPr>
      </p:pic>
      <p:pic>
        <p:nvPicPr>
          <p:cNvPr id="259" name="Screenshot 2024-04-20 at 17.37.06.png" descr="Screenshot 2024-04-20 at 17.37.06.png"/>
          <p:cNvPicPr>
            <a:picLocks noChangeAspect="1"/>
          </p:cNvPicPr>
          <p:nvPr/>
        </p:nvPicPr>
        <p:blipFill>
          <a:blip r:embed="rId3">
            <a:extLst/>
          </a:blip>
          <a:stretch>
            <a:fillRect/>
          </a:stretch>
        </p:blipFill>
        <p:spPr>
          <a:xfrm>
            <a:off x="2889250" y="9073460"/>
            <a:ext cx="7956427" cy="2520851"/>
          </a:xfrm>
          <a:prstGeom prst="rect">
            <a:avLst/>
          </a:prstGeom>
          <a:ln w="12700">
            <a:miter lim="400000"/>
          </a:ln>
        </p:spPr>
      </p:pic>
      <p:pic>
        <p:nvPicPr>
          <p:cNvPr id="260" name="Screenshot 2024-04-20 at 17.37.32.png" descr="Screenshot 2024-04-20 at 17.37.32.png"/>
          <p:cNvPicPr>
            <a:picLocks noChangeAspect="1"/>
          </p:cNvPicPr>
          <p:nvPr/>
        </p:nvPicPr>
        <p:blipFill>
          <a:blip r:embed="rId4">
            <a:extLst/>
          </a:blip>
          <a:stretch>
            <a:fillRect/>
          </a:stretch>
        </p:blipFill>
        <p:spPr>
          <a:xfrm>
            <a:off x="13736873" y="3244886"/>
            <a:ext cx="6973032" cy="5050200"/>
          </a:xfrm>
          <a:prstGeom prst="rect">
            <a:avLst/>
          </a:prstGeom>
          <a:ln w="12700">
            <a:miter lim="400000"/>
          </a:ln>
        </p:spPr>
      </p:pic>
      <p:pic>
        <p:nvPicPr>
          <p:cNvPr id="261" name="Screenshot 2024-04-20 at 17.37.59.png" descr="Screenshot 2024-04-20 at 17.37.59.png"/>
          <p:cNvPicPr>
            <a:picLocks noChangeAspect="1"/>
          </p:cNvPicPr>
          <p:nvPr/>
        </p:nvPicPr>
        <p:blipFill>
          <a:blip r:embed="rId5">
            <a:extLst/>
          </a:blip>
          <a:stretch>
            <a:fillRect/>
          </a:stretch>
        </p:blipFill>
        <p:spPr>
          <a:xfrm>
            <a:off x="13776156" y="9225308"/>
            <a:ext cx="5918202" cy="1892303"/>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CONCLUSION"/>
          <p:cNvSpPr txBox="1"/>
          <p:nvPr>
            <p:ph type="title"/>
          </p:nvPr>
        </p:nvSpPr>
        <p:spPr>
          <a:prstGeom prst="rect">
            <a:avLst/>
          </a:prstGeom>
        </p:spPr>
        <p:txBody>
          <a:bodyPr/>
          <a:lstStyle>
            <a:lvl1pPr>
              <a:defRPr spc="-100"/>
            </a:lvl1pPr>
          </a:lstStyle>
          <a:p>
            <a:pPr/>
            <a:r>
              <a:t>CONCLUSION</a:t>
            </a:r>
          </a:p>
        </p:txBody>
      </p:sp>
      <p:sp>
        <p:nvSpPr>
          <p:cNvPr id="264" name="The F1 Score obtained on our tuned Decision Tree model was 0.90 against an F1 score of 0.94 for both the ensemble methods."/>
          <p:cNvSpPr txBox="1"/>
          <p:nvPr>
            <p:ph type="body" idx="1"/>
          </p:nvPr>
        </p:nvSpPr>
        <p:spPr>
          <a:xfrm>
            <a:off x="1219198" y="4013200"/>
            <a:ext cx="21948580" cy="8483600"/>
          </a:xfrm>
          <a:prstGeom prst="rect">
            <a:avLst/>
          </a:prstGeom>
        </p:spPr>
        <p:txBody>
          <a:bodyPr/>
          <a:lstStyle>
            <a:lvl1pPr>
              <a:defRPr>
                <a:latin typeface="American Typewriter"/>
                <a:ea typeface="American Typewriter"/>
                <a:cs typeface="American Typewriter"/>
                <a:sym typeface="American Typewriter"/>
              </a:defRPr>
            </a:lvl1pPr>
          </a:lstStyle>
          <a:p>
            <a:pPr/>
            <a:r>
              <a:t>The F1 Score obtained on our tuned Decision Tree model was 0.90 against an F1 score of 0.94 for both the ensemble methods.</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Group 4"/>
          <p:cNvSpPr txBox="1"/>
          <p:nvPr>
            <p:ph type="body" sz="quarter" idx="1"/>
          </p:nvPr>
        </p:nvSpPr>
        <p:spPr>
          <a:xfrm>
            <a:off x="1219200" y="11100051"/>
            <a:ext cx="21945602" cy="832615"/>
          </a:xfrm>
          <a:prstGeom prst="rect">
            <a:avLst/>
          </a:prstGeom>
        </p:spPr>
        <p:txBody>
          <a:bodyPr/>
          <a:lstStyle>
            <a:lvl1pPr>
              <a:defRPr spc="-100"/>
            </a:lvl1pPr>
          </a:lstStyle>
          <a:p>
            <a:pPr/>
            <a:r>
              <a:t>Group 4</a:t>
            </a:r>
          </a:p>
        </p:txBody>
      </p:sp>
      <p:sp>
        <p:nvSpPr>
          <p:cNvPr id="267" name="Thank you"/>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marL="0" indent="0" algn="ctr" defTabSz="2438400">
              <a:lnSpc>
                <a:spcPct val="80000"/>
              </a:lnSpc>
              <a:spcBef>
                <a:spcPts val="0"/>
              </a:spcBef>
              <a:buSzTx/>
              <a:buNone/>
              <a:defRPr sz="8400">
                <a:latin typeface="Canela Bold"/>
                <a:ea typeface="Canela Bold"/>
                <a:cs typeface="Canela Bold"/>
                <a:sym typeface="Canela Bold"/>
              </a:defRPr>
            </a:lvl1pPr>
          </a:lstStyle>
          <a:p>
            <a:pPr/>
            <a:r>
              <a:t>Thank you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WORK DISTRIBUTION"/>
          <p:cNvSpPr txBox="1"/>
          <p:nvPr>
            <p:ph type="title"/>
          </p:nvPr>
        </p:nvSpPr>
        <p:spPr>
          <a:prstGeom prst="rect">
            <a:avLst/>
          </a:prstGeom>
        </p:spPr>
        <p:txBody>
          <a:bodyPr/>
          <a:lstStyle/>
          <a:p>
            <a:pPr/>
            <a:r>
              <a:t>WORK DISTRIBUTION</a:t>
            </a:r>
          </a:p>
        </p:txBody>
      </p:sp>
      <p:sp>
        <p:nvSpPr>
          <p:cNvPr id="180" name="EDA AND PREPOCESSING:All(chiefly B Sai Santhosh)…"/>
          <p:cNvSpPr txBox="1"/>
          <p:nvPr>
            <p:ph type="body" idx="1"/>
          </p:nvPr>
        </p:nvSpPr>
        <p:spPr>
          <a:prstGeom prst="rect">
            <a:avLst/>
          </a:prstGeom>
        </p:spPr>
        <p:txBody>
          <a:bodyPr/>
          <a:lstStyle/>
          <a:p>
            <a:pPr defTabSz="2438337"/>
            <a:r>
              <a:t>EDA AND PREPOCESSING:All(chiefly B Sai Santhosh)</a:t>
            </a:r>
          </a:p>
          <a:p>
            <a:pPr defTabSz="2438337"/>
            <a:r>
              <a:t>Logistic Regression :Bhogi Sai Sathwik</a:t>
            </a:r>
          </a:p>
          <a:p>
            <a:pPr defTabSz="2438337"/>
            <a:r>
              <a:t>GNB:Naladala Navadeep</a:t>
            </a:r>
          </a:p>
          <a:p>
            <a:pPr defTabSz="2438337"/>
            <a:r>
              <a:t>SVM:Bussa Sai Santhosh</a:t>
            </a:r>
          </a:p>
          <a:p>
            <a:pPr defTabSz="2438337"/>
            <a:r>
              <a:t>Decision Tree and remaining:Himangshu Deka</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MOTIVATION BEHIND THE PROJECT"/>
          <p:cNvSpPr txBox="1"/>
          <p:nvPr>
            <p:ph type="title"/>
          </p:nvPr>
        </p:nvSpPr>
        <p:spPr>
          <a:prstGeom prst="rect">
            <a:avLst/>
          </a:prstGeom>
        </p:spPr>
        <p:txBody>
          <a:bodyPr/>
          <a:lstStyle>
            <a:lvl1pPr>
              <a:defRPr spc="-100"/>
            </a:lvl1pPr>
          </a:lstStyle>
          <a:p>
            <a:pPr/>
            <a:r>
              <a:t>MOTIVATION BEHIND THE PROJECT</a:t>
            </a:r>
          </a:p>
        </p:txBody>
      </p:sp>
      <p:sp>
        <p:nvSpPr>
          <p:cNvPr id="183" name="Project Objective: Develop machine learning-based models for credit risk analysis to predict loan statuses based on borrower and loan attributes.…"/>
          <p:cNvSpPr txBox="1"/>
          <p:nvPr>
            <p:ph type="body" idx="1"/>
          </p:nvPr>
        </p:nvSpPr>
        <p:spPr>
          <a:xfrm>
            <a:off x="1217710" y="3184243"/>
            <a:ext cx="21948580" cy="8483601"/>
          </a:xfrm>
          <a:prstGeom prst="rect">
            <a:avLst/>
          </a:prstGeom>
        </p:spPr>
        <p:txBody>
          <a:bodyPr/>
          <a:lstStyle/>
          <a:p>
            <a:pPr marL="0" indent="0" defTabSz="457200">
              <a:spcBef>
                <a:spcPts val="0"/>
              </a:spcBef>
              <a:buSzTx/>
              <a:buNone/>
              <a:defRPr sz="3900">
                <a:solidFill>
                  <a:srgbClr val="0D0D0D"/>
                </a:solidFill>
                <a:latin typeface="American Typewriter"/>
                <a:ea typeface="American Typewriter"/>
                <a:cs typeface="American Typewriter"/>
                <a:sym typeface="American Typewriter"/>
              </a:defRPr>
            </a:pPr>
          </a:p>
          <a:p>
            <a:pPr marL="457200" indent="-317500" defTabSz="457200">
              <a:spcBef>
                <a:spcPts val="0"/>
              </a:spcBef>
              <a:buClr>
                <a:srgbClr val="0D0D0D"/>
              </a:buClr>
              <a:buFont typeface="Helvetica"/>
              <a:defRPr sz="3900">
                <a:solidFill>
                  <a:srgbClr val="0D0D0D"/>
                </a:solidFill>
                <a:latin typeface="American Typewriter"/>
                <a:ea typeface="American Typewriter"/>
                <a:cs typeface="American Typewriter"/>
                <a:sym typeface="American Typewriter"/>
              </a:defRPr>
            </a:pPr>
            <a:r>
              <a:t>Project Objective: Develop machine learning-based models for credit risk analysis to predict loan statuses based on borrower and loan attributes.</a:t>
            </a:r>
          </a:p>
          <a:p>
            <a:pPr marL="457200" indent="-317500" defTabSz="457200">
              <a:spcBef>
                <a:spcPts val="0"/>
              </a:spcBef>
              <a:buClr>
                <a:srgbClr val="0D0D0D"/>
              </a:buClr>
              <a:buFont typeface="Helvetica"/>
              <a:defRPr sz="3900">
                <a:solidFill>
                  <a:srgbClr val="0D0D0D"/>
                </a:solidFill>
                <a:latin typeface="American Typewriter"/>
                <a:ea typeface="American Typewriter"/>
                <a:cs typeface="American Typewriter"/>
                <a:sym typeface="American Typewriter"/>
              </a:defRPr>
            </a:pPr>
            <a:r>
              <a:t>Goal: Provide financial institutions with reliable tools for credit risk management, enhancing lending practices and promoting financial stability.</a:t>
            </a:r>
          </a:p>
          <a:p>
            <a:pPr marL="457200" indent="-317500" defTabSz="457200">
              <a:spcBef>
                <a:spcPts val="0"/>
              </a:spcBef>
              <a:buClr>
                <a:srgbClr val="0D0D0D"/>
              </a:buClr>
              <a:buFont typeface="Helvetica"/>
              <a:defRPr sz="3900">
                <a:solidFill>
                  <a:srgbClr val="0D0D0D"/>
                </a:solidFill>
                <a:latin typeface="American Typewriter"/>
                <a:ea typeface="American Typewriter"/>
                <a:cs typeface="American Typewriter"/>
                <a:sym typeface="American Typewriter"/>
              </a:defRPr>
            </a:pPr>
            <a:r>
              <a:t>Motivation:</a:t>
            </a:r>
          </a:p>
          <a:p>
            <a:pPr lvl="1" marL="914400" indent="-317500" defTabSz="457200">
              <a:spcBef>
                <a:spcPts val="0"/>
              </a:spcBef>
              <a:buClr>
                <a:srgbClr val="0D0D0D"/>
              </a:buClr>
              <a:buFont typeface="Helvetica"/>
              <a:defRPr sz="3900">
                <a:solidFill>
                  <a:srgbClr val="0D0D0D"/>
                </a:solidFill>
                <a:latin typeface="American Typewriter"/>
                <a:ea typeface="American Typewriter"/>
                <a:cs typeface="American Typewriter"/>
                <a:sym typeface="American Typewriter"/>
              </a:defRPr>
            </a:pPr>
            <a:r>
              <a:t>Importance of credit risk assessment in ensuring responsible lending practices.</a:t>
            </a:r>
          </a:p>
          <a:p>
            <a:pPr lvl="1" marL="914400" indent="-317500" defTabSz="457200">
              <a:spcBef>
                <a:spcPts val="0"/>
              </a:spcBef>
              <a:buClr>
                <a:srgbClr val="0D0D0D"/>
              </a:buClr>
              <a:buFont typeface="Helvetica"/>
              <a:defRPr sz="3900">
                <a:solidFill>
                  <a:srgbClr val="0D0D0D"/>
                </a:solidFill>
                <a:latin typeface="American Typewriter"/>
                <a:ea typeface="American Typewriter"/>
                <a:cs typeface="American Typewriter"/>
                <a:sym typeface="American Typewriter"/>
              </a:defRPr>
            </a:pPr>
            <a:r>
              <a:t>Safeguarding financial institutions against potential defaults.</a:t>
            </a:r>
          </a:p>
          <a:p>
            <a:pPr lvl="1" marL="914400" indent="-317500" defTabSz="457200">
              <a:spcBef>
                <a:spcPts val="0"/>
              </a:spcBef>
              <a:buClr>
                <a:srgbClr val="0D0D0D"/>
              </a:buClr>
              <a:buFont typeface="Helvetica"/>
              <a:defRPr sz="3900">
                <a:solidFill>
                  <a:srgbClr val="0D0D0D"/>
                </a:solidFill>
                <a:latin typeface="American Typewriter"/>
                <a:ea typeface="American Typewriter"/>
                <a:cs typeface="American Typewriter"/>
                <a:sym typeface="American Typewriter"/>
              </a:defRPr>
            </a:pPr>
            <a:r>
              <a:t>Significance in the Indian context, especially with initiatives like Jan Dhan Yojana promoting financial inclusion.</a:t>
            </a:r>
          </a:p>
          <a:p>
            <a:pPr marL="457200" indent="-317500" defTabSz="457200">
              <a:spcBef>
                <a:spcPts val="0"/>
              </a:spcBef>
              <a:buClr>
                <a:srgbClr val="0D0D0D"/>
              </a:buClr>
              <a:buFont typeface="Helvetica"/>
              <a:defRPr sz="3900">
                <a:solidFill>
                  <a:srgbClr val="0D0D0D"/>
                </a:solidFill>
                <a:latin typeface="American Typewriter"/>
                <a:ea typeface="American Typewriter"/>
                <a:cs typeface="American Typewriter"/>
                <a:sym typeface="American Typewriter"/>
              </a:defRPr>
            </a:pPr>
            <a:r>
              <a:t>Contribution:</a:t>
            </a:r>
          </a:p>
          <a:p>
            <a:pPr lvl="1" marL="914400" indent="-317500" defTabSz="457200">
              <a:spcBef>
                <a:spcPts val="0"/>
              </a:spcBef>
              <a:buClr>
                <a:srgbClr val="0D0D0D"/>
              </a:buClr>
              <a:buFont typeface="Helvetica"/>
              <a:defRPr sz="3900">
                <a:solidFill>
                  <a:srgbClr val="0D0D0D"/>
                </a:solidFill>
                <a:latin typeface="American Typewriter"/>
                <a:ea typeface="American Typewriter"/>
                <a:cs typeface="American Typewriter"/>
                <a:sym typeface="American Typewriter"/>
              </a:defRPr>
            </a:pPr>
            <a:r>
              <a:t>Advancement of responsible lending practices.</a:t>
            </a:r>
          </a:p>
          <a:p>
            <a:pPr lvl="1" marL="914400" indent="-317500" defTabSz="457200">
              <a:spcBef>
                <a:spcPts val="0"/>
              </a:spcBef>
              <a:buClr>
                <a:srgbClr val="0D0D0D"/>
              </a:buClr>
              <a:buFont typeface="Helvetica"/>
              <a:defRPr sz="3900">
                <a:solidFill>
                  <a:srgbClr val="0D0D0D"/>
                </a:solidFill>
                <a:latin typeface="American Typewriter"/>
                <a:ea typeface="American Typewriter"/>
                <a:cs typeface="American Typewriter"/>
                <a:sym typeface="American Typewriter"/>
              </a:defRPr>
            </a:pPr>
            <a:r>
              <a:t>Support for financial inclusion initiatives and economic development.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PROBLEM DESCRIPTION"/>
          <p:cNvSpPr txBox="1"/>
          <p:nvPr>
            <p:ph type="title"/>
          </p:nvPr>
        </p:nvSpPr>
        <p:spPr>
          <a:prstGeom prst="rect">
            <a:avLst/>
          </a:prstGeom>
        </p:spPr>
        <p:txBody>
          <a:bodyPr/>
          <a:lstStyle>
            <a:lvl1pPr>
              <a:defRPr spc="-100"/>
            </a:lvl1pPr>
          </a:lstStyle>
          <a:p>
            <a:pPr/>
            <a:r>
              <a:t>PROBLEM DESCRIPTION</a:t>
            </a:r>
          </a:p>
        </p:txBody>
      </p:sp>
      <p:sp>
        <p:nvSpPr>
          <p:cNvPr id="186" name="Objective: Develop machine learning models for a classification problem to predict whether the loan status of a loan applicant will be completed or not.…"/>
          <p:cNvSpPr txBox="1"/>
          <p:nvPr>
            <p:ph type="body" idx="1"/>
          </p:nvPr>
        </p:nvSpPr>
        <p:spPr>
          <a:xfrm>
            <a:off x="1219198" y="4013200"/>
            <a:ext cx="21948580" cy="8483600"/>
          </a:xfrm>
          <a:prstGeom prst="rect">
            <a:avLst/>
          </a:prstGeom>
        </p:spPr>
        <p:txBody>
          <a:bodyPr/>
          <a:lstStyle/>
          <a:p>
            <a:pPr lvl="1" marL="768095" indent="-266700" defTabSz="384047">
              <a:lnSpc>
                <a:spcPct val="100000"/>
              </a:lnSpc>
              <a:spcBef>
                <a:spcPts val="0"/>
              </a:spcBef>
              <a:buClr>
                <a:srgbClr val="0D0D0D"/>
              </a:buClr>
              <a:buFont typeface="Helvetica"/>
              <a:defRPr sz="2772">
                <a:solidFill>
                  <a:srgbClr val="0D0D0D"/>
                </a:solidFill>
                <a:latin typeface="American Typewriter"/>
                <a:ea typeface="American Typewriter"/>
                <a:cs typeface="American Typewriter"/>
                <a:sym typeface="American Typewriter"/>
              </a:defRPr>
            </a:pPr>
            <a:r>
              <a:t>Objective: Develop machine learning models for a classification problem to predict whether the loan status of a loan applicant should be sanctioned or not.</a:t>
            </a:r>
          </a:p>
          <a:p>
            <a:pPr lvl="1" marL="768095" indent="-266700" defTabSz="384047">
              <a:lnSpc>
                <a:spcPct val="100000"/>
              </a:lnSpc>
              <a:spcBef>
                <a:spcPts val="0"/>
              </a:spcBef>
              <a:buClr>
                <a:srgbClr val="0D0D0D"/>
              </a:buClr>
              <a:buFont typeface="Helvetica"/>
              <a:defRPr sz="2772">
                <a:solidFill>
                  <a:srgbClr val="0D0D0D"/>
                </a:solidFill>
                <a:latin typeface="American Typewriter"/>
                <a:ea typeface="American Typewriter"/>
                <a:cs typeface="American Typewriter"/>
                <a:sym typeface="American Typewriter"/>
              </a:defRPr>
            </a:pPr>
            <a:r>
              <a:t>Dataset: Contains 81 columns and approximately 113,000 data points, including important features like Borrower APR, Borrower Rate, Prosper Rating, Employment Status, Occupation, Prosper Score, etc.</a:t>
            </a:r>
          </a:p>
          <a:p>
            <a:pPr lvl="1" marL="768095" indent="-266700" defTabSz="384047">
              <a:lnSpc>
                <a:spcPct val="100000"/>
              </a:lnSpc>
              <a:spcBef>
                <a:spcPts val="0"/>
              </a:spcBef>
              <a:buClr>
                <a:srgbClr val="0D0D0D"/>
              </a:buClr>
              <a:buFont typeface="Helvetica"/>
              <a:defRPr sz="2772">
                <a:solidFill>
                  <a:srgbClr val="0D0D0D"/>
                </a:solidFill>
                <a:latin typeface="American Typewriter"/>
                <a:ea typeface="American Typewriter"/>
                <a:cs typeface="American Typewriter"/>
                <a:sym typeface="American Typewriter"/>
              </a:defRPr>
            </a:pPr>
            <a:r>
              <a:t>The feature ‘Loan Status’ in this dataset is of particular interest to us,this column has values like ‘Completed’,’Defaulted’,’Past Due’,’Charged Off’ etc.as we would be converting our problem to a 2 class classification problem.</a:t>
            </a:r>
          </a:p>
          <a:p>
            <a:pPr lvl="1" marL="768095" indent="-266700" defTabSz="384047">
              <a:lnSpc>
                <a:spcPct val="100000"/>
              </a:lnSpc>
              <a:spcBef>
                <a:spcPts val="0"/>
              </a:spcBef>
              <a:buClr>
                <a:srgbClr val="0D0D0D"/>
              </a:buClr>
              <a:buFont typeface="Helvetica"/>
              <a:defRPr sz="2772">
                <a:solidFill>
                  <a:srgbClr val="0D0D0D"/>
                </a:solidFill>
                <a:latin typeface="American Typewriter"/>
                <a:ea typeface="American Typewriter"/>
                <a:cs typeface="American Typewriter"/>
                <a:sym typeface="American Typewriter"/>
              </a:defRPr>
            </a:pPr>
            <a:r>
              <a:t>We woud be converting our problem to a two class classification problem with class -1 predicting implicitly safe lending for the lender and class-0 bearing the opposite.This decision is motivated by the nature of the values of the ‘Loan Status’ Feature.(expounded upon further in the EDA and Preprocessing section.)</a:t>
            </a:r>
          </a:p>
          <a:p>
            <a:pPr marL="384047" indent="-266700" defTabSz="384047">
              <a:lnSpc>
                <a:spcPct val="100000"/>
              </a:lnSpc>
              <a:spcBef>
                <a:spcPts val="0"/>
              </a:spcBef>
              <a:buClr>
                <a:srgbClr val="0D0D0D"/>
              </a:buClr>
              <a:buFont typeface="Helvetica"/>
              <a:defRPr sz="2772">
                <a:solidFill>
                  <a:srgbClr val="0D0D0D"/>
                </a:solidFill>
                <a:latin typeface="American Typewriter"/>
                <a:ea typeface="American Typewriter"/>
                <a:cs typeface="American Typewriter"/>
                <a:sym typeface="American Typewriter"/>
              </a:defRPr>
            </a:pPr>
            <a:r>
              <a:t>Outline of the Project:</a:t>
            </a:r>
          </a:p>
          <a:p>
            <a:pPr lvl="1" marL="768095" indent="-266700" defTabSz="384047">
              <a:lnSpc>
                <a:spcPct val="100000"/>
              </a:lnSpc>
              <a:spcBef>
                <a:spcPts val="0"/>
              </a:spcBef>
              <a:buClr>
                <a:srgbClr val="0D0D0D"/>
              </a:buClr>
              <a:buFont typeface="Helvetica"/>
              <a:defRPr sz="2772">
                <a:solidFill>
                  <a:srgbClr val="0D0D0D"/>
                </a:solidFill>
                <a:latin typeface="American Typewriter"/>
                <a:ea typeface="American Typewriter"/>
                <a:cs typeface="American Typewriter"/>
                <a:sym typeface="American Typewriter"/>
              </a:defRPr>
            </a:pPr>
            <a:r>
              <a:t>Exploratory Data Analysis (EDA)</a:t>
            </a:r>
          </a:p>
          <a:p>
            <a:pPr lvl="1" marL="768095" indent="-266700" defTabSz="384047">
              <a:lnSpc>
                <a:spcPct val="100000"/>
              </a:lnSpc>
              <a:spcBef>
                <a:spcPts val="0"/>
              </a:spcBef>
              <a:buClr>
                <a:srgbClr val="0D0D0D"/>
              </a:buClr>
              <a:buFont typeface="Helvetica"/>
              <a:defRPr sz="2772">
                <a:solidFill>
                  <a:srgbClr val="0D0D0D"/>
                </a:solidFill>
                <a:latin typeface="American Typewriter"/>
                <a:ea typeface="American Typewriter"/>
                <a:cs typeface="American Typewriter"/>
                <a:sym typeface="American Typewriter"/>
              </a:defRPr>
            </a:pPr>
            <a:r>
              <a:t>Data Preprocessing</a:t>
            </a:r>
          </a:p>
          <a:p>
            <a:pPr lvl="1" marL="768095" indent="-266700" defTabSz="384047">
              <a:lnSpc>
                <a:spcPct val="100000"/>
              </a:lnSpc>
              <a:spcBef>
                <a:spcPts val="0"/>
              </a:spcBef>
              <a:buClr>
                <a:srgbClr val="0D0D0D"/>
              </a:buClr>
              <a:buFont typeface="Helvetica"/>
              <a:defRPr sz="2772">
                <a:solidFill>
                  <a:srgbClr val="0D0D0D"/>
                </a:solidFill>
                <a:latin typeface="American Typewriter"/>
                <a:ea typeface="American Typewriter"/>
                <a:cs typeface="American Typewriter"/>
                <a:sym typeface="American Typewriter"/>
              </a:defRPr>
            </a:pPr>
            <a:r>
              <a:t>Principal Component Analysis (PCA)</a:t>
            </a:r>
          </a:p>
          <a:p>
            <a:pPr lvl="1" marL="768095" indent="-266700" defTabSz="384047">
              <a:lnSpc>
                <a:spcPct val="100000"/>
              </a:lnSpc>
              <a:spcBef>
                <a:spcPts val="0"/>
              </a:spcBef>
              <a:buClr>
                <a:srgbClr val="0D0D0D"/>
              </a:buClr>
              <a:buFont typeface="Helvetica"/>
              <a:defRPr sz="2772">
                <a:solidFill>
                  <a:srgbClr val="0D0D0D"/>
                </a:solidFill>
                <a:latin typeface="American Typewriter"/>
                <a:ea typeface="American Typewriter"/>
                <a:cs typeface="American Typewriter"/>
                <a:sym typeface="American Typewriter"/>
              </a:defRPr>
            </a:pPr>
            <a:r>
              <a:t>Model Building and Evaluation:</a:t>
            </a:r>
          </a:p>
          <a:p>
            <a:pPr lvl="2" marL="1152143" indent="-266700" defTabSz="384047">
              <a:lnSpc>
                <a:spcPct val="100000"/>
              </a:lnSpc>
              <a:spcBef>
                <a:spcPts val="0"/>
              </a:spcBef>
              <a:buClr>
                <a:srgbClr val="0D0D0D"/>
              </a:buClr>
              <a:buFont typeface="Helvetica"/>
              <a:defRPr sz="2772">
                <a:solidFill>
                  <a:srgbClr val="0D0D0D"/>
                </a:solidFill>
                <a:latin typeface="American Typewriter"/>
                <a:ea typeface="American Typewriter"/>
                <a:cs typeface="American Typewriter"/>
                <a:sym typeface="American Typewriter"/>
              </a:defRPr>
            </a:pPr>
            <a:r>
              <a:t>Gaussian Naive Bayes</a:t>
            </a:r>
          </a:p>
          <a:p>
            <a:pPr lvl="2" marL="1152143" indent="-266700" defTabSz="384047">
              <a:lnSpc>
                <a:spcPct val="100000"/>
              </a:lnSpc>
              <a:spcBef>
                <a:spcPts val="0"/>
              </a:spcBef>
              <a:buClr>
                <a:srgbClr val="0D0D0D"/>
              </a:buClr>
              <a:buFont typeface="Helvetica"/>
              <a:defRPr sz="2772">
                <a:solidFill>
                  <a:srgbClr val="0D0D0D"/>
                </a:solidFill>
                <a:latin typeface="American Typewriter"/>
                <a:ea typeface="American Typewriter"/>
                <a:cs typeface="American Typewriter"/>
                <a:sym typeface="American Typewriter"/>
              </a:defRPr>
            </a:pPr>
            <a:r>
              <a:t>Logistic Regression</a:t>
            </a:r>
          </a:p>
          <a:p>
            <a:pPr lvl="2" marL="1152143" indent="-266700" defTabSz="384047">
              <a:lnSpc>
                <a:spcPct val="100000"/>
              </a:lnSpc>
              <a:spcBef>
                <a:spcPts val="0"/>
              </a:spcBef>
              <a:buClr>
                <a:srgbClr val="0D0D0D"/>
              </a:buClr>
              <a:buFont typeface="Helvetica"/>
              <a:defRPr sz="2772">
                <a:solidFill>
                  <a:srgbClr val="0D0D0D"/>
                </a:solidFill>
                <a:latin typeface="American Typewriter"/>
                <a:ea typeface="American Typewriter"/>
                <a:cs typeface="American Typewriter"/>
                <a:sym typeface="American Typewriter"/>
              </a:defRPr>
            </a:pPr>
            <a:r>
              <a:t>Support Vector Machine (SVM)</a:t>
            </a:r>
          </a:p>
          <a:p>
            <a:pPr lvl="2" marL="1152143" indent="-266700" defTabSz="384047">
              <a:lnSpc>
                <a:spcPct val="100000"/>
              </a:lnSpc>
              <a:spcBef>
                <a:spcPts val="0"/>
              </a:spcBef>
              <a:buClr>
                <a:srgbClr val="0D0D0D"/>
              </a:buClr>
              <a:buFont typeface="Helvetica"/>
              <a:defRPr sz="2772">
                <a:solidFill>
                  <a:srgbClr val="0D0D0D"/>
                </a:solidFill>
                <a:latin typeface="American Typewriter"/>
                <a:ea typeface="American Typewriter"/>
                <a:cs typeface="American Typewriter"/>
                <a:sym typeface="American Typewriter"/>
              </a:defRPr>
            </a:pPr>
            <a:r>
              <a:t>Decision Tree</a:t>
            </a:r>
          </a:p>
          <a:p>
            <a:pPr lvl="2" marL="1152143" indent="-266700" defTabSz="384047">
              <a:lnSpc>
                <a:spcPct val="100000"/>
              </a:lnSpc>
              <a:spcBef>
                <a:spcPts val="0"/>
              </a:spcBef>
              <a:buClr>
                <a:srgbClr val="0D0D0D"/>
              </a:buClr>
              <a:buFont typeface="Helvetica"/>
              <a:defRPr sz="2772">
                <a:solidFill>
                  <a:srgbClr val="0D0D0D"/>
                </a:solidFill>
                <a:latin typeface="American Typewriter"/>
                <a:ea typeface="American Typewriter"/>
                <a:cs typeface="American Typewriter"/>
                <a:sym typeface="American Typewriter"/>
              </a:defRPr>
            </a:pPr>
            <a:r>
              <a:t>Ensemble Methods</a:t>
            </a:r>
          </a:p>
          <a:p>
            <a:pPr lvl="1" marL="768095" indent="-266700" defTabSz="384047">
              <a:lnSpc>
                <a:spcPct val="100000"/>
              </a:lnSpc>
              <a:spcBef>
                <a:spcPts val="0"/>
              </a:spcBef>
              <a:buClr>
                <a:srgbClr val="0D0D0D"/>
              </a:buClr>
              <a:buFont typeface="Helvetica"/>
              <a:defRPr sz="2772">
                <a:solidFill>
                  <a:srgbClr val="0D0D0D"/>
                </a:solidFill>
                <a:latin typeface="American Typewriter"/>
                <a:ea typeface="American Typewriter"/>
                <a:cs typeface="American Typewriter"/>
                <a:sym typeface="American Typewriter"/>
              </a:defRPr>
            </a:pPr>
            <a:r>
              <a:t>Model Evaluation for each technique used.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DATASET DESCRIPTION"/>
          <p:cNvSpPr txBox="1"/>
          <p:nvPr>
            <p:ph type="title"/>
          </p:nvPr>
        </p:nvSpPr>
        <p:spPr>
          <a:prstGeom prst="rect">
            <a:avLst/>
          </a:prstGeom>
        </p:spPr>
        <p:txBody>
          <a:bodyPr/>
          <a:lstStyle>
            <a:lvl1pPr algn="l">
              <a:defRPr spc="-100"/>
            </a:lvl1pPr>
          </a:lstStyle>
          <a:p>
            <a:pPr/>
            <a:r>
              <a:t>DATASET DESCRIPTION</a:t>
            </a:r>
          </a:p>
        </p:txBody>
      </p:sp>
      <p:sp>
        <p:nvSpPr>
          <p:cNvPr id="189" name="We got the dataset from Kaggle:-https://www.kaggle.com/code/suwarnabaraskar/prosperloan-patch-3suwarna/input"/>
          <p:cNvSpPr txBox="1"/>
          <p:nvPr>
            <p:ph type="body" idx="1"/>
          </p:nvPr>
        </p:nvSpPr>
        <p:spPr>
          <a:xfrm>
            <a:off x="1219199" y="4013200"/>
            <a:ext cx="21948578" cy="8483600"/>
          </a:xfrm>
          <a:prstGeom prst="rect">
            <a:avLst/>
          </a:prstGeom>
        </p:spPr>
        <p:txBody>
          <a:bodyPr/>
          <a:lstStyle/>
          <a:p>
            <a:pPr/>
            <a:r>
              <a:t>We got the dataset from Kaggle:-</a:t>
            </a:r>
          </a:p>
          <a:p>
            <a:pPr marL="0" indent="0">
              <a:buSzTx/>
              <a:buNone/>
              <a:defRPr sz="3200" u="sng">
                <a:solidFill>
                  <a:srgbClr val="0000FF"/>
                </a:solidFill>
                <a:uFill>
                  <a:solidFill>
                    <a:srgbClr val="0000FF"/>
                  </a:solidFill>
                </a:uFill>
              </a:defRPr>
            </a:pPr>
            <a:r>
              <a:rPr>
                <a:hlinkClick r:id="rId2" invalidUrl="" action="" tgtFrame="" tooltip="" history="1" highlightClick="0" endSnd="0"/>
              </a:rPr>
              <a:t> </a:t>
            </a:r>
            <a:r>
              <a:rPr>
                <a:hlinkClick r:id="rId2" invalidUrl="" action="" tgtFrame="" tooltip="" history="1" highlightClick="0" endSnd="0"/>
              </a:rPr>
              <a:t>https://www.kaggle.com/code/suwarnabaraskar/prosperloan-patch-3suwarna/input</a:t>
            </a:r>
            <a:endParaRPr sz="1400"/>
          </a:p>
          <a:p>
            <a:pPr>
              <a:defRPr sz="1400"/>
            </a:pPr>
          </a:p>
          <a:p>
            <a:pPr>
              <a:defRPr sz="3200"/>
            </a:pPr>
            <a:r>
              <a:t>Size of the data set</a:t>
            </a:r>
          </a:p>
        </p:txBody>
      </p:sp>
      <p:pic>
        <p:nvPicPr>
          <p:cNvPr id="190" name="Screenshot 2024-04-24 at 15.36.29.png" descr="Screenshot 2024-04-24 at 15.36.29.png"/>
          <p:cNvPicPr>
            <a:picLocks noChangeAspect="1"/>
          </p:cNvPicPr>
          <p:nvPr/>
        </p:nvPicPr>
        <p:blipFill>
          <a:blip r:embed="rId3">
            <a:extLst/>
          </a:blip>
          <a:stretch>
            <a:fillRect/>
          </a:stretch>
        </p:blipFill>
        <p:spPr>
          <a:xfrm>
            <a:off x="15962242" y="711196"/>
            <a:ext cx="8139318" cy="12293608"/>
          </a:xfrm>
          <a:prstGeom prst="rect">
            <a:avLst/>
          </a:prstGeom>
          <a:ln w="12700">
            <a:miter lim="400000"/>
          </a:ln>
        </p:spPr>
      </p:pic>
      <p:pic>
        <p:nvPicPr>
          <p:cNvPr id="191" name="Picture 1" descr="Picture 1"/>
          <p:cNvPicPr>
            <a:picLocks noChangeAspect="1"/>
          </p:cNvPicPr>
          <p:nvPr/>
        </p:nvPicPr>
        <p:blipFill>
          <a:blip r:embed="rId4">
            <a:extLst/>
          </a:blip>
          <a:stretch>
            <a:fillRect/>
          </a:stretch>
        </p:blipFill>
        <p:spPr>
          <a:xfrm>
            <a:off x="1378644" y="7122828"/>
            <a:ext cx="7212079" cy="296815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PREPROCESSING"/>
          <p:cNvSpPr txBox="1"/>
          <p:nvPr>
            <p:ph type="title"/>
          </p:nvPr>
        </p:nvSpPr>
        <p:spPr>
          <a:prstGeom prst="rect">
            <a:avLst/>
          </a:prstGeom>
        </p:spPr>
        <p:txBody>
          <a:bodyPr/>
          <a:lstStyle>
            <a:lvl1pPr>
              <a:defRPr spc="-100"/>
            </a:lvl1pPr>
          </a:lstStyle>
          <a:p>
            <a:pPr/>
            <a:r>
              <a:t>PREPROCESSING</a:t>
            </a:r>
          </a:p>
        </p:txBody>
      </p:sp>
      <p:sp>
        <p:nvSpPr>
          <p:cNvPr id="194" name="Calculated the percentage of null values in each column of the database.…"/>
          <p:cNvSpPr txBox="1"/>
          <p:nvPr>
            <p:ph type="body" idx="1"/>
          </p:nvPr>
        </p:nvSpPr>
        <p:spPr>
          <a:xfrm>
            <a:off x="1219198" y="3217260"/>
            <a:ext cx="21948580" cy="9279540"/>
          </a:xfrm>
          <a:prstGeom prst="rect">
            <a:avLst/>
          </a:prstGeom>
        </p:spPr>
        <p:txBody>
          <a:bodyPr/>
          <a:lstStyle/>
          <a:p>
            <a:pPr marL="0" indent="0" defTabSz="457200">
              <a:lnSpc>
                <a:spcPct val="100000"/>
              </a:lnSpc>
              <a:spcBef>
                <a:spcPts val="0"/>
              </a:spcBef>
              <a:buSzTx/>
              <a:buNone/>
              <a:defRPr sz="4300">
                <a:solidFill>
                  <a:srgbClr val="0D0D0D"/>
                </a:solidFill>
                <a:latin typeface="American Typewriter"/>
                <a:ea typeface="American Typewriter"/>
                <a:cs typeface="American Typewriter"/>
                <a:sym typeface="American Typewriter"/>
              </a:defRPr>
            </a:pPr>
          </a:p>
          <a:p>
            <a:pPr marL="446809" indent="-446809" defTabSz="457200">
              <a:lnSpc>
                <a:spcPct val="100000"/>
              </a:lnSpc>
              <a:spcBef>
                <a:spcPts val="0"/>
              </a:spcBef>
              <a:buSzPct val="45000"/>
              <a:buBlip>
                <a:blip r:embed="rId2"/>
              </a:buBlip>
              <a:defRPr sz="4300">
                <a:solidFill>
                  <a:srgbClr val="0D0D0D"/>
                </a:solidFill>
                <a:latin typeface="American Typewriter"/>
                <a:ea typeface="American Typewriter"/>
                <a:cs typeface="American Typewriter"/>
                <a:sym typeface="American Typewriter"/>
              </a:defRPr>
            </a:pPr>
            <a:r>
              <a:t>Calculated the percentage of null values in each column of the database.</a:t>
            </a:r>
          </a:p>
          <a:p>
            <a:pPr marL="446809" indent="-446809" defTabSz="457200">
              <a:lnSpc>
                <a:spcPct val="100000"/>
              </a:lnSpc>
              <a:spcBef>
                <a:spcPts val="0"/>
              </a:spcBef>
              <a:buSzPct val="45000"/>
              <a:buBlip>
                <a:blip r:embed="rId2"/>
              </a:buBlip>
              <a:defRPr sz="4300">
                <a:solidFill>
                  <a:srgbClr val="0D0D0D"/>
                </a:solidFill>
                <a:latin typeface="American Typewriter"/>
                <a:ea typeface="American Typewriter"/>
                <a:cs typeface="American Typewriter"/>
                <a:sym typeface="American Typewriter"/>
              </a:defRPr>
            </a:pPr>
            <a:r>
              <a:t>Removed columns with null values exceeding 50%.</a:t>
            </a:r>
          </a:p>
          <a:p>
            <a:pPr marL="446809" indent="-446809" defTabSz="457200">
              <a:lnSpc>
                <a:spcPct val="100000"/>
              </a:lnSpc>
              <a:spcBef>
                <a:spcPts val="0"/>
              </a:spcBef>
              <a:buSzPct val="45000"/>
              <a:buBlip>
                <a:blip r:embed="rId2"/>
              </a:buBlip>
              <a:defRPr sz="4300">
                <a:solidFill>
                  <a:srgbClr val="0D0D0D"/>
                </a:solidFill>
                <a:latin typeface="American Typewriter"/>
                <a:ea typeface="American Typewriter"/>
                <a:cs typeface="American Typewriter"/>
                <a:sym typeface="American Typewriter"/>
              </a:defRPr>
            </a:pPr>
            <a:r>
              <a:t>For numeric coulmns we replaced the null values with mean of the column and for non numeric columns we replaced them with mode</a:t>
            </a:r>
          </a:p>
        </p:txBody>
      </p:sp>
      <p:sp>
        <p:nvSpPr>
          <p:cNvPr id="195" name="HANDLING NULL VALUES"/>
          <p:cNvSpPr txBox="1"/>
          <p:nvPr>
            <p:ph type="body" idx="21"/>
          </p:nvPr>
        </p:nvSpPr>
        <p:spPr>
          <a:xfrm>
            <a:off x="1219200" y="2384648"/>
            <a:ext cx="21945602" cy="832614"/>
          </a:xfrm>
          <a:prstGeom prst="rect">
            <a:avLst/>
          </a:prstGeom>
          <a:extLst>
            <a:ext uri="{C572A759-6A51-4108-AA02-DFA0A04FC94B}">
              <ma14:wrappingTextBoxFlag xmlns:ma14="http://schemas.microsoft.com/office/mac/drawingml/2011/main" val="1"/>
            </a:ext>
          </a:extLst>
        </p:spPr>
        <p:txBody>
          <a:bodyPr/>
          <a:lstStyle/>
          <a:p>
            <a:pPr/>
            <a:r>
              <a:t>HANDLING NULL VALUES</a:t>
            </a:r>
          </a:p>
        </p:txBody>
      </p:sp>
      <p:pic>
        <p:nvPicPr>
          <p:cNvPr id="196" name="Picture 1" descr="Picture 1"/>
          <p:cNvPicPr>
            <a:picLocks noChangeAspect="1"/>
          </p:cNvPicPr>
          <p:nvPr/>
        </p:nvPicPr>
        <p:blipFill>
          <a:blip r:embed="rId3">
            <a:extLst/>
          </a:blip>
          <a:stretch>
            <a:fillRect/>
          </a:stretch>
        </p:blipFill>
        <p:spPr>
          <a:xfrm>
            <a:off x="1587699" y="7603783"/>
            <a:ext cx="14255274" cy="5337517"/>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PREPROCESSING"/>
          <p:cNvSpPr txBox="1"/>
          <p:nvPr>
            <p:ph type="title"/>
          </p:nvPr>
        </p:nvSpPr>
        <p:spPr>
          <a:prstGeom prst="rect">
            <a:avLst/>
          </a:prstGeom>
        </p:spPr>
        <p:txBody>
          <a:bodyPr/>
          <a:lstStyle>
            <a:lvl1pPr>
              <a:defRPr spc="-100"/>
            </a:lvl1pPr>
          </a:lstStyle>
          <a:p>
            <a:pPr/>
            <a:r>
              <a:t>PREPROCESSING</a:t>
            </a:r>
          </a:p>
        </p:txBody>
      </p:sp>
      <p:sp>
        <p:nvSpPr>
          <p:cNvPr id="199" name="Calculated the percentage of null values in each column of the database.…"/>
          <p:cNvSpPr txBox="1"/>
          <p:nvPr>
            <p:ph type="body" idx="1"/>
          </p:nvPr>
        </p:nvSpPr>
        <p:spPr>
          <a:xfrm>
            <a:off x="1219198" y="3498574"/>
            <a:ext cx="21948580" cy="8998227"/>
          </a:xfrm>
          <a:prstGeom prst="rect">
            <a:avLst/>
          </a:prstGeom>
        </p:spPr>
        <p:txBody>
          <a:bodyPr/>
          <a:lstStyle/>
          <a:p>
            <a:pPr marL="446809" indent="-446809" defTabSz="457200">
              <a:lnSpc>
                <a:spcPct val="100000"/>
              </a:lnSpc>
              <a:spcBef>
                <a:spcPts val="0"/>
              </a:spcBef>
              <a:buSzPct val="45000"/>
              <a:buBlip>
                <a:blip r:embed="rId2"/>
              </a:buBlip>
              <a:defRPr sz="4300">
                <a:solidFill>
                  <a:srgbClr val="0D0D0D"/>
                </a:solidFill>
                <a:latin typeface="American Typewriter"/>
                <a:ea typeface="American Typewriter"/>
                <a:cs typeface="American Typewriter"/>
                <a:sym typeface="American Typewriter"/>
              </a:defRPr>
            </a:pPr>
          </a:p>
          <a:p>
            <a:pPr marL="0" indent="0" defTabSz="457200">
              <a:lnSpc>
                <a:spcPct val="100000"/>
              </a:lnSpc>
              <a:spcBef>
                <a:spcPts val="0"/>
              </a:spcBef>
              <a:buSzTx/>
              <a:buNone/>
              <a:defRPr sz="4300">
                <a:solidFill>
                  <a:srgbClr val="0D0D0D"/>
                </a:solidFill>
                <a:latin typeface="American Typewriter"/>
                <a:ea typeface="American Typewriter"/>
                <a:cs typeface="American Typewriter"/>
                <a:sym typeface="American Typewriter"/>
              </a:defRPr>
            </a:pPr>
          </a:p>
          <a:p>
            <a:pPr marL="446809" indent="-446809" defTabSz="457200">
              <a:lnSpc>
                <a:spcPct val="100000"/>
              </a:lnSpc>
              <a:spcBef>
                <a:spcPts val="0"/>
              </a:spcBef>
              <a:buSzPct val="45000"/>
              <a:buBlip>
                <a:blip r:embed="rId2"/>
              </a:buBlip>
              <a:defRPr sz="4300">
                <a:solidFill>
                  <a:srgbClr val="0D0D0D"/>
                </a:solidFill>
                <a:latin typeface="American Typewriter"/>
                <a:ea typeface="American Typewriter"/>
                <a:cs typeface="American Typewriter"/>
                <a:sym typeface="American Typewriter"/>
              </a:defRPr>
            </a:pPr>
            <a:r>
              <a:t>Dropped the columns which are not important in the context of Loan Default Predection such as Listing Key, Date and time on which loan was sanctioned etc..</a:t>
            </a:r>
          </a:p>
          <a:p>
            <a:pPr marL="446809" indent="-446809" defTabSz="457200">
              <a:lnSpc>
                <a:spcPct val="100000"/>
              </a:lnSpc>
              <a:spcBef>
                <a:spcPts val="0"/>
              </a:spcBef>
              <a:buSzPct val="45000"/>
              <a:buBlip>
                <a:blip r:embed="rId2"/>
              </a:buBlip>
              <a:defRPr sz="4300">
                <a:solidFill>
                  <a:srgbClr val="0D0D0D"/>
                </a:solidFill>
                <a:latin typeface="American Typewriter"/>
                <a:ea typeface="American Typewriter"/>
                <a:cs typeface="American Typewriter"/>
                <a:sym typeface="American Typewriter"/>
              </a:defRPr>
            </a:pPr>
            <a:r>
              <a:t>Designated the column "Loan Status" as the target column.</a:t>
            </a:r>
          </a:p>
          <a:p>
            <a:pPr marL="446809" indent="-446809" defTabSz="457200">
              <a:lnSpc>
                <a:spcPct val="100000"/>
              </a:lnSpc>
              <a:spcBef>
                <a:spcPts val="0"/>
              </a:spcBef>
              <a:buSzPct val="45000"/>
              <a:buBlip>
                <a:blip r:embed="rId2"/>
              </a:buBlip>
              <a:defRPr sz="4300">
                <a:solidFill>
                  <a:srgbClr val="0D0D0D"/>
                </a:solidFill>
                <a:latin typeface="American Typewriter"/>
                <a:ea typeface="American Typewriter"/>
                <a:cs typeface="American Typewriter"/>
                <a:sym typeface="American Typewriter"/>
              </a:defRPr>
            </a:pPr>
            <a:r>
              <a:t>Removed rows in the database with null values in the "Loan Status" column.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EDA"/>
          <p:cNvSpPr txBox="1"/>
          <p:nvPr>
            <p:ph type="title"/>
          </p:nvPr>
        </p:nvSpPr>
        <p:spPr>
          <a:prstGeom prst="rect">
            <a:avLst/>
          </a:prstGeom>
        </p:spPr>
        <p:txBody>
          <a:bodyPr/>
          <a:lstStyle>
            <a:lvl1pPr>
              <a:defRPr spc="-100"/>
            </a:lvl1pPr>
          </a:lstStyle>
          <a:p>
            <a:pPr/>
            <a:r>
              <a:t>EDA </a:t>
            </a:r>
          </a:p>
        </p:txBody>
      </p:sp>
      <p:sp>
        <p:nvSpPr>
          <p:cNvPr id="202" name="Loan Status Distribution:…"/>
          <p:cNvSpPr txBox="1"/>
          <p:nvPr>
            <p:ph type="body" idx="1"/>
          </p:nvPr>
        </p:nvSpPr>
        <p:spPr>
          <a:xfrm>
            <a:off x="1219198" y="4013200"/>
            <a:ext cx="21948580" cy="8483600"/>
          </a:xfrm>
          <a:prstGeom prst="rect">
            <a:avLst/>
          </a:prstGeom>
        </p:spPr>
        <p:txBody>
          <a:bodyPr/>
          <a:lstStyle/>
          <a:p>
            <a:pPr marL="457200"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Loan Status Distribution:</a:t>
            </a:r>
          </a:p>
          <a:p>
            <a:pPr lvl="1" marL="914400"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Most loan statuses are still current.</a:t>
            </a:r>
          </a:p>
          <a:p>
            <a:pPr marL="457200"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Borrowed Amount Distribution:</a:t>
            </a:r>
          </a:p>
          <a:p>
            <a:pPr lvl="1" marL="914400"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Majority of loans fall into the average amounts of $5,000, $10,000, and $15,000.</a:t>
            </a:r>
          </a:p>
          <a:p>
            <a:pPr marL="457200"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Loan Duration:</a:t>
            </a:r>
          </a:p>
          <a:p>
            <a:pPr lvl="1" marL="914400"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Most loans have a duration of three years, followed by five years.</a:t>
            </a:r>
          </a:p>
          <a:p>
            <a:pPr marL="457200"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Employment Status:</a:t>
            </a:r>
          </a:p>
          <a:p>
            <a:pPr lvl="1" marL="914400"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Majority of people are employed, but more than half do not own their own house.</a:t>
            </a:r>
          </a:p>
          <a:p>
            <a:pPr marL="457200"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Average Number of Accounts:</a:t>
            </a:r>
          </a:p>
          <a:p>
            <a:pPr lvl="1" marL="914400"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On average, a client is likely to have 6 accounts.</a:t>
            </a:r>
          </a:p>
          <a:p>
            <a:pPr marL="457200"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Average Monthly Disbursement:</a:t>
            </a:r>
          </a:p>
          <a:p>
            <a:pPr lvl="1" marL="914400"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Average monthly disbursement stands at around $1,000.</a:t>
            </a:r>
          </a:p>
          <a:p>
            <a:pPr marL="457200"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Reasons for Loans:</a:t>
            </a:r>
          </a:p>
          <a:p>
            <a:pPr lvl="1" marL="914400" indent="-317500" defTabSz="457200">
              <a:lnSpc>
                <a:spcPct val="100000"/>
              </a:lnSpc>
              <a:spcBef>
                <a:spcPts val="0"/>
              </a:spcBef>
              <a:buClr>
                <a:srgbClr val="0D0D0D"/>
              </a:buClr>
              <a:buFont typeface="Helvetica"/>
              <a:defRPr sz="3300">
                <a:solidFill>
                  <a:srgbClr val="0D0D0D"/>
                </a:solidFill>
                <a:latin typeface="American Typewriter"/>
                <a:ea typeface="American Typewriter"/>
                <a:cs typeface="American Typewriter"/>
                <a:sym typeface="American Typewriter"/>
              </a:defRPr>
            </a:pPr>
            <a:r>
              <a:t>Most common reasons for loans include Debt Consolidation, Home, Business, and Others.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A7A7A7"/>
      </a:dk2>
      <a:lt2>
        <a:srgbClr val="535353"/>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Helvetica Neue"/>
        <a:ea typeface="Helvetica Neue"/>
        <a:cs typeface="Helvetica Neue"/>
      </a:majorFont>
      <a:minorFont>
        <a:latin typeface="Helvetica"/>
        <a:ea typeface="Helvetica"/>
        <a:cs typeface="Helvetica"/>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7"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7"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A7A7A7"/>
      </a:dk2>
      <a:lt2>
        <a:srgbClr val="535353"/>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Helvetica Neue"/>
        <a:ea typeface="Helvetica Neue"/>
        <a:cs typeface="Helvetica Neue"/>
      </a:majorFont>
      <a:minorFont>
        <a:latin typeface="Helvetica"/>
        <a:ea typeface="Helvetica"/>
        <a:cs typeface="Helvetica"/>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7"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7"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