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9F24-E010-421D-B286-8AFAA696C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5A672-B414-4B18-8170-CC31985D1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05231-E8CA-4351-B5A9-0189FF12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09373-8C7F-421C-ACD8-CD7D3406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64384-9B93-4A0F-9C4B-DFA23F21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16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215E-AEC1-4F76-B2F8-A32A3EC29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EF596-8A5D-4F33-9E5F-785979550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2454E-CC18-4C54-8B87-2A62F07F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E9513-3988-4850-8363-142691BF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AF036-6D41-4598-B8A7-1527BD5C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53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3E8C9-94F8-454E-836C-26E5F264B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4D1B2-3608-4544-8D42-E6A4FF7CA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EA4BC-95AE-40A9-BC01-925FB23E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E0F18-1604-42E7-8AE2-90081A53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514F5-8451-4E77-9EE0-6DC344C8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623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64996" y="1489455"/>
            <a:ext cx="9462007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953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2F25-9FE9-4E71-894A-E8C870C63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604E6-1DD4-4224-828E-8ABF96924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E904E-265F-4241-B537-7E945011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CB0F3-CB24-4B24-895E-5E061B30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4A396-2D72-44A1-83E1-756C8B83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81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9658-D6E5-4DC5-8115-2DD2C4A4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FCCFD-A3DF-4A03-ADEC-6E7C2C38C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E84CB-A324-40B2-A306-D78DCBB3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69A87-DD8A-40F7-B2E1-E19B21D7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03BDD-6FA5-433C-B5DC-CEEC1F82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68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D940F-EA21-4DB9-8A8C-7628875C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0BAAF-39B3-4F60-AD9A-A02023DBD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6C1CF-CFD9-4174-8614-9F8511223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B0AC0-39F0-47CD-863D-A0A76201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1E84F-A321-4D66-A3B7-DEEDCD5E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8DBFB-8954-49F3-890E-1B3FAB67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4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4DB4-1C61-4841-8C01-C3B97074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2D086-F374-420F-A168-ABEEC4B52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0ACF9-57E7-40FE-B212-6702A8A0C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B658D-3967-407C-B312-72F53568B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A4190-6164-4C09-BA8B-6F9A7C364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002B91-D799-4AB1-BE72-CDD8E175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A5758-4A03-494D-B3A1-727FFF98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013438-078B-4EA9-8579-7EDC4538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9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C088-0DDD-486C-9769-B4385FE7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D9849E-E855-4A48-8A4A-80016E6F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D9B8D-1C81-49CB-B30F-D3A791F5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7B6A3-0D67-465D-A56B-BB047E39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12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8C0C95-FA16-4F67-8290-959ABE2FE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B1B809-7F28-4EEB-8E5B-13C4AB281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563EE-5AFB-4A1A-BAFE-3F9099E2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14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73A7-688C-4F6B-9B0A-2C7961A8F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00251-4A9F-4380-BC6E-59DA9DC64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2748F-1B25-4D06-AA01-C21AC884F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B89EC-77AD-4E0A-9295-3529C8754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6D99C-D067-473F-91CA-17AB0943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E36DE-F9F0-488F-9209-AB488AAF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52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18C3-9A73-4170-9600-BF254CF54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0C7C4F-343E-4255-941C-514D77393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F2A91-3F4E-446F-81E7-BF52C7A62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C5379-8913-4047-8D5B-B4D42E69A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5339D-1DA2-4EC3-A5BF-5F0A5B3E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A0CE2-1F2D-4427-9C80-F40B104F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52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E27200-2C08-4A4F-96E1-FB3839A66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CC079-59E8-46D0-AD90-ED4BFC725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33C5B-CB9E-42AD-BD32-516496F1E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0CDCD-519F-4370-916A-BC9E39C09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CE789-9054-4E16-BA7D-AF7EE9A23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87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25969" y="2751454"/>
            <a:ext cx="3475354" cy="177165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marR="5080">
              <a:lnSpc>
                <a:spcPts val="6540"/>
              </a:lnSpc>
              <a:spcBef>
                <a:spcPts val="865"/>
              </a:spcBef>
            </a:pPr>
            <a:r>
              <a:rPr sz="6000" b="1" spc="-10" dirty="0">
                <a:latin typeface="Calibri"/>
                <a:cs typeface="Calibri"/>
              </a:rPr>
              <a:t>Airbnb </a:t>
            </a:r>
            <a:r>
              <a:rPr sz="6000" b="1" spc="-5" dirty="0">
                <a:latin typeface="Calibri"/>
                <a:cs typeface="Calibri"/>
              </a:rPr>
              <a:t> </a:t>
            </a:r>
            <a:r>
              <a:rPr sz="6000" b="1" dirty="0">
                <a:latin typeface="Calibri"/>
                <a:cs typeface="Calibri"/>
              </a:rPr>
              <a:t>Case</a:t>
            </a:r>
            <a:r>
              <a:rPr sz="6000" b="1" spc="-90" dirty="0">
                <a:latin typeface="Calibri"/>
                <a:cs typeface="Calibri"/>
              </a:rPr>
              <a:t> </a:t>
            </a:r>
            <a:r>
              <a:rPr sz="6000" b="1" spc="5" dirty="0">
                <a:latin typeface="Calibri"/>
                <a:cs typeface="Calibri"/>
              </a:rPr>
              <a:t>Study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25969" y="2235898"/>
            <a:ext cx="19989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35" dirty="0">
                <a:latin typeface="Calibri"/>
                <a:cs typeface="Calibri"/>
              </a:rPr>
              <a:t>III</a:t>
            </a:r>
            <a:r>
              <a:rPr sz="2400" b="1" spc="5" dirty="0">
                <a:latin typeface="Calibri"/>
                <a:cs typeface="Calibri"/>
              </a:rPr>
              <a:t>T</a:t>
            </a:r>
            <a:r>
              <a:rPr sz="2400" b="1" spc="15" dirty="0">
                <a:latin typeface="Calibri"/>
                <a:cs typeface="Calibri"/>
              </a:rPr>
              <a:t>-</a:t>
            </a:r>
            <a:r>
              <a:rPr sz="2400" b="1" dirty="0">
                <a:latin typeface="Calibri"/>
                <a:cs typeface="Calibri"/>
              </a:rPr>
              <a:t>B</a:t>
            </a:r>
            <a:r>
              <a:rPr sz="2400" b="1" spc="-1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&amp;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</a:t>
            </a:r>
            <a:r>
              <a:rPr sz="2400" b="1" spc="-10" dirty="0">
                <a:latin typeface="Calibri"/>
                <a:cs typeface="Calibri"/>
              </a:rPr>
              <a:t>p</a:t>
            </a:r>
            <a:r>
              <a:rPr sz="2400" b="1" spc="-35" dirty="0">
                <a:latin typeface="Calibri"/>
                <a:cs typeface="Calibri"/>
              </a:rPr>
              <a:t>G</a:t>
            </a:r>
            <a:r>
              <a:rPr sz="2400" b="1" spc="-105" dirty="0">
                <a:latin typeface="Calibri"/>
                <a:cs typeface="Calibri"/>
              </a:rPr>
              <a:t>r</a:t>
            </a:r>
            <a:r>
              <a:rPr sz="2400" b="1" spc="10" dirty="0">
                <a:latin typeface="Calibri"/>
                <a:cs typeface="Calibri"/>
              </a:rPr>
              <a:t>a</a:t>
            </a:r>
            <a:r>
              <a:rPr sz="2400" b="1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6653530" cy="6858000"/>
            <a:chOff x="0" y="0"/>
            <a:chExt cx="6653530" cy="68580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495425" cy="6858000"/>
            </a:xfrm>
            <a:custGeom>
              <a:avLst/>
              <a:gdLst/>
              <a:ahLst/>
              <a:cxnLst/>
              <a:rect l="l" t="t" r="r" b="b"/>
              <a:pathLst>
                <a:path w="1495425" h="6858000">
                  <a:moveTo>
                    <a:pt x="149542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5425" y="6858000"/>
                  </a:lnTo>
                  <a:lnTo>
                    <a:pt x="149542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" y="361886"/>
              <a:ext cx="6310376" cy="631990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5300" y="390525"/>
              <a:ext cx="6010275" cy="6019800"/>
            </a:xfrm>
            <a:custGeom>
              <a:avLst/>
              <a:gdLst/>
              <a:ahLst/>
              <a:cxnLst/>
              <a:rect l="l" t="t" r="r" b="b"/>
              <a:pathLst>
                <a:path w="6010275" h="6019800">
                  <a:moveTo>
                    <a:pt x="6010275" y="0"/>
                  </a:moveTo>
                  <a:lnTo>
                    <a:pt x="0" y="0"/>
                  </a:lnTo>
                  <a:lnTo>
                    <a:pt x="0" y="6019800"/>
                  </a:lnTo>
                  <a:lnTo>
                    <a:pt x="6010275" y="6019800"/>
                  </a:lnTo>
                  <a:lnTo>
                    <a:pt x="6010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5425" y="666750"/>
              <a:ext cx="4010025" cy="5467350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11458575" y="2981325"/>
            <a:ext cx="200025" cy="676275"/>
          </a:xfrm>
          <a:custGeom>
            <a:avLst/>
            <a:gdLst/>
            <a:ahLst/>
            <a:cxnLst/>
            <a:rect l="l" t="t" r="r" b="b"/>
            <a:pathLst>
              <a:path w="200025" h="676275">
                <a:moveTo>
                  <a:pt x="200025" y="0"/>
                </a:moveTo>
                <a:lnTo>
                  <a:pt x="0" y="0"/>
                </a:lnTo>
                <a:lnTo>
                  <a:pt x="0" y="676275"/>
                </a:lnTo>
                <a:lnTo>
                  <a:pt x="200025" y="676275"/>
                </a:lnTo>
                <a:lnTo>
                  <a:pt x="20002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25275" y="2981325"/>
            <a:ext cx="200025" cy="676275"/>
          </a:xfrm>
          <a:custGeom>
            <a:avLst/>
            <a:gdLst/>
            <a:ahLst/>
            <a:cxnLst/>
            <a:rect l="l" t="t" r="r" b="b"/>
            <a:pathLst>
              <a:path w="200025" h="676275">
                <a:moveTo>
                  <a:pt x="200025" y="0"/>
                </a:moveTo>
                <a:lnTo>
                  <a:pt x="0" y="0"/>
                </a:lnTo>
                <a:lnTo>
                  <a:pt x="0" y="676275"/>
                </a:lnTo>
                <a:lnTo>
                  <a:pt x="200025" y="676275"/>
                </a:lnTo>
                <a:lnTo>
                  <a:pt x="20002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91975" y="2981325"/>
            <a:ext cx="200025" cy="676275"/>
          </a:xfrm>
          <a:custGeom>
            <a:avLst/>
            <a:gdLst/>
            <a:ahLst/>
            <a:cxnLst/>
            <a:rect l="l" t="t" r="r" b="b"/>
            <a:pathLst>
              <a:path w="200025" h="676275">
                <a:moveTo>
                  <a:pt x="200025" y="0"/>
                </a:moveTo>
                <a:lnTo>
                  <a:pt x="0" y="0"/>
                </a:lnTo>
                <a:lnTo>
                  <a:pt x="0" y="676275"/>
                </a:lnTo>
                <a:lnTo>
                  <a:pt x="200025" y="676275"/>
                </a:lnTo>
                <a:lnTo>
                  <a:pt x="20002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29701" y="5348287"/>
            <a:ext cx="3609975" cy="1381125"/>
          </a:xfrm>
          <a:custGeom>
            <a:avLst/>
            <a:gdLst/>
            <a:ahLst/>
            <a:cxnLst/>
            <a:rect l="l" t="t" r="r" b="b"/>
            <a:pathLst>
              <a:path w="3609975" h="1381125">
                <a:moveTo>
                  <a:pt x="3609975" y="0"/>
                </a:moveTo>
                <a:lnTo>
                  <a:pt x="0" y="0"/>
                </a:lnTo>
                <a:lnTo>
                  <a:pt x="0" y="1381125"/>
                </a:lnTo>
                <a:lnTo>
                  <a:pt x="3609975" y="1381125"/>
                </a:lnTo>
                <a:lnTo>
                  <a:pt x="360997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007" y="290830"/>
            <a:ext cx="4853940" cy="172910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080">
              <a:lnSpc>
                <a:spcPct val="91100"/>
              </a:lnSpc>
              <a:spcBef>
                <a:spcPts val="550"/>
              </a:spcBef>
            </a:pPr>
            <a:r>
              <a:rPr sz="3950" spc="-10" dirty="0"/>
              <a:t>Most</a:t>
            </a:r>
            <a:r>
              <a:rPr sz="3950" spc="869" dirty="0"/>
              <a:t> </a:t>
            </a:r>
            <a:r>
              <a:rPr sz="3950" spc="-10" dirty="0"/>
              <a:t>Popular </a:t>
            </a:r>
            <a:r>
              <a:rPr sz="3950" spc="-5" dirty="0"/>
              <a:t> </a:t>
            </a:r>
            <a:r>
              <a:rPr sz="3950" spc="5" dirty="0"/>
              <a:t>Localities</a:t>
            </a:r>
            <a:r>
              <a:rPr sz="3950" spc="135" dirty="0"/>
              <a:t> </a:t>
            </a:r>
            <a:r>
              <a:rPr sz="3950" dirty="0"/>
              <a:t>and </a:t>
            </a:r>
            <a:r>
              <a:rPr sz="3950" spc="5" dirty="0"/>
              <a:t> Properties</a:t>
            </a:r>
            <a:r>
              <a:rPr sz="3950" spc="114" dirty="0"/>
              <a:t> </a:t>
            </a:r>
            <a:r>
              <a:rPr sz="3950" spc="10" dirty="0"/>
              <a:t>in</a:t>
            </a:r>
            <a:r>
              <a:rPr sz="3950" spc="25" dirty="0"/>
              <a:t> New</a:t>
            </a:r>
            <a:r>
              <a:rPr sz="3950" spc="-55" dirty="0"/>
              <a:t> </a:t>
            </a:r>
            <a:r>
              <a:rPr sz="3950" spc="-45" dirty="0"/>
              <a:t>York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0" y="1085850"/>
            <a:ext cx="85725" cy="666750"/>
          </a:xfrm>
          <a:custGeom>
            <a:avLst/>
            <a:gdLst/>
            <a:ahLst/>
            <a:cxnLst/>
            <a:rect l="l" t="t" r="r" b="b"/>
            <a:pathLst>
              <a:path w="85725" h="666750">
                <a:moveTo>
                  <a:pt x="85725" y="0"/>
                </a:moveTo>
                <a:lnTo>
                  <a:pt x="0" y="0"/>
                </a:lnTo>
                <a:lnTo>
                  <a:pt x="0" y="666750"/>
                </a:lnTo>
                <a:lnTo>
                  <a:pt x="85725" y="666750"/>
                </a:lnTo>
                <a:lnTo>
                  <a:pt x="8572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925" y="1085850"/>
            <a:ext cx="190500" cy="666750"/>
          </a:xfrm>
          <a:custGeom>
            <a:avLst/>
            <a:gdLst/>
            <a:ahLst/>
            <a:cxnLst/>
            <a:rect l="l" t="t" r="r" b="b"/>
            <a:pathLst>
              <a:path w="190500" h="666750">
                <a:moveTo>
                  <a:pt x="190500" y="0"/>
                </a:moveTo>
                <a:lnTo>
                  <a:pt x="0" y="0"/>
                </a:lnTo>
                <a:lnTo>
                  <a:pt x="0" y="666750"/>
                </a:lnTo>
                <a:lnTo>
                  <a:pt x="190500" y="666750"/>
                </a:lnTo>
                <a:lnTo>
                  <a:pt x="1905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6750" y="2085975"/>
            <a:ext cx="4295775" cy="28575"/>
          </a:xfrm>
          <a:custGeom>
            <a:avLst/>
            <a:gdLst/>
            <a:ahLst/>
            <a:cxnLst/>
            <a:rect l="l" t="t" r="r" b="b"/>
            <a:pathLst>
              <a:path w="4295775" h="28575">
                <a:moveTo>
                  <a:pt x="4295775" y="0"/>
                </a:moveTo>
                <a:lnTo>
                  <a:pt x="0" y="0"/>
                </a:lnTo>
                <a:lnTo>
                  <a:pt x="0" y="28575"/>
                </a:lnTo>
                <a:lnTo>
                  <a:pt x="4295775" y="28575"/>
                </a:lnTo>
                <a:lnTo>
                  <a:pt x="429577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27075" y="2559367"/>
            <a:ext cx="4253865" cy="311023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9235">
              <a:lnSpc>
                <a:spcPct val="90000"/>
              </a:lnSpc>
              <a:spcBef>
                <a:spcPts val="39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30" dirty="0">
                <a:latin typeface="Calibri"/>
                <a:cs typeface="Calibri"/>
              </a:rPr>
              <a:t>Acc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17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  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4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 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nt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  </a:t>
            </a:r>
            <a:r>
              <a:rPr sz="2400" spc="-5" dirty="0">
                <a:latin typeface="Calibri"/>
                <a:cs typeface="Calibri"/>
              </a:rPr>
              <a:t>popular </a:t>
            </a:r>
            <a:r>
              <a:rPr sz="2400" spc="-10" dirty="0">
                <a:latin typeface="Calibri"/>
                <a:cs typeface="Calibri"/>
              </a:rPr>
              <a:t>localities and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lighter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 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  </a:t>
            </a:r>
            <a:r>
              <a:rPr sz="2400" spc="-35" dirty="0">
                <a:latin typeface="Calibri"/>
                <a:cs typeface="Calibri"/>
              </a:rPr>
              <a:t>popular.</a:t>
            </a:r>
            <a:endParaRPr sz="2400">
              <a:latin typeface="Calibri"/>
              <a:cs typeface="Calibri"/>
            </a:endParaRPr>
          </a:p>
          <a:p>
            <a:pPr marL="241300" marR="96520" indent="-229235">
              <a:lnSpc>
                <a:spcPct val="90400"/>
              </a:lnSpc>
              <a:spcBef>
                <a:spcPts val="6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5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can </a:t>
            </a:r>
            <a:r>
              <a:rPr sz="2400" spc="5" dirty="0">
                <a:latin typeface="Calibri"/>
                <a:cs typeface="Calibri"/>
              </a:rPr>
              <a:t>conclude </a:t>
            </a:r>
            <a:r>
              <a:rPr sz="2400" spc="-5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Manhattan,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Brooklyn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Queens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15" dirty="0">
                <a:latin typeface="Calibri"/>
                <a:cs typeface="Calibri"/>
              </a:rPr>
              <a:t>much </a:t>
            </a:r>
            <a:r>
              <a:rPr sz="2400" spc="-5" dirty="0">
                <a:latin typeface="Calibri"/>
                <a:cs typeface="Calibri"/>
              </a:rPr>
              <a:t>popular than </a:t>
            </a:r>
            <a:r>
              <a:rPr sz="2400" spc="-25" dirty="0">
                <a:latin typeface="Calibri"/>
                <a:cs typeface="Calibri"/>
              </a:rPr>
              <a:t>Bronx 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St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25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la</a:t>
            </a:r>
            <a:r>
              <a:rPr sz="2400" spc="10" dirty="0">
                <a:latin typeface="Calibri"/>
                <a:cs typeface="Calibri"/>
              </a:rPr>
              <a:t>nd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534025" y="0"/>
            <a:ext cx="6657975" cy="6858000"/>
            <a:chOff x="5534025" y="0"/>
            <a:chExt cx="6657975" cy="6858000"/>
          </a:xfrm>
        </p:grpSpPr>
        <p:sp>
          <p:nvSpPr>
            <p:cNvPr id="8" name="object 8"/>
            <p:cNvSpPr/>
            <p:nvPr/>
          </p:nvSpPr>
          <p:spPr>
            <a:xfrm>
              <a:off x="10696575" y="0"/>
              <a:ext cx="1495425" cy="6858000"/>
            </a:xfrm>
            <a:custGeom>
              <a:avLst/>
              <a:gdLst/>
              <a:ahLst/>
              <a:cxnLst/>
              <a:rect l="l" t="t" r="r" b="b"/>
              <a:pathLst>
                <a:path w="1495425" h="6858000">
                  <a:moveTo>
                    <a:pt x="149542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5425" y="6858000"/>
                  </a:lnTo>
                  <a:lnTo>
                    <a:pt x="149542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4025" y="485711"/>
              <a:ext cx="6310376" cy="613892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686425" y="514350"/>
              <a:ext cx="6010275" cy="5838825"/>
            </a:xfrm>
            <a:custGeom>
              <a:avLst/>
              <a:gdLst/>
              <a:ahLst/>
              <a:cxnLst/>
              <a:rect l="l" t="t" r="r" b="b"/>
              <a:pathLst>
                <a:path w="6010275" h="5838825">
                  <a:moveTo>
                    <a:pt x="6010275" y="0"/>
                  </a:moveTo>
                  <a:lnTo>
                    <a:pt x="0" y="0"/>
                  </a:lnTo>
                  <a:lnTo>
                    <a:pt x="0" y="5838825"/>
                  </a:lnTo>
                  <a:lnTo>
                    <a:pt x="6010275" y="5838825"/>
                  </a:lnTo>
                  <a:lnTo>
                    <a:pt x="6010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1700" y="800100"/>
              <a:ext cx="5419725" cy="5257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972" y="774318"/>
            <a:ext cx="439547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184910" algn="l"/>
                <a:tab pos="2128520" algn="l"/>
              </a:tabLst>
            </a:pPr>
            <a:r>
              <a:rPr sz="3950" spc="-110" dirty="0"/>
              <a:t>Top	</a:t>
            </a:r>
            <a:r>
              <a:rPr sz="3950" spc="20" dirty="0"/>
              <a:t>10	Unpopular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668972" y="1318005"/>
            <a:ext cx="219773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dirty="0">
                <a:latin typeface="Calibri"/>
                <a:cs typeface="Calibri"/>
              </a:rPr>
              <a:t>Properties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085850"/>
            <a:ext cx="85725" cy="666750"/>
          </a:xfrm>
          <a:custGeom>
            <a:avLst/>
            <a:gdLst/>
            <a:ahLst/>
            <a:cxnLst/>
            <a:rect l="l" t="t" r="r" b="b"/>
            <a:pathLst>
              <a:path w="85725" h="666750">
                <a:moveTo>
                  <a:pt x="85725" y="0"/>
                </a:moveTo>
                <a:lnTo>
                  <a:pt x="0" y="0"/>
                </a:lnTo>
                <a:lnTo>
                  <a:pt x="0" y="666750"/>
                </a:lnTo>
                <a:lnTo>
                  <a:pt x="85725" y="666750"/>
                </a:lnTo>
                <a:lnTo>
                  <a:pt x="8572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925" y="1085850"/>
            <a:ext cx="190500" cy="666750"/>
          </a:xfrm>
          <a:custGeom>
            <a:avLst/>
            <a:gdLst/>
            <a:ahLst/>
            <a:cxnLst/>
            <a:rect l="l" t="t" r="r" b="b"/>
            <a:pathLst>
              <a:path w="190500" h="666750">
                <a:moveTo>
                  <a:pt x="190500" y="0"/>
                </a:moveTo>
                <a:lnTo>
                  <a:pt x="0" y="0"/>
                </a:lnTo>
                <a:lnTo>
                  <a:pt x="0" y="666750"/>
                </a:lnTo>
                <a:lnTo>
                  <a:pt x="190500" y="666750"/>
                </a:lnTo>
                <a:lnTo>
                  <a:pt x="1905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6750" y="2085975"/>
            <a:ext cx="4295775" cy="28575"/>
          </a:xfrm>
          <a:custGeom>
            <a:avLst/>
            <a:gdLst/>
            <a:ahLst/>
            <a:cxnLst/>
            <a:rect l="l" t="t" r="r" b="b"/>
            <a:pathLst>
              <a:path w="4295775" h="28575">
                <a:moveTo>
                  <a:pt x="4295775" y="0"/>
                </a:moveTo>
                <a:lnTo>
                  <a:pt x="0" y="0"/>
                </a:lnTo>
                <a:lnTo>
                  <a:pt x="0" y="28575"/>
                </a:lnTo>
                <a:lnTo>
                  <a:pt x="4295775" y="28575"/>
                </a:lnTo>
                <a:lnTo>
                  <a:pt x="429577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9925" y="3064573"/>
            <a:ext cx="4411345" cy="244221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12065" algn="just">
              <a:lnSpc>
                <a:spcPts val="2630"/>
              </a:lnSpc>
              <a:spcBef>
                <a:spcPts val="39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65" dirty="0">
                <a:latin typeface="Calibri"/>
                <a:cs typeface="Calibri"/>
              </a:rPr>
              <a:t>Top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10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unpopular</a:t>
            </a:r>
            <a:r>
              <a:rPr sz="2400" spc="5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locations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people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not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opt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stay.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51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Because</a:t>
            </a:r>
            <a:r>
              <a:rPr sz="2400" spc="5" dirty="0">
                <a:latin typeface="Calibri"/>
                <a:cs typeface="Calibri"/>
              </a:rPr>
              <a:t> 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location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all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unpopular </a:t>
            </a:r>
            <a:r>
              <a:rPr sz="2400" spc="-10" dirty="0">
                <a:latin typeface="Calibri"/>
                <a:cs typeface="Calibri"/>
              </a:rPr>
              <a:t>localities </a:t>
            </a:r>
            <a:r>
              <a:rPr sz="2400" spc="-15" dirty="0">
                <a:latin typeface="Calibri"/>
                <a:cs typeface="Calibri"/>
              </a:rPr>
              <a:t>is at </a:t>
            </a:r>
            <a:r>
              <a:rPr sz="2400" spc="5" dirty="0">
                <a:latin typeface="Calibri"/>
                <a:cs typeface="Calibri"/>
              </a:rPr>
              <a:t>the corner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city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people</a:t>
            </a:r>
            <a:r>
              <a:rPr sz="2400" spc="5" dirty="0">
                <a:latin typeface="Calibri"/>
                <a:cs typeface="Calibri"/>
              </a:rPr>
              <a:t> do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wish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spc="-15" dirty="0">
                <a:latin typeface="Calibri"/>
                <a:cs typeface="Calibri"/>
              </a:rPr>
              <a:t>visit </a:t>
            </a:r>
            <a:r>
              <a:rPr sz="2400" spc="5" dirty="0">
                <a:latin typeface="Calibri"/>
                <a:cs typeface="Calibri"/>
              </a:rPr>
              <a:t>or there </a:t>
            </a:r>
            <a:r>
              <a:rPr sz="2400" spc="-25" dirty="0">
                <a:latin typeface="Calibri"/>
                <a:cs typeface="Calibri"/>
              </a:rPr>
              <a:t>may </a:t>
            </a:r>
            <a:r>
              <a:rPr sz="2400" spc="5" dirty="0">
                <a:latin typeface="Calibri"/>
                <a:cs typeface="Calibri"/>
              </a:rPr>
              <a:t>not </a:t>
            </a:r>
            <a:r>
              <a:rPr sz="2400" spc="10" dirty="0">
                <a:latin typeface="Calibri"/>
                <a:cs typeface="Calibri"/>
              </a:rPr>
              <a:t>be 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any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tourist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attraction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534025" y="0"/>
            <a:ext cx="6657975" cy="6858000"/>
            <a:chOff x="5534025" y="0"/>
            <a:chExt cx="6657975" cy="6858000"/>
          </a:xfrm>
        </p:grpSpPr>
        <p:sp>
          <p:nvSpPr>
            <p:cNvPr id="9" name="object 9"/>
            <p:cNvSpPr/>
            <p:nvPr/>
          </p:nvSpPr>
          <p:spPr>
            <a:xfrm>
              <a:off x="10696575" y="0"/>
              <a:ext cx="1495425" cy="6858000"/>
            </a:xfrm>
            <a:custGeom>
              <a:avLst/>
              <a:gdLst/>
              <a:ahLst/>
              <a:cxnLst/>
              <a:rect l="l" t="t" r="r" b="b"/>
              <a:pathLst>
                <a:path w="1495425" h="6858000">
                  <a:moveTo>
                    <a:pt x="149542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5425" y="6858000"/>
                  </a:lnTo>
                  <a:lnTo>
                    <a:pt x="149542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4025" y="485711"/>
              <a:ext cx="6310376" cy="613892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686425" y="514350"/>
              <a:ext cx="6010275" cy="5838825"/>
            </a:xfrm>
            <a:custGeom>
              <a:avLst/>
              <a:gdLst/>
              <a:ahLst/>
              <a:cxnLst/>
              <a:rect l="l" t="t" r="r" b="b"/>
              <a:pathLst>
                <a:path w="6010275" h="5838825">
                  <a:moveTo>
                    <a:pt x="6010275" y="0"/>
                  </a:moveTo>
                  <a:lnTo>
                    <a:pt x="0" y="0"/>
                  </a:lnTo>
                  <a:lnTo>
                    <a:pt x="0" y="5838825"/>
                  </a:lnTo>
                  <a:lnTo>
                    <a:pt x="6010275" y="5838825"/>
                  </a:lnTo>
                  <a:lnTo>
                    <a:pt x="6010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1700" y="800100"/>
              <a:ext cx="5419725" cy="5257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8047" y="380365"/>
            <a:ext cx="7668895" cy="113411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>
              <a:lnSpc>
                <a:spcPts val="4130"/>
              </a:lnSpc>
              <a:spcBef>
                <a:spcPts val="625"/>
              </a:spcBef>
            </a:pPr>
            <a:r>
              <a:rPr sz="3800" spc="-5" dirty="0"/>
              <a:t>Adjustments</a:t>
            </a:r>
            <a:r>
              <a:rPr sz="3800" spc="-70" dirty="0"/>
              <a:t> </a:t>
            </a:r>
            <a:r>
              <a:rPr sz="3800" spc="25" dirty="0"/>
              <a:t>in</a:t>
            </a:r>
            <a:r>
              <a:rPr sz="3800" spc="-65" dirty="0"/>
              <a:t> </a:t>
            </a:r>
            <a:r>
              <a:rPr sz="3800" spc="10" dirty="0"/>
              <a:t>the</a:t>
            </a:r>
            <a:r>
              <a:rPr sz="3800" spc="-90" dirty="0"/>
              <a:t> </a:t>
            </a:r>
            <a:r>
              <a:rPr sz="3800" spc="-10" dirty="0"/>
              <a:t>existing</a:t>
            </a:r>
            <a:r>
              <a:rPr sz="3800" spc="-55" dirty="0"/>
              <a:t> </a:t>
            </a:r>
            <a:r>
              <a:rPr sz="3800" dirty="0"/>
              <a:t>properties </a:t>
            </a:r>
            <a:r>
              <a:rPr sz="3800" spc="-840" dirty="0"/>
              <a:t> </a:t>
            </a:r>
            <a:r>
              <a:rPr sz="3800" spc="20" dirty="0"/>
              <a:t>to</a:t>
            </a:r>
            <a:r>
              <a:rPr sz="3800" spc="-70" dirty="0"/>
              <a:t> </a:t>
            </a:r>
            <a:r>
              <a:rPr sz="3800" spc="-30" dirty="0"/>
              <a:t>make</a:t>
            </a:r>
            <a:r>
              <a:rPr sz="3800" spc="-15" dirty="0"/>
              <a:t> </a:t>
            </a:r>
            <a:r>
              <a:rPr sz="3800" spc="20" dirty="0"/>
              <a:t>it</a:t>
            </a:r>
            <a:r>
              <a:rPr sz="3800" spc="-90" dirty="0"/>
              <a:t> </a:t>
            </a:r>
            <a:r>
              <a:rPr sz="3800" spc="-25" dirty="0"/>
              <a:t>more</a:t>
            </a:r>
            <a:r>
              <a:rPr sz="3800" spc="65" dirty="0"/>
              <a:t> </a:t>
            </a:r>
            <a:r>
              <a:rPr sz="3800" spc="-5" dirty="0"/>
              <a:t>customer-oriented</a:t>
            </a:r>
            <a:endParaRPr sz="3800"/>
          </a:p>
        </p:txBody>
      </p:sp>
      <p:grpSp>
        <p:nvGrpSpPr>
          <p:cNvPr id="3" name="object 3"/>
          <p:cNvGrpSpPr/>
          <p:nvPr/>
        </p:nvGrpSpPr>
        <p:grpSpPr>
          <a:xfrm>
            <a:off x="0" y="2000250"/>
            <a:ext cx="11696700" cy="4624705"/>
            <a:chOff x="0" y="2000250"/>
            <a:chExt cx="11696700" cy="4624705"/>
          </a:xfrm>
        </p:grpSpPr>
        <p:sp>
          <p:nvSpPr>
            <p:cNvPr id="4" name="object 4"/>
            <p:cNvSpPr/>
            <p:nvPr/>
          </p:nvSpPr>
          <p:spPr>
            <a:xfrm>
              <a:off x="0" y="2000249"/>
              <a:ext cx="11696700" cy="781050"/>
            </a:xfrm>
            <a:custGeom>
              <a:avLst/>
              <a:gdLst/>
              <a:ahLst/>
              <a:cxnLst/>
              <a:rect l="l" t="t" r="r" b="b"/>
              <a:pathLst>
                <a:path w="11696700" h="781050">
                  <a:moveTo>
                    <a:pt x="11458575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11458575" y="781050"/>
                  </a:lnTo>
                  <a:lnTo>
                    <a:pt x="11458575" y="0"/>
                  </a:lnTo>
                  <a:close/>
                </a:path>
                <a:path w="11696700" h="781050">
                  <a:moveTo>
                    <a:pt x="11696700" y="0"/>
                  </a:moveTo>
                  <a:lnTo>
                    <a:pt x="11544300" y="0"/>
                  </a:lnTo>
                  <a:lnTo>
                    <a:pt x="11544300" y="781050"/>
                  </a:lnTo>
                  <a:lnTo>
                    <a:pt x="11696700" y="781050"/>
                  </a:lnTo>
                  <a:lnTo>
                    <a:pt x="116967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71636"/>
              <a:ext cx="11530076" cy="445300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2200275"/>
              <a:ext cx="11382375" cy="4152900"/>
            </a:xfrm>
            <a:custGeom>
              <a:avLst/>
              <a:gdLst/>
              <a:ahLst/>
              <a:cxnLst/>
              <a:rect l="l" t="t" r="r" b="b"/>
              <a:pathLst>
                <a:path w="11382375" h="4152900">
                  <a:moveTo>
                    <a:pt x="11382375" y="0"/>
                  </a:moveTo>
                  <a:lnTo>
                    <a:pt x="0" y="0"/>
                  </a:lnTo>
                  <a:lnTo>
                    <a:pt x="0" y="4152900"/>
                  </a:lnTo>
                  <a:lnTo>
                    <a:pt x="11382375" y="4152900"/>
                  </a:lnTo>
                  <a:lnTo>
                    <a:pt x="113823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87412" y="2285618"/>
            <a:ext cx="9932035" cy="3863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ts val="2755"/>
              </a:lnSpc>
              <a:spcBef>
                <a:spcPts val="10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5" dirty="0">
                <a:latin typeface="Calibri"/>
                <a:cs typeface="Calibri"/>
              </a:rPr>
              <a:t>With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exception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Manhattan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Brooklyn,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every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other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city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needs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alter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55"/>
              </a:lnSpc>
            </a:pP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4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0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spc="-30" dirty="0">
                <a:latin typeface="Calibri"/>
                <a:cs typeface="Calibri"/>
              </a:rPr>
              <a:t>la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spc="5" dirty="0">
                <a:latin typeface="Calibri"/>
                <a:cs typeface="Calibri"/>
              </a:rPr>
              <a:t>oo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al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41300" marR="353695" indent="-229235">
              <a:lnSpc>
                <a:spcPct val="90000"/>
              </a:lnSpc>
              <a:spcBef>
                <a:spcPts val="101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Most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customers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prefer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invest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money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$40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$160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range.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Try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fresh </a:t>
            </a:r>
            <a:r>
              <a:rPr sz="2400" spc="-10" dirty="0">
                <a:latin typeface="Calibri"/>
                <a:cs typeface="Calibri"/>
              </a:rPr>
              <a:t>marketing </a:t>
            </a:r>
            <a:r>
              <a:rPr sz="2400" dirty="0">
                <a:latin typeface="Calibri"/>
                <a:cs typeface="Calibri"/>
              </a:rPr>
              <a:t>tactic </a:t>
            </a:r>
            <a:r>
              <a:rPr sz="2400" spc="5" dirty="0">
                <a:latin typeface="Calibri"/>
                <a:cs typeface="Calibri"/>
              </a:rPr>
              <a:t>to </a:t>
            </a:r>
            <a:r>
              <a:rPr sz="2400" spc="-30" dirty="0">
                <a:latin typeface="Calibri"/>
                <a:cs typeface="Calibri"/>
              </a:rPr>
              <a:t>draw </a:t>
            </a:r>
            <a:r>
              <a:rPr sz="2400" spc="5" dirty="0">
                <a:latin typeface="Calibri"/>
                <a:cs typeface="Calibri"/>
              </a:rPr>
              <a:t>customers, </a:t>
            </a:r>
            <a:r>
              <a:rPr sz="2400" spc="15" dirty="0">
                <a:latin typeface="Calibri"/>
                <a:cs typeface="Calibri"/>
              </a:rPr>
              <a:t>such </a:t>
            </a:r>
            <a:r>
              <a:rPr sz="2400" spc="-15" dirty="0">
                <a:latin typeface="Calibri"/>
                <a:cs typeface="Calibri"/>
              </a:rPr>
              <a:t>as </a:t>
            </a:r>
            <a:r>
              <a:rPr sz="2400" spc="-10" dirty="0">
                <a:latin typeface="Calibri"/>
                <a:cs typeface="Calibri"/>
              </a:rPr>
              <a:t>offering deals and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reductions.</a:t>
            </a:r>
            <a:endParaRPr sz="2400">
              <a:latin typeface="Calibri"/>
              <a:cs typeface="Calibri"/>
            </a:endParaRPr>
          </a:p>
          <a:p>
            <a:pPr marL="241300" marR="203200" indent="-229235">
              <a:lnSpc>
                <a:spcPts val="2550"/>
              </a:lnSpc>
              <a:spcBef>
                <a:spcPts val="108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Every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unpopular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locality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needs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alter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current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plan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order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increase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revenue,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such</a:t>
            </a:r>
            <a:r>
              <a:rPr sz="2400" spc="-1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creating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tourism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draw.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Increase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customer's</a:t>
            </a:r>
            <a:r>
              <a:rPr sz="2400" spc="-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purchasing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ability,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ts val="2715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Bookings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from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clients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may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rise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if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more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coastal</a:t>
            </a:r>
            <a:r>
              <a:rPr sz="2400" spc="-19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purchases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15"/>
              </a:lnSpc>
            </a:pPr>
            <a:r>
              <a:rPr sz="2400" spc="5" dirty="0">
                <a:latin typeface="Calibri"/>
                <a:cs typeface="Calibri"/>
              </a:rPr>
              <a:t>construction.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607" y="832485"/>
            <a:ext cx="449897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20" dirty="0"/>
              <a:t>Recommendation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0" y="2000250"/>
            <a:ext cx="11696700" cy="4624705"/>
            <a:chOff x="0" y="2000250"/>
            <a:chExt cx="11696700" cy="4624705"/>
          </a:xfrm>
        </p:grpSpPr>
        <p:sp>
          <p:nvSpPr>
            <p:cNvPr id="4" name="object 4"/>
            <p:cNvSpPr/>
            <p:nvPr/>
          </p:nvSpPr>
          <p:spPr>
            <a:xfrm>
              <a:off x="0" y="2000249"/>
              <a:ext cx="11696700" cy="781050"/>
            </a:xfrm>
            <a:custGeom>
              <a:avLst/>
              <a:gdLst/>
              <a:ahLst/>
              <a:cxnLst/>
              <a:rect l="l" t="t" r="r" b="b"/>
              <a:pathLst>
                <a:path w="11696700" h="781050">
                  <a:moveTo>
                    <a:pt x="11458575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11458575" y="781050"/>
                  </a:lnTo>
                  <a:lnTo>
                    <a:pt x="11458575" y="0"/>
                  </a:lnTo>
                  <a:close/>
                </a:path>
                <a:path w="11696700" h="781050">
                  <a:moveTo>
                    <a:pt x="11696700" y="0"/>
                  </a:moveTo>
                  <a:lnTo>
                    <a:pt x="11544300" y="0"/>
                  </a:lnTo>
                  <a:lnTo>
                    <a:pt x="11544300" y="781050"/>
                  </a:lnTo>
                  <a:lnTo>
                    <a:pt x="11696700" y="781050"/>
                  </a:lnTo>
                  <a:lnTo>
                    <a:pt x="116967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71636"/>
              <a:ext cx="11530076" cy="445300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2200275"/>
              <a:ext cx="11382375" cy="4152900"/>
            </a:xfrm>
            <a:custGeom>
              <a:avLst/>
              <a:gdLst/>
              <a:ahLst/>
              <a:cxnLst/>
              <a:rect l="l" t="t" r="r" b="b"/>
              <a:pathLst>
                <a:path w="11382375" h="4152900">
                  <a:moveTo>
                    <a:pt x="11382375" y="0"/>
                  </a:moveTo>
                  <a:lnTo>
                    <a:pt x="0" y="0"/>
                  </a:lnTo>
                  <a:lnTo>
                    <a:pt x="0" y="4152900"/>
                  </a:lnTo>
                  <a:lnTo>
                    <a:pt x="11382375" y="4152900"/>
                  </a:lnTo>
                  <a:lnTo>
                    <a:pt x="113823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2290" y="2344991"/>
            <a:ext cx="10473690" cy="381254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spc="5" dirty="0">
                <a:latin typeface="Calibri"/>
                <a:cs typeface="Calibri"/>
              </a:rPr>
              <a:t>Promotion</a:t>
            </a:r>
            <a:r>
              <a:rPr sz="2150" spc="95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of</a:t>
            </a:r>
            <a:r>
              <a:rPr sz="2150" spc="125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shared</a:t>
            </a:r>
            <a:r>
              <a:rPr sz="2150" spc="11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accommodations</a:t>
            </a:r>
            <a:r>
              <a:rPr sz="2150" spc="265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with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focused</a:t>
            </a:r>
            <a:r>
              <a:rPr sz="2150" spc="25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savings</a:t>
            </a:r>
            <a:r>
              <a:rPr sz="2150" spc="15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to</a:t>
            </a:r>
            <a:r>
              <a:rPr sz="2150" spc="2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boost</a:t>
            </a:r>
            <a:r>
              <a:rPr sz="2150" spc="130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reservations.</a:t>
            </a:r>
            <a:endParaRPr sz="215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spc="20" dirty="0">
                <a:latin typeface="Calibri"/>
                <a:cs typeface="Calibri"/>
              </a:rPr>
              <a:t>As </a:t>
            </a:r>
            <a:r>
              <a:rPr sz="2150" spc="5" dirty="0">
                <a:latin typeface="Calibri"/>
                <a:cs typeface="Calibri"/>
              </a:rPr>
              <a:t>long </a:t>
            </a:r>
            <a:r>
              <a:rPr sz="2150" spc="10" dirty="0">
                <a:latin typeface="Calibri"/>
                <a:cs typeface="Calibri"/>
              </a:rPr>
              <a:t>as </a:t>
            </a:r>
            <a:r>
              <a:rPr sz="2150" spc="35" dirty="0">
                <a:latin typeface="Calibri"/>
                <a:cs typeface="Calibri"/>
              </a:rPr>
              <a:t>the </a:t>
            </a:r>
            <a:r>
              <a:rPr sz="2150" spc="-5" dirty="0">
                <a:latin typeface="Calibri"/>
                <a:cs typeface="Calibri"/>
              </a:rPr>
              <a:t>new </a:t>
            </a:r>
            <a:r>
              <a:rPr sz="2150" spc="10" dirty="0">
                <a:latin typeface="Calibri"/>
                <a:cs typeface="Calibri"/>
              </a:rPr>
              <a:t>acquisition </a:t>
            </a:r>
            <a:r>
              <a:rPr sz="2150" spc="35" dirty="0">
                <a:latin typeface="Calibri"/>
                <a:cs typeface="Calibri"/>
              </a:rPr>
              <a:t>or </a:t>
            </a:r>
            <a:r>
              <a:rPr sz="2150" spc="15" dirty="0">
                <a:latin typeface="Calibri"/>
                <a:cs typeface="Calibri"/>
              </a:rPr>
              <a:t>growth meets </a:t>
            </a:r>
            <a:r>
              <a:rPr sz="2150" spc="35" dirty="0">
                <a:latin typeface="Calibri"/>
                <a:cs typeface="Calibri"/>
              </a:rPr>
              <a:t>the </a:t>
            </a:r>
            <a:r>
              <a:rPr sz="2150" spc="5" dirty="0">
                <a:latin typeface="Calibri"/>
                <a:cs typeface="Calibri"/>
              </a:rPr>
              <a:t>criteria </a:t>
            </a:r>
            <a:r>
              <a:rPr sz="2150" dirty="0">
                <a:latin typeface="Calibri"/>
                <a:cs typeface="Calibri"/>
              </a:rPr>
              <a:t>for </a:t>
            </a:r>
            <a:r>
              <a:rPr sz="2150" spc="20" dirty="0">
                <a:latin typeface="Calibri"/>
                <a:cs typeface="Calibri"/>
              </a:rPr>
              <a:t>both </a:t>
            </a:r>
            <a:r>
              <a:rPr sz="2150" spc="15" dirty="0">
                <a:latin typeface="Calibri"/>
                <a:cs typeface="Calibri"/>
              </a:rPr>
              <a:t>customer </a:t>
            </a:r>
            <a:r>
              <a:rPr sz="2150" spc="10" dirty="0">
                <a:latin typeface="Calibri"/>
                <a:cs typeface="Calibri"/>
              </a:rPr>
              <a:t>traffic </a:t>
            </a:r>
            <a:r>
              <a:rPr sz="2150" spc="1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volume</a:t>
            </a:r>
            <a:r>
              <a:rPr sz="2150" spc="7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and</a:t>
            </a:r>
            <a:r>
              <a:rPr sz="2150" spc="95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customer</a:t>
            </a:r>
            <a:r>
              <a:rPr sz="2150" spc="110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happiness,</a:t>
            </a:r>
            <a:r>
              <a:rPr sz="2150" spc="240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it</a:t>
            </a:r>
            <a:r>
              <a:rPr sz="2150" spc="-1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can</a:t>
            </a:r>
            <a:r>
              <a:rPr sz="2150" spc="2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be</a:t>
            </a:r>
            <a:r>
              <a:rPr sz="2150" spc="80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done</a:t>
            </a:r>
            <a:r>
              <a:rPr sz="2150" spc="160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for</a:t>
            </a:r>
            <a:r>
              <a:rPr sz="2150" spc="2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between</a:t>
            </a:r>
            <a:r>
              <a:rPr sz="2150" spc="165" dirty="0">
                <a:latin typeface="Calibri"/>
                <a:cs typeface="Calibri"/>
              </a:rPr>
              <a:t> </a:t>
            </a:r>
            <a:r>
              <a:rPr sz="2150" spc="25" dirty="0">
                <a:latin typeface="Calibri"/>
                <a:cs typeface="Calibri"/>
              </a:rPr>
              <a:t>$40</a:t>
            </a:r>
            <a:r>
              <a:rPr sz="2150" spc="-2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and</a:t>
            </a:r>
            <a:r>
              <a:rPr sz="2150" spc="20" dirty="0">
                <a:latin typeface="Calibri"/>
                <a:cs typeface="Calibri"/>
              </a:rPr>
              <a:t> </a:t>
            </a:r>
            <a:r>
              <a:rPr sz="2150" spc="25" dirty="0">
                <a:latin typeface="Calibri"/>
                <a:cs typeface="Calibri"/>
              </a:rPr>
              <a:t>$160.</a:t>
            </a:r>
            <a:endParaRPr sz="2150">
              <a:latin typeface="Calibri"/>
              <a:cs typeface="Calibri"/>
            </a:endParaRPr>
          </a:p>
          <a:p>
            <a:pPr marL="241300" marR="12700" indent="-228600" algn="just">
              <a:lnSpc>
                <a:spcPct val="91700"/>
              </a:lnSpc>
              <a:spcBef>
                <a:spcPts val="970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spc="20" dirty="0">
                <a:latin typeface="Calibri"/>
                <a:cs typeface="Calibri"/>
              </a:rPr>
              <a:t>As </a:t>
            </a:r>
            <a:r>
              <a:rPr sz="2150" spc="5" dirty="0">
                <a:latin typeface="Calibri"/>
                <a:cs typeface="Calibri"/>
              </a:rPr>
              <a:t>long </a:t>
            </a:r>
            <a:r>
              <a:rPr sz="2150" spc="10" dirty="0">
                <a:latin typeface="Calibri"/>
                <a:cs typeface="Calibri"/>
              </a:rPr>
              <a:t>as </a:t>
            </a:r>
            <a:r>
              <a:rPr sz="2150" dirty="0">
                <a:latin typeface="Calibri"/>
                <a:cs typeface="Calibri"/>
              </a:rPr>
              <a:t>they </a:t>
            </a:r>
            <a:r>
              <a:rPr sz="2150" spc="-5" dirty="0">
                <a:latin typeface="Calibri"/>
                <a:cs typeface="Calibri"/>
              </a:rPr>
              <a:t>fall </a:t>
            </a:r>
            <a:r>
              <a:rPr sz="2150" spc="20" dirty="0">
                <a:latin typeface="Calibri"/>
                <a:cs typeface="Calibri"/>
              </a:rPr>
              <a:t>within </a:t>
            </a:r>
            <a:r>
              <a:rPr sz="2150" spc="10" dirty="0">
                <a:latin typeface="Calibri"/>
                <a:cs typeface="Calibri"/>
              </a:rPr>
              <a:t>the </a:t>
            </a:r>
            <a:r>
              <a:rPr sz="2150" dirty="0">
                <a:latin typeface="Calibri"/>
                <a:cs typeface="Calibri"/>
              </a:rPr>
              <a:t>desirable </a:t>
            </a:r>
            <a:r>
              <a:rPr sz="2150" spc="15" dirty="0">
                <a:latin typeface="Calibri"/>
                <a:cs typeface="Calibri"/>
              </a:rPr>
              <a:t>price </a:t>
            </a:r>
            <a:r>
              <a:rPr sz="2150" spc="10" dirty="0">
                <a:latin typeface="Calibri"/>
                <a:cs typeface="Calibri"/>
              </a:rPr>
              <a:t>range </a:t>
            </a:r>
            <a:r>
              <a:rPr sz="2150" spc="25" dirty="0">
                <a:latin typeface="Calibri"/>
                <a:cs typeface="Calibri"/>
              </a:rPr>
              <a:t>($40-$160), </a:t>
            </a:r>
            <a:r>
              <a:rPr sz="2150" spc="-5" dirty="0">
                <a:latin typeface="Calibri"/>
                <a:cs typeface="Calibri"/>
              </a:rPr>
              <a:t>new </a:t>
            </a:r>
            <a:r>
              <a:rPr sz="2150" dirty="0">
                <a:latin typeface="Calibri"/>
                <a:cs typeface="Calibri"/>
              </a:rPr>
              <a:t>purchases </a:t>
            </a:r>
            <a:r>
              <a:rPr sz="2150" spc="30" dirty="0">
                <a:latin typeface="Calibri"/>
                <a:cs typeface="Calibri"/>
              </a:rPr>
              <a:t>can </a:t>
            </a:r>
            <a:r>
              <a:rPr sz="2150" spc="-10" dirty="0">
                <a:latin typeface="Calibri"/>
                <a:cs typeface="Calibri"/>
              </a:rPr>
              <a:t>be </a:t>
            </a:r>
            <a:r>
              <a:rPr sz="2150" spc="-5" dirty="0">
                <a:latin typeface="Calibri"/>
                <a:cs typeface="Calibri"/>
              </a:rPr>
              <a:t> looked</a:t>
            </a:r>
            <a:r>
              <a:rPr sz="2150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into </a:t>
            </a:r>
            <a:r>
              <a:rPr sz="2150" spc="20" dirty="0">
                <a:latin typeface="Calibri"/>
                <a:cs typeface="Calibri"/>
              </a:rPr>
              <a:t>to </a:t>
            </a:r>
            <a:r>
              <a:rPr sz="2150" spc="15" dirty="0">
                <a:latin typeface="Calibri"/>
                <a:cs typeface="Calibri"/>
              </a:rPr>
              <a:t>purchase </a:t>
            </a:r>
            <a:r>
              <a:rPr sz="2150" spc="10" dirty="0">
                <a:latin typeface="Calibri"/>
                <a:cs typeface="Calibri"/>
              </a:rPr>
              <a:t>"private rooms"  </a:t>
            </a:r>
            <a:r>
              <a:rPr sz="2150" spc="20" dirty="0">
                <a:latin typeface="Calibri"/>
                <a:cs typeface="Calibri"/>
              </a:rPr>
              <a:t>in </a:t>
            </a:r>
            <a:r>
              <a:rPr sz="2150" spc="15" dirty="0">
                <a:latin typeface="Calibri"/>
                <a:cs typeface="Calibri"/>
              </a:rPr>
              <a:t>Manhattan </a:t>
            </a:r>
            <a:r>
              <a:rPr sz="2150" spc="10" dirty="0">
                <a:latin typeface="Calibri"/>
                <a:cs typeface="Calibri"/>
              </a:rPr>
              <a:t>and </a:t>
            </a:r>
            <a:r>
              <a:rPr sz="2150" dirty="0">
                <a:latin typeface="Calibri"/>
                <a:cs typeface="Calibri"/>
              </a:rPr>
              <a:t>Brooklyn</a:t>
            </a:r>
            <a:r>
              <a:rPr sz="2150" spc="484" dirty="0">
                <a:latin typeface="Calibri"/>
                <a:cs typeface="Calibri"/>
              </a:rPr>
              <a:t> </a:t>
            </a:r>
            <a:r>
              <a:rPr sz="2150" spc="35" dirty="0">
                <a:latin typeface="Calibri"/>
                <a:cs typeface="Calibri"/>
              </a:rPr>
              <a:t>and </a:t>
            </a:r>
            <a:r>
              <a:rPr sz="2150" spc="5" dirty="0">
                <a:latin typeface="Calibri"/>
                <a:cs typeface="Calibri"/>
              </a:rPr>
              <a:t>"entire </a:t>
            </a:r>
            <a:r>
              <a:rPr sz="2150" spc="25" dirty="0">
                <a:latin typeface="Calibri"/>
                <a:cs typeface="Calibri"/>
              </a:rPr>
              <a:t>homes" </a:t>
            </a:r>
            <a:r>
              <a:rPr sz="2150" spc="30" dirty="0">
                <a:latin typeface="Calibri"/>
                <a:cs typeface="Calibri"/>
              </a:rPr>
              <a:t> </a:t>
            </a:r>
            <a:r>
              <a:rPr sz="2150" spc="20" dirty="0">
                <a:latin typeface="Calibri"/>
                <a:cs typeface="Calibri"/>
              </a:rPr>
              <a:t>in</a:t>
            </a:r>
            <a:r>
              <a:rPr sz="2150" spc="1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the </a:t>
            </a:r>
            <a:r>
              <a:rPr sz="2150" dirty="0">
                <a:latin typeface="Calibri"/>
                <a:cs typeface="Calibri"/>
              </a:rPr>
              <a:t>Bronx</a:t>
            </a:r>
            <a:r>
              <a:rPr sz="2150" spc="7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and</a:t>
            </a:r>
            <a:r>
              <a:rPr sz="2150" spc="20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Queens.</a:t>
            </a:r>
            <a:endParaRPr sz="2150">
              <a:latin typeface="Calibri"/>
              <a:cs typeface="Calibri"/>
            </a:endParaRPr>
          </a:p>
          <a:p>
            <a:pPr marL="241300" marR="11430" indent="-228600" algn="just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dirty="0">
                <a:latin typeface="Calibri"/>
                <a:cs typeface="Calibri"/>
              </a:rPr>
              <a:t>Brooklyn </a:t>
            </a:r>
            <a:r>
              <a:rPr sz="2150" spc="10" dirty="0">
                <a:latin typeface="Calibri"/>
                <a:cs typeface="Calibri"/>
              </a:rPr>
              <a:t>costs </a:t>
            </a:r>
            <a:r>
              <a:rPr sz="2150" spc="25" dirty="0">
                <a:latin typeface="Calibri"/>
                <a:cs typeface="Calibri"/>
              </a:rPr>
              <a:t>$113 </a:t>
            </a:r>
            <a:r>
              <a:rPr sz="2150" dirty="0">
                <a:latin typeface="Calibri"/>
                <a:cs typeface="Calibri"/>
              </a:rPr>
              <a:t>on </a:t>
            </a:r>
            <a:r>
              <a:rPr sz="2150" spc="-5" dirty="0">
                <a:latin typeface="Calibri"/>
                <a:cs typeface="Calibri"/>
              </a:rPr>
              <a:t>average. </a:t>
            </a:r>
            <a:r>
              <a:rPr sz="2150" spc="15" dirty="0">
                <a:latin typeface="Calibri"/>
                <a:cs typeface="Calibri"/>
              </a:rPr>
              <a:t>Given </a:t>
            </a:r>
            <a:r>
              <a:rPr sz="2150" spc="30" dirty="0">
                <a:latin typeface="Calibri"/>
                <a:cs typeface="Calibri"/>
              </a:rPr>
              <a:t>the </a:t>
            </a:r>
            <a:r>
              <a:rPr sz="2150" spc="15" dirty="0">
                <a:latin typeface="Calibri"/>
                <a:cs typeface="Calibri"/>
              </a:rPr>
              <a:t>abundance </a:t>
            </a:r>
            <a:r>
              <a:rPr sz="2150" spc="-5" dirty="0">
                <a:latin typeface="Calibri"/>
                <a:cs typeface="Calibri"/>
              </a:rPr>
              <a:t>of </a:t>
            </a:r>
            <a:r>
              <a:rPr sz="2150" spc="15" dirty="0">
                <a:latin typeface="Calibri"/>
                <a:cs typeface="Calibri"/>
              </a:rPr>
              <a:t>listings </a:t>
            </a:r>
            <a:r>
              <a:rPr sz="2150" spc="20" dirty="0">
                <a:latin typeface="Calibri"/>
                <a:cs typeface="Calibri"/>
              </a:rPr>
              <a:t>in </a:t>
            </a:r>
            <a:r>
              <a:rPr sz="2150" spc="10" dirty="0">
                <a:latin typeface="Calibri"/>
                <a:cs typeface="Calibri"/>
              </a:rPr>
              <a:t>Manhattan, </a:t>
            </a:r>
            <a:r>
              <a:rPr sz="2150" spc="5" dirty="0">
                <a:latin typeface="Calibri"/>
                <a:cs typeface="Calibri"/>
              </a:rPr>
              <a:t>Brooklyn </a:t>
            </a:r>
            <a:r>
              <a:rPr sz="2150" spc="10" dirty="0">
                <a:latin typeface="Calibri"/>
                <a:cs typeface="Calibri"/>
              </a:rPr>
              <a:t> </a:t>
            </a:r>
            <a:r>
              <a:rPr sz="2150" spc="-15" dirty="0">
                <a:latin typeface="Calibri"/>
                <a:cs typeface="Calibri"/>
              </a:rPr>
              <a:t>may</a:t>
            </a:r>
            <a:r>
              <a:rPr sz="2150" spc="9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be</a:t>
            </a:r>
            <a:r>
              <a:rPr sz="2150" spc="8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regarded</a:t>
            </a:r>
            <a:r>
              <a:rPr sz="2150" spc="85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for</a:t>
            </a:r>
            <a:r>
              <a:rPr sz="2150" spc="10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growth.</a:t>
            </a:r>
            <a:endParaRPr sz="215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spc="5" dirty="0">
                <a:latin typeface="Calibri"/>
                <a:cs typeface="Calibri"/>
              </a:rPr>
              <a:t>Bookings</a:t>
            </a:r>
            <a:r>
              <a:rPr sz="2150" spc="9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from</a:t>
            </a:r>
            <a:r>
              <a:rPr sz="2150" spc="10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clients</a:t>
            </a:r>
            <a:r>
              <a:rPr sz="2150" spc="15" dirty="0">
                <a:latin typeface="Calibri"/>
                <a:cs typeface="Calibri"/>
              </a:rPr>
              <a:t> </a:t>
            </a:r>
            <a:r>
              <a:rPr sz="2150" spc="-15" dirty="0">
                <a:latin typeface="Calibri"/>
                <a:cs typeface="Calibri"/>
              </a:rPr>
              <a:t>may</a:t>
            </a:r>
            <a:r>
              <a:rPr sz="2150" spc="10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rise</a:t>
            </a:r>
            <a:r>
              <a:rPr sz="2150" spc="85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if</a:t>
            </a:r>
            <a:r>
              <a:rPr sz="2150" spc="-2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there</a:t>
            </a:r>
            <a:r>
              <a:rPr sz="2150" spc="9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are</a:t>
            </a:r>
            <a:r>
              <a:rPr sz="2150" spc="1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more</a:t>
            </a:r>
            <a:r>
              <a:rPr sz="2150" spc="8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coastal</a:t>
            </a:r>
            <a:r>
              <a:rPr sz="2150" spc="7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purchases</a:t>
            </a:r>
            <a:r>
              <a:rPr sz="2150" spc="17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and</a:t>
            </a:r>
            <a:r>
              <a:rPr sz="2150" spc="100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new</a:t>
            </a:r>
            <a:r>
              <a:rPr sz="2150" spc="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construction.</a:t>
            </a:r>
            <a:endParaRPr sz="215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spc="-10" dirty="0">
                <a:latin typeface="Calibri"/>
                <a:cs typeface="Calibri"/>
              </a:rPr>
              <a:t>Focus</a:t>
            </a:r>
            <a:r>
              <a:rPr sz="2150" spc="9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on</a:t>
            </a:r>
            <a:r>
              <a:rPr sz="2150" spc="10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prime</a:t>
            </a:r>
            <a:r>
              <a:rPr sz="2150" spc="9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locations</a:t>
            </a:r>
            <a:r>
              <a:rPr sz="2150" spc="15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like</a:t>
            </a:r>
            <a:r>
              <a:rPr sz="2150" spc="2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Manhattan</a:t>
            </a:r>
            <a:r>
              <a:rPr sz="2150" spc="4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and</a:t>
            </a:r>
            <a:r>
              <a:rPr sz="2150" spc="3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Brooklyn</a:t>
            </a:r>
            <a:r>
              <a:rPr sz="2150" spc="11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where</a:t>
            </a:r>
            <a:r>
              <a:rPr sz="2150" spc="90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people</a:t>
            </a:r>
            <a:r>
              <a:rPr sz="2150" spc="175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show</a:t>
            </a:r>
            <a:r>
              <a:rPr sz="2150" spc="1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interest.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10"/>
              </a:spcBef>
            </a:pPr>
            <a:r>
              <a:rPr dirty="0"/>
              <a:t>Thank</a:t>
            </a:r>
            <a:r>
              <a:rPr spc="-80" dirty="0"/>
              <a:t> </a:t>
            </a:r>
            <a:r>
              <a:rPr spc="-240" dirty="0"/>
              <a:t>You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8394" y="1610594"/>
            <a:ext cx="1053808" cy="14034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8650" y="609600"/>
            <a:ext cx="11239500" cy="5924550"/>
            <a:chOff x="628650" y="609600"/>
            <a:chExt cx="11239500" cy="5924550"/>
          </a:xfrm>
        </p:grpSpPr>
        <p:sp>
          <p:nvSpPr>
            <p:cNvPr id="3" name="object 3"/>
            <p:cNvSpPr/>
            <p:nvPr/>
          </p:nvSpPr>
          <p:spPr>
            <a:xfrm>
              <a:off x="8572500" y="3333750"/>
              <a:ext cx="3295650" cy="3200400"/>
            </a:xfrm>
            <a:custGeom>
              <a:avLst/>
              <a:gdLst/>
              <a:ahLst/>
              <a:cxnLst/>
              <a:rect l="l" t="t" r="r" b="b"/>
              <a:pathLst>
                <a:path w="3295650" h="3200400">
                  <a:moveTo>
                    <a:pt x="3295650" y="0"/>
                  </a:moveTo>
                  <a:lnTo>
                    <a:pt x="0" y="3200400"/>
                  </a:lnTo>
                  <a:lnTo>
                    <a:pt x="3295650" y="3200400"/>
                  </a:lnTo>
                  <a:lnTo>
                    <a:pt x="32956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8175" y="619125"/>
              <a:ext cx="10906125" cy="5610225"/>
            </a:xfrm>
            <a:custGeom>
              <a:avLst/>
              <a:gdLst/>
              <a:ahLst/>
              <a:cxnLst/>
              <a:rect l="l" t="t" r="r" b="b"/>
              <a:pathLst>
                <a:path w="10906125" h="5610225">
                  <a:moveTo>
                    <a:pt x="0" y="5610225"/>
                  </a:moveTo>
                  <a:lnTo>
                    <a:pt x="10906125" y="5610225"/>
                  </a:lnTo>
                  <a:lnTo>
                    <a:pt x="10906125" y="0"/>
                  </a:lnTo>
                  <a:lnTo>
                    <a:pt x="0" y="0"/>
                  </a:lnTo>
                  <a:lnTo>
                    <a:pt x="0" y="5610225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11555" y="3060699"/>
            <a:ext cx="33331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spc="10" dirty="0">
                <a:latin typeface="Calibri"/>
                <a:cs typeface="Calibri"/>
              </a:rPr>
              <a:t>IN</a:t>
            </a:r>
            <a:r>
              <a:rPr sz="3950" b="1" spc="-15" dirty="0">
                <a:latin typeface="Calibri"/>
                <a:cs typeface="Calibri"/>
              </a:rPr>
              <a:t>T</a:t>
            </a:r>
            <a:r>
              <a:rPr sz="3950" b="1" spc="-50" dirty="0">
                <a:latin typeface="Calibri"/>
                <a:cs typeface="Calibri"/>
              </a:rPr>
              <a:t>R</a:t>
            </a:r>
            <a:r>
              <a:rPr sz="3950" b="1" spc="25" dirty="0">
                <a:latin typeface="Calibri"/>
                <a:cs typeface="Calibri"/>
              </a:rPr>
              <a:t>O</a:t>
            </a:r>
            <a:r>
              <a:rPr sz="3950" b="1" spc="-20" dirty="0">
                <a:latin typeface="Calibri"/>
                <a:cs typeface="Calibri"/>
              </a:rPr>
              <a:t>D</a:t>
            </a:r>
            <a:r>
              <a:rPr sz="3950" b="1" spc="35" dirty="0">
                <a:latin typeface="Calibri"/>
                <a:cs typeface="Calibri"/>
              </a:rPr>
              <a:t>U</a:t>
            </a:r>
            <a:r>
              <a:rPr sz="3950" b="1" spc="10" dirty="0">
                <a:latin typeface="Calibri"/>
                <a:cs typeface="Calibri"/>
              </a:rPr>
              <a:t>C</a:t>
            </a:r>
            <a:r>
              <a:rPr sz="3950" b="1" spc="-15" dirty="0">
                <a:latin typeface="Calibri"/>
                <a:cs typeface="Calibri"/>
              </a:rPr>
              <a:t>T</a:t>
            </a:r>
            <a:r>
              <a:rPr sz="3950" b="1" spc="15" dirty="0">
                <a:latin typeface="Calibri"/>
                <a:cs typeface="Calibri"/>
              </a:rPr>
              <a:t>ION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57725" y="1857375"/>
            <a:ext cx="0" cy="3236595"/>
          </a:xfrm>
          <a:custGeom>
            <a:avLst/>
            <a:gdLst/>
            <a:ahLst/>
            <a:cxnLst/>
            <a:rect l="l" t="t" r="r" b="b"/>
            <a:pathLst>
              <a:path h="3236595">
                <a:moveTo>
                  <a:pt x="0" y="0"/>
                </a:moveTo>
                <a:lnTo>
                  <a:pt x="0" y="3236468"/>
                </a:lnTo>
              </a:path>
            </a:pathLst>
          </a:custGeom>
          <a:ln w="190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94884" y="1909699"/>
            <a:ext cx="4874895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90"/>
              </a:spcBef>
            </a:pPr>
            <a:r>
              <a:rPr sz="2400" b="0" dirty="0">
                <a:latin typeface="Calibri"/>
                <a:cs typeface="Calibri"/>
              </a:rPr>
              <a:t>Suppose</a:t>
            </a:r>
            <a:r>
              <a:rPr sz="2400" b="0" spc="5" dirty="0">
                <a:latin typeface="Calibri"/>
                <a:cs typeface="Calibri"/>
              </a:rPr>
              <a:t> </a:t>
            </a:r>
            <a:r>
              <a:rPr sz="2400" b="0" spc="-20" dirty="0">
                <a:latin typeface="Calibri"/>
                <a:cs typeface="Calibri"/>
              </a:rPr>
              <a:t>that</a:t>
            </a:r>
            <a:r>
              <a:rPr sz="2400" b="0" spc="-15" dirty="0">
                <a:latin typeface="Calibri"/>
                <a:cs typeface="Calibri"/>
              </a:rPr>
              <a:t> you</a:t>
            </a:r>
            <a:r>
              <a:rPr sz="2400" b="0" spc="-10" dirty="0">
                <a:latin typeface="Calibri"/>
                <a:cs typeface="Calibri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are</a:t>
            </a:r>
            <a:r>
              <a:rPr sz="2400" b="0" spc="-1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working</a:t>
            </a:r>
            <a:r>
              <a:rPr sz="2400" b="0" spc="540" dirty="0">
                <a:latin typeface="Calibri"/>
                <a:cs typeface="Calibri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as</a:t>
            </a:r>
            <a:r>
              <a:rPr sz="2400" b="0" spc="51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a </a:t>
            </a:r>
            <a:r>
              <a:rPr sz="2400" b="0" spc="5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data</a:t>
            </a:r>
            <a:r>
              <a:rPr sz="2400" b="0" dirty="0">
                <a:latin typeface="Calibri"/>
                <a:cs typeface="Calibri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analyst</a:t>
            </a:r>
            <a:r>
              <a:rPr sz="2400" b="0" spc="-10" dirty="0">
                <a:latin typeface="Calibri"/>
                <a:cs typeface="Calibri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at</a:t>
            </a:r>
            <a:r>
              <a:rPr sz="2400" b="0" spc="-1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Airbnb.</a:t>
            </a:r>
            <a:r>
              <a:rPr sz="2400" b="0" spc="5" dirty="0">
                <a:latin typeface="Calibri"/>
                <a:cs typeface="Calibri"/>
              </a:rPr>
              <a:t> For</a:t>
            </a:r>
            <a:r>
              <a:rPr sz="2400" b="0" spc="10" dirty="0">
                <a:latin typeface="Calibri"/>
                <a:cs typeface="Calibri"/>
              </a:rPr>
              <a:t> </a:t>
            </a:r>
            <a:r>
              <a:rPr sz="2400" b="0" spc="5" dirty="0">
                <a:latin typeface="Calibri"/>
                <a:cs typeface="Calibri"/>
              </a:rPr>
              <a:t>the  </a:t>
            </a:r>
            <a:r>
              <a:rPr sz="2400" b="0" spc="-15" dirty="0">
                <a:latin typeface="Calibri"/>
                <a:cs typeface="Calibri"/>
              </a:rPr>
              <a:t>past </a:t>
            </a:r>
            <a:r>
              <a:rPr sz="2400" b="0" spc="-10" dirty="0">
                <a:latin typeface="Calibri"/>
                <a:cs typeface="Calibri"/>
              </a:rPr>
              <a:t> </a:t>
            </a:r>
            <a:r>
              <a:rPr sz="2400" b="0" spc="-20" dirty="0">
                <a:latin typeface="Calibri"/>
                <a:cs typeface="Calibri"/>
              </a:rPr>
              <a:t>few</a:t>
            </a:r>
            <a:r>
              <a:rPr sz="2400" b="0" spc="285" dirty="0">
                <a:latin typeface="Calibri"/>
                <a:cs typeface="Calibri"/>
              </a:rPr>
              <a:t> </a:t>
            </a:r>
            <a:r>
              <a:rPr sz="2400" b="0" spc="5" dirty="0">
                <a:latin typeface="Calibri"/>
                <a:cs typeface="Calibri"/>
              </a:rPr>
              <a:t>months,</a:t>
            </a:r>
            <a:r>
              <a:rPr sz="2400" b="0" spc="27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Airbnb</a:t>
            </a:r>
            <a:r>
              <a:rPr sz="2400" b="0" spc="295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has</a:t>
            </a:r>
            <a:r>
              <a:rPr sz="2400" b="0" spc="235" dirty="0">
                <a:latin typeface="Calibri"/>
                <a:cs typeface="Calibri"/>
              </a:rPr>
              <a:t> </a:t>
            </a:r>
            <a:r>
              <a:rPr sz="2400" b="0" spc="5" dirty="0">
                <a:latin typeface="Calibri"/>
                <a:cs typeface="Calibri"/>
              </a:rPr>
              <a:t>seen</a:t>
            </a:r>
            <a:r>
              <a:rPr sz="2400" b="0" spc="29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a</a:t>
            </a:r>
            <a:r>
              <a:rPr sz="2400" b="0" spc="250" dirty="0">
                <a:latin typeface="Calibri"/>
                <a:cs typeface="Calibri"/>
              </a:rPr>
              <a:t> </a:t>
            </a:r>
            <a:r>
              <a:rPr sz="2400" b="0" spc="5" dirty="0">
                <a:latin typeface="Calibri"/>
                <a:cs typeface="Calibri"/>
              </a:rPr>
              <a:t>major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94884" y="3379152"/>
            <a:ext cx="42024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4170" algn="l"/>
                <a:tab pos="2395855" algn="l"/>
                <a:tab pos="3482340" algn="l"/>
              </a:tabLst>
            </a:pP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-45" dirty="0">
                <a:latin typeface="Calibri"/>
                <a:cs typeface="Calibri"/>
              </a:rPr>
              <a:t>c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spc="-10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ed	</a:t>
            </a:r>
            <a:r>
              <a:rPr sz="2400" spc="-25" dirty="0">
                <a:latin typeface="Calibri"/>
                <a:cs typeface="Calibri"/>
              </a:rPr>
              <a:t>li</a:t>
            </a:r>
            <a:r>
              <a:rPr sz="2400" spc="15" dirty="0">
                <a:latin typeface="Calibri"/>
                <a:cs typeface="Calibri"/>
              </a:rPr>
              <a:t>ft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94884" y="3007042"/>
            <a:ext cx="4866005" cy="76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3335" algn="r">
              <a:lnSpc>
                <a:spcPct val="100000"/>
              </a:lnSpc>
              <a:spcBef>
                <a:spcPts val="100"/>
              </a:spcBef>
              <a:tabLst>
                <a:tab pos="1115060" algn="l"/>
                <a:tab pos="1562735" algn="l"/>
                <a:tab pos="2878455" algn="l"/>
                <a:tab pos="3679190" algn="l"/>
                <a:tab pos="4413250" algn="l"/>
              </a:tabLst>
            </a:pPr>
            <a:r>
              <a:rPr lang="en-IN" sz="2400" spc="10" dirty="0">
                <a:latin typeface="Calibri"/>
                <a:cs typeface="Calibri"/>
              </a:rPr>
              <a:t>d</a:t>
            </a:r>
            <a:r>
              <a:rPr lang="en-IN" sz="2400" dirty="0">
                <a:latin typeface="Calibri"/>
                <a:cs typeface="Calibri"/>
              </a:rPr>
              <a:t>e</a:t>
            </a:r>
            <a:r>
              <a:rPr lang="en-IN" sz="2400" spc="35" dirty="0">
                <a:latin typeface="Calibri"/>
                <a:cs typeface="Calibri"/>
              </a:rPr>
              <a:t>c</a:t>
            </a:r>
            <a:r>
              <a:rPr lang="en-IN" sz="2400" spc="-30" dirty="0">
                <a:latin typeface="Calibri"/>
                <a:cs typeface="Calibri"/>
              </a:rPr>
              <a:t>li</a:t>
            </a:r>
            <a:r>
              <a:rPr lang="en-IN" sz="2400" spc="10" dirty="0">
                <a:latin typeface="Calibri"/>
                <a:cs typeface="Calibri"/>
              </a:rPr>
              <a:t>n</a:t>
            </a:r>
            <a:r>
              <a:rPr lang="en-IN" sz="2400" dirty="0">
                <a:latin typeface="Calibri"/>
                <a:cs typeface="Calibri"/>
              </a:rPr>
              <a:t>e	</a:t>
            </a:r>
            <a:r>
              <a:rPr lang="en-IN" sz="2400" spc="-30" dirty="0">
                <a:latin typeface="Calibri"/>
                <a:cs typeface="Calibri"/>
              </a:rPr>
              <a:t>i</a:t>
            </a:r>
            <a:r>
              <a:rPr lang="en-IN" sz="2400" dirty="0">
                <a:latin typeface="Calibri"/>
                <a:cs typeface="Calibri"/>
              </a:rPr>
              <a:t>n	</a:t>
            </a:r>
            <a:r>
              <a:rPr lang="en-IN" sz="2400" spc="-15" dirty="0">
                <a:latin typeface="Calibri"/>
                <a:cs typeface="Calibri"/>
              </a:rPr>
              <a:t>r</a:t>
            </a:r>
            <a:r>
              <a:rPr lang="en-IN" sz="2400" dirty="0">
                <a:latin typeface="Calibri"/>
                <a:cs typeface="Calibri"/>
              </a:rPr>
              <a:t>e</a:t>
            </a:r>
            <a:r>
              <a:rPr lang="en-IN" sz="2400" spc="-35" dirty="0">
                <a:latin typeface="Calibri"/>
                <a:cs typeface="Calibri"/>
              </a:rPr>
              <a:t>v</a:t>
            </a:r>
            <a:r>
              <a:rPr lang="en-IN" sz="2400" dirty="0">
                <a:latin typeface="Calibri"/>
                <a:cs typeface="Calibri"/>
              </a:rPr>
              <a:t>e</a:t>
            </a:r>
            <a:r>
              <a:rPr lang="en-IN" sz="2400" spc="15" dirty="0">
                <a:latin typeface="Calibri"/>
                <a:cs typeface="Calibri"/>
              </a:rPr>
              <a:t>n</a:t>
            </a:r>
            <a:r>
              <a:rPr lang="en-IN" sz="2400" spc="10" dirty="0">
                <a:latin typeface="Calibri"/>
                <a:cs typeface="Calibri"/>
              </a:rPr>
              <a:t>ue</a:t>
            </a:r>
            <a:r>
              <a:rPr lang="en-IN" sz="2400" dirty="0">
                <a:latin typeface="Calibri"/>
                <a:cs typeface="Calibri"/>
              </a:rPr>
              <a:t>.	</a:t>
            </a:r>
            <a:r>
              <a:rPr lang="en-IN" sz="2400" spc="20" dirty="0">
                <a:latin typeface="Calibri"/>
                <a:cs typeface="Calibri"/>
              </a:rPr>
              <a:t>N</a:t>
            </a:r>
            <a:r>
              <a:rPr lang="en-IN" sz="2400" spc="5" dirty="0">
                <a:latin typeface="Calibri"/>
                <a:cs typeface="Calibri"/>
              </a:rPr>
              <a:t>o</a:t>
            </a:r>
            <a:r>
              <a:rPr lang="en-IN" sz="2400" dirty="0">
                <a:latin typeface="Calibri"/>
                <a:cs typeface="Calibri"/>
              </a:rPr>
              <a:t>w	</a:t>
            </a:r>
            <a:r>
              <a:rPr lang="en-IN" sz="2400" spc="15" dirty="0">
                <a:latin typeface="Calibri"/>
                <a:cs typeface="Calibri"/>
              </a:rPr>
              <a:t>t</a:t>
            </a:r>
            <a:r>
              <a:rPr lang="en-IN" sz="2400" spc="10" dirty="0">
                <a:latin typeface="Calibri"/>
                <a:cs typeface="Calibri"/>
              </a:rPr>
              <a:t>h</a:t>
            </a:r>
            <a:r>
              <a:rPr lang="en-IN" sz="2400" spc="-30" dirty="0">
                <a:latin typeface="Calibri"/>
                <a:cs typeface="Calibri"/>
              </a:rPr>
              <a:t>a</a:t>
            </a:r>
            <a:r>
              <a:rPr lang="en-IN" sz="2400" dirty="0">
                <a:latin typeface="Calibri"/>
                <a:cs typeface="Calibri"/>
              </a:rPr>
              <a:t>t	</a:t>
            </a:r>
            <a:r>
              <a:rPr lang="en-IN" sz="2400" spc="15" dirty="0">
                <a:latin typeface="Calibri"/>
                <a:cs typeface="Calibri"/>
              </a:rPr>
              <a:t>t</a:t>
            </a:r>
            <a:r>
              <a:rPr lang="en-IN" sz="2400" spc="10" dirty="0">
                <a:latin typeface="Calibri"/>
                <a:cs typeface="Calibri"/>
              </a:rPr>
              <a:t>h</a:t>
            </a:r>
            <a:r>
              <a:rPr lang="en-IN" sz="2400" dirty="0">
                <a:latin typeface="Calibri"/>
                <a:cs typeface="Calibri"/>
              </a:rPr>
              <a:t>e</a:t>
            </a:r>
          </a:p>
          <a:p>
            <a:pPr marR="5080" algn="r">
              <a:lnSpc>
                <a:spcPct val="100000"/>
              </a:lnSpc>
              <a:spcBef>
                <a:spcPts val="50"/>
              </a:spcBef>
            </a:pPr>
            <a:r>
              <a:rPr sz="2400" spc="-10" dirty="0">
                <a:latin typeface="Calibri"/>
                <a:cs typeface="Calibri"/>
              </a:rPr>
              <a:t>and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94884" y="3741039"/>
            <a:ext cx="4869815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90"/>
              </a:spcBef>
            </a:pPr>
            <a:r>
              <a:rPr sz="2400" spc="-5" dirty="0">
                <a:latin typeface="Calibri"/>
                <a:cs typeface="Calibri"/>
              </a:rPr>
              <a:t>people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have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started</a:t>
            </a:r>
            <a:r>
              <a:rPr sz="2400" spc="5" dirty="0">
                <a:latin typeface="Calibri"/>
                <a:cs typeface="Calibri"/>
              </a:rPr>
              <a:t> to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travel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more,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Airbnb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wants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make </a:t>
            </a:r>
            <a:r>
              <a:rPr sz="2400" spc="5" dirty="0">
                <a:latin typeface="Calibri"/>
                <a:cs typeface="Calibri"/>
              </a:rPr>
              <a:t>sure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is 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fully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prepared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change.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4996" y="1489455"/>
            <a:ext cx="225488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spc="25" dirty="0">
                <a:latin typeface="Calibri"/>
                <a:cs typeface="Calibri"/>
              </a:rPr>
              <a:t>O</a:t>
            </a:r>
            <a:r>
              <a:rPr sz="3950" b="1" spc="30" dirty="0">
                <a:latin typeface="Calibri"/>
                <a:cs typeface="Calibri"/>
              </a:rPr>
              <a:t>B</a:t>
            </a:r>
            <a:r>
              <a:rPr sz="3950" b="1" spc="35" dirty="0">
                <a:latin typeface="Calibri"/>
                <a:cs typeface="Calibri"/>
              </a:rPr>
              <a:t>J</a:t>
            </a:r>
            <a:r>
              <a:rPr sz="3950" b="1" spc="-55" dirty="0">
                <a:latin typeface="Calibri"/>
                <a:cs typeface="Calibri"/>
              </a:rPr>
              <a:t>E</a:t>
            </a:r>
            <a:r>
              <a:rPr sz="3950" b="1" spc="10" dirty="0">
                <a:latin typeface="Calibri"/>
                <a:cs typeface="Calibri"/>
              </a:rPr>
              <a:t>C</a:t>
            </a:r>
            <a:r>
              <a:rPr sz="3950" b="1" spc="-15" dirty="0">
                <a:latin typeface="Calibri"/>
                <a:cs typeface="Calibri"/>
              </a:rPr>
              <a:t>T</a:t>
            </a:r>
            <a:r>
              <a:rPr sz="3950" b="1" spc="5" dirty="0">
                <a:latin typeface="Calibri"/>
                <a:cs typeface="Calibri"/>
              </a:rPr>
              <a:t>I</a:t>
            </a:r>
            <a:r>
              <a:rPr sz="3950" b="1" spc="-20" dirty="0">
                <a:latin typeface="Calibri"/>
                <a:cs typeface="Calibri"/>
              </a:rPr>
              <a:t>V</a:t>
            </a:r>
            <a:r>
              <a:rPr sz="3950" b="1" spc="10" dirty="0">
                <a:latin typeface="Calibri"/>
                <a:cs typeface="Calibri"/>
              </a:rPr>
              <a:t>E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4996" y="2663253"/>
            <a:ext cx="7914005" cy="12979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1200"/>
              </a:lnSpc>
              <a:spcBef>
                <a:spcPts val="85"/>
              </a:spcBef>
            </a:pPr>
            <a:r>
              <a:rPr sz="2750" dirty="0">
                <a:latin typeface="Calibri"/>
                <a:cs typeface="Calibri"/>
              </a:rPr>
              <a:t>The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different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leaders</a:t>
            </a:r>
            <a:r>
              <a:rPr sz="2750" spc="20" dirty="0">
                <a:latin typeface="Calibri"/>
                <a:cs typeface="Calibri"/>
              </a:rPr>
              <a:t> at</a:t>
            </a:r>
            <a:r>
              <a:rPr sz="2750" spc="25" dirty="0">
                <a:latin typeface="Calibri"/>
                <a:cs typeface="Calibri"/>
              </a:rPr>
              <a:t> Airbnb </a:t>
            </a:r>
            <a:r>
              <a:rPr sz="2750" spc="15" dirty="0">
                <a:latin typeface="Calibri"/>
                <a:cs typeface="Calibri"/>
              </a:rPr>
              <a:t>want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to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understand 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20" dirty="0">
                <a:latin typeface="Calibri"/>
                <a:cs typeface="Calibri"/>
              </a:rPr>
              <a:t>some </a:t>
            </a:r>
            <a:r>
              <a:rPr sz="2750" spc="15" dirty="0">
                <a:latin typeface="Calibri"/>
                <a:cs typeface="Calibri"/>
              </a:rPr>
              <a:t>important insights </a:t>
            </a:r>
            <a:r>
              <a:rPr sz="2750" spc="20" dirty="0">
                <a:latin typeface="Calibri"/>
                <a:cs typeface="Calibri"/>
              </a:rPr>
              <a:t>based </a:t>
            </a:r>
            <a:r>
              <a:rPr sz="2750" spc="65" dirty="0">
                <a:latin typeface="Calibri"/>
                <a:cs typeface="Calibri"/>
              </a:rPr>
              <a:t>on </a:t>
            </a:r>
            <a:r>
              <a:rPr sz="2750" spc="10" dirty="0">
                <a:latin typeface="Calibri"/>
                <a:cs typeface="Calibri"/>
              </a:rPr>
              <a:t>various attributes </a:t>
            </a:r>
            <a:r>
              <a:rPr sz="2750" spc="-30" dirty="0">
                <a:latin typeface="Calibri"/>
                <a:cs typeface="Calibri"/>
              </a:rPr>
              <a:t>in </a:t>
            </a:r>
            <a:r>
              <a:rPr sz="2750" spc="-61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dataset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so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20" dirty="0">
                <a:latin typeface="Calibri"/>
                <a:cs typeface="Calibri"/>
              </a:rPr>
              <a:t>as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to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increase</a:t>
            </a:r>
            <a:r>
              <a:rPr sz="2750" spc="16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revenue.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8650" y="609600"/>
            <a:ext cx="11239500" cy="5924550"/>
            <a:chOff x="628650" y="609600"/>
            <a:chExt cx="11239500" cy="5924550"/>
          </a:xfrm>
        </p:grpSpPr>
        <p:sp>
          <p:nvSpPr>
            <p:cNvPr id="3" name="object 3"/>
            <p:cNvSpPr/>
            <p:nvPr/>
          </p:nvSpPr>
          <p:spPr>
            <a:xfrm>
              <a:off x="8572500" y="3333750"/>
              <a:ext cx="3295650" cy="3200400"/>
            </a:xfrm>
            <a:custGeom>
              <a:avLst/>
              <a:gdLst/>
              <a:ahLst/>
              <a:cxnLst/>
              <a:rect l="l" t="t" r="r" b="b"/>
              <a:pathLst>
                <a:path w="3295650" h="3200400">
                  <a:moveTo>
                    <a:pt x="3295650" y="0"/>
                  </a:moveTo>
                  <a:lnTo>
                    <a:pt x="0" y="3200400"/>
                  </a:lnTo>
                  <a:lnTo>
                    <a:pt x="3295650" y="3200400"/>
                  </a:lnTo>
                  <a:lnTo>
                    <a:pt x="32956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8175" y="619125"/>
              <a:ext cx="10906125" cy="5610225"/>
            </a:xfrm>
            <a:custGeom>
              <a:avLst/>
              <a:gdLst/>
              <a:ahLst/>
              <a:cxnLst/>
              <a:rect l="l" t="t" r="r" b="b"/>
              <a:pathLst>
                <a:path w="10906125" h="5610225">
                  <a:moveTo>
                    <a:pt x="0" y="5610225"/>
                  </a:moveTo>
                  <a:lnTo>
                    <a:pt x="10906125" y="5610225"/>
                  </a:lnTo>
                  <a:lnTo>
                    <a:pt x="10906125" y="0"/>
                  </a:lnTo>
                  <a:lnTo>
                    <a:pt x="0" y="0"/>
                  </a:lnTo>
                  <a:lnTo>
                    <a:pt x="0" y="5610225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8385" y="776605"/>
            <a:ext cx="46983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/>
              <a:t>PROBLEM</a:t>
            </a:r>
            <a:r>
              <a:rPr sz="3950" spc="95" dirty="0"/>
              <a:t> </a:t>
            </a:r>
            <a:r>
              <a:rPr sz="3950" spc="-70" dirty="0"/>
              <a:t>STATEMENT</a:t>
            </a:r>
            <a:endParaRPr sz="3950"/>
          </a:p>
        </p:txBody>
      </p:sp>
      <p:sp>
        <p:nvSpPr>
          <p:cNvPr id="6" name="object 6"/>
          <p:cNvSpPr txBox="1"/>
          <p:nvPr/>
        </p:nvSpPr>
        <p:spPr>
          <a:xfrm>
            <a:off x="1048385" y="1475803"/>
            <a:ext cx="9025890" cy="441325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825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sz="2400" spc="-5" dirty="0">
                <a:latin typeface="Calibri"/>
                <a:cs typeface="Calibri"/>
              </a:rPr>
              <a:t>Which type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hosts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acquire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more</a:t>
            </a:r>
            <a:r>
              <a:rPr sz="2400" spc="-10" dirty="0">
                <a:latin typeface="Calibri"/>
                <a:cs typeface="Calibri"/>
              </a:rPr>
              <a:t> and </a:t>
            </a:r>
            <a:r>
              <a:rPr sz="2400" dirty="0">
                <a:latin typeface="Calibri"/>
                <a:cs typeface="Calibri"/>
              </a:rPr>
              <a:t>where?</a:t>
            </a:r>
            <a:endParaRPr sz="24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sz="2400" spc="2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ego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-50" dirty="0">
                <a:latin typeface="Calibri"/>
                <a:cs typeface="Calibri"/>
              </a:rPr>
              <a:t>z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8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13485" lvl="1" indent="-514984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1213485" algn="l"/>
                <a:tab pos="1214120" algn="l"/>
              </a:tabLst>
            </a:pPr>
            <a:r>
              <a:rPr sz="2400" spc="-15" dirty="0">
                <a:latin typeface="Calibri"/>
                <a:cs typeface="Calibri"/>
              </a:rPr>
              <a:t>What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neighbourhoods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target?</a:t>
            </a:r>
            <a:endParaRPr sz="2400">
              <a:latin typeface="Calibri"/>
              <a:cs typeface="Calibri"/>
            </a:endParaRPr>
          </a:p>
          <a:p>
            <a:pPr marL="1213485" lvl="1" indent="-514984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1213485" algn="l"/>
                <a:tab pos="1214120" algn="l"/>
              </a:tabLst>
            </a:pPr>
            <a:r>
              <a:rPr sz="2400" spc="-15" dirty="0">
                <a:latin typeface="Calibri"/>
                <a:cs typeface="Calibri"/>
              </a:rPr>
              <a:t>What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pricing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ranges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preferred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customers?</a:t>
            </a:r>
            <a:endParaRPr sz="2400">
              <a:latin typeface="Calibri"/>
              <a:cs typeface="Calibri"/>
            </a:endParaRPr>
          </a:p>
          <a:p>
            <a:pPr marL="1213485" lvl="1" indent="-514984">
              <a:lnSpc>
                <a:spcPts val="2715"/>
              </a:lnSpc>
              <a:spcBef>
                <a:spcPts val="275"/>
              </a:spcBef>
              <a:buFont typeface="Arial MT"/>
              <a:buChar char="•"/>
              <a:tabLst>
                <a:tab pos="1213485" algn="l"/>
                <a:tab pos="1214120" algn="l"/>
                <a:tab pos="1852295" algn="l"/>
                <a:tab pos="2919730" algn="l"/>
                <a:tab pos="3749040" algn="l"/>
                <a:tab pos="4177665" algn="l"/>
                <a:tab pos="5636260" algn="l"/>
                <a:tab pos="6322695" algn="l"/>
                <a:tab pos="7066280" algn="l"/>
                <a:tab pos="7838440" algn="l"/>
              </a:tabLst>
            </a:pPr>
            <a:r>
              <a:rPr sz="2400" spc="10" dirty="0">
                <a:latin typeface="Calibri"/>
                <a:cs typeface="Calibri"/>
              </a:rPr>
              <a:t>The	</a:t>
            </a:r>
            <a:r>
              <a:rPr sz="2400" spc="-15" dirty="0">
                <a:latin typeface="Calibri"/>
                <a:cs typeface="Calibri"/>
              </a:rPr>
              <a:t>various	</a:t>
            </a:r>
            <a:r>
              <a:rPr sz="2400" spc="5" dirty="0">
                <a:latin typeface="Calibri"/>
                <a:cs typeface="Calibri"/>
              </a:rPr>
              <a:t>kinds	of	</a:t>
            </a:r>
            <a:r>
              <a:rPr sz="2400" spc="-10" dirty="0">
                <a:latin typeface="Calibri"/>
                <a:cs typeface="Calibri"/>
              </a:rPr>
              <a:t>properties	</a:t>
            </a:r>
            <a:r>
              <a:rPr sz="2400" spc="-5" dirty="0">
                <a:latin typeface="Calibri"/>
                <a:cs typeface="Calibri"/>
              </a:rPr>
              <a:t>that	</a:t>
            </a:r>
            <a:r>
              <a:rPr sz="2400" spc="-15" dirty="0">
                <a:latin typeface="Calibri"/>
                <a:cs typeface="Calibri"/>
              </a:rPr>
              <a:t>exist	</a:t>
            </a:r>
            <a:r>
              <a:rPr sz="2400" spc="-75" dirty="0">
                <a:latin typeface="Calibri"/>
                <a:cs typeface="Calibri"/>
              </a:rPr>
              <a:t>w.r.t.	</a:t>
            </a:r>
            <a:r>
              <a:rPr sz="2400" spc="-5" dirty="0">
                <a:latin typeface="Calibri"/>
                <a:cs typeface="Calibri"/>
              </a:rPr>
              <a:t>customer</a:t>
            </a:r>
            <a:endParaRPr sz="2400">
              <a:latin typeface="Calibri"/>
              <a:cs typeface="Calibri"/>
            </a:endParaRPr>
          </a:p>
          <a:p>
            <a:pPr marL="1213485">
              <a:lnSpc>
                <a:spcPts val="2715"/>
              </a:lnSpc>
            </a:pPr>
            <a:r>
              <a:rPr sz="2400" dirty="0">
                <a:latin typeface="Calibri"/>
                <a:cs typeface="Calibri"/>
              </a:rPr>
              <a:t>preferences.</a:t>
            </a:r>
            <a:endParaRPr sz="2400">
              <a:latin typeface="Calibri"/>
              <a:cs typeface="Calibri"/>
            </a:endParaRPr>
          </a:p>
          <a:p>
            <a:pPr marL="1213485" lvl="1" indent="-514984">
              <a:lnSpc>
                <a:spcPts val="2755"/>
              </a:lnSpc>
              <a:spcBef>
                <a:spcPts val="200"/>
              </a:spcBef>
              <a:buFont typeface="Arial MT"/>
              <a:buChar char="•"/>
              <a:tabLst>
                <a:tab pos="1213485" algn="l"/>
                <a:tab pos="1214120" algn="l"/>
                <a:tab pos="2986405" algn="l"/>
                <a:tab pos="3415665" algn="l"/>
                <a:tab pos="4025265" algn="l"/>
                <a:tab pos="5169535" algn="l"/>
                <a:tab pos="6646545" algn="l"/>
                <a:tab pos="7104380" algn="l"/>
                <a:tab pos="7981315" algn="l"/>
                <a:tab pos="8353425" algn="l"/>
              </a:tabLst>
            </a:pPr>
            <a:r>
              <a:rPr sz="2400" spc="3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spc="20" dirty="0">
                <a:latin typeface="Calibri"/>
                <a:cs typeface="Calibri"/>
              </a:rPr>
              <a:t>j</a:t>
            </a:r>
            <a:r>
              <a:rPr sz="2400" spc="-60" dirty="0">
                <a:latin typeface="Calibri"/>
                <a:cs typeface="Calibri"/>
              </a:rPr>
              <a:t>u</a:t>
            </a:r>
            <a:r>
              <a:rPr sz="2400" spc="35" dirty="0">
                <a:latin typeface="Calibri"/>
                <a:cs typeface="Calibri"/>
              </a:rPr>
              <a:t>s</a:t>
            </a:r>
            <a:r>
              <a:rPr sz="2400" spc="-55" dirty="0">
                <a:latin typeface="Calibri"/>
                <a:cs typeface="Calibri"/>
              </a:rPr>
              <a:t>t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n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-60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e</a:t>
            </a:r>
            <a:r>
              <a:rPr sz="2400" spc="10" dirty="0">
                <a:latin typeface="Calibri"/>
                <a:cs typeface="Calibri"/>
              </a:rPr>
              <a:t>x</a:t>
            </a:r>
            <a:r>
              <a:rPr sz="2400" spc="-105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	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spc="-90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es	</a:t>
            </a:r>
            <a:r>
              <a:rPr sz="2400" spc="2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	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-50" dirty="0">
                <a:latin typeface="Calibri"/>
                <a:cs typeface="Calibri"/>
              </a:rPr>
              <a:t>m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1213485">
              <a:lnSpc>
                <a:spcPts val="2755"/>
              </a:lnSpc>
            </a:pPr>
            <a:r>
              <a:rPr sz="2400" spc="5" dirty="0">
                <a:latin typeface="Calibri"/>
                <a:cs typeface="Calibri"/>
              </a:rPr>
              <a:t>customer-oriented.</a:t>
            </a:r>
            <a:endParaRPr sz="2400">
              <a:latin typeface="Calibri"/>
              <a:cs typeface="Calibri"/>
            </a:endParaRPr>
          </a:p>
          <a:p>
            <a:pPr marL="527685" indent="-514984">
              <a:lnSpc>
                <a:spcPts val="2720"/>
              </a:lnSpc>
              <a:spcBef>
                <a:spcPts val="725"/>
              </a:spcBef>
              <a:buAutoNum type="arabicPeriod" startAt="3"/>
              <a:tabLst>
                <a:tab pos="527050" algn="l"/>
                <a:tab pos="527685" algn="l"/>
                <a:tab pos="1327785" algn="l"/>
                <a:tab pos="5436235" algn="l"/>
                <a:tab pos="7437755" algn="l"/>
              </a:tabLst>
            </a:pPr>
            <a:r>
              <a:rPr sz="2400" spc="-15" dirty="0">
                <a:latin typeface="Calibri"/>
                <a:cs typeface="Calibri"/>
              </a:rPr>
              <a:t>What	are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4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most</a:t>
            </a:r>
            <a:r>
              <a:rPr sz="2400" spc="3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popular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localities	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4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properties	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New</a:t>
            </a:r>
            <a:r>
              <a:rPr sz="2400" spc="40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York</a:t>
            </a:r>
            <a:endParaRPr sz="2400">
              <a:latin typeface="Calibri"/>
              <a:cs typeface="Calibri"/>
            </a:endParaRPr>
          </a:p>
          <a:p>
            <a:pPr marL="527685">
              <a:lnSpc>
                <a:spcPts val="2720"/>
              </a:lnSpc>
            </a:pPr>
            <a:r>
              <a:rPr sz="2400" spc="-5" dirty="0">
                <a:latin typeface="Calibri"/>
                <a:cs typeface="Calibri"/>
              </a:rPr>
              <a:t>currently?</a:t>
            </a:r>
            <a:endParaRPr sz="24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725"/>
              </a:spcBef>
              <a:buAutoNum type="arabicPeriod" startAt="4"/>
              <a:tabLst>
                <a:tab pos="527050" algn="l"/>
                <a:tab pos="527685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unpopular</a:t>
            </a:r>
            <a:r>
              <a:rPr sz="2400" spc="-10" dirty="0">
                <a:latin typeface="Calibri"/>
                <a:cs typeface="Calibri"/>
              </a:rPr>
              <a:t> properties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more</a:t>
            </a:r>
            <a:r>
              <a:rPr sz="2400" spc="-10" dirty="0">
                <a:latin typeface="Calibri"/>
                <a:cs typeface="Calibri"/>
              </a:rPr>
              <a:t> traction?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on...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8650" y="609600"/>
            <a:ext cx="11239500" cy="5924550"/>
            <a:chOff x="628650" y="609600"/>
            <a:chExt cx="11239500" cy="5924550"/>
          </a:xfrm>
        </p:grpSpPr>
        <p:sp>
          <p:nvSpPr>
            <p:cNvPr id="3" name="object 3"/>
            <p:cNvSpPr/>
            <p:nvPr/>
          </p:nvSpPr>
          <p:spPr>
            <a:xfrm>
              <a:off x="8572500" y="3333750"/>
              <a:ext cx="3295650" cy="3200400"/>
            </a:xfrm>
            <a:custGeom>
              <a:avLst/>
              <a:gdLst/>
              <a:ahLst/>
              <a:cxnLst/>
              <a:rect l="l" t="t" r="r" b="b"/>
              <a:pathLst>
                <a:path w="3295650" h="3200400">
                  <a:moveTo>
                    <a:pt x="3295650" y="0"/>
                  </a:moveTo>
                  <a:lnTo>
                    <a:pt x="0" y="3200400"/>
                  </a:lnTo>
                  <a:lnTo>
                    <a:pt x="3295650" y="3200400"/>
                  </a:lnTo>
                  <a:lnTo>
                    <a:pt x="32956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8175" y="619125"/>
              <a:ext cx="10906125" cy="5610225"/>
            </a:xfrm>
            <a:custGeom>
              <a:avLst/>
              <a:gdLst/>
              <a:ahLst/>
              <a:cxnLst/>
              <a:rect l="l" t="t" r="r" b="b"/>
              <a:pathLst>
                <a:path w="10906125" h="5610225">
                  <a:moveTo>
                    <a:pt x="0" y="5610225"/>
                  </a:moveTo>
                  <a:lnTo>
                    <a:pt x="10906125" y="5610225"/>
                  </a:lnTo>
                  <a:lnTo>
                    <a:pt x="10906125" y="0"/>
                  </a:lnTo>
                  <a:lnTo>
                    <a:pt x="0" y="0"/>
                  </a:lnTo>
                  <a:lnTo>
                    <a:pt x="0" y="5610225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64996" y="956563"/>
            <a:ext cx="644588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5" dirty="0"/>
              <a:t>Data</a:t>
            </a:r>
            <a:r>
              <a:rPr sz="3950" spc="120" dirty="0"/>
              <a:t> </a:t>
            </a:r>
            <a:r>
              <a:rPr sz="3950" dirty="0"/>
              <a:t>Cleaning</a:t>
            </a:r>
            <a:r>
              <a:rPr sz="3950" spc="120" dirty="0"/>
              <a:t> </a:t>
            </a:r>
            <a:r>
              <a:rPr sz="3950" spc="-5" dirty="0"/>
              <a:t>and</a:t>
            </a:r>
            <a:r>
              <a:rPr sz="3950" spc="95" dirty="0"/>
              <a:t> </a:t>
            </a:r>
            <a:r>
              <a:rPr sz="3950" spc="-5" dirty="0"/>
              <a:t>Preparation</a:t>
            </a:r>
            <a:endParaRPr sz="3950"/>
          </a:p>
        </p:txBody>
      </p:sp>
      <p:sp>
        <p:nvSpPr>
          <p:cNvPr id="6" name="object 6"/>
          <p:cNvSpPr txBox="1"/>
          <p:nvPr/>
        </p:nvSpPr>
        <p:spPr>
          <a:xfrm>
            <a:off x="1364996" y="1605343"/>
            <a:ext cx="8831580" cy="1932939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41300" indent="-229235" algn="just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First,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have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understood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dataset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python.</a:t>
            </a:r>
            <a:endParaRPr sz="240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90400"/>
              </a:lnSpc>
              <a:spcBef>
                <a:spcPts val="1000"/>
              </a:spcBef>
              <a:buFont typeface="Arial MT"/>
              <a:buChar char="•"/>
              <a:tabLst>
                <a:tab pos="337185" algn="l"/>
              </a:tabLst>
            </a:pPr>
            <a:r>
              <a:rPr dirty="0"/>
              <a:t>	</a:t>
            </a:r>
            <a:r>
              <a:rPr sz="2400" spc="10" dirty="0">
                <a:latin typeface="Calibri"/>
                <a:cs typeface="Calibri"/>
              </a:rPr>
              <a:t>Then </a:t>
            </a:r>
            <a:r>
              <a:rPr sz="2400" dirty="0">
                <a:latin typeface="Calibri"/>
                <a:cs typeface="Calibri"/>
              </a:rPr>
              <a:t>we </a:t>
            </a:r>
            <a:r>
              <a:rPr sz="2400" spc="-35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handled </a:t>
            </a:r>
            <a:r>
              <a:rPr sz="2400" spc="5" dirty="0">
                <a:latin typeface="Calibri"/>
                <a:cs typeface="Calibri"/>
              </a:rPr>
              <a:t>the missing </a:t>
            </a:r>
            <a:r>
              <a:rPr sz="2400" spc="-15" dirty="0">
                <a:latin typeface="Calibri"/>
                <a:cs typeface="Calibri"/>
              </a:rPr>
              <a:t>values </a:t>
            </a:r>
            <a:r>
              <a:rPr sz="2400" spc="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median. </a:t>
            </a:r>
            <a:r>
              <a:rPr sz="2400" spc="-5" dirty="0">
                <a:latin typeface="Calibri"/>
                <a:cs typeface="Calibri"/>
              </a:rPr>
              <a:t>Identified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equal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number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null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values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both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last_review,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 reviews_per_month </a:t>
            </a:r>
            <a:r>
              <a:rPr sz="2400" spc="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around 20.55%. </a:t>
            </a:r>
            <a:r>
              <a:rPr sz="2400" spc="-10" dirty="0">
                <a:latin typeface="Calibri"/>
                <a:cs typeface="Calibri"/>
              </a:rPr>
              <a:t>Also, </a:t>
            </a:r>
            <a:r>
              <a:rPr sz="2400" spc="-5" dirty="0">
                <a:latin typeface="Calibri"/>
                <a:cs typeface="Calibri"/>
              </a:rPr>
              <a:t>identifies </a:t>
            </a:r>
            <a:r>
              <a:rPr sz="2400" spc="-1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name </a:t>
            </a:r>
            <a:r>
              <a:rPr sz="2400" spc="-1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host_name.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4996" y="3604577"/>
            <a:ext cx="88220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935" algn="l"/>
                <a:tab pos="1089660" algn="l"/>
                <a:tab pos="2547620" algn="l"/>
                <a:tab pos="3186430" algn="l"/>
                <a:tab pos="4454525" algn="l"/>
                <a:tab pos="4930775" algn="l"/>
                <a:tab pos="6075045" algn="l"/>
                <a:tab pos="6790055" algn="l"/>
                <a:tab pos="8343900" algn="l"/>
              </a:tabLst>
            </a:pPr>
            <a:r>
              <a:rPr sz="2400" spc="2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en	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p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90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ed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-45" dirty="0">
                <a:latin typeface="Calibri"/>
                <a:cs typeface="Calibri"/>
              </a:rPr>
              <a:t>m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	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s</a:t>
            </a:r>
            <a:r>
              <a:rPr sz="2400" spc="-7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	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-105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ego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105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l	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4996" y="3837368"/>
            <a:ext cx="8831580" cy="205740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825"/>
              </a:spcBef>
            </a:pPr>
            <a:r>
              <a:rPr sz="2400" dirty="0">
                <a:latin typeface="Calibri"/>
                <a:cs typeface="Calibri"/>
              </a:rPr>
              <a:t>numerical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datatypes.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630"/>
              </a:lnSpc>
              <a:spcBef>
                <a:spcPts val="1019"/>
              </a:spcBef>
              <a:buFont typeface="Arial MT"/>
              <a:buChar char="•"/>
              <a:tabLst>
                <a:tab pos="241935" algn="l"/>
                <a:tab pos="1042035" algn="l"/>
                <a:tab pos="1584960" algn="l"/>
                <a:tab pos="2338070" algn="l"/>
                <a:tab pos="3558540" algn="l"/>
                <a:tab pos="4139565" algn="l"/>
                <a:tab pos="5645785" algn="l"/>
                <a:tab pos="6751955" algn="l"/>
                <a:tab pos="7466330" algn="l"/>
                <a:tab pos="8353425" algn="l"/>
              </a:tabLst>
            </a:pPr>
            <a:r>
              <a:rPr sz="2400" spc="2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en	</a:t>
            </a:r>
            <a:r>
              <a:rPr sz="2400" spc="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spc="-10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spc="-65" dirty="0">
                <a:latin typeface="Calibri"/>
                <a:cs typeface="Calibri"/>
              </a:rPr>
              <a:t>u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ed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-10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eg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l	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5" dirty="0">
                <a:latin typeface="Calibri"/>
                <a:cs typeface="Calibri"/>
              </a:rPr>
              <a:t>w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-6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	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  </a:t>
            </a:r>
            <a:r>
              <a:rPr sz="2400" spc="10" dirty="0">
                <a:latin typeface="Calibri"/>
                <a:cs typeface="Calibri"/>
              </a:rPr>
              <a:t>nu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w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ia</a:t>
            </a:r>
            <a:r>
              <a:rPr sz="2400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ts val="2755"/>
              </a:lnSpc>
              <a:spcBef>
                <a:spcPts val="600"/>
              </a:spcBef>
              <a:buFont typeface="Arial MT"/>
              <a:buChar char="•"/>
              <a:tabLst>
                <a:tab pos="241935" algn="l"/>
                <a:tab pos="1013460" algn="l"/>
                <a:tab pos="1527810" algn="l"/>
                <a:tab pos="2252345" algn="l"/>
                <a:tab pos="3425190" algn="l"/>
                <a:tab pos="3729990" algn="l"/>
                <a:tab pos="4549775" algn="l"/>
                <a:tab pos="5093335" algn="l"/>
                <a:tab pos="5664835" algn="l"/>
                <a:tab pos="6751955" algn="l"/>
                <a:tab pos="7132955" algn="l"/>
                <a:tab pos="7428230" algn="l"/>
              </a:tabLst>
            </a:pPr>
            <a:r>
              <a:rPr sz="2400" spc="10" dirty="0">
                <a:latin typeface="Calibri"/>
                <a:cs typeface="Calibri"/>
              </a:rPr>
              <a:t>Then	</a:t>
            </a:r>
            <a:r>
              <a:rPr sz="2400" dirty="0">
                <a:latin typeface="Calibri"/>
                <a:cs typeface="Calibri"/>
              </a:rPr>
              <a:t>we	</a:t>
            </a:r>
            <a:r>
              <a:rPr sz="2400" spc="-35" dirty="0">
                <a:latin typeface="Calibri"/>
                <a:cs typeface="Calibri"/>
              </a:rPr>
              <a:t>have	</a:t>
            </a:r>
            <a:r>
              <a:rPr sz="2400" spc="5" dirty="0">
                <a:latin typeface="Calibri"/>
                <a:cs typeface="Calibri"/>
              </a:rPr>
              <a:t>checked	</a:t>
            </a:r>
            <a:r>
              <a:rPr sz="2400" spc="-15" dirty="0">
                <a:latin typeface="Calibri"/>
                <a:cs typeface="Calibri"/>
              </a:rPr>
              <a:t>if	</a:t>
            </a:r>
            <a:r>
              <a:rPr sz="2400" spc="5" dirty="0">
                <a:latin typeface="Calibri"/>
                <a:cs typeface="Calibri"/>
              </a:rPr>
              <a:t>there	</a:t>
            </a:r>
            <a:r>
              <a:rPr sz="2400" spc="-15" dirty="0">
                <a:latin typeface="Calibri"/>
                <a:cs typeface="Calibri"/>
              </a:rPr>
              <a:t>are	</a:t>
            </a:r>
            <a:r>
              <a:rPr sz="2400" spc="-35" dirty="0">
                <a:latin typeface="Calibri"/>
                <a:cs typeface="Calibri"/>
              </a:rPr>
              <a:t>any	</a:t>
            </a:r>
            <a:r>
              <a:rPr sz="2400" spc="-5" dirty="0">
                <a:latin typeface="Calibri"/>
                <a:cs typeface="Calibri"/>
              </a:rPr>
              <a:t>outliers	</a:t>
            </a:r>
            <a:r>
              <a:rPr sz="2400" spc="-15" dirty="0">
                <a:latin typeface="Calibri"/>
                <a:cs typeface="Calibri"/>
              </a:rPr>
              <a:t>in	</a:t>
            </a:r>
            <a:r>
              <a:rPr sz="2400" dirty="0">
                <a:latin typeface="Calibri"/>
                <a:cs typeface="Calibri"/>
              </a:rPr>
              <a:t>6	continuous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55"/>
              </a:lnSpc>
            </a:pPr>
            <a:r>
              <a:rPr sz="2400" spc="5" dirty="0">
                <a:latin typeface="Calibri"/>
                <a:cs typeface="Calibri"/>
              </a:rPr>
              <a:t>columns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treated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using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capping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method.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7217" y="5021960"/>
            <a:ext cx="3714750" cy="117602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655"/>
              </a:spcBef>
              <a:tabLst>
                <a:tab pos="1146810" algn="l"/>
                <a:tab pos="2014220" algn="l"/>
                <a:tab pos="3186430" algn="l"/>
              </a:tabLst>
            </a:pPr>
            <a:r>
              <a:rPr sz="3950" b="1" spc="-25" dirty="0">
                <a:latin typeface="Calibri"/>
                <a:cs typeface="Calibri"/>
              </a:rPr>
              <a:t>L</a:t>
            </a:r>
            <a:r>
              <a:rPr sz="3950" b="1" spc="5" dirty="0">
                <a:latin typeface="Calibri"/>
                <a:cs typeface="Calibri"/>
              </a:rPr>
              <a:t>i</a:t>
            </a:r>
            <a:r>
              <a:rPr sz="3950" b="1" spc="-5" dirty="0">
                <a:latin typeface="Calibri"/>
                <a:cs typeface="Calibri"/>
              </a:rPr>
              <a:t>s</a:t>
            </a:r>
            <a:r>
              <a:rPr sz="3950" b="1" spc="10" dirty="0">
                <a:latin typeface="Calibri"/>
                <a:cs typeface="Calibri"/>
              </a:rPr>
              <a:t>t</a:t>
            </a:r>
            <a:r>
              <a:rPr sz="3950" b="1" dirty="0">
                <a:latin typeface="Calibri"/>
                <a:cs typeface="Calibri"/>
              </a:rPr>
              <a:t>	</a:t>
            </a:r>
            <a:r>
              <a:rPr sz="3950" b="1" spc="50" dirty="0">
                <a:latin typeface="Calibri"/>
                <a:cs typeface="Calibri"/>
              </a:rPr>
              <a:t>o</a:t>
            </a:r>
            <a:r>
              <a:rPr sz="3950" b="1" spc="5" dirty="0">
                <a:latin typeface="Calibri"/>
                <a:cs typeface="Calibri"/>
              </a:rPr>
              <a:t>f</a:t>
            </a:r>
            <a:r>
              <a:rPr sz="3950" b="1" dirty="0">
                <a:latin typeface="Calibri"/>
                <a:cs typeface="Calibri"/>
              </a:rPr>
              <a:t>	</a:t>
            </a:r>
            <a:r>
              <a:rPr sz="3950" b="1" spc="-385" dirty="0">
                <a:latin typeface="Calibri"/>
                <a:cs typeface="Calibri"/>
              </a:rPr>
              <a:t>T</a:t>
            </a:r>
            <a:r>
              <a:rPr sz="3950" b="1" spc="45" dirty="0">
                <a:latin typeface="Calibri"/>
                <a:cs typeface="Calibri"/>
              </a:rPr>
              <a:t>o</a:t>
            </a:r>
            <a:r>
              <a:rPr sz="3950" b="1" spc="15" dirty="0">
                <a:latin typeface="Calibri"/>
                <a:cs typeface="Calibri"/>
              </a:rPr>
              <a:t>p</a:t>
            </a:r>
            <a:r>
              <a:rPr sz="3950" b="1" dirty="0">
                <a:latin typeface="Calibri"/>
                <a:cs typeface="Calibri"/>
              </a:rPr>
              <a:t>	</a:t>
            </a:r>
            <a:r>
              <a:rPr sz="3950" b="1" spc="20" dirty="0">
                <a:latin typeface="Calibri"/>
                <a:cs typeface="Calibri"/>
              </a:rPr>
              <a:t>10  </a:t>
            </a:r>
            <a:r>
              <a:rPr sz="3950" b="1" spc="-15" dirty="0">
                <a:latin typeface="Calibri"/>
                <a:cs typeface="Calibri"/>
              </a:rPr>
              <a:t>Host</a:t>
            </a:r>
            <a:r>
              <a:rPr sz="3950" b="1" spc="114" dirty="0">
                <a:latin typeface="Calibri"/>
                <a:cs typeface="Calibri"/>
              </a:rPr>
              <a:t> </a:t>
            </a:r>
            <a:r>
              <a:rPr sz="3950" b="1" spc="-40" dirty="0">
                <a:latin typeface="Calibri"/>
                <a:cs typeface="Calibri"/>
              </a:rPr>
              <a:t>to</a:t>
            </a:r>
            <a:r>
              <a:rPr sz="3950" b="1" spc="35" dirty="0">
                <a:latin typeface="Calibri"/>
                <a:cs typeface="Calibri"/>
              </a:rPr>
              <a:t> </a:t>
            </a:r>
            <a:r>
              <a:rPr sz="3950" b="1" spc="-10" dirty="0">
                <a:latin typeface="Calibri"/>
                <a:cs typeface="Calibri"/>
              </a:rPr>
              <a:t>Acquire</a:t>
            </a:r>
            <a:endParaRPr sz="395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4862830"/>
            <a:chOff x="0" y="0"/>
            <a:chExt cx="12192000" cy="48628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866775"/>
            </a:xfrm>
            <a:custGeom>
              <a:avLst/>
              <a:gdLst/>
              <a:ahLst/>
              <a:cxnLst/>
              <a:rect l="l" t="t" r="r" b="b"/>
              <a:pathLst>
                <a:path w="12192000" h="866775">
                  <a:moveTo>
                    <a:pt x="12192000" y="0"/>
                  </a:moveTo>
                  <a:lnTo>
                    <a:pt x="0" y="0"/>
                  </a:lnTo>
                  <a:lnTo>
                    <a:pt x="0" y="866775"/>
                  </a:lnTo>
                  <a:lnTo>
                    <a:pt x="12192000" y="86677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950" y="0"/>
              <a:ext cx="11539601" cy="48624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4350" y="0"/>
              <a:ext cx="11239500" cy="4591050"/>
            </a:xfrm>
            <a:custGeom>
              <a:avLst/>
              <a:gdLst/>
              <a:ahLst/>
              <a:cxnLst/>
              <a:rect l="l" t="t" r="r" b="b"/>
              <a:pathLst>
                <a:path w="11239500" h="4591050">
                  <a:moveTo>
                    <a:pt x="11239500" y="0"/>
                  </a:moveTo>
                  <a:lnTo>
                    <a:pt x="0" y="0"/>
                  </a:lnTo>
                  <a:lnTo>
                    <a:pt x="0" y="4591050"/>
                  </a:lnTo>
                  <a:lnTo>
                    <a:pt x="11239500" y="4591050"/>
                  </a:lnTo>
                  <a:lnTo>
                    <a:pt x="11239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2025" y="266700"/>
              <a:ext cx="10363200" cy="3962400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4705350" y="4953000"/>
            <a:ext cx="47625" cy="1466850"/>
          </a:xfrm>
          <a:custGeom>
            <a:avLst/>
            <a:gdLst/>
            <a:ahLst/>
            <a:cxnLst/>
            <a:rect l="l" t="t" r="r" b="b"/>
            <a:pathLst>
              <a:path w="47625" h="1466850">
                <a:moveTo>
                  <a:pt x="47625" y="0"/>
                </a:moveTo>
                <a:lnTo>
                  <a:pt x="0" y="0"/>
                </a:lnTo>
                <a:lnTo>
                  <a:pt x="0" y="1466850"/>
                </a:lnTo>
                <a:lnTo>
                  <a:pt x="47625" y="1466850"/>
                </a:lnTo>
                <a:lnTo>
                  <a:pt x="4762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87365" y="4888166"/>
            <a:ext cx="6602095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55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  <a:tab pos="898525" algn="l"/>
                <a:tab pos="1918335" algn="l"/>
                <a:tab pos="3005455" algn="l"/>
                <a:tab pos="3605529" algn="l"/>
                <a:tab pos="4225290" algn="l"/>
                <a:tab pos="4721225" algn="l"/>
                <a:tab pos="5455285" algn="l"/>
                <a:tab pos="6189345" algn="l"/>
              </a:tabLst>
            </a:pPr>
            <a:r>
              <a:rPr sz="2400" spc="30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g</a:t>
            </a:r>
            <a:r>
              <a:rPr sz="2400" spc="-100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ph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0" dirty="0">
                <a:latin typeface="Calibri"/>
                <a:cs typeface="Calibri"/>
              </a:rPr>
              <a:t>p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-5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p	</a:t>
            </a:r>
            <a:r>
              <a:rPr sz="2400" spc="-20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0	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spc="-65" dirty="0">
                <a:latin typeface="Calibri"/>
                <a:cs typeface="Calibri"/>
              </a:rPr>
              <a:t>o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5" dirty="0">
                <a:latin typeface="Calibri"/>
                <a:cs typeface="Calibri"/>
              </a:rPr>
              <a:t>w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o	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 spc="-10" dirty="0">
                <a:latin typeface="Calibri"/>
                <a:cs typeface="Calibri"/>
              </a:rPr>
              <a:t>earning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more.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2755"/>
              </a:lnSpc>
              <a:spcBef>
                <a:spcPts val="27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Michael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top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earner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who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earning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more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 spc="5" dirty="0">
                <a:latin typeface="Calibri"/>
                <a:cs typeface="Calibri"/>
              </a:rPr>
              <a:t>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belongs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Manhattan.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63791" y="485774"/>
            <a:ext cx="3058795" cy="117602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655"/>
              </a:spcBef>
            </a:pPr>
            <a:r>
              <a:rPr sz="3950" spc="-40" dirty="0"/>
              <a:t>Targeted </a:t>
            </a:r>
            <a:r>
              <a:rPr sz="3950" spc="-35" dirty="0"/>
              <a:t> </a:t>
            </a:r>
            <a:r>
              <a:rPr sz="3950" spc="15" dirty="0"/>
              <a:t>N</a:t>
            </a:r>
            <a:r>
              <a:rPr sz="3950" spc="40" dirty="0"/>
              <a:t>e</a:t>
            </a:r>
            <a:r>
              <a:rPr sz="3950" spc="5" dirty="0"/>
              <a:t>i</a:t>
            </a:r>
            <a:r>
              <a:rPr sz="3950" spc="-5" dirty="0"/>
              <a:t>g</a:t>
            </a:r>
            <a:r>
              <a:rPr sz="3950" spc="-20" dirty="0"/>
              <a:t>hb</a:t>
            </a:r>
            <a:r>
              <a:rPr sz="3950" spc="45" dirty="0"/>
              <a:t>o</a:t>
            </a:r>
            <a:r>
              <a:rPr sz="3950" spc="15" dirty="0"/>
              <a:t>r</a:t>
            </a:r>
            <a:r>
              <a:rPr sz="3950" spc="-20" dirty="0"/>
              <a:t>h</a:t>
            </a:r>
            <a:r>
              <a:rPr sz="3950" spc="45" dirty="0"/>
              <a:t>oo</a:t>
            </a:r>
            <a:r>
              <a:rPr sz="3950" spc="15" dirty="0"/>
              <a:t>d</a:t>
            </a:r>
            <a:endParaRPr sz="3950"/>
          </a:p>
        </p:txBody>
      </p:sp>
      <p:grpSp>
        <p:nvGrpSpPr>
          <p:cNvPr id="3" name="object 3"/>
          <p:cNvGrpSpPr/>
          <p:nvPr/>
        </p:nvGrpSpPr>
        <p:grpSpPr>
          <a:xfrm>
            <a:off x="0" y="323786"/>
            <a:ext cx="11830050" cy="6215380"/>
            <a:chOff x="0" y="323786"/>
            <a:chExt cx="11830050" cy="6215380"/>
          </a:xfrm>
        </p:grpSpPr>
        <p:sp>
          <p:nvSpPr>
            <p:cNvPr id="4" name="object 4"/>
            <p:cNvSpPr/>
            <p:nvPr/>
          </p:nvSpPr>
          <p:spPr>
            <a:xfrm>
              <a:off x="0" y="5762625"/>
              <a:ext cx="11830050" cy="742950"/>
            </a:xfrm>
            <a:custGeom>
              <a:avLst/>
              <a:gdLst/>
              <a:ahLst/>
              <a:cxnLst/>
              <a:rect l="l" t="t" r="r" b="b"/>
              <a:pathLst>
                <a:path w="11830050" h="742950">
                  <a:moveTo>
                    <a:pt x="11830050" y="0"/>
                  </a:moveTo>
                  <a:lnTo>
                    <a:pt x="0" y="0"/>
                  </a:lnTo>
                  <a:lnTo>
                    <a:pt x="0" y="742950"/>
                  </a:lnTo>
                  <a:lnTo>
                    <a:pt x="11830050" y="742950"/>
                  </a:lnTo>
                  <a:lnTo>
                    <a:pt x="118300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925" y="323786"/>
              <a:ext cx="6481826" cy="621512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14325" y="352425"/>
              <a:ext cx="6181725" cy="5915025"/>
            </a:xfrm>
            <a:custGeom>
              <a:avLst/>
              <a:gdLst/>
              <a:ahLst/>
              <a:cxnLst/>
              <a:rect l="l" t="t" r="r" b="b"/>
              <a:pathLst>
                <a:path w="6181725" h="5915025">
                  <a:moveTo>
                    <a:pt x="6181725" y="0"/>
                  </a:moveTo>
                  <a:lnTo>
                    <a:pt x="0" y="0"/>
                  </a:lnTo>
                  <a:lnTo>
                    <a:pt x="0" y="5915025"/>
                  </a:lnTo>
                  <a:lnTo>
                    <a:pt x="6181725" y="5915025"/>
                  </a:lnTo>
                  <a:lnTo>
                    <a:pt x="61817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950" y="1457324"/>
              <a:ext cx="6115050" cy="37528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277100" y="1943099"/>
              <a:ext cx="4019550" cy="28575"/>
            </a:xfrm>
            <a:custGeom>
              <a:avLst/>
              <a:gdLst/>
              <a:ahLst/>
              <a:cxnLst/>
              <a:rect l="l" t="t" r="r" b="b"/>
              <a:pathLst>
                <a:path w="4019550" h="28575">
                  <a:moveTo>
                    <a:pt x="4019550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4019550" y="28575"/>
                  </a:lnTo>
                  <a:lnTo>
                    <a:pt x="40195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323455" y="2530220"/>
            <a:ext cx="4137660" cy="244284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algn="just">
              <a:lnSpc>
                <a:spcPct val="90400"/>
              </a:lnSpc>
              <a:spcBef>
                <a:spcPts val="38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5" dirty="0">
                <a:latin typeface="Calibri"/>
                <a:cs typeface="Calibri"/>
              </a:rPr>
              <a:t>We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clearly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comprehend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people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would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prefer </a:t>
            </a:r>
            <a:r>
              <a:rPr sz="2400" spc="-3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go these </a:t>
            </a:r>
            <a:r>
              <a:rPr sz="2400" spc="-15" dirty="0">
                <a:latin typeface="Calibri"/>
                <a:cs typeface="Calibri"/>
              </a:rPr>
              <a:t>location </a:t>
            </a:r>
            <a:r>
              <a:rPr sz="2400" dirty="0">
                <a:latin typeface="Calibri"/>
                <a:cs typeface="Calibri"/>
              </a:rPr>
              <a:t>/ </a:t>
            </a:r>
            <a:r>
              <a:rPr sz="2400" spc="-10" dirty="0">
                <a:latin typeface="Calibri"/>
                <a:cs typeface="Calibri"/>
              </a:rPr>
              <a:t>area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only.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56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Reason: </a:t>
            </a:r>
            <a:r>
              <a:rPr sz="2400" spc="1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location </a:t>
            </a:r>
            <a:r>
              <a:rPr sz="2400" spc="-15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nearby </a:t>
            </a:r>
            <a:r>
              <a:rPr sz="2400" dirty="0">
                <a:latin typeface="Calibri"/>
                <a:cs typeface="Calibri"/>
              </a:rPr>
              <a:t> beach or </a:t>
            </a:r>
            <a:r>
              <a:rPr sz="2400" spc="-5" dirty="0">
                <a:latin typeface="Calibri"/>
                <a:cs typeface="Calibri"/>
              </a:rPr>
              <a:t>services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5" dirty="0">
                <a:latin typeface="Calibri"/>
                <a:cs typeface="Calibri"/>
              </a:rPr>
              <a:t>better </a:t>
            </a:r>
            <a:r>
              <a:rPr sz="2400" dirty="0">
                <a:latin typeface="Calibri"/>
                <a:cs typeface="Calibri"/>
              </a:rPr>
              <a:t>than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972925" y="5762625"/>
            <a:ext cx="152400" cy="733425"/>
          </a:xfrm>
          <a:custGeom>
            <a:avLst/>
            <a:gdLst/>
            <a:ahLst/>
            <a:cxnLst/>
            <a:rect l="l" t="t" r="r" b="b"/>
            <a:pathLst>
              <a:path w="152400" h="733425">
                <a:moveTo>
                  <a:pt x="152400" y="0"/>
                </a:moveTo>
                <a:lnTo>
                  <a:pt x="0" y="0"/>
                </a:lnTo>
                <a:lnTo>
                  <a:pt x="0" y="733425"/>
                </a:lnTo>
                <a:lnTo>
                  <a:pt x="152400" y="733425"/>
                </a:lnTo>
                <a:lnTo>
                  <a:pt x="1524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972" y="774318"/>
            <a:ext cx="4398010" cy="117602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655"/>
              </a:spcBef>
              <a:tabLst>
                <a:tab pos="1880235" algn="l"/>
                <a:tab pos="3100705" algn="l"/>
              </a:tabLst>
            </a:pPr>
            <a:r>
              <a:rPr sz="3950" spc="-75" dirty="0"/>
              <a:t>A</a:t>
            </a:r>
            <a:r>
              <a:rPr sz="3950" spc="5" dirty="0"/>
              <a:t>v</a:t>
            </a:r>
            <a:r>
              <a:rPr sz="3950" spc="25" dirty="0"/>
              <a:t>e</a:t>
            </a:r>
            <a:r>
              <a:rPr sz="3950" spc="-60" dirty="0"/>
              <a:t>r</a:t>
            </a:r>
            <a:r>
              <a:rPr sz="3950" spc="-5" dirty="0"/>
              <a:t>a</a:t>
            </a:r>
            <a:r>
              <a:rPr sz="3950" spc="-80" dirty="0"/>
              <a:t>g</a:t>
            </a:r>
            <a:r>
              <a:rPr sz="3950" spc="15" dirty="0"/>
              <a:t>e</a:t>
            </a:r>
            <a:r>
              <a:rPr sz="3950" dirty="0"/>
              <a:t>	</a:t>
            </a:r>
            <a:r>
              <a:rPr sz="3950" spc="-5" dirty="0"/>
              <a:t>P</a:t>
            </a:r>
            <a:r>
              <a:rPr sz="3950" spc="20" dirty="0"/>
              <a:t>r</a:t>
            </a:r>
            <a:r>
              <a:rPr sz="3950" spc="5" dirty="0"/>
              <a:t>i</a:t>
            </a:r>
            <a:r>
              <a:rPr sz="3950" spc="-5" dirty="0"/>
              <a:t>c</a:t>
            </a:r>
            <a:r>
              <a:rPr sz="3950" spc="15" dirty="0"/>
              <a:t>e</a:t>
            </a:r>
            <a:r>
              <a:rPr sz="3950" dirty="0"/>
              <a:t>	</a:t>
            </a:r>
            <a:r>
              <a:rPr sz="3950" spc="-5" dirty="0"/>
              <a:t>P</a:t>
            </a:r>
            <a:r>
              <a:rPr sz="3950" spc="-60" dirty="0"/>
              <a:t>r</a:t>
            </a:r>
            <a:r>
              <a:rPr sz="3950" spc="30" dirty="0"/>
              <a:t>e</a:t>
            </a:r>
            <a:r>
              <a:rPr sz="3950" spc="-55" dirty="0"/>
              <a:t>f</a:t>
            </a:r>
            <a:r>
              <a:rPr sz="3950" spc="30" dirty="0"/>
              <a:t>e</a:t>
            </a:r>
            <a:r>
              <a:rPr sz="3950" spc="5" dirty="0"/>
              <a:t>r  </a:t>
            </a:r>
            <a:r>
              <a:rPr sz="3950" spc="-5" dirty="0"/>
              <a:t>by</a:t>
            </a:r>
            <a:r>
              <a:rPr sz="3950" spc="65" dirty="0"/>
              <a:t> </a:t>
            </a:r>
            <a:r>
              <a:rPr sz="3950" dirty="0"/>
              <a:t>People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0" y="1085850"/>
            <a:ext cx="85725" cy="666750"/>
          </a:xfrm>
          <a:custGeom>
            <a:avLst/>
            <a:gdLst/>
            <a:ahLst/>
            <a:cxnLst/>
            <a:rect l="l" t="t" r="r" b="b"/>
            <a:pathLst>
              <a:path w="85725" h="666750">
                <a:moveTo>
                  <a:pt x="85725" y="0"/>
                </a:moveTo>
                <a:lnTo>
                  <a:pt x="0" y="0"/>
                </a:lnTo>
                <a:lnTo>
                  <a:pt x="0" y="666750"/>
                </a:lnTo>
                <a:lnTo>
                  <a:pt x="85725" y="666750"/>
                </a:lnTo>
                <a:lnTo>
                  <a:pt x="8572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925" y="1085850"/>
            <a:ext cx="190500" cy="666750"/>
          </a:xfrm>
          <a:custGeom>
            <a:avLst/>
            <a:gdLst/>
            <a:ahLst/>
            <a:cxnLst/>
            <a:rect l="l" t="t" r="r" b="b"/>
            <a:pathLst>
              <a:path w="190500" h="666750">
                <a:moveTo>
                  <a:pt x="190500" y="0"/>
                </a:moveTo>
                <a:lnTo>
                  <a:pt x="0" y="0"/>
                </a:lnTo>
                <a:lnTo>
                  <a:pt x="0" y="666750"/>
                </a:lnTo>
                <a:lnTo>
                  <a:pt x="190500" y="666750"/>
                </a:lnTo>
                <a:lnTo>
                  <a:pt x="1905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6750" y="2085975"/>
            <a:ext cx="4295775" cy="28575"/>
          </a:xfrm>
          <a:custGeom>
            <a:avLst/>
            <a:gdLst/>
            <a:ahLst/>
            <a:cxnLst/>
            <a:rect l="l" t="t" r="r" b="b"/>
            <a:pathLst>
              <a:path w="4295775" h="28575">
                <a:moveTo>
                  <a:pt x="4295775" y="0"/>
                </a:moveTo>
                <a:lnTo>
                  <a:pt x="0" y="0"/>
                </a:lnTo>
                <a:lnTo>
                  <a:pt x="0" y="28575"/>
                </a:lnTo>
                <a:lnTo>
                  <a:pt x="4295775" y="28575"/>
                </a:lnTo>
                <a:lnTo>
                  <a:pt x="429577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95195" y="2679382"/>
            <a:ext cx="28848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9000" algn="l"/>
                <a:tab pos="1403985" algn="l"/>
                <a:tab pos="2319020" algn="l"/>
              </a:tabLst>
            </a:pPr>
            <a:r>
              <a:rPr sz="2400" spc="10" dirty="0">
                <a:latin typeface="Calibri"/>
                <a:cs typeface="Calibri"/>
              </a:rPr>
              <a:t>b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	</a:t>
            </a:r>
            <a:r>
              <a:rPr sz="2400" spc="-90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40" dirty="0">
                <a:latin typeface="Calibri"/>
                <a:cs typeface="Calibri"/>
              </a:rPr>
              <a:t>y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9925" y="2679382"/>
            <a:ext cx="1760220" cy="725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ts val="2755"/>
              </a:lnSpc>
              <a:spcBef>
                <a:spcPts val="100"/>
              </a:spcBef>
              <a:buFont typeface="Arial MT"/>
              <a:buChar char="•"/>
              <a:tabLst>
                <a:tab pos="241935" algn="l"/>
                <a:tab pos="860425" algn="l"/>
              </a:tabLst>
            </a:pPr>
            <a:r>
              <a:rPr sz="2400" spc="-10" dirty="0">
                <a:latin typeface="Calibri"/>
                <a:cs typeface="Calibri"/>
              </a:rPr>
              <a:t>On	</a:t>
            </a:r>
            <a:r>
              <a:rPr sz="2400" spc="5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  <a:tabLst>
                <a:tab pos="793750" algn="l"/>
              </a:tabLst>
            </a:pPr>
            <a:r>
              <a:rPr sz="2400" spc="10" dirty="0">
                <a:latin typeface="Calibri"/>
                <a:cs typeface="Calibri"/>
              </a:rPr>
              <a:t>the	</a:t>
            </a:r>
            <a:r>
              <a:rPr sz="2400" spc="-40" dirty="0">
                <a:latin typeface="Calibri"/>
                <a:cs typeface="Calibri"/>
              </a:rPr>
              <a:t>average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6101" y="3012693"/>
            <a:ext cx="250063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22325" algn="l"/>
                <a:tab pos="2185670" algn="l"/>
              </a:tabLst>
            </a:pPr>
            <a:r>
              <a:rPr sz="2400" spc="5" dirty="0">
                <a:latin typeface="Calibri"/>
                <a:cs typeface="Calibri"/>
              </a:rPr>
              <a:t>p</a:t>
            </a:r>
            <a:r>
              <a:rPr sz="2400" spc="5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5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rr</a:t>
            </a:r>
            <a:r>
              <a:rPr sz="2400" dirty="0">
                <a:latin typeface="Calibri"/>
                <a:cs typeface="Calibri"/>
              </a:rPr>
              <a:t>ed	</a:t>
            </a:r>
            <a:r>
              <a:rPr sz="2400" spc="10" dirty="0">
                <a:latin typeface="Calibri"/>
                <a:cs typeface="Calibri"/>
              </a:rPr>
              <a:t>by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9925" y="3293681"/>
            <a:ext cx="4068445" cy="124650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35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er</a:t>
            </a:r>
            <a:r>
              <a:rPr sz="2400" spc="-245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f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5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oo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16</a:t>
            </a:r>
            <a:r>
              <a:rPr sz="2400" spc="-15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5" dirty="0">
                <a:latin typeface="Calibri"/>
                <a:cs typeface="Calibri"/>
              </a:rPr>
              <a:t>For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Private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Room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70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Shared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Room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45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34025" y="0"/>
            <a:ext cx="6657975" cy="6858000"/>
            <a:chOff x="5534025" y="0"/>
            <a:chExt cx="6657975" cy="6858000"/>
          </a:xfrm>
        </p:grpSpPr>
        <p:sp>
          <p:nvSpPr>
            <p:cNvPr id="11" name="object 11"/>
            <p:cNvSpPr/>
            <p:nvPr/>
          </p:nvSpPr>
          <p:spPr>
            <a:xfrm>
              <a:off x="10696575" y="0"/>
              <a:ext cx="1495425" cy="6858000"/>
            </a:xfrm>
            <a:custGeom>
              <a:avLst/>
              <a:gdLst/>
              <a:ahLst/>
              <a:cxnLst/>
              <a:rect l="l" t="t" r="r" b="b"/>
              <a:pathLst>
                <a:path w="1495425" h="6858000">
                  <a:moveTo>
                    <a:pt x="149542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5425" y="6858000"/>
                  </a:lnTo>
                  <a:lnTo>
                    <a:pt x="149542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4025" y="485711"/>
              <a:ext cx="6310376" cy="613892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686425" y="514350"/>
              <a:ext cx="6010275" cy="5838825"/>
            </a:xfrm>
            <a:custGeom>
              <a:avLst/>
              <a:gdLst/>
              <a:ahLst/>
              <a:cxnLst/>
              <a:rect l="l" t="t" r="r" b="b"/>
              <a:pathLst>
                <a:path w="6010275" h="5838825">
                  <a:moveTo>
                    <a:pt x="6010275" y="0"/>
                  </a:moveTo>
                  <a:lnTo>
                    <a:pt x="0" y="0"/>
                  </a:lnTo>
                  <a:lnTo>
                    <a:pt x="0" y="5838825"/>
                  </a:lnTo>
                  <a:lnTo>
                    <a:pt x="6010275" y="5838825"/>
                  </a:lnTo>
                  <a:lnTo>
                    <a:pt x="6010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1700" y="800100"/>
              <a:ext cx="5419725" cy="5257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907" y="125730"/>
            <a:ext cx="5374005" cy="117602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655"/>
              </a:spcBef>
              <a:tabLst>
                <a:tab pos="1976120" algn="l"/>
                <a:tab pos="3176905" algn="l"/>
              </a:tabLst>
            </a:pPr>
            <a:r>
              <a:rPr sz="3950" spc="-165" dirty="0"/>
              <a:t>T</a:t>
            </a:r>
            <a:r>
              <a:rPr sz="3950" spc="70" dirty="0"/>
              <a:t>y</a:t>
            </a:r>
            <a:r>
              <a:rPr sz="3950" spc="-20" dirty="0"/>
              <a:t>p</a:t>
            </a:r>
            <a:r>
              <a:rPr sz="3950" spc="30" dirty="0"/>
              <a:t>e</a:t>
            </a:r>
            <a:r>
              <a:rPr sz="3950" spc="10" dirty="0"/>
              <a:t>s</a:t>
            </a:r>
            <a:r>
              <a:rPr sz="3950" dirty="0"/>
              <a:t>	</a:t>
            </a:r>
            <a:r>
              <a:rPr sz="3950" spc="50" dirty="0"/>
              <a:t>o</a:t>
            </a:r>
            <a:r>
              <a:rPr sz="3950" spc="5" dirty="0"/>
              <a:t>f</a:t>
            </a:r>
            <a:r>
              <a:rPr sz="3950" dirty="0"/>
              <a:t>	</a:t>
            </a:r>
            <a:r>
              <a:rPr sz="3950" spc="-5" dirty="0"/>
              <a:t>P</a:t>
            </a:r>
            <a:r>
              <a:rPr sz="3950" spc="-55" dirty="0"/>
              <a:t>r</a:t>
            </a:r>
            <a:r>
              <a:rPr sz="3950" spc="45" dirty="0"/>
              <a:t>o</a:t>
            </a:r>
            <a:r>
              <a:rPr sz="3950" spc="-20" dirty="0"/>
              <a:t>p</a:t>
            </a:r>
            <a:r>
              <a:rPr sz="3950" spc="30" dirty="0"/>
              <a:t>e</a:t>
            </a:r>
            <a:r>
              <a:rPr sz="3950" spc="20" dirty="0"/>
              <a:t>r</a:t>
            </a:r>
            <a:r>
              <a:rPr sz="3950" spc="-20" dirty="0"/>
              <a:t>t</a:t>
            </a:r>
            <a:r>
              <a:rPr sz="3950" spc="5" dirty="0"/>
              <a:t>i</a:t>
            </a:r>
            <a:r>
              <a:rPr sz="3950" spc="110" dirty="0"/>
              <a:t>e</a:t>
            </a:r>
            <a:r>
              <a:rPr sz="3950" spc="5" dirty="0"/>
              <a:t>s  </a:t>
            </a:r>
            <a:r>
              <a:rPr sz="3950" spc="-5" dirty="0"/>
              <a:t>by</a:t>
            </a:r>
            <a:r>
              <a:rPr sz="3950" spc="45" dirty="0"/>
              <a:t> </a:t>
            </a:r>
            <a:r>
              <a:rPr sz="3950" spc="-10" dirty="0"/>
              <a:t>Customer</a:t>
            </a:r>
            <a:r>
              <a:rPr sz="3950" spc="140" dirty="0"/>
              <a:t> </a:t>
            </a:r>
            <a:r>
              <a:rPr sz="3950" spc="-10" dirty="0"/>
              <a:t>Preferences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619125" y="1943100"/>
            <a:ext cx="4019550" cy="28575"/>
          </a:xfrm>
          <a:custGeom>
            <a:avLst/>
            <a:gdLst/>
            <a:ahLst/>
            <a:cxnLst/>
            <a:rect l="l" t="t" r="r" b="b"/>
            <a:pathLst>
              <a:path w="4019550" h="28575">
                <a:moveTo>
                  <a:pt x="4019550" y="0"/>
                </a:moveTo>
                <a:lnTo>
                  <a:pt x="0" y="0"/>
                </a:lnTo>
                <a:lnTo>
                  <a:pt x="0" y="28575"/>
                </a:lnTo>
                <a:lnTo>
                  <a:pt x="4019550" y="28575"/>
                </a:lnTo>
                <a:lnTo>
                  <a:pt x="40195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2734" y="1998027"/>
            <a:ext cx="5247640" cy="351091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9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5" dirty="0">
                <a:latin typeface="Calibri"/>
                <a:cs typeface="Calibri"/>
              </a:rPr>
              <a:t>There </a:t>
            </a:r>
            <a:r>
              <a:rPr sz="2400" spc="-15" dirty="0">
                <a:latin typeface="Calibri"/>
                <a:cs typeface="Calibri"/>
              </a:rPr>
              <a:t>are three </a:t>
            </a:r>
            <a:r>
              <a:rPr sz="2400" spc="-5" dirty="0">
                <a:latin typeface="Calibri"/>
                <a:cs typeface="Calibri"/>
              </a:rPr>
              <a:t>types </a:t>
            </a:r>
            <a:r>
              <a:rPr sz="2400" spc="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rooms </a:t>
            </a:r>
            <a:r>
              <a:rPr sz="2400" dirty="0">
                <a:latin typeface="Calibri"/>
                <a:cs typeface="Calibri"/>
              </a:rPr>
              <a:t>– Entire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Home/Apartment, </a:t>
            </a:r>
            <a:r>
              <a:rPr sz="2400" spc="-20" dirty="0">
                <a:latin typeface="Calibri"/>
                <a:cs typeface="Calibri"/>
              </a:rPr>
              <a:t>Private </a:t>
            </a:r>
            <a:r>
              <a:rPr sz="2400" spc="-25" dirty="0">
                <a:latin typeface="Calibri"/>
                <a:cs typeface="Calibri"/>
              </a:rPr>
              <a:t>Room </a:t>
            </a:r>
            <a:r>
              <a:rPr sz="2400" dirty="0">
                <a:latin typeface="Calibri"/>
                <a:cs typeface="Calibri"/>
              </a:rPr>
              <a:t>&amp; Shared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Room</a:t>
            </a:r>
            <a:endParaRPr sz="2400">
              <a:latin typeface="Calibri"/>
              <a:cs typeface="Calibri"/>
            </a:endParaRPr>
          </a:p>
          <a:p>
            <a:pPr marL="12700" marR="5715" algn="just">
              <a:lnSpc>
                <a:spcPct val="89500"/>
              </a:lnSpc>
              <a:spcBef>
                <a:spcPts val="65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Overall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customers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appear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5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prefer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Entire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Home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(51-85%)</a:t>
            </a:r>
            <a:r>
              <a:rPr sz="2400" dirty="0">
                <a:latin typeface="Calibri"/>
                <a:cs typeface="Calibri"/>
              </a:rPr>
              <a:t> &amp;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Private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Room 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(46.26%)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comparison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shared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room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(1.89%).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89900"/>
              </a:lnSpc>
              <a:spcBef>
                <a:spcPts val="64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Airbnb can </a:t>
            </a:r>
            <a:r>
              <a:rPr sz="2400" spc="-5" dirty="0">
                <a:latin typeface="Calibri"/>
                <a:cs typeface="Calibri"/>
              </a:rPr>
              <a:t>focus </a:t>
            </a:r>
            <a:r>
              <a:rPr sz="2400" dirty="0">
                <a:latin typeface="Calibri"/>
                <a:cs typeface="Calibri"/>
              </a:rPr>
              <a:t>on </a:t>
            </a:r>
            <a:r>
              <a:rPr sz="2400" spc="-5" dirty="0">
                <a:latin typeface="Calibri"/>
                <a:cs typeface="Calibri"/>
              </a:rPr>
              <a:t>promoting </a:t>
            </a:r>
            <a:r>
              <a:rPr sz="2400" dirty="0">
                <a:latin typeface="Calibri"/>
                <a:cs typeface="Calibri"/>
              </a:rPr>
              <a:t>shared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rooms</a:t>
            </a:r>
            <a:r>
              <a:rPr sz="2400" spc="-5" dirty="0">
                <a:latin typeface="Calibri"/>
                <a:cs typeface="Calibri"/>
              </a:rPr>
              <a:t> with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discount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offers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increase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booking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shared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room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 </a:t>
            </a:r>
            <a:r>
              <a:rPr sz="2400" spc="10" dirty="0">
                <a:latin typeface="Calibri"/>
                <a:cs typeface="Calibri"/>
              </a:rPr>
              <a:t>discounts.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675" y="5762625"/>
            <a:ext cx="152400" cy="733425"/>
          </a:xfrm>
          <a:custGeom>
            <a:avLst/>
            <a:gdLst/>
            <a:ahLst/>
            <a:cxnLst/>
            <a:rect l="l" t="t" r="r" b="b"/>
            <a:pathLst>
              <a:path w="152400" h="733425">
                <a:moveTo>
                  <a:pt x="152400" y="0"/>
                </a:moveTo>
                <a:lnTo>
                  <a:pt x="0" y="0"/>
                </a:lnTo>
                <a:lnTo>
                  <a:pt x="0" y="733425"/>
                </a:lnTo>
                <a:lnTo>
                  <a:pt x="152400" y="733425"/>
                </a:lnTo>
                <a:lnTo>
                  <a:pt x="1524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61950" y="323786"/>
            <a:ext cx="11830050" cy="6215380"/>
            <a:chOff x="361950" y="323786"/>
            <a:chExt cx="11830050" cy="6215380"/>
          </a:xfrm>
        </p:grpSpPr>
        <p:sp>
          <p:nvSpPr>
            <p:cNvPr id="7" name="object 7"/>
            <p:cNvSpPr/>
            <p:nvPr/>
          </p:nvSpPr>
          <p:spPr>
            <a:xfrm>
              <a:off x="361950" y="5762625"/>
              <a:ext cx="11830050" cy="742950"/>
            </a:xfrm>
            <a:custGeom>
              <a:avLst/>
              <a:gdLst/>
              <a:ahLst/>
              <a:cxnLst/>
              <a:rect l="l" t="t" r="r" b="b"/>
              <a:pathLst>
                <a:path w="11830050" h="742950">
                  <a:moveTo>
                    <a:pt x="11830050" y="0"/>
                  </a:moveTo>
                  <a:lnTo>
                    <a:pt x="0" y="0"/>
                  </a:lnTo>
                  <a:lnTo>
                    <a:pt x="0" y="742950"/>
                  </a:lnTo>
                  <a:lnTo>
                    <a:pt x="11830050" y="742950"/>
                  </a:lnTo>
                  <a:lnTo>
                    <a:pt x="118300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3550" y="323786"/>
              <a:ext cx="6481826" cy="621512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95950" y="352425"/>
              <a:ext cx="6181725" cy="5915025"/>
            </a:xfrm>
            <a:custGeom>
              <a:avLst/>
              <a:gdLst/>
              <a:ahLst/>
              <a:cxnLst/>
              <a:rect l="l" t="t" r="r" b="b"/>
              <a:pathLst>
                <a:path w="6181725" h="5915025">
                  <a:moveTo>
                    <a:pt x="6181725" y="0"/>
                  </a:moveTo>
                  <a:lnTo>
                    <a:pt x="0" y="0"/>
                  </a:lnTo>
                  <a:lnTo>
                    <a:pt x="0" y="5915025"/>
                  </a:lnTo>
                  <a:lnTo>
                    <a:pt x="6181725" y="5915025"/>
                  </a:lnTo>
                  <a:lnTo>
                    <a:pt x="61817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95950" y="647700"/>
              <a:ext cx="6172200" cy="410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876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MT</vt:lpstr>
      <vt:lpstr>Calibri</vt:lpstr>
      <vt:lpstr>Calibri Light</vt:lpstr>
      <vt:lpstr>Office Theme</vt:lpstr>
      <vt:lpstr>PowerPoint Presentation</vt:lpstr>
      <vt:lpstr>Suppose that you are working as a  data analyst at Airbnb. For the  past  few months, Airbnb has seen a major</vt:lpstr>
      <vt:lpstr>PowerPoint Presentation</vt:lpstr>
      <vt:lpstr>PROBLEM STATEMENT</vt:lpstr>
      <vt:lpstr>Data Cleaning and Preparation</vt:lpstr>
      <vt:lpstr>PowerPoint Presentation</vt:lpstr>
      <vt:lpstr>Targeted  Neighborhood</vt:lpstr>
      <vt:lpstr>Average Price Prefer  by People</vt:lpstr>
      <vt:lpstr>Types of Properties  by Customer Preferences</vt:lpstr>
      <vt:lpstr>Most Popular  Localities and  Properties in New York</vt:lpstr>
      <vt:lpstr>Top 10 Unpopular</vt:lpstr>
      <vt:lpstr>Adjustments in the existing properties  to make it more customer-oriented</vt:lpstr>
      <vt:lpstr>Recommendation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Manisha</cp:lastModifiedBy>
  <cp:revision>1</cp:revision>
  <dcterms:created xsi:type="dcterms:W3CDTF">2023-10-08T10:59:30Z</dcterms:created>
  <dcterms:modified xsi:type="dcterms:W3CDTF">2023-10-08T12:02:00Z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2023-03-11T00:00:00Z</vt:filetime>
  </property>
  <property fmtid="{D5CDD505-2E9C-101B-9397-08002B2CF9AE}" pid="3" name="LastSaved">
    <vt:filetime>2023-10-08T00:00:00Z</vt:filetime>
  </property>
</Properties>
</file>