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175" y="619125"/>
            <a:ext cx="10906125" cy="5610225"/>
          </a:xfrm>
          <a:custGeom>
            <a:avLst/>
            <a:gdLst/>
            <a:ahLst/>
            <a:cxnLst/>
            <a:rect l="l" t="t" r="r" b="b"/>
            <a:pathLst>
              <a:path w="10906125" h="5610225">
                <a:moveTo>
                  <a:pt x="0" y="5610225"/>
                </a:moveTo>
                <a:lnTo>
                  <a:pt x="10906125" y="5610225"/>
                </a:lnTo>
                <a:lnTo>
                  <a:pt x="10906125" y="0"/>
                </a:lnTo>
                <a:lnTo>
                  <a:pt x="0" y="0"/>
                </a:lnTo>
                <a:lnTo>
                  <a:pt x="0" y="5610225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4996" y="1489455"/>
            <a:ext cx="9462007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175" y="619125"/>
            <a:ext cx="10906125" cy="5610225"/>
          </a:xfrm>
          <a:custGeom>
            <a:avLst/>
            <a:gdLst/>
            <a:ahLst/>
            <a:cxnLst/>
            <a:rect l="l" t="t" r="r" b="b"/>
            <a:pathLst>
              <a:path w="10906125" h="5610225">
                <a:moveTo>
                  <a:pt x="0" y="5610225"/>
                </a:moveTo>
                <a:lnTo>
                  <a:pt x="10906125" y="5610225"/>
                </a:lnTo>
                <a:lnTo>
                  <a:pt x="10906125" y="0"/>
                </a:lnTo>
                <a:lnTo>
                  <a:pt x="0" y="0"/>
                </a:lnTo>
                <a:lnTo>
                  <a:pt x="0" y="5610225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3495" y="767461"/>
            <a:ext cx="9605009" cy="1176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199" y="2575919"/>
            <a:ext cx="10769600" cy="3669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052" y="2683192"/>
            <a:ext cx="4191635" cy="193865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1000"/>
              </a:spcBef>
            </a:pPr>
            <a:r>
              <a:rPr sz="6600" b="1" spc="-10" dirty="0">
                <a:latin typeface="Calibri"/>
                <a:cs typeface="Calibri"/>
              </a:rPr>
              <a:t>Airbnb </a:t>
            </a:r>
            <a:r>
              <a:rPr sz="6600" b="1" spc="-5" dirty="0">
                <a:latin typeface="Calibri"/>
                <a:cs typeface="Calibri"/>
              </a:rPr>
              <a:t>Case </a:t>
            </a:r>
            <a:r>
              <a:rPr sz="6600" b="1" spc="-1485" dirty="0">
                <a:latin typeface="Calibri"/>
                <a:cs typeface="Calibri"/>
              </a:rPr>
              <a:t> </a:t>
            </a:r>
            <a:r>
              <a:rPr sz="6600" b="1" dirty="0">
                <a:latin typeface="Calibri"/>
                <a:cs typeface="Calibri"/>
              </a:rPr>
              <a:t>Study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52" y="2131123"/>
            <a:ext cx="2000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0" dirty="0">
                <a:latin typeface="Calibri"/>
                <a:cs typeface="Calibri"/>
              </a:rPr>
              <a:t>III</a:t>
            </a:r>
            <a:r>
              <a:rPr sz="2400" b="1" spc="10" dirty="0">
                <a:latin typeface="Calibri"/>
                <a:cs typeface="Calibri"/>
              </a:rPr>
              <a:t>T-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1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&amp;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U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G</a:t>
            </a:r>
            <a:r>
              <a:rPr sz="2400" b="1" spc="-105" dirty="0">
                <a:latin typeface="Calibri"/>
                <a:cs typeface="Calibri"/>
              </a:rPr>
              <a:t>r</a:t>
            </a:r>
            <a:r>
              <a:rPr sz="2400" b="1" spc="1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05125"/>
            <a:ext cx="180975" cy="666750"/>
          </a:xfrm>
          <a:custGeom>
            <a:avLst/>
            <a:gdLst/>
            <a:ahLst/>
            <a:cxnLst/>
            <a:rect l="l" t="t" r="r" b="b"/>
            <a:pathLst>
              <a:path w="180975" h="666750">
                <a:moveTo>
                  <a:pt x="180975" y="0"/>
                </a:moveTo>
                <a:lnTo>
                  <a:pt x="0" y="0"/>
                </a:lnTo>
                <a:lnTo>
                  <a:pt x="0" y="666750"/>
                </a:lnTo>
                <a:lnTo>
                  <a:pt x="180975" y="666750"/>
                </a:lnTo>
                <a:lnTo>
                  <a:pt x="1809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175" y="2905125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75" y="2905125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315151" y="676275"/>
            <a:ext cx="4481830" cy="5724525"/>
            <a:chOff x="7315151" y="676275"/>
            <a:chExt cx="4481830" cy="57245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151" y="704739"/>
              <a:ext cx="4481673" cy="56246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19975" y="676275"/>
              <a:ext cx="4276725" cy="5429250"/>
            </a:xfrm>
            <a:custGeom>
              <a:avLst/>
              <a:gdLst/>
              <a:ahLst/>
              <a:cxnLst/>
              <a:rect l="l" t="t" r="r" b="b"/>
              <a:pathLst>
                <a:path w="4276725" h="5429250">
                  <a:moveTo>
                    <a:pt x="4276725" y="0"/>
                  </a:moveTo>
                  <a:lnTo>
                    <a:pt x="0" y="0"/>
                  </a:lnTo>
                  <a:lnTo>
                    <a:pt x="0" y="5429250"/>
                  </a:lnTo>
                  <a:lnTo>
                    <a:pt x="4276725" y="5429250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8100" y="923925"/>
              <a:ext cx="3800475" cy="4933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19975" y="6353175"/>
              <a:ext cx="4276725" cy="47625"/>
            </a:xfrm>
            <a:custGeom>
              <a:avLst/>
              <a:gdLst/>
              <a:ahLst/>
              <a:cxnLst/>
              <a:rect l="l" t="t" r="r" b="b"/>
              <a:pathLst>
                <a:path w="4276725" h="47625">
                  <a:moveTo>
                    <a:pt x="42767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276725" y="47625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52387" y="5272087"/>
            <a:ext cx="4095750" cy="1381125"/>
          </a:xfrm>
          <a:custGeom>
            <a:avLst/>
            <a:gdLst/>
            <a:ahLst/>
            <a:cxnLst/>
            <a:rect l="l" t="t" r="r" b="b"/>
            <a:pathLst>
              <a:path w="4095750" h="1381125">
                <a:moveTo>
                  <a:pt x="4095750" y="0"/>
                </a:moveTo>
                <a:lnTo>
                  <a:pt x="0" y="0"/>
                </a:lnTo>
                <a:lnTo>
                  <a:pt x="0" y="1381125"/>
                </a:lnTo>
                <a:lnTo>
                  <a:pt x="4095750" y="1381125"/>
                </a:lnTo>
                <a:lnTo>
                  <a:pt x="409575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774318"/>
            <a:ext cx="439801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880235" algn="l"/>
                <a:tab pos="3100705" algn="l"/>
              </a:tabLst>
            </a:pPr>
            <a:r>
              <a:rPr spc="-75" dirty="0"/>
              <a:t>A</a:t>
            </a:r>
            <a:r>
              <a:rPr spc="5" dirty="0"/>
              <a:t>v</a:t>
            </a:r>
            <a:r>
              <a:rPr spc="25" dirty="0"/>
              <a:t>e</a:t>
            </a:r>
            <a:r>
              <a:rPr spc="-60" dirty="0"/>
              <a:t>r</a:t>
            </a:r>
            <a:r>
              <a:rPr spc="-5" dirty="0"/>
              <a:t>a</a:t>
            </a:r>
            <a:r>
              <a:rPr spc="-80" dirty="0"/>
              <a:t>g</a:t>
            </a:r>
            <a:r>
              <a:rPr spc="15" dirty="0"/>
              <a:t>e</a:t>
            </a:r>
            <a:r>
              <a:rPr dirty="0"/>
              <a:t>	</a:t>
            </a:r>
            <a:r>
              <a:rPr spc="-5" dirty="0"/>
              <a:t>P</a:t>
            </a:r>
            <a:r>
              <a:rPr spc="20" dirty="0"/>
              <a:t>r</a:t>
            </a:r>
            <a:r>
              <a:rPr spc="5" dirty="0"/>
              <a:t>i</a:t>
            </a:r>
            <a:r>
              <a:rPr spc="-5" dirty="0"/>
              <a:t>c</a:t>
            </a:r>
            <a:r>
              <a:rPr spc="15" dirty="0"/>
              <a:t>e</a:t>
            </a:r>
            <a:r>
              <a:rPr dirty="0"/>
              <a:t>	</a:t>
            </a:r>
            <a:r>
              <a:rPr spc="-5" dirty="0"/>
              <a:t>P</a:t>
            </a:r>
            <a:r>
              <a:rPr spc="-60" dirty="0"/>
              <a:t>r</a:t>
            </a:r>
            <a:r>
              <a:rPr spc="30" dirty="0"/>
              <a:t>e</a:t>
            </a:r>
            <a:r>
              <a:rPr spc="-55" dirty="0"/>
              <a:t>f</a:t>
            </a:r>
            <a:r>
              <a:rPr spc="30" dirty="0"/>
              <a:t>e</a:t>
            </a:r>
            <a:r>
              <a:rPr spc="5" dirty="0"/>
              <a:t>r  </a:t>
            </a:r>
            <a:r>
              <a:rPr spc="-5" dirty="0"/>
              <a:t>by</a:t>
            </a:r>
            <a:r>
              <a:rPr spc="65" dirty="0"/>
              <a:t> </a:t>
            </a:r>
            <a:r>
              <a:rPr dirty="0"/>
              <a:t>People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5195" y="2679382"/>
            <a:ext cx="2884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000" algn="l"/>
                <a:tab pos="1403985" algn="l"/>
                <a:tab pos="2319020" algn="l"/>
              </a:tabLst>
            </a:pP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925" y="2679382"/>
            <a:ext cx="1760220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860425" algn="l"/>
              </a:tabLst>
            </a:pPr>
            <a:r>
              <a:rPr sz="2400" spc="-10" dirty="0">
                <a:latin typeface="Calibri"/>
                <a:cs typeface="Calibri"/>
              </a:rPr>
              <a:t>On	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tabLst>
                <a:tab pos="793750" algn="l"/>
              </a:tabLst>
            </a:pP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-40" dirty="0"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6101" y="3012693"/>
            <a:ext cx="25006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2325" algn="l"/>
                <a:tab pos="2185670" algn="l"/>
              </a:tabLst>
            </a:pP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5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rr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925" y="3293681"/>
            <a:ext cx="4068445" cy="12465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16</a:t>
            </a:r>
            <a:r>
              <a:rPr sz="2400" spc="-15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For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70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Shared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45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11" name="object 11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07" y="125730"/>
            <a:ext cx="5374005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976120" algn="l"/>
                <a:tab pos="3176905" algn="l"/>
              </a:tabLst>
            </a:pPr>
            <a:r>
              <a:rPr spc="-165" dirty="0"/>
              <a:t>T</a:t>
            </a:r>
            <a:r>
              <a:rPr spc="70" dirty="0"/>
              <a:t>y</a:t>
            </a:r>
            <a:r>
              <a:rPr spc="-20" dirty="0"/>
              <a:t>p</a:t>
            </a:r>
            <a:r>
              <a:rPr spc="30" dirty="0"/>
              <a:t>e</a:t>
            </a:r>
            <a:r>
              <a:rPr spc="10" dirty="0"/>
              <a:t>s</a:t>
            </a:r>
            <a:r>
              <a:rPr dirty="0"/>
              <a:t>	</a:t>
            </a:r>
            <a:r>
              <a:rPr spc="50" dirty="0"/>
              <a:t>o</a:t>
            </a:r>
            <a:r>
              <a:rPr spc="5" dirty="0"/>
              <a:t>f</a:t>
            </a:r>
            <a:r>
              <a:rPr dirty="0"/>
              <a:t>	</a:t>
            </a:r>
            <a:r>
              <a:rPr spc="-5" dirty="0"/>
              <a:t>P</a:t>
            </a:r>
            <a:r>
              <a:rPr spc="-55" dirty="0"/>
              <a:t>r</a:t>
            </a:r>
            <a:r>
              <a:rPr spc="45" dirty="0"/>
              <a:t>o</a:t>
            </a:r>
            <a:r>
              <a:rPr spc="-20" dirty="0"/>
              <a:t>p</a:t>
            </a:r>
            <a:r>
              <a:rPr spc="30" dirty="0"/>
              <a:t>e</a:t>
            </a:r>
            <a:r>
              <a:rPr spc="20" dirty="0"/>
              <a:t>r</a:t>
            </a:r>
            <a:r>
              <a:rPr spc="-20" dirty="0"/>
              <a:t>t</a:t>
            </a:r>
            <a:r>
              <a:rPr spc="5" dirty="0"/>
              <a:t>i</a:t>
            </a:r>
            <a:r>
              <a:rPr spc="110" dirty="0"/>
              <a:t>e</a:t>
            </a:r>
            <a:r>
              <a:rPr spc="5" dirty="0"/>
              <a:t>s  </a:t>
            </a:r>
            <a:r>
              <a:rPr spc="-5" dirty="0"/>
              <a:t>by</a:t>
            </a:r>
            <a:r>
              <a:rPr spc="45" dirty="0"/>
              <a:t> </a:t>
            </a:r>
            <a:r>
              <a:rPr spc="-10" dirty="0"/>
              <a:t>Customer</a:t>
            </a:r>
            <a:r>
              <a:rPr spc="140" dirty="0"/>
              <a:t> </a:t>
            </a:r>
            <a:r>
              <a:rPr spc="-10" dirty="0"/>
              <a:t>Preferences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19125" y="1943100"/>
            <a:ext cx="4019550" cy="28575"/>
          </a:xfrm>
          <a:custGeom>
            <a:avLst/>
            <a:gdLst/>
            <a:ahLst/>
            <a:cxnLst/>
            <a:rect l="l" t="t" r="r" b="b"/>
            <a:pathLst>
              <a:path w="4019550" h="28575">
                <a:moveTo>
                  <a:pt x="4019550" y="0"/>
                </a:moveTo>
                <a:lnTo>
                  <a:pt x="0" y="0"/>
                </a:lnTo>
                <a:lnTo>
                  <a:pt x="0" y="28575"/>
                </a:lnTo>
                <a:lnTo>
                  <a:pt x="4019550" y="28575"/>
                </a:lnTo>
                <a:lnTo>
                  <a:pt x="40195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2734" y="1998027"/>
            <a:ext cx="5247640" cy="35109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5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three </a:t>
            </a:r>
            <a:r>
              <a:rPr sz="2400" spc="-5" dirty="0">
                <a:latin typeface="Calibri"/>
                <a:cs typeface="Calibri"/>
              </a:rPr>
              <a:t>types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rooms </a:t>
            </a:r>
            <a:r>
              <a:rPr sz="2400" dirty="0">
                <a:latin typeface="Calibri"/>
                <a:cs typeface="Calibri"/>
              </a:rPr>
              <a:t>– Entire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Home/Apartment, </a:t>
            </a:r>
            <a:r>
              <a:rPr sz="2400" spc="-20" dirty="0">
                <a:latin typeface="Calibri"/>
                <a:cs typeface="Calibri"/>
              </a:rPr>
              <a:t>Private </a:t>
            </a:r>
            <a:r>
              <a:rPr sz="2400" spc="-25" dirty="0">
                <a:latin typeface="Calibri"/>
                <a:cs typeface="Calibri"/>
              </a:rPr>
              <a:t>Room </a:t>
            </a:r>
            <a:r>
              <a:rPr sz="2400" dirty="0">
                <a:latin typeface="Calibri"/>
                <a:cs typeface="Calibri"/>
              </a:rPr>
              <a:t>&amp; Shared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895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Overall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customers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(51-85%)</a:t>
            </a:r>
            <a:r>
              <a:rPr sz="2400" dirty="0">
                <a:latin typeface="Calibri"/>
                <a:cs typeface="Calibri"/>
              </a:rPr>
              <a:t> &amp;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(46.26%)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comparison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(1.89%).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89900"/>
              </a:lnSpc>
              <a:spcBef>
                <a:spcPts val="64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Airbnb can </a:t>
            </a:r>
            <a:r>
              <a:rPr sz="2400" spc="-5" dirty="0">
                <a:latin typeface="Calibri"/>
                <a:cs typeface="Calibri"/>
              </a:rPr>
              <a:t>focus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promoting </a:t>
            </a:r>
            <a:r>
              <a:rPr sz="2400" dirty="0">
                <a:latin typeface="Calibri"/>
                <a:cs typeface="Calibri"/>
              </a:rPr>
              <a:t>shared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r>
              <a:rPr sz="2400" spc="-5" dirty="0">
                <a:latin typeface="Calibri"/>
                <a:cs typeface="Calibri"/>
              </a:rPr>
              <a:t>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discount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offers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room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spc="10" dirty="0">
                <a:latin typeface="Calibri"/>
                <a:cs typeface="Calibri"/>
              </a:rPr>
              <a:t>discounts.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7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61950" y="323786"/>
            <a:ext cx="11830050" cy="6215380"/>
            <a:chOff x="361950" y="323786"/>
            <a:chExt cx="11830050" cy="6215380"/>
          </a:xfrm>
        </p:grpSpPr>
        <p:sp>
          <p:nvSpPr>
            <p:cNvPr id="7" name="object 7"/>
            <p:cNvSpPr/>
            <p:nvPr/>
          </p:nvSpPr>
          <p:spPr>
            <a:xfrm>
              <a:off x="36195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3550" y="323786"/>
              <a:ext cx="6481826" cy="621512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5950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5950" y="647700"/>
              <a:ext cx="6172200" cy="410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1069" y="780415"/>
            <a:ext cx="3403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Room</a:t>
            </a:r>
            <a:r>
              <a:rPr spc="-15" dirty="0"/>
              <a:t> </a:t>
            </a:r>
            <a:r>
              <a:rPr spc="-40" dirty="0"/>
              <a:t>Type</a:t>
            </a:r>
            <a:r>
              <a:rPr spc="70" dirty="0"/>
              <a:t> </a:t>
            </a:r>
            <a:r>
              <a:rPr spc="-140" dirty="0"/>
              <a:t>w.r.t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7790" y="780415"/>
            <a:ext cx="44996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" dirty="0">
                <a:latin typeface="Calibri"/>
                <a:cs typeface="Calibri"/>
              </a:rPr>
              <a:t>Neighborhood</a:t>
            </a:r>
            <a:r>
              <a:rPr sz="3950" b="1" spc="114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Group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514475"/>
            <a:ext cx="9810750" cy="31051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9060" y="4594860"/>
            <a:ext cx="7603490" cy="13843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ct val="904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map</a:t>
            </a:r>
            <a:r>
              <a:rPr sz="2400" spc="5" dirty="0">
                <a:latin typeface="Calibri"/>
                <a:cs typeface="Calibri"/>
              </a:rPr>
              <a:t>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depict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localities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5" dirty="0">
                <a:latin typeface="Calibri"/>
                <a:cs typeface="Calibri"/>
              </a:rPr>
              <a:t> concerning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Manhattan</a:t>
            </a:r>
            <a:r>
              <a:rPr sz="2400" spc="-10" dirty="0">
                <a:latin typeface="Calibri"/>
                <a:cs typeface="Calibri"/>
              </a:rPr>
              <a:t> (Entire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Brooklyn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(entire</a:t>
            </a:r>
            <a:r>
              <a:rPr sz="2400" spc="5" dirty="0">
                <a:latin typeface="Calibri"/>
                <a:cs typeface="Calibri"/>
              </a:rPr>
              <a:t> Home/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comparison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4800600"/>
            <a:ext cx="3858895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889760" algn="l"/>
              </a:tabLst>
            </a:pPr>
            <a:r>
              <a:rPr sz="3950" b="1" spc="-80" dirty="0">
                <a:latin typeface="Calibri"/>
                <a:cs typeface="Calibri"/>
              </a:rPr>
              <a:t>P</a:t>
            </a:r>
            <a:r>
              <a:rPr sz="3950" b="1" spc="45" dirty="0">
                <a:latin typeface="Calibri"/>
                <a:cs typeface="Calibri"/>
              </a:rPr>
              <a:t>o</a:t>
            </a:r>
            <a:r>
              <a:rPr sz="3950" b="1" spc="-20" dirty="0">
                <a:latin typeface="Calibri"/>
                <a:cs typeface="Calibri"/>
              </a:rPr>
              <a:t>p</a:t>
            </a:r>
            <a:r>
              <a:rPr sz="3950" b="1" spc="50" dirty="0">
                <a:latin typeface="Calibri"/>
                <a:cs typeface="Calibri"/>
              </a:rPr>
              <a:t>u</a:t>
            </a:r>
            <a:r>
              <a:rPr sz="3950" b="1" spc="5" dirty="0">
                <a:latin typeface="Calibri"/>
                <a:cs typeface="Calibri"/>
              </a:rPr>
              <a:t>l</a:t>
            </a:r>
            <a:r>
              <a:rPr sz="3950" b="1" spc="-10" dirty="0">
                <a:latin typeface="Calibri"/>
                <a:cs typeface="Calibri"/>
              </a:rPr>
              <a:t>a</a:t>
            </a:r>
            <a:r>
              <a:rPr sz="3950" b="1" spc="10" dirty="0">
                <a:latin typeface="Calibri"/>
                <a:cs typeface="Calibri"/>
              </a:rPr>
              <a:t>r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-25" dirty="0">
                <a:latin typeface="Calibri"/>
                <a:cs typeface="Calibri"/>
              </a:rPr>
              <a:t>L</a:t>
            </a:r>
            <a:r>
              <a:rPr sz="3950" b="1" spc="45" dirty="0">
                <a:latin typeface="Calibri"/>
                <a:cs typeface="Calibri"/>
              </a:rPr>
              <a:t>o</a:t>
            </a:r>
            <a:r>
              <a:rPr sz="3950" b="1" spc="5" dirty="0">
                <a:latin typeface="Calibri"/>
                <a:cs typeface="Calibri"/>
              </a:rPr>
              <a:t>c</a:t>
            </a:r>
            <a:r>
              <a:rPr sz="3950" b="1" spc="-20" dirty="0">
                <a:latin typeface="Calibri"/>
                <a:cs typeface="Calibri"/>
              </a:rPr>
              <a:t>a</a:t>
            </a:r>
            <a:r>
              <a:rPr sz="3950" b="1" spc="5" dirty="0">
                <a:latin typeface="Calibri"/>
                <a:cs typeface="Calibri"/>
              </a:rPr>
              <a:t>li</a:t>
            </a:r>
            <a:r>
              <a:rPr sz="3950" b="1" spc="50" dirty="0">
                <a:latin typeface="Calibri"/>
                <a:cs typeface="Calibri"/>
              </a:rPr>
              <a:t>t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35" dirty="0">
                <a:latin typeface="Calibri"/>
                <a:cs typeface="Calibri"/>
              </a:rPr>
              <a:t>e</a:t>
            </a:r>
            <a:r>
              <a:rPr sz="3950" b="1" spc="5" dirty="0">
                <a:latin typeface="Calibri"/>
                <a:cs typeface="Calibri"/>
              </a:rPr>
              <a:t>s  </a:t>
            </a:r>
            <a:r>
              <a:rPr sz="3950" b="1" spc="-5" dirty="0">
                <a:latin typeface="Calibri"/>
                <a:cs typeface="Calibri"/>
              </a:rPr>
              <a:t>and</a:t>
            </a:r>
            <a:r>
              <a:rPr sz="3950" b="1" spc="105" dirty="0">
                <a:latin typeface="Calibri"/>
                <a:cs typeface="Calibri"/>
              </a:rPr>
              <a:t> </a:t>
            </a:r>
            <a:r>
              <a:rPr sz="3950" b="1" spc="5" dirty="0">
                <a:latin typeface="Calibri"/>
                <a:cs typeface="Calibri"/>
              </a:rPr>
              <a:t>Properties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405630"/>
            <a:chOff x="0" y="0"/>
            <a:chExt cx="12192000" cy="44056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405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133850"/>
            </a:xfrm>
            <a:custGeom>
              <a:avLst/>
              <a:gdLst/>
              <a:ahLst/>
              <a:cxnLst/>
              <a:rect l="l" t="t" r="r" b="b"/>
              <a:pathLst>
                <a:path w="11239500" h="4133850">
                  <a:moveTo>
                    <a:pt x="11239500" y="0"/>
                  </a:moveTo>
                  <a:lnTo>
                    <a:pt x="0" y="0"/>
                  </a:lnTo>
                  <a:lnTo>
                    <a:pt x="0" y="4133850"/>
                  </a:lnTo>
                  <a:lnTo>
                    <a:pt x="11239500" y="41338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361950"/>
              <a:ext cx="3333750" cy="34288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7225" y="361950"/>
              <a:ext cx="3333750" cy="34288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6250" y="361950"/>
              <a:ext cx="3333750" cy="342887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705350" y="4591050"/>
            <a:ext cx="47625" cy="1790700"/>
          </a:xfrm>
          <a:custGeom>
            <a:avLst/>
            <a:gdLst/>
            <a:ahLst/>
            <a:cxnLst/>
            <a:rect l="l" t="t" r="r" b="b"/>
            <a:pathLst>
              <a:path w="47625" h="1790700">
                <a:moveTo>
                  <a:pt x="47625" y="0"/>
                </a:moveTo>
                <a:lnTo>
                  <a:pt x="0" y="0"/>
                </a:lnTo>
                <a:lnTo>
                  <a:pt x="0" y="1790700"/>
                </a:lnTo>
                <a:lnTo>
                  <a:pt x="47625" y="179070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89245" y="4369435"/>
            <a:ext cx="643953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75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  <a:tab pos="1661160" algn="l"/>
                <a:tab pos="2109470" algn="l"/>
                <a:tab pos="2748280" algn="l"/>
                <a:tab pos="3482340" algn="l"/>
                <a:tab pos="4330700" algn="l"/>
                <a:tab pos="4940300" algn="l"/>
                <a:tab pos="592264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  <a:tabLst>
                <a:tab pos="1527810" algn="l"/>
                <a:tab pos="2128520" algn="l"/>
                <a:tab pos="2929255" algn="l"/>
                <a:tab pos="4072890" algn="l"/>
                <a:tab pos="5350510" algn="l"/>
                <a:tab pos="5998845" algn="l"/>
              </a:tabLst>
            </a:pPr>
            <a:r>
              <a:rPr sz="2400" spc="-5" dirty="0">
                <a:latin typeface="Calibri"/>
                <a:cs typeface="Calibri"/>
              </a:rPr>
              <a:t>represents	</a:t>
            </a:r>
            <a:r>
              <a:rPr sz="2400" spc="5" dirty="0">
                <a:latin typeface="Calibri"/>
                <a:cs typeface="Calibri"/>
              </a:rPr>
              <a:t>the	</a:t>
            </a:r>
            <a:r>
              <a:rPr sz="2400" spc="-20" dirty="0">
                <a:latin typeface="Calibri"/>
                <a:cs typeface="Calibri"/>
              </a:rPr>
              <a:t>most	</a:t>
            </a:r>
            <a:r>
              <a:rPr sz="2400" spc="-5" dirty="0">
                <a:latin typeface="Calibri"/>
                <a:cs typeface="Calibri"/>
              </a:rPr>
              <a:t>popular	</a:t>
            </a:r>
            <a:r>
              <a:rPr sz="2400" spc="-10" dirty="0">
                <a:latin typeface="Calibri"/>
                <a:cs typeface="Calibri"/>
              </a:rPr>
              <a:t>localities	</a:t>
            </a:r>
            <a:r>
              <a:rPr sz="2400" spc="-5" dirty="0">
                <a:latin typeface="Calibri"/>
                <a:cs typeface="Calibri"/>
              </a:rPr>
              <a:t>and	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9245" y="4983733"/>
            <a:ext cx="6430010" cy="15043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2400" spc="-5" dirty="0">
                <a:latin typeface="Calibri"/>
                <a:cs typeface="Calibri"/>
              </a:rPr>
              <a:t>lighter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represents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popular.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60" dirty="0">
                <a:latin typeface="Calibri"/>
                <a:cs typeface="Calibri"/>
              </a:rPr>
              <a:t>We </a:t>
            </a:r>
            <a:r>
              <a:rPr sz="240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conclude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25" dirty="0">
                <a:latin typeface="Calibri"/>
                <a:cs typeface="Calibri"/>
              </a:rPr>
              <a:t>~Manhattan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20" dirty="0">
                <a:latin typeface="Calibri"/>
                <a:cs typeface="Calibri"/>
              </a:rPr>
              <a:t>Brooklyn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Queens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dirty="0">
                <a:latin typeface="Calibri"/>
                <a:cs typeface="Calibri"/>
              </a:rPr>
              <a:t> than.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Bronx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2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182880"/>
            <a:ext cx="484632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</a:pPr>
            <a:r>
              <a:rPr spc="-10" dirty="0"/>
              <a:t>Most</a:t>
            </a:r>
            <a:r>
              <a:rPr spc="869" dirty="0"/>
              <a:t> </a:t>
            </a:r>
            <a:r>
              <a:rPr spc="-10" dirty="0"/>
              <a:t>Popular </a:t>
            </a:r>
            <a:r>
              <a:rPr spc="-5" dirty="0"/>
              <a:t> </a:t>
            </a:r>
            <a:r>
              <a:rPr dirty="0"/>
              <a:t>Localities</a:t>
            </a:r>
            <a:r>
              <a:rPr spc="130" dirty="0"/>
              <a:t> </a:t>
            </a:r>
            <a:r>
              <a:rPr spc="-5" dirty="0"/>
              <a:t>and </a:t>
            </a:r>
            <a:r>
              <a:rPr dirty="0"/>
              <a:t> Properties</a:t>
            </a:r>
            <a:r>
              <a:rPr spc="120" dirty="0"/>
              <a:t> </a:t>
            </a:r>
            <a:r>
              <a:rPr spc="10" dirty="0"/>
              <a:t>in</a:t>
            </a:r>
            <a:r>
              <a:rPr spc="20" dirty="0"/>
              <a:t> </a:t>
            </a:r>
            <a:r>
              <a:rPr spc="25" dirty="0"/>
              <a:t>New</a:t>
            </a:r>
            <a:r>
              <a:rPr spc="-50" dirty="0"/>
              <a:t> York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075" y="2559367"/>
            <a:ext cx="4352290" cy="17081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According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map </a:t>
            </a:r>
            <a:r>
              <a:rPr sz="2400" spc="5" dirty="0">
                <a:latin typeface="Calibri"/>
                <a:cs typeface="Calibri"/>
              </a:rPr>
              <a:t>more 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darker </a:t>
            </a:r>
            <a:r>
              <a:rPr sz="2400" dirty="0">
                <a:latin typeface="Calibri"/>
                <a:cs typeface="Calibri"/>
              </a:rPr>
              <a:t>side </a:t>
            </a:r>
            <a:r>
              <a:rPr sz="2400" spc="-5" dirty="0">
                <a:latin typeface="Calibri"/>
                <a:cs typeface="Calibri"/>
              </a:rPr>
              <a:t>represents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 </a:t>
            </a:r>
            <a:r>
              <a:rPr sz="2400" spc="-10" dirty="0">
                <a:latin typeface="Calibri"/>
                <a:cs typeface="Calibri"/>
              </a:rPr>
              <a:t>localities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lighter </a:t>
            </a:r>
            <a:r>
              <a:rPr sz="2400" dirty="0">
                <a:latin typeface="Calibri"/>
                <a:cs typeface="Calibri"/>
              </a:rPr>
              <a:t> side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represents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popular.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075" y="4285932"/>
            <a:ext cx="1644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1194435" algn="l"/>
              </a:tabLst>
            </a:pPr>
            <a:r>
              <a:rPr sz="2400" spc="-114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1629" y="4285932"/>
            <a:ext cx="2195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0685" algn="l"/>
              </a:tabLst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992" y="4610036"/>
            <a:ext cx="4119879" cy="10598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ts val="2630"/>
              </a:lnSpc>
              <a:spcBef>
                <a:spcPts val="395"/>
              </a:spcBef>
            </a:pPr>
            <a:r>
              <a:rPr sz="2400" spc="-5" dirty="0">
                <a:latin typeface="Calibri"/>
                <a:cs typeface="Calibri"/>
              </a:rPr>
              <a:t>Manhattan, </a:t>
            </a:r>
            <a:r>
              <a:rPr sz="2400" spc="-20" dirty="0">
                <a:latin typeface="Calibri"/>
                <a:cs typeface="Calibri"/>
              </a:rPr>
              <a:t>Brooklyn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10" dirty="0">
                <a:latin typeface="Calibri"/>
                <a:cs typeface="Calibri"/>
              </a:rPr>
              <a:t>Queens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much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dirty="0">
                <a:latin typeface="Calibri"/>
                <a:cs typeface="Calibri"/>
              </a:rPr>
              <a:t> than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Bronx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2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nd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11" name="object 11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7211"/>
            <a:ext cx="46812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Popular</a:t>
            </a:r>
            <a:r>
              <a:rPr spc="155" dirty="0"/>
              <a:t> </a:t>
            </a:r>
            <a:r>
              <a:rPr spc="15" dirty="0"/>
              <a:t>Localities</a:t>
            </a:r>
            <a:r>
              <a:rPr spc="145" dirty="0"/>
              <a:t> </a:t>
            </a:r>
            <a:r>
              <a:rPr spc="20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850" y="580643"/>
            <a:ext cx="4689475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0"/>
              </a:spcBef>
            </a:pPr>
            <a:r>
              <a:rPr sz="3950" b="1" spc="10" dirty="0">
                <a:latin typeface="Calibri"/>
                <a:cs typeface="Calibri"/>
              </a:rPr>
              <a:t>Properties</a:t>
            </a:r>
            <a:r>
              <a:rPr sz="3950" b="1" spc="204" dirty="0">
                <a:latin typeface="Calibri"/>
                <a:cs typeface="Calibri"/>
              </a:rPr>
              <a:t> </a:t>
            </a:r>
            <a:r>
              <a:rPr sz="3950" b="1" spc="30" dirty="0">
                <a:latin typeface="Calibri"/>
                <a:cs typeface="Calibri"/>
              </a:rPr>
              <a:t>on</a:t>
            </a:r>
            <a:r>
              <a:rPr sz="3950" b="1" spc="180" dirty="0">
                <a:latin typeface="Calibri"/>
                <a:cs typeface="Calibri"/>
              </a:rPr>
              <a:t> </a:t>
            </a:r>
            <a:r>
              <a:rPr sz="3950" b="1" spc="20" dirty="0">
                <a:latin typeface="Calibri"/>
                <a:cs typeface="Calibri"/>
              </a:rPr>
              <a:t>Basis</a:t>
            </a:r>
            <a:r>
              <a:rPr sz="3950" b="1" spc="215" dirty="0">
                <a:latin typeface="Calibri"/>
                <a:cs typeface="Calibri"/>
              </a:rPr>
              <a:t> </a:t>
            </a:r>
            <a:r>
              <a:rPr sz="3950" b="1" spc="45" dirty="0">
                <a:latin typeface="Calibri"/>
                <a:cs typeface="Calibri"/>
              </a:rPr>
              <a:t>of </a:t>
            </a:r>
            <a:r>
              <a:rPr sz="3950" b="1" spc="-880" dirty="0">
                <a:latin typeface="Calibri"/>
                <a:cs typeface="Calibri"/>
              </a:rPr>
              <a:t> </a:t>
            </a:r>
            <a:r>
              <a:rPr sz="3950" b="1" spc="15" dirty="0">
                <a:latin typeface="Calibri"/>
                <a:cs typeface="Calibri"/>
              </a:rPr>
              <a:t>Room</a:t>
            </a:r>
            <a:r>
              <a:rPr sz="3950" b="1" spc="-5" dirty="0">
                <a:latin typeface="Calibri"/>
                <a:cs typeface="Calibri"/>
              </a:rPr>
              <a:t> </a:t>
            </a:r>
            <a:r>
              <a:rPr sz="3950" b="1" spc="-45" dirty="0">
                <a:latin typeface="Calibri"/>
                <a:cs typeface="Calibri"/>
              </a:rPr>
              <a:t>Type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5" y="1943100"/>
            <a:ext cx="4019550" cy="28575"/>
          </a:xfrm>
          <a:custGeom>
            <a:avLst/>
            <a:gdLst/>
            <a:ahLst/>
            <a:cxnLst/>
            <a:rect l="l" t="t" r="r" b="b"/>
            <a:pathLst>
              <a:path w="4019550" h="28575">
                <a:moveTo>
                  <a:pt x="4019550" y="0"/>
                </a:moveTo>
                <a:lnTo>
                  <a:pt x="0" y="0"/>
                </a:lnTo>
                <a:lnTo>
                  <a:pt x="0" y="28575"/>
                </a:lnTo>
                <a:lnTo>
                  <a:pt x="4019550" y="28575"/>
                </a:lnTo>
                <a:lnTo>
                  <a:pt x="40195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209" y="2534856"/>
            <a:ext cx="33959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1635" algn="l"/>
                <a:tab pos="2176145" algn="l"/>
                <a:tab pos="2862580" algn="l"/>
              </a:tabLst>
            </a:pP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09" y="2200973"/>
            <a:ext cx="4314190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6350" indent="-229235" algn="r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29235" algn="l"/>
                <a:tab pos="723900" algn="l"/>
                <a:tab pos="1276985" algn="l"/>
                <a:tab pos="1906270" algn="l"/>
                <a:tab pos="2525395" algn="l"/>
                <a:tab pos="2945130" algn="l"/>
                <a:tab pos="3583940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ee	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g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09" y="2859087"/>
            <a:ext cx="4324350" cy="24523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6985" algn="just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latin typeface="Calibri"/>
                <a:cs typeface="Calibri"/>
              </a:rPr>
              <a:t>where shared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booked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4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Reason,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because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Manhattan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 </a:t>
            </a:r>
            <a:r>
              <a:rPr sz="2400" spc="5" dirty="0">
                <a:latin typeface="Calibri"/>
                <a:cs typeface="Calibri"/>
              </a:rPr>
              <a:t>industry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well </a:t>
            </a:r>
            <a:r>
              <a:rPr sz="2400" spc="-15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its </a:t>
            </a:r>
            <a:r>
              <a:rPr sz="2400" spc="10" dirty="0">
                <a:latin typeface="Calibri"/>
                <a:cs typeface="Calibri"/>
              </a:rPr>
              <a:t>hub </a:t>
            </a:r>
            <a:r>
              <a:rPr sz="2400" spc="-15" dirty="0">
                <a:latin typeface="Calibri"/>
                <a:cs typeface="Calibri"/>
              </a:rPr>
              <a:t>so,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employee</a:t>
            </a:r>
            <a:r>
              <a:rPr sz="2400" dirty="0">
                <a:latin typeface="Calibri"/>
                <a:cs typeface="Calibri"/>
              </a:rPr>
              <a:t> &amp;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traveller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7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61950" y="323786"/>
            <a:ext cx="11830050" cy="6215380"/>
            <a:chOff x="361950" y="323786"/>
            <a:chExt cx="11830050" cy="6215380"/>
          </a:xfrm>
        </p:grpSpPr>
        <p:sp>
          <p:nvSpPr>
            <p:cNvPr id="10" name="object 10"/>
            <p:cNvSpPr/>
            <p:nvPr/>
          </p:nvSpPr>
          <p:spPr>
            <a:xfrm>
              <a:off x="36195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3550" y="323786"/>
              <a:ext cx="6481826" cy="62151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95950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575" y="647700"/>
              <a:ext cx="6076950" cy="5324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72" y="774318"/>
            <a:ext cx="43954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4910" algn="l"/>
                <a:tab pos="2128520" algn="l"/>
              </a:tabLst>
            </a:pPr>
            <a:r>
              <a:rPr spc="-110" dirty="0"/>
              <a:t>Top	</a:t>
            </a:r>
            <a:r>
              <a:rPr spc="20" dirty="0"/>
              <a:t>10	Unpopular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972" y="1318005"/>
            <a:ext cx="21977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alibri"/>
                <a:cs typeface="Calibri"/>
              </a:rPr>
              <a:t>Properties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85850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85725" y="0"/>
                </a:moveTo>
                <a:lnTo>
                  <a:pt x="0" y="0"/>
                </a:lnTo>
                <a:lnTo>
                  <a:pt x="0" y="666750"/>
                </a:lnTo>
                <a:lnTo>
                  <a:pt x="85725" y="666750"/>
                </a:lnTo>
                <a:lnTo>
                  <a:pt x="857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925" y="1085850"/>
            <a:ext cx="190500" cy="666750"/>
          </a:xfrm>
          <a:custGeom>
            <a:avLst/>
            <a:gdLst/>
            <a:ahLst/>
            <a:cxnLst/>
            <a:rect l="l" t="t" r="r" b="b"/>
            <a:pathLst>
              <a:path w="190500" h="666750">
                <a:moveTo>
                  <a:pt x="190500" y="0"/>
                </a:moveTo>
                <a:lnTo>
                  <a:pt x="0" y="0"/>
                </a:lnTo>
                <a:lnTo>
                  <a:pt x="0" y="666750"/>
                </a:lnTo>
                <a:lnTo>
                  <a:pt x="190500" y="666750"/>
                </a:lnTo>
                <a:lnTo>
                  <a:pt x="190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6750" y="2085975"/>
            <a:ext cx="4295775" cy="28575"/>
          </a:xfrm>
          <a:custGeom>
            <a:avLst/>
            <a:gdLst/>
            <a:ahLst/>
            <a:cxnLst/>
            <a:rect l="l" t="t" r="r" b="b"/>
            <a:pathLst>
              <a:path w="4295775" h="28575">
                <a:moveTo>
                  <a:pt x="4295775" y="0"/>
                </a:moveTo>
                <a:lnTo>
                  <a:pt x="0" y="0"/>
                </a:lnTo>
                <a:lnTo>
                  <a:pt x="0" y="28575"/>
                </a:lnTo>
                <a:lnTo>
                  <a:pt x="4295775" y="28575"/>
                </a:lnTo>
                <a:lnTo>
                  <a:pt x="429577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925" y="3064573"/>
            <a:ext cx="4411345" cy="24422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12065" algn="just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65" dirty="0">
                <a:latin typeface="Calibri"/>
                <a:cs typeface="Calibri"/>
              </a:rPr>
              <a:t>Top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locations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opt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stay.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5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 </a:t>
            </a:r>
            <a:r>
              <a:rPr sz="2400" spc="-10" dirty="0">
                <a:latin typeface="Calibri"/>
                <a:cs typeface="Calibri"/>
              </a:rPr>
              <a:t>localities </a:t>
            </a:r>
            <a:r>
              <a:rPr sz="2400" spc="-15" dirty="0">
                <a:latin typeface="Calibri"/>
                <a:cs typeface="Calibri"/>
              </a:rPr>
              <a:t>is at </a:t>
            </a:r>
            <a:r>
              <a:rPr sz="2400" spc="5" dirty="0">
                <a:latin typeface="Calibri"/>
                <a:cs typeface="Calibri"/>
              </a:rPr>
              <a:t>the corner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city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do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wish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visit </a:t>
            </a:r>
            <a:r>
              <a:rPr sz="2400" spc="5" dirty="0">
                <a:latin typeface="Calibri"/>
                <a:cs typeface="Calibri"/>
              </a:rPr>
              <a:t>or there </a:t>
            </a:r>
            <a:r>
              <a:rPr sz="2400" spc="-25" dirty="0">
                <a:latin typeface="Calibri"/>
                <a:cs typeface="Calibri"/>
              </a:rPr>
              <a:t>may </a:t>
            </a:r>
            <a:r>
              <a:rPr sz="2400" spc="5" dirty="0">
                <a:latin typeface="Calibri"/>
                <a:cs typeface="Calibri"/>
              </a:rPr>
              <a:t>not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tourist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attraction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9" name="object 9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485711"/>
              <a:ext cx="6310376" cy="613892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686425" y="514350"/>
              <a:ext cx="6010275" cy="5838825"/>
            </a:xfrm>
            <a:custGeom>
              <a:avLst/>
              <a:gdLst/>
              <a:ahLst/>
              <a:cxnLst/>
              <a:rect l="l" t="t" r="r" b="b"/>
              <a:pathLst>
                <a:path w="6010275" h="5838825">
                  <a:moveTo>
                    <a:pt x="601027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6010275" y="5838825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700" y="800100"/>
              <a:ext cx="541972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4747259"/>
            <a:ext cx="3733165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  <a:tabLst>
                <a:tab pos="1565910" algn="l"/>
                <a:tab pos="3148330" algn="l"/>
              </a:tabLst>
            </a:pPr>
            <a:r>
              <a:rPr sz="3950" b="1" spc="15" dirty="0">
                <a:latin typeface="Calibri"/>
                <a:cs typeface="Calibri"/>
              </a:rPr>
              <a:t>Neighborhood </a:t>
            </a:r>
            <a:r>
              <a:rPr sz="3950" b="1" spc="20" dirty="0">
                <a:latin typeface="Calibri"/>
                <a:cs typeface="Calibri"/>
              </a:rPr>
              <a:t> </a:t>
            </a:r>
            <a:r>
              <a:rPr sz="3950" b="1" spc="25" dirty="0">
                <a:latin typeface="Calibri"/>
                <a:cs typeface="Calibri"/>
              </a:rPr>
              <a:t>G</a:t>
            </a:r>
            <a:r>
              <a:rPr sz="3950" b="1" spc="-60" dirty="0">
                <a:latin typeface="Calibri"/>
                <a:cs typeface="Calibri"/>
              </a:rPr>
              <a:t>r</a:t>
            </a:r>
            <a:r>
              <a:rPr sz="3950" b="1" spc="40" dirty="0">
                <a:latin typeface="Calibri"/>
                <a:cs typeface="Calibri"/>
              </a:rPr>
              <a:t>o</a:t>
            </a:r>
            <a:r>
              <a:rPr sz="3950" b="1" spc="-25" dirty="0">
                <a:latin typeface="Calibri"/>
                <a:cs typeface="Calibri"/>
              </a:rPr>
              <a:t>u</a:t>
            </a:r>
            <a:r>
              <a:rPr sz="3950" b="1" spc="15" dirty="0">
                <a:latin typeface="Calibri"/>
                <a:cs typeface="Calibri"/>
              </a:rPr>
              <a:t>p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-25" dirty="0">
                <a:latin typeface="Calibri"/>
                <a:cs typeface="Calibri"/>
              </a:rPr>
              <a:t>L</a:t>
            </a:r>
            <a:r>
              <a:rPr sz="3950" b="1" spc="70" dirty="0">
                <a:latin typeface="Calibri"/>
                <a:cs typeface="Calibri"/>
              </a:rPr>
              <a:t>i</a:t>
            </a:r>
            <a:r>
              <a:rPr sz="3950" b="1" spc="-80" dirty="0">
                <a:latin typeface="Calibri"/>
                <a:cs typeface="Calibri"/>
              </a:rPr>
              <a:t>s</a:t>
            </a:r>
            <a:r>
              <a:rPr sz="3950" b="1" spc="-20" dirty="0">
                <a:latin typeface="Calibri"/>
                <a:cs typeface="Calibri"/>
              </a:rPr>
              <a:t>t</a:t>
            </a:r>
            <a:r>
              <a:rPr sz="3950" b="1" spc="70" dirty="0">
                <a:latin typeface="Calibri"/>
                <a:cs typeface="Calibri"/>
              </a:rPr>
              <a:t>i</a:t>
            </a:r>
            <a:r>
              <a:rPr sz="3950" b="1" spc="-20" dirty="0">
                <a:latin typeface="Calibri"/>
                <a:cs typeface="Calibri"/>
              </a:rPr>
              <a:t>n</a:t>
            </a:r>
            <a:r>
              <a:rPr sz="3950" b="1" spc="15" dirty="0">
                <a:latin typeface="Calibri"/>
                <a:cs typeface="Calibri"/>
              </a:rPr>
              <a:t>g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120" dirty="0">
                <a:latin typeface="Calibri"/>
                <a:cs typeface="Calibri"/>
              </a:rPr>
              <a:t>on  </a:t>
            </a:r>
            <a:r>
              <a:rPr sz="3950" b="1" dirty="0">
                <a:latin typeface="Calibri"/>
                <a:cs typeface="Calibri"/>
              </a:rPr>
              <a:t>Map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025" y="361950"/>
              <a:ext cx="10363200" cy="386715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0034" y="4902517"/>
            <a:ext cx="6083300" cy="14605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marR="5080" indent="-228600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3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Ma</a:t>
            </a:r>
            <a:r>
              <a:rPr sz="2400" spc="10" dirty="0">
                <a:latin typeface="Calibri"/>
                <a:cs typeface="Calibri"/>
              </a:rPr>
              <a:t>nh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 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affordable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55"/>
              </a:lnSpc>
              <a:spcBef>
                <a:spcPts val="22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anyone.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scenic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attract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-20" dirty="0">
                <a:latin typeface="Calibri"/>
                <a:cs typeface="Calibri"/>
              </a:rPr>
              <a:t>anyone.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5021960"/>
            <a:ext cx="371729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565910" algn="l"/>
                <a:tab pos="3263265" algn="l"/>
              </a:tabLst>
            </a:pPr>
            <a:r>
              <a:rPr sz="3950" b="1" spc="-225" dirty="0">
                <a:latin typeface="Calibri"/>
                <a:cs typeface="Calibri"/>
              </a:rPr>
              <a:t>A</a:t>
            </a:r>
            <a:r>
              <a:rPr sz="3950" b="1" spc="-90" dirty="0">
                <a:latin typeface="Calibri"/>
                <a:cs typeface="Calibri"/>
              </a:rPr>
              <a:t>V</a:t>
            </a:r>
            <a:r>
              <a:rPr sz="3950" b="1" spc="15" dirty="0">
                <a:latin typeface="Calibri"/>
                <a:cs typeface="Calibri"/>
              </a:rPr>
              <a:t>G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-5" dirty="0">
                <a:latin typeface="Calibri"/>
                <a:cs typeface="Calibri"/>
              </a:rPr>
              <a:t>P</a:t>
            </a:r>
            <a:r>
              <a:rPr sz="3950" b="1" spc="20" dirty="0">
                <a:latin typeface="Calibri"/>
                <a:cs typeface="Calibri"/>
              </a:rPr>
              <a:t>r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5" dirty="0">
                <a:latin typeface="Calibri"/>
                <a:cs typeface="Calibri"/>
              </a:rPr>
              <a:t>c</a:t>
            </a:r>
            <a:r>
              <a:rPr sz="3950" b="1" spc="15" dirty="0">
                <a:latin typeface="Calibri"/>
                <a:cs typeface="Calibri"/>
              </a:rPr>
              <a:t>e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40" dirty="0">
                <a:latin typeface="Calibri"/>
                <a:cs typeface="Calibri"/>
              </a:rPr>
              <a:t>of  </a:t>
            </a:r>
            <a:r>
              <a:rPr sz="3950" b="1" dirty="0">
                <a:latin typeface="Calibri"/>
                <a:cs typeface="Calibri"/>
              </a:rPr>
              <a:t>Every </a:t>
            </a:r>
            <a:r>
              <a:rPr sz="3950" b="1" spc="-55" dirty="0">
                <a:latin typeface="Calibri"/>
                <a:cs typeface="Calibri"/>
              </a:rPr>
              <a:t>Year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0775" y="361950"/>
              <a:ext cx="7505700" cy="386715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4646" y="4694935"/>
            <a:ext cx="6858634" cy="14605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9525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graph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concludes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average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fallen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down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compared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2011</a:t>
            </a:r>
            <a:r>
              <a:rPr sz="2400" spc="-10" dirty="0">
                <a:latin typeface="Calibri"/>
                <a:cs typeface="Calibri"/>
              </a:rPr>
              <a:t> (year)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average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business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reason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grew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up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2018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decent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cent,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4646" y="6087427"/>
            <a:ext cx="6845934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  <a:tabLst>
                <a:tab pos="622300" algn="l"/>
                <a:tab pos="1031875" algn="l"/>
                <a:tab pos="1823085" algn="l"/>
                <a:tab pos="2299970" algn="l"/>
                <a:tab pos="3682365" algn="l"/>
                <a:tab pos="4158615" algn="l"/>
                <a:tab pos="4997450" algn="l"/>
                <a:tab pos="5750560" algn="l"/>
                <a:tab pos="6608445" algn="l"/>
              </a:tabLst>
            </a:pP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20" dirty="0">
                <a:latin typeface="Calibri"/>
                <a:cs typeface="Calibri"/>
              </a:rPr>
              <a:t>201</a:t>
            </a:r>
            <a:r>
              <a:rPr sz="2400" dirty="0">
                <a:latin typeface="Calibri"/>
                <a:cs typeface="Calibri"/>
              </a:rPr>
              <a:t>9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20" dirty="0">
                <a:latin typeface="Calibri"/>
                <a:cs typeface="Calibri"/>
              </a:rPr>
              <a:t>400</a:t>
            </a:r>
            <a:r>
              <a:rPr sz="2400" dirty="0">
                <a:latin typeface="Calibri"/>
                <a:cs typeface="Calibri"/>
              </a:rPr>
              <a:t>%	</a:t>
            </a:r>
            <a:r>
              <a:rPr sz="2400" spc="-3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2018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2030" y="567943"/>
            <a:ext cx="427863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  <a:tabLst>
                <a:tab pos="3053080" algn="l"/>
              </a:tabLst>
            </a:pPr>
            <a:r>
              <a:rPr sz="3650" spc="-10" dirty="0"/>
              <a:t>N</a:t>
            </a:r>
            <a:r>
              <a:rPr sz="3650" spc="35" dirty="0"/>
              <a:t>e</a:t>
            </a:r>
            <a:r>
              <a:rPr sz="3650" spc="5" dirty="0"/>
              <a:t>i</a:t>
            </a:r>
            <a:r>
              <a:rPr sz="3650" spc="-10" dirty="0"/>
              <a:t>g</a:t>
            </a:r>
            <a:r>
              <a:rPr sz="3650" spc="60" dirty="0"/>
              <a:t>h</a:t>
            </a:r>
            <a:r>
              <a:rPr sz="3650" spc="-10" dirty="0"/>
              <a:t>b</a:t>
            </a:r>
            <a:r>
              <a:rPr sz="3650" spc="60" dirty="0"/>
              <a:t>o</a:t>
            </a:r>
            <a:r>
              <a:rPr sz="3650" spc="-25" dirty="0"/>
              <a:t>r</a:t>
            </a:r>
            <a:r>
              <a:rPr sz="3650" spc="60" dirty="0"/>
              <a:t>h</a:t>
            </a:r>
            <a:r>
              <a:rPr sz="3650" spc="-10" dirty="0"/>
              <a:t>o</a:t>
            </a:r>
            <a:r>
              <a:rPr sz="3650" spc="60" dirty="0"/>
              <a:t>o</a:t>
            </a:r>
            <a:r>
              <a:rPr sz="3650" spc="15" dirty="0"/>
              <a:t>d</a:t>
            </a:r>
            <a:r>
              <a:rPr sz="3650" dirty="0"/>
              <a:t>	</a:t>
            </a:r>
            <a:r>
              <a:rPr sz="3650" spc="-5" dirty="0"/>
              <a:t>G</a:t>
            </a:r>
            <a:r>
              <a:rPr sz="3650" spc="-25" dirty="0"/>
              <a:t>r</a:t>
            </a:r>
            <a:r>
              <a:rPr sz="3650" spc="-15" dirty="0"/>
              <a:t>o</a:t>
            </a:r>
            <a:r>
              <a:rPr sz="3650" spc="60" dirty="0"/>
              <a:t>u</a:t>
            </a:r>
            <a:r>
              <a:rPr sz="3650" spc="5" dirty="0"/>
              <a:t>p  </a:t>
            </a:r>
            <a:r>
              <a:rPr sz="3650" spc="-25" dirty="0"/>
              <a:t>Average</a:t>
            </a:r>
            <a:r>
              <a:rPr sz="3650" spc="85" dirty="0"/>
              <a:t> </a:t>
            </a:r>
            <a:r>
              <a:rPr sz="3650" spc="10" dirty="0"/>
              <a:t>Price</a:t>
            </a:r>
            <a:endParaRPr sz="3650"/>
          </a:p>
        </p:txBody>
      </p:sp>
      <p:grpSp>
        <p:nvGrpSpPr>
          <p:cNvPr id="3" name="object 3"/>
          <p:cNvGrpSpPr/>
          <p:nvPr/>
        </p:nvGrpSpPr>
        <p:grpSpPr>
          <a:xfrm>
            <a:off x="0" y="323786"/>
            <a:ext cx="11830050" cy="6215380"/>
            <a:chOff x="0" y="323786"/>
            <a:chExt cx="11830050" cy="6215380"/>
          </a:xfrm>
        </p:grpSpPr>
        <p:sp>
          <p:nvSpPr>
            <p:cNvPr id="4" name="object 4"/>
            <p:cNvSpPr/>
            <p:nvPr/>
          </p:nvSpPr>
          <p:spPr>
            <a:xfrm>
              <a:off x="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323786"/>
              <a:ext cx="6481826" cy="62151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4325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625" y="657225"/>
              <a:ext cx="5943600" cy="5295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77100" y="1943099"/>
              <a:ext cx="4019550" cy="28575"/>
            </a:xfrm>
            <a:custGeom>
              <a:avLst/>
              <a:gdLst/>
              <a:ahLst/>
              <a:cxnLst/>
              <a:rect l="l" t="t" r="r" b="b"/>
              <a:pathLst>
                <a:path w="4019550" h="28575">
                  <a:moveTo>
                    <a:pt x="40195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019550" y="28575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23455" y="2327592"/>
            <a:ext cx="4137660" cy="2852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762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all </a:t>
            </a:r>
            <a:r>
              <a:rPr sz="240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aspects </a:t>
            </a:r>
            <a:r>
              <a:rPr sz="2400" spc="-15" dirty="0">
                <a:latin typeface="Calibri"/>
                <a:cs typeface="Calibri"/>
              </a:rPr>
              <a:t>Manhattan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 at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top for </a:t>
            </a:r>
            <a:r>
              <a:rPr sz="2400" dirty="0">
                <a:latin typeface="Calibri"/>
                <a:cs typeface="Calibri"/>
              </a:rPr>
              <a:t>changing </a:t>
            </a:r>
            <a:r>
              <a:rPr sz="2400" spc="-5" dirty="0">
                <a:latin typeface="Calibri"/>
                <a:cs typeface="Calibri"/>
              </a:rPr>
              <a:t>higher </a:t>
            </a:r>
            <a:r>
              <a:rPr sz="2400" dirty="0">
                <a:latin typeface="Calibri"/>
                <a:cs typeface="Calibri"/>
              </a:rPr>
              <a:t> prices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(Entire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Private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Shared).</a:t>
            </a:r>
            <a:endParaRPr sz="2400">
              <a:latin typeface="Calibri"/>
              <a:cs typeface="Calibri"/>
            </a:endParaRPr>
          </a:p>
          <a:p>
            <a:pPr marL="12700" marR="10160" algn="just">
              <a:lnSpc>
                <a:spcPts val="255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aspects </a:t>
            </a:r>
            <a:r>
              <a:rPr sz="2400" spc="-20" dirty="0">
                <a:latin typeface="Calibri"/>
                <a:cs typeface="Calibri"/>
              </a:rPr>
              <a:t>Bronx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charging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Excluding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Manhattan,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-15" dirty="0">
                <a:latin typeface="Calibri"/>
                <a:cs typeface="Calibri"/>
              </a:rPr>
              <a:t>marketing </a:t>
            </a:r>
            <a:r>
              <a:rPr sz="2400" spc="-10" dirty="0">
                <a:latin typeface="Calibri"/>
                <a:cs typeface="Calibri"/>
              </a:rPr>
              <a:t> strategy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97292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11555" y="3060699"/>
            <a:ext cx="3333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" dirty="0">
                <a:latin typeface="Calibri"/>
                <a:cs typeface="Calibri"/>
              </a:rPr>
              <a:t>IN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-50" dirty="0">
                <a:latin typeface="Calibri"/>
                <a:cs typeface="Calibri"/>
              </a:rPr>
              <a:t>R</a:t>
            </a:r>
            <a:r>
              <a:rPr sz="3950" b="1" spc="25" dirty="0">
                <a:latin typeface="Calibri"/>
                <a:cs typeface="Calibri"/>
              </a:rPr>
              <a:t>O</a:t>
            </a:r>
            <a:r>
              <a:rPr sz="3950" b="1" spc="-20" dirty="0">
                <a:latin typeface="Calibri"/>
                <a:cs typeface="Calibri"/>
              </a:rPr>
              <a:t>D</a:t>
            </a:r>
            <a:r>
              <a:rPr sz="3950" b="1" spc="35" dirty="0">
                <a:latin typeface="Calibri"/>
                <a:cs typeface="Calibri"/>
              </a:rPr>
              <a:t>U</a:t>
            </a:r>
            <a:r>
              <a:rPr sz="3950" b="1" spc="10" dirty="0">
                <a:latin typeface="Calibri"/>
                <a:cs typeface="Calibri"/>
              </a:rPr>
              <a:t>C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15" dirty="0">
                <a:latin typeface="Calibri"/>
                <a:cs typeface="Calibri"/>
              </a:rPr>
              <a:t>ION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7725" y="1857375"/>
            <a:ext cx="0" cy="3236595"/>
          </a:xfrm>
          <a:custGeom>
            <a:avLst/>
            <a:gdLst/>
            <a:ahLst/>
            <a:cxnLst/>
            <a:rect l="l" t="t" r="r" b="b"/>
            <a:pathLst>
              <a:path h="3236595">
                <a:moveTo>
                  <a:pt x="0" y="0"/>
                </a:moveTo>
                <a:lnTo>
                  <a:pt x="0" y="3236468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94884" y="1909699"/>
            <a:ext cx="487489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b="0" dirty="0">
                <a:latin typeface="Calibri"/>
                <a:cs typeface="Calibri"/>
              </a:rPr>
              <a:t>Suppose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that</a:t>
            </a:r>
            <a:r>
              <a:rPr sz="2400" b="0" spc="-15" dirty="0">
                <a:latin typeface="Calibri"/>
                <a:cs typeface="Calibri"/>
              </a:rPr>
              <a:t> you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are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working</a:t>
            </a:r>
            <a:r>
              <a:rPr sz="2400" b="0" spc="54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as</a:t>
            </a:r>
            <a:r>
              <a:rPr sz="2400" b="0" spc="5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 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data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analyst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at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Airbnb.</a:t>
            </a:r>
            <a:r>
              <a:rPr sz="2400" b="0" spc="5" dirty="0">
                <a:latin typeface="Calibri"/>
                <a:cs typeface="Calibri"/>
              </a:rPr>
              <a:t> For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the  </a:t>
            </a:r>
            <a:r>
              <a:rPr sz="2400" b="0" spc="-15" dirty="0">
                <a:latin typeface="Calibri"/>
                <a:cs typeface="Calibri"/>
              </a:rPr>
              <a:t>past 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few</a:t>
            </a:r>
            <a:r>
              <a:rPr sz="2400" b="0" spc="28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months,</a:t>
            </a:r>
            <a:r>
              <a:rPr sz="2400" b="0" spc="27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Airbnb</a:t>
            </a:r>
            <a:r>
              <a:rPr sz="2400" b="0" spc="29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has</a:t>
            </a:r>
            <a:r>
              <a:rPr sz="2400" b="0" spc="235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seen</a:t>
            </a:r>
            <a:r>
              <a:rPr sz="2400" b="0" spc="29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</a:t>
            </a:r>
            <a:r>
              <a:rPr sz="2400" b="0" spc="250" dirty="0">
                <a:latin typeface="Calibri"/>
                <a:cs typeface="Calibri"/>
              </a:rPr>
              <a:t> </a:t>
            </a:r>
            <a:r>
              <a:rPr sz="2400" b="0" spc="5" dirty="0">
                <a:latin typeface="Calibri"/>
                <a:cs typeface="Calibri"/>
              </a:rPr>
              <a:t>major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4884" y="3379152"/>
            <a:ext cx="4202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4170" algn="l"/>
                <a:tab pos="2395855" algn="l"/>
                <a:tab pos="348234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25" dirty="0">
                <a:latin typeface="Calibri"/>
                <a:cs typeface="Calibri"/>
              </a:rPr>
              <a:t>li</a:t>
            </a:r>
            <a:r>
              <a:rPr sz="2400" spc="15" dirty="0">
                <a:latin typeface="Calibri"/>
                <a:cs typeface="Calibri"/>
              </a:rPr>
              <a:t>ft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4884" y="3007042"/>
            <a:ext cx="4866005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 algn="r">
              <a:lnSpc>
                <a:spcPct val="100000"/>
              </a:lnSpc>
              <a:spcBef>
                <a:spcPts val="100"/>
              </a:spcBef>
              <a:tabLst>
                <a:tab pos="1115060" algn="l"/>
                <a:tab pos="1562735" algn="l"/>
                <a:tab pos="2878455" algn="l"/>
                <a:tab pos="3679190" algn="l"/>
                <a:tab pos="4413250" algn="l"/>
              </a:tabLst>
            </a:pP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li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ue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2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</a:p>
          <a:p>
            <a:pPr marR="5080" algn="r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4884" y="3741039"/>
            <a:ext cx="486981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people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have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started</a:t>
            </a:r>
            <a:r>
              <a:rPr sz="2400" spc="5" dirty="0">
                <a:latin typeface="Calibri"/>
                <a:cs typeface="Calibri"/>
              </a:rPr>
              <a:t> 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travel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more,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Airbnb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wants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make </a:t>
            </a:r>
            <a:r>
              <a:rPr sz="2400" spc="5" dirty="0">
                <a:latin typeface="Calibri"/>
                <a:cs typeface="Calibri"/>
              </a:rPr>
              <a:t>sure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fully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prepared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5021960"/>
            <a:ext cx="250571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</a:pPr>
            <a:r>
              <a:rPr sz="3950" b="1" dirty="0">
                <a:latin typeface="Calibri"/>
                <a:cs typeface="Calibri"/>
              </a:rPr>
              <a:t>Review 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spc="-20" dirty="0">
                <a:latin typeface="Calibri"/>
                <a:cs typeface="Calibri"/>
              </a:rPr>
              <a:t>D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80" dirty="0">
                <a:latin typeface="Calibri"/>
                <a:cs typeface="Calibri"/>
              </a:rPr>
              <a:t>s</a:t>
            </a:r>
            <a:r>
              <a:rPr sz="3950" b="1" spc="-25" dirty="0">
                <a:latin typeface="Calibri"/>
                <a:cs typeface="Calibri"/>
              </a:rPr>
              <a:t>t</a:t>
            </a:r>
            <a:r>
              <a:rPr sz="3950" b="1" spc="15" dirty="0">
                <a:latin typeface="Calibri"/>
                <a:cs typeface="Calibri"/>
              </a:rPr>
              <a:t>r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25" dirty="0">
                <a:latin typeface="Calibri"/>
                <a:cs typeface="Calibri"/>
              </a:rPr>
              <a:t>but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40" dirty="0">
                <a:latin typeface="Calibri"/>
                <a:cs typeface="Calibri"/>
              </a:rPr>
              <a:t>o</a:t>
            </a:r>
            <a:r>
              <a:rPr sz="3950" b="1" spc="15" dirty="0">
                <a:latin typeface="Calibri"/>
                <a:cs typeface="Calibri"/>
              </a:rPr>
              <a:t>n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0"/>
              <a:ext cx="4467225" cy="459105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5353" y="4902517"/>
            <a:ext cx="6442075" cy="14605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84150" marR="5080" indent="-172085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  <a:tab pos="1032510" algn="l"/>
                <a:tab pos="1680845" algn="l"/>
                <a:tab pos="2586355" algn="l"/>
                <a:tab pos="3138805" algn="l"/>
                <a:tab pos="3768090" algn="l"/>
                <a:tab pos="5312410" algn="l"/>
                <a:tab pos="6008370" algn="l"/>
              </a:tabLst>
            </a:pPr>
            <a:r>
              <a:rPr dirty="0"/>
              <a:t>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1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er  </a:t>
            </a:r>
            <a:r>
              <a:rPr sz="2400" spc="10" dirty="0">
                <a:latin typeface="Calibri"/>
                <a:cs typeface="Calibri"/>
              </a:rPr>
              <a:t>month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1.2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rating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3.5.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229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3.5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highest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rating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because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treat</a:t>
            </a:r>
            <a:endParaRPr sz="2400">
              <a:latin typeface="Calibri"/>
              <a:cs typeface="Calibri"/>
            </a:endParaRPr>
          </a:p>
          <a:p>
            <a:pPr marL="184150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treated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Whiskers, 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3125"/>
          </a:xfrm>
          <a:custGeom>
            <a:avLst/>
            <a:gdLst/>
            <a:ahLst/>
            <a:cxnLst/>
            <a:rect l="l" t="t" r="r" b="b"/>
            <a:pathLst>
              <a:path w="12192000" h="2143125">
                <a:moveTo>
                  <a:pt x="12192000" y="0"/>
                </a:moveTo>
                <a:lnTo>
                  <a:pt x="0" y="0"/>
                </a:lnTo>
                <a:lnTo>
                  <a:pt x="0" y="2143125"/>
                </a:lnTo>
                <a:lnTo>
                  <a:pt x="12192000" y="21431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D9D9D9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4566920" marR="5080">
              <a:lnSpc>
                <a:spcPts val="4280"/>
              </a:lnSpc>
              <a:spcBef>
                <a:spcPts val="655"/>
              </a:spcBef>
            </a:pPr>
            <a:r>
              <a:rPr spc="-20" dirty="0"/>
              <a:t>Listing</a:t>
            </a:r>
            <a:r>
              <a:rPr spc="204" dirty="0"/>
              <a:t> </a:t>
            </a:r>
            <a:r>
              <a:rPr spc="-5" dirty="0"/>
              <a:t>Concentration</a:t>
            </a:r>
            <a:r>
              <a:rPr spc="110" dirty="0"/>
              <a:t> </a:t>
            </a:r>
            <a:r>
              <a:rPr spc="10" dirty="0"/>
              <a:t>in </a:t>
            </a:r>
            <a:r>
              <a:rPr spc="-880" dirty="0"/>
              <a:t> </a:t>
            </a:r>
            <a:r>
              <a:rPr spc="-20" dirty="0"/>
              <a:t>NYC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" y="371411"/>
            <a:ext cx="12115800" cy="6110605"/>
            <a:chOff x="76200" y="371411"/>
            <a:chExt cx="12115800" cy="6110605"/>
          </a:xfrm>
        </p:grpSpPr>
        <p:sp>
          <p:nvSpPr>
            <p:cNvPr id="5" name="object 5"/>
            <p:cNvSpPr/>
            <p:nvPr/>
          </p:nvSpPr>
          <p:spPr>
            <a:xfrm>
              <a:off x="76200" y="5943600"/>
              <a:ext cx="12115800" cy="523875"/>
            </a:xfrm>
            <a:custGeom>
              <a:avLst/>
              <a:gdLst/>
              <a:ahLst/>
              <a:cxnLst/>
              <a:rect l="l" t="t" r="r" b="b"/>
              <a:pathLst>
                <a:path w="12115800" h="523875">
                  <a:moveTo>
                    <a:pt x="15240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152400" y="523875"/>
                  </a:lnTo>
                  <a:lnTo>
                    <a:pt x="152400" y="0"/>
                  </a:lnTo>
                  <a:close/>
                </a:path>
                <a:path w="12115800" h="523875">
                  <a:moveTo>
                    <a:pt x="12115800" y="0"/>
                  </a:moveTo>
                  <a:lnTo>
                    <a:pt x="247650" y="0"/>
                  </a:lnTo>
                  <a:lnTo>
                    <a:pt x="247650" y="523875"/>
                  </a:lnTo>
                  <a:lnTo>
                    <a:pt x="12115800" y="523875"/>
                  </a:lnTo>
                  <a:lnTo>
                    <a:pt x="12115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75" y="371411"/>
              <a:ext cx="4938776" cy="61103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375" y="400050"/>
              <a:ext cx="4638675" cy="5810250"/>
            </a:xfrm>
            <a:custGeom>
              <a:avLst/>
              <a:gdLst/>
              <a:ahLst/>
              <a:cxnLst/>
              <a:rect l="l" t="t" r="r" b="b"/>
              <a:pathLst>
                <a:path w="4638675" h="5810250">
                  <a:moveTo>
                    <a:pt x="4638675" y="0"/>
                  </a:moveTo>
                  <a:lnTo>
                    <a:pt x="0" y="0"/>
                  </a:lnTo>
                  <a:lnTo>
                    <a:pt x="0" y="5810250"/>
                  </a:lnTo>
                  <a:lnTo>
                    <a:pt x="4638675" y="5810250"/>
                  </a:lnTo>
                  <a:lnTo>
                    <a:pt x="4638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375" y="466725"/>
              <a:ext cx="4638548" cy="58483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49620" y="2415222"/>
            <a:ext cx="5706745" cy="31864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9525" algn="just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60" dirty="0">
                <a:latin typeface="Calibri"/>
                <a:cs typeface="Calibri"/>
              </a:rPr>
              <a:t>We </a:t>
            </a:r>
            <a:r>
              <a:rPr sz="2400" spc="10" dirty="0">
                <a:latin typeface="Calibri"/>
                <a:cs typeface="Calibri"/>
              </a:rPr>
              <a:t>see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Airbnb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good </a:t>
            </a:r>
            <a:r>
              <a:rPr sz="2400" spc="10" dirty="0">
                <a:latin typeface="Calibri"/>
                <a:cs typeface="Calibri"/>
              </a:rPr>
              <a:t>presence </a:t>
            </a:r>
            <a:r>
              <a:rPr sz="2400" spc="-3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Manhattan,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Brooklyn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Queens.</a:t>
            </a:r>
            <a:endParaRPr sz="2400">
              <a:latin typeface="Calibri"/>
              <a:cs typeface="Calibri"/>
            </a:endParaRPr>
          </a:p>
          <a:p>
            <a:pPr marL="12700" marR="5715" algn="just">
              <a:lnSpc>
                <a:spcPct val="9040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Listings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maximum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Manhattan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(49.74%).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20" dirty="0">
                <a:latin typeface="Calibri"/>
                <a:cs typeface="Calibri"/>
              </a:rPr>
              <a:t>Brooklyn </a:t>
            </a:r>
            <a:r>
              <a:rPr sz="2400" spc="-10" dirty="0">
                <a:latin typeface="Calibri"/>
                <a:cs typeface="Calibri"/>
              </a:rPr>
              <a:t>(39.47%) </a:t>
            </a:r>
            <a:r>
              <a:rPr sz="2400" dirty="0">
                <a:latin typeface="Calibri"/>
                <a:cs typeface="Calibri"/>
              </a:rPr>
              <a:t>owing </a:t>
            </a:r>
            <a:r>
              <a:rPr sz="2400" spc="10" dirty="0">
                <a:latin typeface="Calibri"/>
                <a:cs typeface="Calibri"/>
              </a:rPr>
              <a:t>to the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destiny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5" dirty="0">
                <a:latin typeface="Calibri"/>
                <a:cs typeface="Calibri"/>
              </a:rPr>
              <a:t> 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financial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&amp;tourism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hub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NYC.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1300"/>
              </a:lnSpc>
              <a:spcBef>
                <a:spcPts val="5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Staten </a:t>
            </a:r>
            <a:r>
              <a:rPr sz="2400" spc="-5" dirty="0">
                <a:latin typeface="Calibri"/>
                <a:cs typeface="Calibri"/>
              </a:rPr>
              <a:t>Island </a:t>
            </a:r>
            <a:r>
              <a:rPr sz="2400" dirty="0">
                <a:latin typeface="Calibri"/>
                <a:cs typeface="Calibri"/>
              </a:rPr>
              <a:t>(1%) </a:t>
            </a:r>
            <a:r>
              <a:rPr sz="2400" spc="-10" dirty="0">
                <a:latin typeface="Calibri"/>
                <a:cs typeface="Calibri"/>
              </a:rPr>
              <a:t>has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least </a:t>
            </a:r>
            <a:r>
              <a:rPr sz="2400" spc="10" dirty="0">
                <a:latin typeface="Calibri"/>
                <a:cs typeface="Calibri"/>
              </a:rPr>
              <a:t>number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listings,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density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tourism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482" y="2873692"/>
            <a:ext cx="3858260" cy="21659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5080">
              <a:lnSpc>
                <a:spcPts val="5410"/>
              </a:lnSpc>
              <a:spcBef>
                <a:spcPts val="805"/>
              </a:spcBef>
            </a:pPr>
            <a:r>
              <a:rPr sz="5000" b="1" spc="-25" dirty="0">
                <a:latin typeface="Calibri"/>
                <a:cs typeface="Calibri"/>
              </a:rPr>
              <a:t>Availability</a:t>
            </a:r>
            <a:r>
              <a:rPr sz="5000" b="1" spc="-10" dirty="0">
                <a:latin typeface="Calibri"/>
                <a:cs typeface="Calibri"/>
              </a:rPr>
              <a:t> </a:t>
            </a:r>
            <a:r>
              <a:rPr sz="5000" b="1" spc="5" dirty="0">
                <a:latin typeface="Calibri"/>
                <a:cs typeface="Calibri"/>
              </a:rPr>
              <a:t>vs </a:t>
            </a:r>
            <a:r>
              <a:rPr sz="5000" b="1" spc="10" dirty="0">
                <a:latin typeface="Calibri"/>
                <a:cs typeface="Calibri"/>
              </a:rPr>
              <a:t> </a:t>
            </a:r>
            <a:r>
              <a:rPr sz="5000" b="1" spc="5" dirty="0">
                <a:latin typeface="Calibri"/>
                <a:cs typeface="Calibri"/>
              </a:rPr>
              <a:t>Price </a:t>
            </a:r>
            <a:r>
              <a:rPr sz="5000" b="1" spc="-145" dirty="0">
                <a:latin typeface="Calibri"/>
                <a:cs typeface="Calibri"/>
              </a:rPr>
              <a:t>W.R.T </a:t>
            </a:r>
            <a:r>
              <a:rPr sz="5000" b="1" spc="-140" dirty="0">
                <a:latin typeface="Calibri"/>
                <a:cs typeface="Calibri"/>
              </a:rPr>
              <a:t> </a:t>
            </a:r>
            <a:r>
              <a:rPr sz="5000" b="1" spc="15" dirty="0">
                <a:latin typeface="Calibri"/>
                <a:cs typeface="Calibri"/>
              </a:rPr>
              <a:t>Ne</a:t>
            </a:r>
            <a:r>
              <a:rPr sz="5000" b="1" spc="-25" dirty="0">
                <a:latin typeface="Calibri"/>
                <a:cs typeface="Calibri"/>
              </a:rPr>
              <a:t>i</a:t>
            </a:r>
            <a:r>
              <a:rPr sz="5000" b="1" spc="20" dirty="0">
                <a:latin typeface="Calibri"/>
                <a:cs typeface="Calibri"/>
              </a:rPr>
              <a:t>g</a:t>
            </a:r>
            <a:r>
              <a:rPr sz="5000" b="1" spc="15" dirty="0">
                <a:latin typeface="Calibri"/>
                <a:cs typeface="Calibri"/>
              </a:rPr>
              <a:t>hborhood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2981325"/>
            <a:ext cx="200025" cy="676275"/>
          </a:xfrm>
          <a:custGeom>
            <a:avLst/>
            <a:gdLst/>
            <a:ahLst/>
            <a:cxnLst/>
            <a:rect l="l" t="t" r="r" b="b"/>
            <a:pathLst>
              <a:path w="200025" h="676275">
                <a:moveTo>
                  <a:pt x="200025" y="0"/>
                </a:moveTo>
                <a:lnTo>
                  <a:pt x="0" y="0"/>
                </a:lnTo>
                <a:lnTo>
                  <a:pt x="0" y="676275"/>
                </a:lnTo>
                <a:lnTo>
                  <a:pt x="200025" y="676275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34025" y="0"/>
            <a:ext cx="6657975" cy="6858000"/>
            <a:chOff x="5534025" y="0"/>
            <a:chExt cx="6657975" cy="6858000"/>
          </a:xfrm>
        </p:grpSpPr>
        <p:sp>
          <p:nvSpPr>
            <p:cNvPr id="7" name="object 7"/>
            <p:cNvSpPr/>
            <p:nvPr/>
          </p:nvSpPr>
          <p:spPr>
            <a:xfrm>
              <a:off x="10696575" y="0"/>
              <a:ext cx="1495425" cy="6858000"/>
            </a:xfrm>
            <a:custGeom>
              <a:avLst/>
              <a:gdLst/>
              <a:ahLst/>
              <a:cxnLst/>
              <a:rect l="l" t="t" r="r" b="b"/>
              <a:pathLst>
                <a:path w="1495425" h="6858000">
                  <a:moveTo>
                    <a:pt x="1495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5425" y="68580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361886"/>
              <a:ext cx="6310376" cy="63199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6425" y="390525"/>
              <a:ext cx="6010275" cy="6019800"/>
            </a:xfrm>
            <a:custGeom>
              <a:avLst/>
              <a:gdLst/>
              <a:ahLst/>
              <a:cxnLst/>
              <a:rect l="l" t="t" r="r" b="b"/>
              <a:pathLst>
                <a:path w="6010275" h="6019800">
                  <a:moveTo>
                    <a:pt x="6010275" y="0"/>
                  </a:moveTo>
                  <a:lnTo>
                    <a:pt x="0" y="0"/>
                  </a:lnTo>
                  <a:lnTo>
                    <a:pt x="0" y="6019800"/>
                  </a:lnTo>
                  <a:lnTo>
                    <a:pt x="6010275" y="6019800"/>
                  </a:lnTo>
                  <a:lnTo>
                    <a:pt x="6010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550" y="1457325"/>
              <a:ext cx="5534025" cy="3876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242" y="756570"/>
            <a:ext cx="3489469" cy="54204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781675" y="1733550"/>
            <a:ext cx="6086475" cy="4800600"/>
            <a:chOff x="5781675" y="1733550"/>
            <a:chExt cx="6086475" cy="4800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1675" y="1733550"/>
              <a:ext cx="3867150" cy="2552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62525" y="619125"/>
            <a:ext cx="6581775" cy="5610225"/>
          </a:xfrm>
          <a:prstGeom prst="rect">
            <a:avLst/>
          </a:prstGeom>
          <a:ln w="19050">
            <a:solidFill>
              <a:srgbClr val="404040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R="186055" algn="ctr">
              <a:lnSpc>
                <a:spcPct val="100000"/>
              </a:lnSpc>
              <a:spcBef>
                <a:spcPts val="850"/>
              </a:spcBef>
            </a:pPr>
            <a:r>
              <a:rPr sz="3950" b="1" spc="-25" dirty="0">
                <a:latin typeface="Calibri"/>
                <a:cs typeface="Calibri"/>
              </a:rPr>
              <a:t>Average</a:t>
            </a:r>
            <a:r>
              <a:rPr sz="3950" b="1" spc="-15" dirty="0">
                <a:latin typeface="Calibri"/>
                <a:cs typeface="Calibri"/>
              </a:rPr>
              <a:t> </a:t>
            </a:r>
            <a:r>
              <a:rPr sz="3950" b="1" spc="-35" dirty="0">
                <a:latin typeface="Calibri"/>
                <a:cs typeface="Calibri"/>
              </a:rPr>
              <a:t>Yearly </a:t>
            </a:r>
            <a:r>
              <a:rPr sz="3950" b="1" spc="-10" dirty="0">
                <a:latin typeface="Calibri"/>
                <a:cs typeface="Calibri"/>
              </a:rPr>
              <a:t>Earning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634" y="0"/>
            <a:ext cx="419608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91100"/>
              </a:lnSpc>
              <a:spcBef>
                <a:spcPts val="550"/>
              </a:spcBef>
              <a:tabLst>
                <a:tab pos="3262629" algn="l"/>
              </a:tabLst>
            </a:pPr>
            <a:r>
              <a:rPr spc="5" dirty="0"/>
              <a:t>Host</a:t>
            </a:r>
            <a:r>
              <a:rPr spc="10" dirty="0"/>
              <a:t> </a:t>
            </a:r>
            <a:r>
              <a:rPr spc="30" dirty="0"/>
              <a:t>with</a:t>
            </a:r>
            <a:r>
              <a:rPr spc="35" dirty="0"/>
              <a:t> </a:t>
            </a:r>
            <a:r>
              <a:rPr spc="10" dirty="0"/>
              <a:t>highest </a:t>
            </a:r>
            <a:r>
              <a:rPr spc="-880" dirty="0"/>
              <a:t> </a:t>
            </a:r>
            <a:r>
              <a:rPr spc="5" dirty="0"/>
              <a:t>li</a:t>
            </a:r>
            <a:r>
              <a:rPr spc="-10" dirty="0"/>
              <a:t>s</a:t>
            </a:r>
            <a:r>
              <a:rPr spc="-25" dirty="0"/>
              <a:t>t</a:t>
            </a:r>
            <a:r>
              <a:rPr spc="5" dirty="0"/>
              <a:t>i</a:t>
            </a:r>
            <a:r>
              <a:rPr spc="40" dirty="0"/>
              <a:t>n</a:t>
            </a:r>
            <a:r>
              <a:rPr spc="10" dirty="0"/>
              <a:t>g</a:t>
            </a:r>
            <a:r>
              <a:rPr dirty="0"/>
              <a:t>	</a:t>
            </a:r>
            <a:r>
              <a:rPr spc="-250" dirty="0"/>
              <a:t>w</a:t>
            </a:r>
            <a:r>
              <a:rPr spc="70" dirty="0"/>
              <a:t>.</a:t>
            </a:r>
            <a:r>
              <a:rPr spc="-360" dirty="0"/>
              <a:t>r</a:t>
            </a:r>
            <a:r>
              <a:rPr spc="-85" dirty="0"/>
              <a:t>.</a:t>
            </a:r>
            <a:r>
              <a:rPr spc="5" dirty="0"/>
              <a:t>t  </a:t>
            </a:r>
            <a:r>
              <a:rPr spc="10" dirty="0"/>
              <a:t>Neighborhood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23786"/>
            <a:ext cx="11830050" cy="6215380"/>
            <a:chOff x="0" y="323786"/>
            <a:chExt cx="11830050" cy="6215380"/>
          </a:xfrm>
        </p:grpSpPr>
        <p:sp>
          <p:nvSpPr>
            <p:cNvPr id="4" name="object 4"/>
            <p:cNvSpPr/>
            <p:nvPr/>
          </p:nvSpPr>
          <p:spPr>
            <a:xfrm>
              <a:off x="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323786"/>
              <a:ext cx="6481826" cy="62151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4325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714375"/>
              <a:ext cx="6429375" cy="48482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77100" y="1943099"/>
              <a:ext cx="4019550" cy="28575"/>
            </a:xfrm>
            <a:custGeom>
              <a:avLst/>
              <a:gdLst/>
              <a:ahLst/>
              <a:cxnLst/>
              <a:rect l="l" t="t" r="r" b="b"/>
              <a:pathLst>
                <a:path w="4019550" h="28575">
                  <a:moveTo>
                    <a:pt x="40195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019550" y="28575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23455" y="2695638"/>
            <a:ext cx="1082675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6995" y="2695638"/>
            <a:ext cx="1072515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364490">
              <a:lnSpc>
                <a:spcPts val="2755"/>
              </a:lnSpc>
            </a:pP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1581" y="2695638"/>
            <a:ext cx="927100" cy="72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755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depicts</a:t>
            </a:r>
            <a:endParaRPr sz="2400">
              <a:latin typeface="Calibri"/>
              <a:cs typeface="Calibri"/>
            </a:endParaRPr>
          </a:p>
          <a:p>
            <a:pPr marR="69215" algn="r">
              <a:lnSpc>
                <a:spcPts val="2755"/>
              </a:lnSpc>
            </a:pPr>
            <a:r>
              <a:rPr sz="2400" spc="-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8344" y="2695638"/>
            <a:ext cx="565785" cy="7251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38100">
              <a:lnSpc>
                <a:spcPts val="2630"/>
              </a:lnSpc>
              <a:spcBef>
                <a:spcPts val="395"/>
              </a:spcBef>
            </a:pP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10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23455" y="3353180"/>
            <a:ext cx="4132579" cy="1460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captured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40%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10" dirty="0">
                <a:latin typeface="Calibri"/>
                <a:cs typeface="Calibri"/>
              </a:rPr>
              <a:t>host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NYC.</a:t>
            </a:r>
            <a:endParaRPr sz="2400">
              <a:latin typeface="Calibri"/>
              <a:cs typeface="Calibri"/>
            </a:endParaRPr>
          </a:p>
          <a:p>
            <a:pPr marL="12700" marR="10160">
              <a:lnSpc>
                <a:spcPts val="2630"/>
              </a:lnSpc>
              <a:spcBef>
                <a:spcPts val="570"/>
              </a:spcBef>
              <a:buFont typeface="Arial MT"/>
              <a:buChar char="•"/>
              <a:tabLst>
                <a:tab pos="241300" algn="l"/>
                <a:tab pos="946150" algn="l"/>
                <a:tab pos="1851660" algn="l"/>
                <a:tab pos="2376170" algn="l"/>
                <a:tab pos="283400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  means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earnings.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7292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4790440"/>
            <a:ext cx="3177540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</a:pPr>
            <a:r>
              <a:rPr sz="3950" b="1" spc="-25" dirty="0">
                <a:latin typeface="Calibri"/>
                <a:cs typeface="Calibri"/>
              </a:rPr>
              <a:t>Average</a:t>
            </a:r>
            <a:r>
              <a:rPr sz="3950" b="1" spc="-5" dirty="0">
                <a:latin typeface="Calibri"/>
                <a:cs typeface="Calibri"/>
              </a:rPr>
              <a:t> </a:t>
            </a:r>
            <a:r>
              <a:rPr sz="3950" b="1" spc="5" dirty="0">
                <a:latin typeface="Calibri"/>
                <a:cs typeface="Calibri"/>
              </a:rPr>
              <a:t>Price </a:t>
            </a:r>
            <a:r>
              <a:rPr sz="3950" b="1" spc="10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Distribution</a:t>
            </a:r>
            <a:r>
              <a:rPr sz="3950" b="1" spc="254" dirty="0">
                <a:latin typeface="Calibri"/>
                <a:cs typeface="Calibri"/>
              </a:rPr>
              <a:t> </a:t>
            </a:r>
            <a:r>
              <a:rPr sz="3950" b="1" spc="-15" dirty="0">
                <a:latin typeface="Calibri"/>
                <a:cs typeface="Calibri"/>
              </a:rPr>
              <a:t>By </a:t>
            </a:r>
            <a:r>
              <a:rPr sz="3950" b="1" spc="-880" dirty="0">
                <a:latin typeface="Calibri"/>
                <a:cs typeface="Calibri"/>
              </a:rPr>
              <a:t> </a:t>
            </a:r>
            <a:r>
              <a:rPr sz="3950" b="1" spc="-5" dirty="0">
                <a:latin typeface="Calibri"/>
                <a:cs typeface="Calibri"/>
              </a:rPr>
              <a:t>People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533400"/>
              <a:ext cx="10696575" cy="357187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45353" y="4926012"/>
            <a:ext cx="6442710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60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  <a:tab pos="1061085" algn="l"/>
                <a:tab pos="1490345" algn="l"/>
                <a:tab pos="2080895" algn="l"/>
                <a:tab pos="3539490" algn="l"/>
                <a:tab pos="4473575" algn="l"/>
                <a:tab pos="4902835" algn="l"/>
                <a:tab pos="5836920" algn="l"/>
              </a:tabLst>
            </a:pP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spc="10" dirty="0">
                <a:latin typeface="Calibri"/>
                <a:cs typeface="Calibri"/>
              </a:rPr>
              <a:t>money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between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range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40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160.</a:t>
            </a:r>
            <a:endParaRPr sz="2400">
              <a:latin typeface="Calibri"/>
              <a:cs typeface="Calibri"/>
            </a:endParaRPr>
          </a:p>
          <a:p>
            <a:pPr marL="12700" marR="25400">
              <a:lnSpc>
                <a:spcPts val="2330"/>
              </a:lnSpc>
              <a:spcBef>
                <a:spcPts val="5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want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luxury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paying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also.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570547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533400" y="0"/>
                </a:moveTo>
                <a:lnTo>
                  <a:pt x="0" y="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3850" y="0"/>
            <a:ext cx="11511280" cy="6644005"/>
            <a:chOff x="323850" y="0"/>
            <a:chExt cx="11511280" cy="6644005"/>
          </a:xfrm>
        </p:grpSpPr>
        <p:sp>
          <p:nvSpPr>
            <p:cNvPr id="4" name="object 4"/>
            <p:cNvSpPr/>
            <p:nvPr/>
          </p:nvSpPr>
          <p:spPr>
            <a:xfrm>
              <a:off x="323850" y="0"/>
              <a:ext cx="533400" cy="5610225"/>
            </a:xfrm>
            <a:custGeom>
              <a:avLst/>
              <a:gdLst/>
              <a:ahLst/>
              <a:cxnLst/>
              <a:rect l="l" t="t" r="r" b="b"/>
              <a:pathLst>
                <a:path w="533400" h="5610225">
                  <a:moveTo>
                    <a:pt x="533400" y="0"/>
                  </a:moveTo>
                  <a:lnTo>
                    <a:pt x="0" y="0"/>
                  </a:lnTo>
                  <a:lnTo>
                    <a:pt x="0" y="5610225"/>
                  </a:lnTo>
                  <a:lnTo>
                    <a:pt x="533400" y="5610225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5" y="485711"/>
              <a:ext cx="11406251" cy="6157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1025" y="514350"/>
              <a:ext cx="11106150" cy="5857875"/>
            </a:xfrm>
            <a:custGeom>
              <a:avLst/>
              <a:gdLst/>
              <a:ahLst/>
              <a:cxnLst/>
              <a:rect l="l" t="t" r="r" b="b"/>
              <a:pathLst>
                <a:path w="11106150" h="5857875">
                  <a:moveTo>
                    <a:pt x="11106150" y="0"/>
                  </a:moveTo>
                  <a:lnTo>
                    <a:pt x="0" y="0"/>
                  </a:lnTo>
                  <a:lnTo>
                    <a:pt x="0" y="5857875"/>
                  </a:lnTo>
                  <a:lnTo>
                    <a:pt x="11106150" y="5857875"/>
                  </a:lnTo>
                  <a:lnTo>
                    <a:pt x="11106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6650" y="259461"/>
            <a:ext cx="4948555" cy="17291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91100"/>
              </a:lnSpc>
              <a:spcBef>
                <a:spcPts val="550"/>
              </a:spcBef>
            </a:pPr>
            <a:r>
              <a:rPr spc="-110" dirty="0"/>
              <a:t>Top</a:t>
            </a:r>
            <a:r>
              <a:rPr spc="30" dirty="0"/>
              <a:t> </a:t>
            </a:r>
            <a:r>
              <a:rPr spc="15" dirty="0"/>
              <a:t>10 </a:t>
            </a:r>
            <a:r>
              <a:rPr spc="10" dirty="0"/>
              <a:t>/ </a:t>
            </a:r>
            <a:r>
              <a:rPr spc="-10" dirty="0"/>
              <a:t>Bottom</a:t>
            </a:r>
            <a:r>
              <a:rPr spc="55" dirty="0"/>
              <a:t> </a:t>
            </a:r>
            <a:r>
              <a:rPr spc="15" dirty="0"/>
              <a:t>10 </a:t>
            </a:r>
            <a:r>
              <a:rPr spc="20" dirty="0"/>
              <a:t> </a:t>
            </a:r>
            <a:r>
              <a:rPr spc="15" dirty="0"/>
              <a:t>Neighborhood</a:t>
            </a:r>
            <a:r>
              <a:rPr spc="95" dirty="0"/>
              <a:t> </a:t>
            </a:r>
            <a:r>
              <a:rPr spc="-125" dirty="0"/>
              <a:t>W.R.T </a:t>
            </a:r>
            <a:r>
              <a:rPr spc="-120" dirty="0"/>
              <a:t> </a:t>
            </a:r>
            <a:r>
              <a:rPr spc="-25" dirty="0"/>
              <a:t>Average</a:t>
            </a:r>
            <a:r>
              <a:rPr spc="10" dirty="0"/>
              <a:t> </a:t>
            </a:r>
            <a:r>
              <a:rPr spc="-15" dirty="0"/>
              <a:t>Per</a:t>
            </a:r>
            <a:r>
              <a:rPr spc="70" dirty="0"/>
              <a:t> </a:t>
            </a:r>
            <a:r>
              <a:rPr dirty="0"/>
              <a:t>Night</a:t>
            </a:r>
            <a:r>
              <a:rPr spc="35" dirty="0"/>
              <a:t> </a:t>
            </a:r>
            <a:r>
              <a:rPr spc="5" dirty="0"/>
              <a:t>Price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57275" y="419100"/>
            <a:ext cx="10363200" cy="5905500"/>
            <a:chOff x="1057275" y="419100"/>
            <a:chExt cx="10363200" cy="5905500"/>
          </a:xfrm>
        </p:grpSpPr>
        <p:sp>
          <p:nvSpPr>
            <p:cNvPr id="9" name="object 9"/>
            <p:cNvSpPr/>
            <p:nvPr/>
          </p:nvSpPr>
          <p:spPr>
            <a:xfrm>
              <a:off x="1057275" y="2266950"/>
              <a:ext cx="4933950" cy="28575"/>
            </a:xfrm>
            <a:custGeom>
              <a:avLst/>
              <a:gdLst/>
              <a:ahLst/>
              <a:cxnLst/>
              <a:rect l="l" t="t" r="r" b="b"/>
              <a:pathLst>
                <a:path w="4933950" h="28575">
                  <a:moveTo>
                    <a:pt x="49339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933950" y="28575"/>
                  </a:lnTo>
                  <a:lnTo>
                    <a:pt x="4933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352800"/>
              <a:ext cx="5095875" cy="2971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9350" y="419100"/>
              <a:ext cx="5191125" cy="28384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49680" y="2690177"/>
            <a:ext cx="4775835" cy="28530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8255" indent="-229235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top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10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concerning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average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night.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4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Midtown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top  </a:t>
            </a:r>
            <a:r>
              <a:rPr sz="2400" spc="-5" dirty="0">
                <a:latin typeface="Calibri"/>
                <a:cs typeface="Calibri"/>
              </a:rPr>
              <a:t>charging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95$ </a:t>
            </a:r>
            <a:r>
              <a:rPr sz="2400" spc="-25" dirty="0">
                <a:latin typeface="Calibri"/>
                <a:cs typeface="Calibri"/>
              </a:rPr>
              <a:t>average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10" dirty="0">
                <a:latin typeface="Calibri"/>
                <a:cs typeface="Calibri"/>
              </a:rPr>
              <a:t>night, </a:t>
            </a:r>
            <a:r>
              <a:rPr sz="2400" spc="-10" dirty="0">
                <a:latin typeface="Calibri"/>
                <a:cs typeface="Calibri"/>
              </a:rPr>
              <a:t>and Grant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dirty="0">
                <a:latin typeface="Calibri"/>
                <a:cs typeface="Calibri"/>
              </a:rPr>
              <a:t> changing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17$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neighborhood.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8047" y="380365"/>
            <a:ext cx="7668895" cy="11341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625"/>
              </a:spcBef>
            </a:pPr>
            <a:r>
              <a:rPr sz="3800" spc="-5" dirty="0"/>
              <a:t>Adjustments</a:t>
            </a:r>
            <a:r>
              <a:rPr sz="3800" spc="-70" dirty="0"/>
              <a:t> </a:t>
            </a:r>
            <a:r>
              <a:rPr sz="3800" spc="25" dirty="0"/>
              <a:t>in</a:t>
            </a:r>
            <a:r>
              <a:rPr sz="3800" spc="-65" dirty="0"/>
              <a:t> </a:t>
            </a:r>
            <a:r>
              <a:rPr sz="3800" spc="10" dirty="0"/>
              <a:t>the</a:t>
            </a:r>
            <a:r>
              <a:rPr sz="3800" spc="-90" dirty="0"/>
              <a:t> </a:t>
            </a:r>
            <a:r>
              <a:rPr sz="3800" spc="-10" dirty="0"/>
              <a:t>existing</a:t>
            </a:r>
            <a:r>
              <a:rPr sz="3800" spc="-55" dirty="0"/>
              <a:t> </a:t>
            </a:r>
            <a:r>
              <a:rPr sz="3800" dirty="0"/>
              <a:t>properties </a:t>
            </a:r>
            <a:r>
              <a:rPr sz="3800" spc="-840" dirty="0"/>
              <a:t> </a:t>
            </a:r>
            <a:r>
              <a:rPr sz="3800" spc="20" dirty="0"/>
              <a:t>to</a:t>
            </a:r>
            <a:r>
              <a:rPr sz="3800" spc="-70" dirty="0"/>
              <a:t> </a:t>
            </a:r>
            <a:r>
              <a:rPr sz="3800" spc="-30" dirty="0"/>
              <a:t>make</a:t>
            </a:r>
            <a:r>
              <a:rPr sz="3800" spc="-15" dirty="0"/>
              <a:t> </a:t>
            </a:r>
            <a:r>
              <a:rPr sz="3800" spc="20" dirty="0"/>
              <a:t>it</a:t>
            </a:r>
            <a:r>
              <a:rPr sz="3800" spc="-90" dirty="0"/>
              <a:t> </a:t>
            </a:r>
            <a:r>
              <a:rPr sz="3800" spc="-25" dirty="0"/>
              <a:t>more</a:t>
            </a:r>
            <a:r>
              <a:rPr sz="3800" spc="65" dirty="0"/>
              <a:t> </a:t>
            </a:r>
            <a:r>
              <a:rPr sz="3800" spc="-5" dirty="0"/>
              <a:t>customer-oriented</a:t>
            </a:r>
            <a:endParaRPr sz="3800"/>
          </a:p>
        </p:txBody>
      </p:sp>
      <p:grpSp>
        <p:nvGrpSpPr>
          <p:cNvPr id="3" name="object 3"/>
          <p:cNvGrpSpPr/>
          <p:nvPr/>
        </p:nvGrpSpPr>
        <p:grpSpPr>
          <a:xfrm>
            <a:off x="0" y="2000250"/>
            <a:ext cx="11696700" cy="4624705"/>
            <a:chOff x="0" y="2000250"/>
            <a:chExt cx="11696700" cy="4624705"/>
          </a:xfrm>
        </p:grpSpPr>
        <p:sp>
          <p:nvSpPr>
            <p:cNvPr id="4" name="object 4"/>
            <p:cNvSpPr/>
            <p:nvPr/>
          </p:nvSpPr>
          <p:spPr>
            <a:xfrm>
              <a:off x="0" y="2000249"/>
              <a:ext cx="11696700" cy="781050"/>
            </a:xfrm>
            <a:custGeom>
              <a:avLst/>
              <a:gdLst/>
              <a:ahLst/>
              <a:cxnLst/>
              <a:rect l="l" t="t" r="r" b="b"/>
              <a:pathLst>
                <a:path w="11696700" h="781050">
                  <a:moveTo>
                    <a:pt x="114585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11458575" y="781050"/>
                  </a:lnTo>
                  <a:lnTo>
                    <a:pt x="11458575" y="0"/>
                  </a:lnTo>
                  <a:close/>
                </a:path>
                <a:path w="11696700" h="781050">
                  <a:moveTo>
                    <a:pt x="11696700" y="0"/>
                  </a:moveTo>
                  <a:lnTo>
                    <a:pt x="11544300" y="0"/>
                  </a:lnTo>
                  <a:lnTo>
                    <a:pt x="11544300" y="781050"/>
                  </a:lnTo>
                  <a:lnTo>
                    <a:pt x="11696700" y="781050"/>
                  </a:lnTo>
                  <a:lnTo>
                    <a:pt x="116967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636"/>
              <a:ext cx="11530076" cy="44530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200275"/>
              <a:ext cx="11382375" cy="4152900"/>
            </a:xfrm>
            <a:custGeom>
              <a:avLst/>
              <a:gdLst/>
              <a:ahLst/>
              <a:cxnLst/>
              <a:rect l="l" t="t" r="r" b="b"/>
              <a:pathLst>
                <a:path w="11382375" h="4152900">
                  <a:moveTo>
                    <a:pt x="11382375" y="0"/>
                  </a:moveTo>
                  <a:lnTo>
                    <a:pt x="0" y="0"/>
                  </a:lnTo>
                  <a:lnTo>
                    <a:pt x="0" y="4152900"/>
                  </a:lnTo>
                  <a:lnTo>
                    <a:pt x="11382375" y="4152900"/>
                  </a:lnTo>
                  <a:lnTo>
                    <a:pt x="11382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7412" y="2406967"/>
            <a:ext cx="9971405" cy="3529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marR="10160" indent="-343535" algn="just">
              <a:lnSpc>
                <a:spcPts val="3080"/>
              </a:lnSpc>
              <a:spcBef>
                <a:spcPts val="409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spc="5" dirty="0">
                <a:latin typeface="Calibri"/>
                <a:cs typeface="Calibri"/>
              </a:rPr>
              <a:t>Excluding </a:t>
            </a:r>
            <a:r>
              <a:rPr sz="2750" spc="10" dirty="0">
                <a:latin typeface="Calibri"/>
                <a:cs typeface="Calibri"/>
              </a:rPr>
              <a:t>Manhattan </a:t>
            </a:r>
            <a:r>
              <a:rPr sz="2750" spc="30" dirty="0">
                <a:latin typeface="Calibri"/>
                <a:cs typeface="Calibri"/>
              </a:rPr>
              <a:t>and </a:t>
            </a:r>
            <a:r>
              <a:rPr sz="2750" spc="10" dirty="0">
                <a:latin typeface="Calibri"/>
                <a:cs typeface="Calibri"/>
              </a:rPr>
              <a:t>Brooklyn, </a:t>
            </a:r>
            <a:r>
              <a:rPr sz="2750" spc="-10" dirty="0">
                <a:latin typeface="Calibri"/>
                <a:cs typeface="Calibri"/>
              </a:rPr>
              <a:t>rest </a:t>
            </a:r>
            <a:r>
              <a:rPr sz="2750" spc="25" dirty="0">
                <a:latin typeface="Calibri"/>
                <a:cs typeface="Calibri"/>
              </a:rPr>
              <a:t>all </a:t>
            </a:r>
            <a:r>
              <a:rPr sz="2750" spc="20" dirty="0">
                <a:latin typeface="Calibri"/>
                <a:cs typeface="Calibri"/>
              </a:rPr>
              <a:t>need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change their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marketing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strategy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increase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their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sales.</a:t>
            </a:r>
            <a:endParaRPr sz="275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92200"/>
              </a:lnSpc>
              <a:spcBef>
                <a:spcPts val="875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spc="15" dirty="0">
                <a:latin typeface="Calibri"/>
                <a:cs typeface="Calibri"/>
              </a:rPr>
              <a:t>Most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35" dirty="0">
                <a:latin typeface="Calibri"/>
                <a:cs typeface="Calibri"/>
              </a:rPr>
              <a:t>the </a:t>
            </a:r>
            <a:r>
              <a:rPr sz="2750" spc="10" dirty="0">
                <a:latin typeface="Calibri"/>
                <a:cs typeface="Calibri"/>
              </a:rPr>
              <a:t>customers </a:t>
            </a:r>
            <a:r>
              <a:rPr sz="2750" spc="-25" dirty="0">
                <a:latin typeface="Calibri"/>
                <a:cs typeface="Calibri"/>
              </a:rPr>
              <a:t>prefer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25" dirty="0">
                <a:latin typeface="Calibri"/>
                <a:cs typeface="Calibri"/>
              </a:rPr>
              <a:t>spend </a:t>
            </a:r>
            <a:r>
              <a:rPr sz="2750" spc="-5" dirty="0">
                <a:latin typeface="Calibri"/>
                <a:cs typeface="Calibri"/>
              </a:rPr>
              <a:t>their </a:t>
            </a:r>
            <a:r>
              <a:rPr sz="2750" spc="25" dirty="0">
                <a:latin typeface="Calibri"/>
                <a:cs typeface="Calibri"/>
              </a:rPr>
              <a:t>money </a:t>
            </a:r>
            <a:r>
              <a:rPr sz="2750" spc="15" dirty="0">
                <a:latin typeface="Calibri"/>
                <a:cs typeface="Calibri"/>
              </a:rPr>
              <a:t>between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range </a:t>
            </a:r>
            <a:r>
              <a:rPr sz="2750" spc="30" dirty="0">
                <a:latin typeface="Calibri"/>
                <a:cs typeface="Calibri"/>
              </a:rPr>
              <a:t>of </a:t>
            </a:r>
            <a:r>
              <a:rPr sz="2750" spc="20" dirty="0">
                <a:latin typeface="Calibri"/>
                <a:cs typeface="Calibri"/>
              </a:rPr>
              <a:t>40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20" dirty="0">
                <a:latin typeface="Calibri"/>
                <a:cs typeface="Calibri"/>
              </a:rPr>
              <a:t>160. </a:t>
            </a:r>
            <a:r>
              <a:rPr sz="2750" spc="-40" dirty="0">
                <a:latin typeface="Calibri"/>
                <a:cs typeface="Calibri"/>
              </a:rPr>
              <a:t>Try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spc="15" dirty="0">
                <a:latin typeface="Calibri"/>
                <a:cs typeface="Calibri"/>
              </a:rPr>
              <a:t>new </a:t>
            </a:r>
            <a:r>
              <a:rPr sz="2750" spc="10" dirty="0">
                <a:latin typeface="Calibri"/>
                <a:cs typeface="Calibri"/>
              </a:rPr>
              <a:t>marketing </a:t>
            </a:r>
            <a:r>
              <a:rPr sz="2750" spc="-10" dirty="0">
                <a:latin typeface="Calibri"/>
                <a:cs typeface="Calibri"/>
              </a:rPr>
              <a:t>strategy </a:t>
            </a:r>
            <a:r>
              <a:rPr sz="2750" spc="-5" dirty="0">
                <a:latin typeface="Calibri"/>
                <a:cs typeface="Calibri"/>
              </a:rPr>
              <a:t>to attract 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people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like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by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giving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discounts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offers.</a:t>
            </a:r>
            <a:endParaRPr sz="275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010"/>
              </a:lnSpc>
              <a:spcBef>
                <a:spcPts val="1095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spc="5" dirty="0">
                <a:latin typeface="Calibri"/>
                <a:cs typeface="Calibri"/>
              </a:rPr>
              <a:t>All </a:t>
            </a:r>
            <a:r>
              <a:rPr sz="2750" spc="15" dirty="0">
                <a:latin typeface="Calibri"/>
                <a:cs typeface="Calibri"/>
              </a:rPr>
              <a:t>unpopular </a:t>
            </a:r>
            <a:r>
              <a:rPr sz="2750" spc="5" dirty="0">
                <a:latin typeface="Calibri"/>
                <a:cs typeface="Calibri"/>
              </a:rPr>
              <a:t>localities </a:t>
            </a:r>
            <a:r>
              <a:rPr sz="2750" spc="25" dirty="0">
                <a:latin typeface="Calibri"/>
                <a:cs typeface="Calibri"/>
              </a:rPr>
              <a:t>need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25" dirty="0">
                <a:latin typeface="Calibri"/>
                <a:cs typeface="Calibri"/>
              </a:rPr>
              <a:t>change </a:t>
            </a:r>
            <a:r>
              <a:rPr sz="2750" spc="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existing </a:t>
            </a:r>
            <a:r>
              <a:rPr sz="2750" spc="15" dirty="0">
                <a:latin typeface="Calibri"/>
                <a:cs typeface="Calibri"/>
              </a:rPr>
              <a:t>plan </a:t>
            </a:r>
            <a:r>
              <a:rPr sz="2750" spc="-5" dirty="0">
                <a:latin typeface="Calibri"/>
                <a:cs typeface="Calibri"/>
              </a:rPr>
              <a:t>to </a:t>
            </a:r>
            <a:r>
              <a:rPr sz="2750" spc="5" dirty="0">
                <a:latin typeface="Calibri"/>
                <a:cs typeface="Calibri"/>
              </a:rPr>
              <a:t>earn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more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like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develop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some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tourist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attraction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point.</a:t>
            </a:r>
            <a:endParaRPr sz="2750">
              <a:latin typeface="Calibri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6235" algn="l"/>
              </a:tabLst>
            </a:pPr>
            <a:r>
              <a:rPr sz="2750" dirty="0">
                <a:latin typeface="Calibri"/>
                <a:cs typeface="Calibri"/>
              </a:rPr>
              <a:t>Increase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spending</a:t>
            </a:r>
            <a:r>
              <a:rPr sz="2750" spc="3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power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30" dirty="0">
                <a:latin typeface="Calibri"/>
                <a:cs typeface="Calibri"/>
              </a:rPr>
              <a:t>of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customer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5775" y="580898"/>
            <a:ext cx="11206480" cy="2195830"/>
            <a:chOff x="485775" y="580898"/>
            <a:chExt cx="11206480" cy="2195830"/>
          </a:xfrm>
        </p:grpSpPr>
        <p:sp>
          <p:nvSpPr>
            <p:cNvPr id="5" name="object 5"/>
            <p:cNvSpPr/>
            <p:nvPr/>
          </p:nvSpPr>
          <p:spPr>
            <a:xfrm>
              <a:off x="533400" y="1219200"/>
              <a:ext cx="104775" cy="666750"/>
            </a:xfrm>
            <a:custGeom>
              <a:avLst/>
              <a:gdLst/>
              <a:ahLst/>
              <a:cxnLst/>
              <a:rect l="l" t="t" r="r" b="b"/>
              <a:pathLst>
                <a:path w="104775" h="666750">
                  <a:moveTo>
                    <a:pt x="0" y="666750"/>
                  </a:moveTo>
                  <a:lnTo>
                    <a:pt x="104775" y="66675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66675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5" y="580898"/>
              <a:ext cx="11206226" cy="21955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8175" y="609600"/>
            <a:ext cx="10906125" cy="1895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657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4225"/>
              </a:spcBef>
            </a:pPr>
            <a:r>
              <a:rPr sz="4800" spc="-25" dirty="0"/>
              <a:t>Recommendation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24585" y="2575919"/>
            <a:ext cx="10356215" cy="366902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spc="-40" dirty="0">
                <a:latin typeface="Calibri"/>
                <a:cs typeface="Calibri"/>
              </a:rPr>
              <a:t>P</a:t>
            </a:r>
            <a:r>
              <a:rPr sz="2100" spc="15" dirty="0">
                <a:latin typeface="Calibri"/>
                <a:cs typeface="Calibri"/>
              </a:rPr>
              <a:t>r</a:t>
            </a:r>
            <a:r>
              <a:rPr sz="2100" spc="10" dirty="0">
                <a:latin typeface="Calibri"/>
                <a:cs typeface="Calibri"/>
              </a:rPr>
              <a:t>o</a:t>
            </a:r>
            <a:r>
              <a:rPr sz="2100" spc="-30" dirty="0">
                <a:latin typeface="Calibri"/>
                <a:cs typeface="Calibri"/>
              </a:rPr>
              <a:t>m</a:t>
            </a:r>
            <a:r>
              <a:rPr sz="2100" spc="10" dirty="0">
                <a:latin typeface="Calibri"/>
                <a:cs typeface="Calibri"/>
              </a:rPr>
              <a:t>o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35" dirty="0">
                <a:latin typeface="Calibri"/>
                <a:cs typeface="Calibri"/>
              </a:rPr>
              <a:t>i</a:t>
            </a:r>
            <a:r>
              <a:rPr sz="2100" spc="10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25" dirty="0">
                <a:latin typeface="Calibri"/>
                <a:cs typeface="Calibri"/>
              </a:rPr>
              <a:t>h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1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a</a:t>
            </a:r>
            <a:r>
              <a:rPr sz="2100" spc="10" dirty="0">
                <a:latin typeface="Calibri"/>
                <a:cs typeface="Calibri"/>
              </a:rPr>
              <a:t>cc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spc="-30" dirty="0">
                <a:latin typeface="Calibri"/>
                <a:cs typeface="Calibri"/>
              </a:rPr>
              <a:t>mm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spc="20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at</a:t>
            </a:r>
            <a:r>
              <a:rPr sz="2100" spc="-35" dirty="0">
                <a:latin typeface="Calibri"/>
                <a:cs typeface="Calibri"/>
              </a:rPr>
              <a:t>i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spc="20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</a:t>
            </a:r>
            <a:r>
              <a:rPr sz="2100" spc="-40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f</a:t>
            </a:r>
            <a:r>
              <a:rPr sz="2100" spc="15" dirty="0">
                <a:latin typeface="Calibri"/>
                <a:cs typeface="Calibri"/>
              </a:rPr>
              <a:t>o</a:t>
            </a:r>
            <a:r>
              <a:rPr sz="2100" spc="10" dirty="0">
                <a:latin typeface="Calibri"/>
                <a:cs typeface="Calibri"/>
              </a:rPr>
              <a:t>c</a:t>
            </a:r>
            <a:r>
              <a:rPr sz="2100" spc="20" dirty="0">
                <a:latin typeface="Calibri"/>
                <a:cs typeface="Calibri"/>
              </a:rPr>
              <a:t>u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spc="-25" dirty="0">
                <a:latin typeface="Calibri"/>
                <a:cs typeface="Calibri"/>
              </a:rPr>
              <a:t>a</a:t>
            </a:r>
            <a:r>
              <a:rPr sz="2100" spc="25" dirty="0">
                <a:latin typeface="Calibri"/>
                <a:cs typeface="Calibri"/>
              </a:rPr>
              <a:t>v</a:t>
            </a:r>
            <a:r>
              <a:rPr sz="2100" spc="-35" dirty="0">
                <a:latin typeface="Calibri"/>
                <a:cs typeface="Calibri"/>
              </a:rPr>
              <a:t>i</a:t>
            </a:r>
            <a:r>
              <a:rPr sz="2100" spc="20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30" dirty="0">
                <a:latin typeface="Calibri"/>
                <a:cs typeface="Calibri"/>
              </a:rPr>
              <a:t> 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20" dirty="0">
                <a:latin typeface="Calibri"/>
                <a:cs typeface="Calibri"/>
              </a:rPr>
              <a:t>b</a:t>
            </a:r>
            <a:r>
              <a:rPr sz="2100" spc="15" dirty="0">
                <a:latin typeface="Calibri"/>
                <a:cs typeface="Calibri"/>
              </a:rPr>
              <a:t>oo</a:t>
            </a:r>
            <a:r>
              <a:rPr sz="2100" spc="-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2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es</a:t>
            </a:r>
            <a:r>
              <a:rPr sz="2100" spc="5" dirty="0">
                <a:latin typeface="Calibri"/>
                <a:cs typeface="Calibri"/>
              </a:rPr>
              <a:t>e</a:t>
            </a:r>
            <a:r>
              <a:rPr sz="2100" spc="15" dirty="0">
                <a:latin typeface="Calibri"/>
                <a:cs typeface="Calibri"/>
              </a:rPr>
              <a:t>r</a:t>
            </a:r>
            <a:r>
              <a:rPr sz="2100" spc="20" dirty="0">
                <a:latin typeface="Calibri"/>
                <a:cs typeface="Calibri"/>
              </a:rPr>
              <a:t>v</a:t>
            </a:r>
            <a:r>
              <a:rPr sz="2100" spc="-35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35" dirty="0">
                <a:latin typeface="Calibri"/>
                <a:cs typeface="Calibri"/>
              </a:rPr>
              <a:t>i</a:t>
            </a:r>
            <a:r>
              <a:rPr sz="2100" spc="10" dirty="0">
                <a:latin typeface="Calibri"/>
                <a:cs typeface="Calibri"/>
              </a:rPr>
              <a:t>o</a:t>
            </a:r>
            <a:r>
              <a:rPr sz="2100" spc="15" dirty="0">
                <a:latin typeface="Calibri"/>
                <a:cs typeface="Calibri"/>
              </a:rPr>
              <a:t>ns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241300" indent="-229235" algn="just">
              <a:lnSpc>
                <a:spcPts val="2425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spc="-10" dirty="0">
                <a:latin typeface="Calibri"/>
                <a:cs typeface="Calibri"/>
              </a:rPr>
              <a:t>As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long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as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new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acquisition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or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growth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meets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criteria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both</a:t>
            </a:r>
            <a:r>
              <a:rPr sz="2100" spc="8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customer</a:t>
            </a:r>
            <a:r>
              <a:rPr sz="2100" spc="8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traffic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volume</a:t>
            </a:r>
            <a:endParaRPr sz="2100">
              <a:latin typeface="Calibri"/>
              <a:cs typeface="Calibri"/>
            </a:endParaRPr>
          </a:p>
          <a:p>
            <a:pPr marL="241300" algn="just">
              <a:lnSpc>
                <a:spcPts val="2425"/>
              </a:lnSpc>
            </a:pPr>
            <a:r>
              <a:rPr sz="2100" spc="-10" dirty="0">
                <a:latin typeface="Calibri"/>
                <a:cs typeface="Calibri"/>
              </a:rPr>
              <a:t>and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customer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happiness,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it</a:t>
            </a:r>
            <a:r>
              <a:rPr sz="2100" spc="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can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be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done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for </a:t>
            </a:r>
            <a:r>
              <a:rPr sz="2100" dirty="0">
                <a:latin typeface="Calibri"/>
                <a:cs typeface="Calibri"/>
              </a:rPr>
              <a:t>between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$40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and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$160.</a:t>
            </a:r>
            <a:endParaRPr sz="21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900"/>
              </a:lnSpc>
              <a:spcBef>
                <a:spcPts val="940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spc="-10" dirty="0">
                <a:latin typeface="Calibri"/>
                <a:cs typeface="Calibri"/>
              </a:rPr>
              <a:t>As </a:t>
            </a:r>
            <a:r>
              <a:rPr sz="2100" spc="-5" dirty="0">
                <a:latin typeface="Calibri"/>
                <a:cs typeface="Calibri"/>
              </a:rPr>
              <a:t>long </a:t>
            </a:r>
            <a:r>
              <a:rPr sz="2100" spc="-20" dirty="0">
                <a:latin typeface="Calibri"/>
                <a:cs typeface="Calibri"/>
              </a:rPr>
              <a:t>as </a:t>
            </a:r>
            <a:r>
              <a:rPr sz="2100" spc="-5" dirty="0">
                <a:latin typeface="Calibri"/>
                <a:cs typeface="Calibri"/>
              </a:rPr>
              <a:t>they </a:t>
            </a:r>
            <a:r>
              <a:rPr sz="2100" spc="-10" dirty="0">
                <a:latin typeface="Calibri"/>
                <a:cs typeface="Calibri"/>
              </a:rPr>
              <a:t>fall </a:t>
            </a:r>
            <a:r>
              <a:rPr sz="2100" spc="-5" dirty="0">
                <a:latin typeface="Calibri"/>
                <a:cs typeface="Calibri"/>
              </a:rPr>
              <a:t>within the desirable </a:t>
            </a:r>
            <a:r>
              <a:rPr sz="2100" dirty="0">
                <a:latin typeface="Calibri"/>
                <a:cs typeface="Calibri"/>
              </a:rPr>
              <a:t>price </a:t>
            </a:r>
            <a:r>
              <a:rPr sz="2100" spc="-20" dirty="0">
                <a:latin typeface="Calibri"/>
                <a:cs typeface="Calibri"/>
              </a:rPr>
              <a:t>range </a:t>
            </a:r>
            <a:r>
              <a:rPr sz="2100" spc="-10" dirty="0">
                <a:latin typeface="Calibri"/>
                <a:cs typeface="Calibri"/>
              </a:rPr>
              <a:t>($40-$160), </a:t>
            </a:r>
            <a:r>
              <a:rPr sz="2100" spc="5" dirty="0">
                <a:latin typeface="Calibri"/>
                <a:cs typeface="Calibri"/>
              </a:rPr>
              <a:t>new </a:t>
            </a:r>
            <a:r>
              <a:rPr sz="2100" dirty="0">
                <a:latin typeface="Calibri"/>
                <a:cs typeface="Calibri"/>
              </a:rPr>
              <a:t>purchases </a:t>
            </a:r>
            <a:r>
              <a:rPr sz="2100" spc="-10" dirty="0">
                <a:latin typeface="Calibri"/>
                <a:cs typeface="Calibri"/>
              </a:rPr>
              <a:t>can </a:t>
            </a:r>
            <a:r>
              <a:rPr sz="2100" spc="10" dirty="0">
                <a:latin typeface="Calibri"/>
                <a:cs typeface="Calibri"/>
              </a:rPr>
              <a:t>be </a:t>
            </a:r>
            <a:r>
              <a:rPr sz="2100" dirty="0">
                <a:latin typeface="Calibri"/>
                <a:cs typeface="Calibri"/>
              </a:rPr>
              <a:t>looked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into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10" dirty="0">
                <a:latin typeface="Calibri"/>
                <a:cs typeface="Calibri"/>
              </a:rPr>
              <a:t> purchase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"private</a:t>
            </a:r>
            <a:r>
              <a:rPr sz="2100" spc="-15" dirty="0">
                <a:latin typeface="Calibri"/>
                <a:cs typeface="Calibri"/>
              </a:rPr>
              <a:t> rooms"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in</a:t>
            </a:r>
            <a:r>
              <a:rPr sz="2100" spc="-15" dirty="0">
                <a:latin typeface="Calibri"/>
                <a:cs typeface="Calibri"/>
              </a:rPr>
              <a:t> Manhattan</a:t>
            </a:r>
            <a:r>
              <a:rPr sz="2100" spc="-10" dirty="0">
                <a:latin typeface="Calibri"/>
                <a:cs typeface="Calibri"/>
              </a:rPr>
              <a:t> and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Brooklyn</a:t>
            </a:r>
            <a:r>
              <a:rPr sz="2100" spc="4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and</a:t>
            </a:r>
            <a:r>
              <a:rPr sz="2100" spc="45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"entire</a:t>
            </a:r>
            <a:r>
              <a:rPr sz="2100" spc="43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homes" </a:t>
            </a:r>
            <a:r>
              <a:rPr sz="2100" spc="-2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Bronx</a:t>
            </a:r>
            <a:r>
              <a:rPr sz="2100" spc="-1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 </a:t>
            </a:r>
            <a:r>
              <a:rPr sz="2100" spc="5" dirty="0">
                <a:latin typeface="Calibri"/>
                <a:cs typeface="Calibri"/>
              </a:rPr>
              <a:t>Queens.</a:t>
            </a:r>
            <a:endParaRPr sz="2100">
              <a:latin typeface="Calibri"/>
              <a:cs typeface="Calibri"/>
            </a:endParaRPr>
          </a:p>
          <a:p>
            <a:pPr marL="241300" marR="15240" indent="-229235" algn="just">
              <a:lnSpc>
                <a:spcPts val="2330"/>
              </a:lnSpc>
              <a:spcBef>
                <a:spcPts val="944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dirty="0">
                <a:latin typeface="Calibri"/>
                <a:cs typeface="Calibri"/>
              </a:rPr>
              <a:t>Brooklyn </a:t>
            </a:r>
            <a:r>
              <a:rPr sz="2100" spc="-20" dirty="0">
                <a:latin typeface="Calibri"/>
                <a:cs typeface="Calibri"/>
              </a:rPr>
              <a:t>costs </a:t>
            </a:r>
            <a:r>
              <a:rPr sz="2100" spc="-15" dirty="0">
                <a:latin typeface="Calibri"/>
                <a:cs typeface="Calibri"/>
              </a:rPr>
              <a:t>$113 </a:t>
            </a:r>
            <a:r>
              <a:rPr sz="2100" spc="5" dirty="0">
                <a:latin typeface="Calibri"/>
                <a:cs typeface="Calibri"/>
              </a:rPr>
              <a:t>on </a:t>
            </a:r>
            <a:r>
              <a:rPr sz="2100" spc="-15" dirty="0">
                <a:latin typeface="Calibri"/>
                <a:cs typeface="Calibri"/>
              </a:rPr>
              <a:t>average. </a:t>
            </a:r>
            <a:r>
              <a:rPr sz="2100" dirty="0">
                <a:latin typeface="Calibri"/>
                <a:cs typeface="Calibri"/>
              </a:rPr>
              <a:t>Given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dirty="0">
                <a:latin typeface="Calibri"/>
                <a:cs typeface="Calibri"/>
              </a:rPr>
              <a:t>abundance </a:t>
            </a:r>
            <a:r>
              <a:rPr sz="2100" spc="5" dirty="0">
                <a:latin typeface="Calibri"/>
                <a:cs typeface="Calibri"/>
              </a:rPr>
              <a:t>of </a:t>
            </a:r>
            <a:r>
              <a:rPr sz="2100" spc="-10" dirty="0">
                <a:latin typeface="Calibri"/>
                <a:cs typeface="Calibri"/>
              </a:rPr>
              <a:t>listings </a:t>
            </a:r>
            <a:r>
              <a:rPr sz="2100" spc="-20" dirty="0">
                <a:latin typeface="Calibri"/>
                <a:cs typeface="Calibri"/>
              </a:rPr>
              <a:t>in </a:t>
            </a:r>
            <a:r>
              <a:rPr sz="2100" spc="-10" dirty="0">
                <a:latin typeface="Calibri"/>
                <a:cs typeface="Calibri"/>
              </a:rPr>
              <a:t>Manhattan, </a:t>
            </a:r>
            <a:r>
              <a:rPr sz="2100" dirty="0">
                <a:latin typeface="Calibri"/>
                <a:cs typeface="Calibri"/>
              </a:rPr>
              <a:t>Brooklyn </a:t>
            </a:r>
            <a:r>
              <a:rPr sz="2100" spc="-50" dirty="0">
                <a:latin typeface="Calibri"/>
                <a:cs typeface="Calibri"/>
              </a:rPr>
              <a:t>may 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be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regarded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for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growth.</a:t>
            </a:r>
            <a:endParaRPr sz="21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spc="-5" dirty="0">
                <a:latin typeface="Calibri"/>
                <a:cs typeface="Calibri"/>
              </a:rPr>
              <a:t>Bookings </a:t>
            </a:r>
            <a:r>
              <a:rPr sz="2100" spc="15" dirty="0">
                <a:latin typeface="Calibri"/>
                <a:cs typeface="Calibri"/>
              </a:rPr>
              <a:t>from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clients </a:t>
            </a:r>
            <a:r>
              <a:rPr sz="2100" spc="-50" dirty="0">
                <a:latin typeface="Calibri"/>
                <a:cs typeface="Calibri"/>
              </a:rPr>
              <a:t>may</a:t>
            </a:r>
            <a:r>
              <a:rPr sz="2100" spc="1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rise </a:t>
            </a:r>
            <a:r>
              <a:rPr sz="2100" spc="-20" dirty="0">
                <a:latin typeface="Calibri"/>
                <a:cs typeface="Calibri"/>
              </a:rPr>
              <a:t>if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there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more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coastal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purchases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new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construction.</a:t>
            </a:r>
            <a:endParaRPr sz="21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935" algn="l"/>
              </a:tabLst>
            </a:pPr>
            <a:r>
              <a:rPr sz="2100" spc="5" dirty="0">
                <a:latin typeface="Calibri"/>
                <a:cs typeface="Calibri"/>
              </a:rPr>
              <a:t>Focus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prime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locations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5" dirty="0">
                <a:latin typeface="Calibri"/>
                <a:cs typeface="Calibri"/>
              </a:rPr>
              <a:t>like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Manhattan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dirty="0">
                <a:latin typeface="Calibri"/>
                <a:cs typeface="Calibri"/>
              </a:rPr>
              <a:t> Brooklyn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where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people </a:t>
            </a:r>
            <a:r>
              <a:rPr sz="2100" spc="5" dirty="0">
                <a:latin typeface="Calibri"/>
                <a:cs typeface="Calibri"/>
              </a:rPr>
              <a:t>show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interest.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5354" y="2980372"/>
            <a:ext cx="5257800" cy="149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600" dirty="0"/>
              <a:t>Thank</a:t>
            </a:r>
            <a:r>
              <a:rPr sz="9600" spc="-80" dirty="0"/>
              <a:t> </a:t>
            </a:r>
            <a:r>
              <a:rPr sz="9600" spc="-240" dirty="0"/>
              <a:t>You</a:t>
            </a:r>
            <a:endParaRPr sz="9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4944" y="1606886"/>
            <a:ext cx="1061739" cy="140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4996" y="1489455"/>
            <a:ext cx="2254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25" dirty="0">
                <a:latin typeface="Calibri"/>
                <a:cs typeface="Calibri"/>
              </a:rPr>
              <a:t>O</a:t>
            </a:r>
            <a:r>
              <a:rPr sz="3950" b="1" spc="30" dirty="0">
                <a:latin typeface="Calibri"/>
                <a:cs typeface="Calibri"/>
              </a:rPr>
              <a:t>B</a:t>
            </a:r>
            <a:r>
              <a:rPr sz="3950" b="1" spc="35" dirty="0">
                <a:latin typeface="Calibri"/>
                <a:cs typeface="Calibri"/>
              </a:rPr>
              <a:t>J</a:t>
            </a:r>
            <a:r>
              <a:rPr sz="3950" b="1" spc="-55" dirty="0">
                <a:latin typeface="Calibri"/>
                <a:cs typeface="Calibri"/>
              </a:rPr>
              <a:t>E</a:t>
            </a:r>
            <a:r>
              <a:rPr sz="3950" b="1" spc="10" dirty="0">
                <a:latin typeface="Calibri"/>
                <a:cs typeface="Calibri"/>
              </a:rPr>
              <a:t>C</a:t>
            </a:r>
            <a:r>
              <a:rPr sz="3950" b="1" spc="-15" dirty="0">
                <a:latin typeface="Calibri"/>
                <a:cs typeface="Calibri"/>
              </a:rPr>
              <a:t>T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20" dirty="0">
                <a:latin typeface="Calibri"/>
                <a:cs typeface="Calibri"/>
              </a:rPr>
              <a:t>V</a:t>
            </a:r>
            <a:r>
              <a:rPr sz="3950" b="1" spc="10" dirty="0">
                <a:latin typeface="Calibri"/>
                <a:cs typeface="Calibri"/>
              </a:rPr>
              <a:t>E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4996" y="2663253"/>
            <a:ext cx="7914005" cy="12979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different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leaders</a:t>
            </a:r>
            <a:r>
              <a:rPr sz="2750" spc="20" dirty="0">
                <a:latin typeface="Calibri"/>
                <a:cs typeface="Calibri"/>
              </a:rPr>
              <a:t> at</a:t>
            </a:r>
            <a:r>
              <a:rPr sz="2750" spc="25" dirty="0">
                <a:latin typeface="Calibri"/>
                <a:cs typeface="Calibri"/>
              </a:rPr>
              <a:t> Airbnb </a:t>
            </a:r>
            <a:r>
              <a:rPr sz="2750" spc="15" dirty="0">
                <a:latin typeface="Calibri"/>
                <a:cs typeface="Calibri"/>
              </a:rPr>
              <a:t>want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understand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some </a:t>
            </a:r>
            <a:r>
              <a:rPr sz="2750" spc="15" dirty="0">
                <a:latin typeface="Calibri"/>
                <a:cs typeface="Calibri"/>
              </a:rPr>
              <a:t>important insights </a:t>
            </a:r>
            <a:r>
              <a:rPr sz="2750" spc="20" dirty="0">
                <a:latin typeface="Calibri"/>
                <a:cs typeface="Calibri"/>
              </a:rPr>
              <a:t>based </a:t>
            </a:r>
            <a:r>
              <a:rPr sz="2750" spc="65" dirty="0">
                <a:latin typeface="Calibri"/>
                <a:cs typeface="Calibri"/>
              </a:rPr>
              <a:t>on </a:t>
            </a:r>
            <a:r>
              <a:rPr sz="2750" spc="10" dirty="0">
                <a:latin typeface="Calibri"/>
                <a:cs typeface="Calibri"/>
              </a:rPr>
              <a:t>various attributes </a:t>
            </a:r>
            <a:r>
              <a:rPr sz="2750" spc="-30" dirty="0">
                <a:latin typeface="Calibri"/>
                <a:cs typeface="Calibri"/>
              </a:rPr>
              <a:t>in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dataset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as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increase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revenue.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385" y="776605"/>
            <a:ext cx="46983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95" dirty="0"/>
              <a:t> </a:t>
            </a:r>
            <a:r>
              <a:rPr spc="-70" dirty="0"/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8385" y="1475803"/>
            <a:ext cx="9025890" cy="44132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-5" dirty="0">
                <a:latin typeface="Calibri"/>
                <a:cs typeface="Calibri"/>
              </a:rPr>
              <a:t>Which type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hosts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acquire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where?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050" algn="l"/>
                <a:tab pos="52768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1213485" algn="l"/>
                <a:tab pos="1214120" algn="l"/>
                <a:tab pos="3043555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dirty="0">
                <a:latin typeface="Calibri"/>
                <a:cs typeface="Calibri"/>
              </a:rPr>
              <a:t>Neighborhoods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target?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2400" spc="-15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pricing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preferred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customers?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ts val="2715"/>
              </a:lnSpc>
              <a:spcBef>
                <a:spcPts val="275"/>
              </a:spcBef>
              <a:buFont typeface="Arial MT"/>
              <a:buChar char="•"/>
              <a:tabLst>
                <a:tab pos="1213485" algn="l"/>
                <a:tab pos="1214120" algn="l"/>
                <a:tab pos="1852295" algn="l"/>
                <a:tab pos="2919730" algn="l"/>
                <a:tab pos="3749040" algn="l"/>
                <a:tab pos="4177665" algn="l"/>
                <a:tab pos="5636260" algn="l"/>
                <a:tab pos="6322695" algn="l"/>
                <a:tab pos="7066280" algn="l"/>
                <a:tab pos="7838440" algn="l"/>
              </a:tabLst>
            </a:pPr>
            <a:r>
              <a:rPr sz="2400" spc="10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various	</a:t>
            </a:r>
            <a:r>
              <a:rPr sz="2400" spc="5" dirty="0">
                <a:latin typeface="Calibri"/>
                <a:cs typeface="Calibri"/>
              </a:rPr>
              <a:t>kinds	of	</a:t>
            </a:r>
            <a:r>
              <a:rPr sz="2400" spc="-10" dirty="0">
                <a:latin typeface="Calibri"/>
                <a:cs typeface="Calibri"/>
              </a:rPr>
              <a:t>properties	</a:t>
            </a:r>
            <a:r>
              <a:rPr sz="2400" spc="-5" dirty="0">
                <a:latin typeface="Calibri"/>
                <a:cs typeface="Calibri"/>
              </a:rPr>
              <a:t>that	</a:t>
            </a:r>
            <a:r>
              <a:rPr sz="2400" spc="-15" dirty="0">
                <a:latin typeface="Calibri"/>
                <a:cs typeface="Calibri"/>
              </a:rPr>
              <a:t>exist	</a:t>
            </a:r>
            <a:r>
              <a:rPr sz="2400" spc="-75" dirty="0">
                <a:latin typeface="Calibri"/>
                <a:cs typeface="Calibri"/>
              </a:rPr>
              <a:t>w.r.t.	</a:t>
            </a:r>
            <a:r>
              <a:rPr sz="2400" spc="-5" dirty="0"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1213485">
              <a:lnSpc>
                <a:spcPts val="2715"/>
              </a:lnSpc>
            </a:pPr>
            <a:r>
              <a:rPr sz="2400" dirty="0">
                <a:latin typeface="Calibri"/>
                <a:cs typeface="Calibri"/>
              </a:rPr>
              <a:t>preferences.</a:t>
            </a:r>
            <a:endParaRPr sz="2400">
              <a:latin typeface="Calibri"/>
              <a:cs typeface="Calibri"/>
            </a:endParaRPr>
          </a:p>
          <a:p>
            <a:pPr marL="1213485" lvl="1" indent="-514984">
              <a:lnSpc>
                <a:spcPts val="2755"/>
              </a:lnSpc>
              <a:spcBef>
                <a:spcPts val="200"/>
              </a:spcBef>
              <a:buFont typeface="Arial MT"/>
              <a:buChar char="•"/>
              <a:tabLst>
                <a:tab pos="1213485" algn="l"/>
                <a:tab pos="1214120" algn="l"/>
                <a:tab pos="2986405" algn="l"/>
                <a:tab pos="3415665" algn="l"/>
                <a:tab pos="4025265" algn="l"/>
                <a:tab pos="5169535" algn="l"/>
                <a:tab pos="6646545" algn="l"/>
                <a:tab pos="7104380" algn="l"/>
                <a:tab pos="7981315" algn="l"/>
                <a:tab pos="8353425" algn="l"/>
              </a:tabLst>
            </a:pP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20" dirty="0">
                <a:latin typeface="Calibri"/>
                <a:cs typeface="Calibri"/>
              </a:rPr>
              <a:t>j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e</a:t>
            </a:r>
            <a:r>
              <a:rPr sz="2400" spc="10" dirty="0">
                <a:latin typeface="Calibri"/>
                <a:cs typeface="Calibri"/>
              </a:rPr>
              <a:t>x</a:t>
            </a:r>
            <a:r>
              <a:rPr sz="2400" spc="-10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	</a:t>
            </a:r>
            <a:r>
              <a:rPr sz="2400" spc="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0" dirty="0">
                <a:latin typeface="Calibri"/>
                <a:cs typeface="Calibri"/>
              </a:rPr>
              <a:t>m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13485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customer-oriented.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ts val="2720"/>
              </a:lnSpc>
              <a:spcBef>
                <a:spcPts val="725"/>
              </a:spcBef>
              <a:buAutoNum type="arabicPeriod" startAt="3"/>
              <a:tabLst>
                <a:tab pos="527050" algn="l"/>
                <a:tab pos="527685" algn="l"/>
                <a:tab pos="1327785" algn="l"/>
                <a:tab pos="5436235" algn="l"/>
                <a:tab pos="7437755" algn="l"/>
              </a:tabLst>
            </a:pPr>
            <a:r>
              <a:rPr sz="2400" spc="-15" dirty="0">
                <a:latin typeface="Calibri"/>
                <a:cs typeface="Calibri"/>
              </a:rPr>
              <a:t>What	are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localities	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	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New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York</a:t>
            </a:r>
            <a:endParaRPr sz="2400">
              <a:latin typeface="Calibri"/>
              <a:cs typeface="Calibri"/>
            </a:endParaRPr>
          </a:p>
          <a:p>
            <a:pPr marL="527685">
              <a:lnSpc>
                <a:spcPts val="2720"/>
              </a:lnSpc>
            </a:pPr>
            <a:r>
              <a:rPr sz="2400" spc="-5" dirty="0">
                <a:latin typeface="Calibri"/>
                <a:cs typeface="Calibri"/>
              </a:rPr>
              <a:t>currently?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527050" algn="l"/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unpopular</a:t>
            </a:r>
            <a:r>
              <a:rPr sz="2400" spc="-10" dirty="0">
                <a:latin typeface="Calibri"/>
                <a:cs typeface="Calibri"/>
              </a:rPr>
              <a:t> properties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10" dirty="0">
                <a:latin typeface="Calibri"/>
                <a:cs typeface="Calibri"/>
              </a:rPr>
              <a:t> traction?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so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609600"/>
            <a:ext cx="11239500" cy="5924550"/>
            <a:chOff x="628650" y="609600"/>
            <a:chExt cx="11239500" cy="5924550"/>
          </a:xfrm>
        </p:grpSpPr>
        <p:sp>
          <p:nvSpPr>
            <p:cNvPr id="3" name="object 3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4996" y="956563"/>
            <a:ext cx="6445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Data</a:t>
            </a:r>
            <a:r>
              <a:rPr spc="120" dirty="0"/>
              <a:t> </a:t>
            </a:r>
            <a:r>
              <a:rPr dirty="0"/>
              <a:t>Cleaning</a:t>
            </a:r>
            <a:r>
              <a:rPr spc="120" dirty="0"/>
              <a:t> </a:t>
            </a:r>
            <a:r>
              <a:rPr spc="-5" dirty="0"/>
              <a:t>and</a:t>
            </a:r>
            <a:r>
              <a:rPr spc="95" dirty="0"/>
              <a:t> </a:t>
            </a:r>
            <a:r>
              <a:rPr spc="-5" dirty="0"/>
              <a:t>Preparation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4996" y="1605343"/>
            <a:ext cx="8222615" cy="42894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First,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understood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python.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400"/>
              </a:lnSpc>
              <a:spcBef>
                <a:spcPts val="1000"/>
              </a:spcBef>
              <a:buFont typeface="Arial MT"/>
              <a:buChar char="•"/>
              <a:tabLst>
                <a:tab pos="413384" algn="l"/>
              </a:tabLst>
            </a:pPr>
            <a:r>
              <a:rPr dirty="0"/>
              <a:t>	</a:t>
            </a:r>
            <a:r>
              <a:rPr sz="2400" spc="10" dirty="0">
                <a:latin typeface="Calibri"/>
                <a:cs typeface="Calibri"/>
              </a:rPr>
              <a:t>Then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missing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values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median.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Identified equal number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null </a:t>
            </a:r>
            <a:r>
              <a:rPr sz="2400" spc="-15" dirty="0">
                <a:latin typeface="Calibri"/>
                <a:cs typeface="Calibri"/>
              </a:rPr>
              <a:t>values in both </a:t>
            </a:r>
            <a:r>
              <a:rPr sz="2400" spc="-30" dirty="0">
                <a:latin typeface="Calibri"/>
                <a:cs typeface="Calibri"/>
              </a:rPr>
              <a:t>last_review,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reviews_per_month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around 20.55%. </a:t>
            </a:r>
            <a:r>
              <a:rPr sz="2400" spc="-10" dirty="0">
                <a:latin typeface="Calibri"/>
                <a:cs typeface="Calibri"/>
              </a:rPr>
              <a:t>Also, </a:t>
            </a:r>
            <a:r>
              <a:rPr sz="2400" spc="-15" dirty="0">
                <a:latin typeface="Calibri"/>
                <a:cs typeface="Calibri"/>
              </a:rPr>
              <a:t>identifies in </a:t>
            </a:r>
            <a:r>
              <a:rPr sz="2400" spc="5" dirty="0">
                <a:latin typeface="Calibri"/>
                <a:cs typeface="Calibri"/>
              </a:rPr>
              <a:t>name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host_name.</a:t>
            </a:r>
            <a:endParaRPr sz="2400">
              <a:latin typeface="Calibri"/>
              <a:cs typeface="Calibri"/>
            </a:endParaRPr>
          </a:p>
          <a:p>
            <a:pPr marL="241300" marR="15875" indent="-229235">
              <a:lnSpc>
                <a:spcPts val="2550"/>
              </a:lnSpc>
              <a:spcBef>
                <a:spcPts val="1085"/>
              </a:spcBef>
              <a:buFont typeface="Arial MT"/>
              <a:buChar char="•"/>
              <a:tabLst>
                <a:tab pos="241935" algn="l"/>
                <a:tab pos="1013460" algn="l"/>
                <a:tab pos="2395220" algn="l"/>
                <a:tab pos="2957830" algn="l"/>
                <a:tab pos="4149090" algn="l"/>
                <a:tab pos="4549775" algn="l"/>
                <a:tab pos="5617210" algn="l"/>
                <a:tab pos="6246495" algn="l"/>
                <a:tab pos="7733665" algn="l"/>
              </a:tabLst>
            </a:pP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	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6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et	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65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1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  numerical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datatypes.</a:t>
            </a:r>
            <a:endParaRPr sz="2400">
              <a:latin typeface="Calibri"/>
              <a:cs typeface="Calibri"/>
            </a:endParaRPr>
          </a:p>
          <a:p>
            <a:pPr marL="241300" marR="6350" indent="-229235">
              <a:lnSpc>
                <a:spcPts val="263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Then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imputed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categorical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column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mode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ia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ts val="2755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Then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have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checked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if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outliers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continuous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columns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using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capping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217" y="5021960"/>
            <a:ext cx="3714750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  <a:tabLst>
                <a:tab pos="1146810" algn="l"/>
                <a:tab pos="2014220" algn="l"/>
                <a:tab pos="3186430" algn="l"/>
              </a:tabLst>
            </a:pPr>
            <a:r>
              <a:rPr sz="3950" b="1" spc="-25" dirty="0">
                <a:latin typeface="Calibri"/>
                <a:cs typeface="Calibri"/>
              </a:rPr>
              <a:t>L</a:t>
            </a:r>
            <a:r>
              <a:rPr sz="3950" b="1" spc="5" dirty="0">
                <a:latin typeface="Calibri"/>
                <a:cs typeface="Calibri"/>
              </a:rPr>
              <a:t>i</a:t>
            </a:r>
            <a:r>
              <a:rPr sz="3950" b="1" spc="-5" dirty="0">
                <a:latin typeface="Calibri"/>
                <a:cs typeface="Calibri"/>
              </a:rPr>
              <a:t>s</a:t>
            </a:r>
            <a:r>
              <a:rPr sz="3950" b="1" spc="10" dirty="0">
                <a:latin typeface="Calibri"/>
                <a:cs typeface="Calibri"/>
              </a:rPr>
              <a:t>t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50" dirty="0">
                <a:latin typeface="Calibri"/>
                <a:cs typeface="Calibri"/>
              </a:rPr>
              <a:t>o</a:t>
            </a:r>
            <a:r>
              <a:rPr sz="3950" b="1" spc="5" dirty="0">
                <a:latin typeface="Calibri"/>
                <a:cs typeface="Calibri"/>
              </a:rPr>
              <a:t>f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-385" dirty="0">
                <a:latin typeface="Calibri"/>
                <a:cs typeface="Calibri"/>
              </a:rPr>
              <a:t>T</a:t>
            </a:r>
            <a:r>
              <a:rPr sz="3950" b="1" spc="45" dirty="0">
                <a:latin typeface="Calibri"/>
                <a:cs typeface="Calibri"/>
              </a:rPr>
              <a:t>o</a:t>
            </a:r>
            <a:r>
              <a:rPr sz="3950" b="1" spc="15" dirty="0">
                <a:latin typeface="Calibri"/>
                <a:cs typeface="Calibri"/>
              </a:rPr>
              <a:t>p</a:t>
            </a:r>
            <a:r>
              <a:rPr sz="3950" b="1" dirty="0">
                <a:latin typeface="Calibri"/>
                <a:cs typeface="Calibri"/>
              </a:rPr>
              <a:t>	</a:t>
            </a:r>
            <a:r>
              <a:rPr sz="3950" b="1" spc="20" dirty="0">
                <a:latin typeface="Calibri"/>
                <a:cs typeface="Calibri"/>
              </a:rPr>
              <a:t>10  </a:t>
            </a:r>
            <a:r>
              <a:rPr sz="3950" b="1" spc="-15" dirty="0">
                <a:latin typeface="Calibri"/>
                <a:cs typeface="Calibri"/>
              </a:rPr>
              <a:t>Host</a:t>
            </a:r>
            <a:r>
              <a:rPr sz="3950" b="1" spc="114" dirty="0">
                <a:latin typeface="Calibri"/>
                <a:cs typeface="Calibri"/>
              </a:rPr>
              <a:t> </a:t>
            </a:r>
            <a:r>
              <a:rPr sz="3950" b="1" spc="-40" dirty="0">
                <a:latin typeface="Calibri"/>
                <a:cs typeface="Calibri"/>
              </a:rPr>
              <a:t>to</a:t>
            </a:r>
            <a:r>
              <a:rPr sz="3950" b="1" spc="35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Acquire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862830"/>
            <a:chOff x="0" y="0"/>
            <a:chExt cx="12192000" cy="486283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12192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2192000" y="8667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0"/>
              <a:ext cx="11539601" cy="48624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4350" y="0"/>
              <a:ext cx="11239500" cy="4591050"/>
            </a:xfrm>
            <a:custGeom>
              <a:avLst/>
              <a:gdLst/>
              <a:ahLst/>
              <a:cxnLst/>
              <a:rect l="l" t="t" r="r" b="b"/>
              <a:pathLst>
                <a:path w="11239500" h="4591050">
                  <a:moveTo>
                    <a:pt x="112395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11239500" y="459105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025" y="266700"/>
              <a:ext cx="10363200" cy="39624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705350" y="4953000"/>
            <a:ext cx="47625" cy="1466850"/>
          </a:xfrm>
          <a:custGeom>
            <a:avLst/>
            <a:gdLst/>
            <a:ahLst/>
            <a:cxnLst/>
            <a:rect l="l" t="t" r="r" b="b"/>
            <a:pathLst>
              <a:path w="47625" h="1466850">
                <a:moveTo>
                  <a:pt x="47625" y="0"/>
                </a:moveTo>
                <a:lnTo>
                  <a:pt x="0" y="0"/>
                </a:lnTo>
                <a:lnTo>
                  <a:pt x="0" y="1466850"/>
                </a:lnTo>
                <a:lnTo>
                  <a:pt x="47625" y="1466850"/>
                </a:lnTo>
                <a:lnTo>
                  <a:pt x="476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7365" y="4888166"/>
            <a:ext cx="6602095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5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898525" algn="l"/>
                <a:tab pos="1918335" algn="l"/>
                <a:tab pos="3005455" algn="l"/>
                <a:tab pos="3605529" algn="l"/>
                <a:tab pos="4225290" algn="l"/>
                <a:tab pos="4721225" algn="l"/>
                <a:tab pos="5455285" algn="l"/>
                <a:tab pos="6189345" algn="l"/>
              </a:tabLst>
            </a:pPr>
            <a:r>
              <a:rPr sz="2400" spc="30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g</a:t>
            </a:r>
            <a:r>
              <a:rPr sz="2400" spc="-1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ph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2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0	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-6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-10" dirty="0">
                <a:latin typeface="Calibri"/>
                <a:cs typeface="Calibri"/>
              </a:rPr>
              <a:t>earning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55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Michael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top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earner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earning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spc="5" dirty="0">
                <a:latin typeface="Calibri"/>
                <a:cs typeface="Calibri"/>
              </a:rPr>
              <a:t>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Manhattan.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" y="323850"/>
            <a:ext cx="11239500" cy="6210300"/>
            <a:chOff x="628650" y="323850"/>
            <a:chExt cx="11239500" cy="6210300"/>
          </a:xfrm>
        </p:grpSpPr>
        <p:sp>
          <p:nvSpPr>
            <p:cNvPr id="3" name="object 3"/>
            <p:cNvSpPr/>
            <p:nvPr/>
          </p:nvSpPr>
          <p:spPr>
            <a:xfrm>
              <a:off x="6096000" y="323850"/>
              <a:ext cx="5772150" cy="6210300"/>
            </a:xfrm>
            <a:custGeom>
              <a:avLst/>
              <a:gdLst/>
              <a:ahLst/>
              <a:cxnLst/>
              <a:rect l="l" t="t" r="r" b="b"/>
              <a:pathLst>
                <a:path w="5772150" h="6210300">
                  <a:moveTo>
                    <a:pt x="5772150" y="0"/>
                  </a:moveTo>
                  <a:lnTo>
                    <a:pt x="0" y="0"/>
                  </a:lnTo>
                  <a:lnTo>
                    <a:pt x="0" y="6210300"/>
                  </a:lnTo>
                  <a:lnTo>
                    <a:pt x="2328926" y="6210300"/>
                  </a:lnTo>
                  <a:lnTo>
                    <a:pt x="5772150" y="2863850"/>
                  </a:lnTo>
                  <a:lnTo>
                    <a:pt x="5772150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72500" y="3333750"/>
              <a:ext cx="3295650" cy="3200400"/>
            </a:xfrm>
            <a:custGeom>
              <a:avLst/>
              <a:gdLst/>
              <a:ahLst/>
              <a:cxnLst/>
              <a:rect l="l" t="t" r="r" b="b"/>
              <a:pathLst>
                <a:path w="3295650" h="3200400">
                  <a:moveTo>
                    <a:pt x="3295650" y="0"/>
                  </a:moveTo>
                  <a:lnTo>
                    <a:pt x="0" y="3200400"/>
                  </a:lnTo>
                  <a:lnTo>
                    <a:pt x="3295650" y="320040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175" y="619125"/>
              <a:ext cx="10906125" cy="5610225"/>
            </a:xfrm>
            <a:custGeom>
              <a:avLst/>
              <a:gdLst/>
              <a:ahLst/>
              <a:cxnLst/>
              <a:rect l="l" t="t" r="r" b="b"/>
              <a:pathLst>
                <a:path w="10906125" h="5610225">
                  <a:moveTo>
                    <a:pt x="0" y="5610225"/>
                  </a:moveTo>
                  <a:lnTo>
                    <a:pt x="10906125" y="5610225"/>
                  </a:lnTo>
                  <a:lnTo>
                    <a:pt x="10906125" y="0"/>
                  </a:lnTo>
                  <a:lnTo>
                    <a:pt x="0" y="0"/>
                  </a:lnTo>
                  <a:lnTo>
                    <a:pt x="0" y="5610225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234305" marR="5080">
              <a:lnSpc>
                <a:spcPts val="4280"/>
              </a:lnSpc>
              <a:spcBef>
                <a:spcPts val="655"/>
              </a:spcBef>
              <a:tabLst>
                <a:tab pos="6206490" algn="l"/>
                <a:tab pos="8007984" algn="l"/>
              </a:tabLst>
            </a:pPr>
            <a:r>
              <a:rPr spc="-385" dirty="0"/>
              <a:t>T</a:t>
            </a:r>
            <a:r>
              <a:rPr spc="40" dirty="0"/>
              <a:t>o</a:t>
            </a:r>
            <a:r>
              <a:rPr spc="15" dirty="0"/>
              <a:t>p</a:t>
            </a:r>
            <a:r>
              <a:rPr dirty="0"/>
              <a:t>	</a:t>
            </a:r>
            <a:r>
              <a:rPr spc="-55" dirty="0"/>
              <a:t>E</a:t>
            </a:r>
            <a:r>
              <a:rPr spc="-5" dirty="0"/>
              <a:t>a</a:t>
            </a:r>
            <a:r>
              <a:rPr spc="90" dirty="0"/>
              <a:t>r</a:t>
            </a:r>
            <a:r>
              <a:rPr spc="-20" dirty="0"/>
              <a:t>n</a:t>
            </a:r>
            <a:r>
              <a:rPr spc="30" dirty="0"/>
              <a:t>e</a:t>
            </a:r>
            <a:r>
              <a:rPr spc="-60" dirty="0"/>
              <a:t>r</a:t>
            </a:r>
            <a:r>
              <a:rPr spc="10" dirty="0"/>
              <a:t>s</a:t>
            </a:r>
            <a:r>
              <a:rPr dirty="0"/>
              <a:t>	</a:t>
            </a:r>
            <a:r>
              <a:rPr spc="-55" dirty="0"/>
              <a:t>E</a:t>
            </a:r>
            <a:r>
              <a:rPr spc="-5" dirty="0"/>
              <a:t>a</a:t>
            </a:r>
            <a:r>
              <a:rPr spc="95" dirty="0"/>
              <a:t>r</a:t>
            </a:r>
            <a:r>
              <a:rPr spc="-20" dirty="0"/>
              <a:t>n</a:t>
            </a:r>
            <a:r>
              <a:rPr spc="70" dirty="0"/>
              <a:t>i</a:t>
            </a:r>
            <a:r>
              <a:rPr spc="-20" dirty="0"/>
              <a:t>n</a:t>
            </a:r>
            <a:r>
              <a:rPr spc="5" dirty="0"/>
              <a:t>g  </a:t>
            </a:r>
            <a:r>
              <a:rPr spc="-15" dirty="0"/>
              <a:t>Per</a:t>
            </a:r>
            <a:r>
              <a:rPr spc="15" dirty="0"/>
              <a:t> </a:t>
            </a:r>
            <a:r>
              <a:rPr spc="-30" dirty="0"/>
              <a:t>Day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" y="1526597"/>
            <a:ext cx="5365843" cy="38732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18275" y="2202561"/>
            <a:ext cx="3992245" cy="2776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According </a:t>
            </a:r>
            <a:r>
              <a:rPr sz="2400" spc="5" dirty="0">
                <a:latin typeface="Calibri"/>
                <a:cs typeface="Calibri"/>
              </a:rPr>
              <a:t>to the top </a:t>
            </a:r>
            <a:r>
              <a:rPr sz="2400" spc="-10" dirty="0">
                <a:latin typeface="Calibri"/>
                <a:cs typeface="Calibri"/>
              </a:rPr>
              <a:t>10 </a:t>
            </a:r>
            <a:r>
              <a:rPr sz="2400" spc="5" dirty="0">
                <a:latin typeface="Calibri"/>
                <a:cs typeface="Calibri"/>
              </a:rPr>
              <a:t>per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earning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Michael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earning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higher.</a:t>
            </a:r>
            <a:endParaRPr sz="2400">
              <a:latin typeface="Calibri"/>
              <a:cs typeface="Calibri"/>
            </a:endParaRPr>
          </a:p>
          <a:p>
            <a:pPr marL="241300" marR="6985" indent="-228600" algn="just">
              <a:lnSpc>
                <a:spcPct val="9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Reason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5" dirty="0">
                <a:latin typeface="Calibri"/>
                <a:cs typeface="Calibri"/>
              </a:rPr>
              <a:t> 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better than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 he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location/area.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6700" y="10668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5775" y="628523"/>
            <a:ext cx="5977255" cy="1729105"/>
            <a:chOff x="485775" y="628523"/>
            <a:chExt cx="5977255" cy="1729105"/>
          </a:xfrm>
        </p:grpSpPr>
        <p:sp>
          <p:nvSpPr>
            <p:cNvPr id="5" name="object 5"/>
            <p:cNvSpPr/>
            <p:nvPr/>
          </p:nvSpPr>
          <p:spPr>
            <a:xfrm>
              <a:off x="533400" y="1066800"/>
              <a:ext cx="104775" cy="666750"/>
            </a:xfrm>
            <a:custGeom>
              <a:avLst/>
              <a:gdLst/>
              <a:ahLst/>
              <a:cxnLst/>
              <a:rect l="l" t="t" r="r" b="b"/>
              <a:pathLst>
                <a:path w="104775" h="666750">
                  <a:moveTo>
                    <a:pt x="0" y="666750"/>
                  </a:moveTo>
                  <a:lnTo>
                    <a:pt x="104775" y="66675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66675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5" y="628523"/>
              <a:ext cx="5977001" cy="17288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8175" y="657225"/>
            <a:ext cx="5676900" cy="1428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973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990"/>
              </a:spcBef>
            </a:pPr>
            <a:r>
              <a:rPr spc="-25" dirty="0"/>
              <a:t>Average</a:t>
            </a:r>
            <a:r>
              <a:rPr spc="20" dirty="0"/>
              <a:t> </a:t>
            </a:r>
            <a:r>
              <a:rPr spc="-10" dirty="0"/>
              <a:t>Earning</a:t>
            </a:r>
            <a:r>
              <a:rPr spc="21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5187" y="2463164"/>
            <a:ext cx="5105400" cy="35115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9235" algn="just">
              <a:lnSpc>
                <a:spcPct val="904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20" dirty="0">
                <a:latin typeface="Calibri"/>
                <a:cs typeface="Calibri"/>
              </a:rPr>
              <a:t>graph </a:t>
            </a:r>
            <a:r>
              <a:rPr sz="2400" spc="-10" dirty="0">
                <a:latin typeface="Calibri"/>
                <a:cs typeface="Calibri"/>
              </a:rPr>
              <a:t>clearly </a:t>
            </a:r>
            <a:r>
              <a:rPr sz="2400" spc="10" dirty="0">
                <a:latin typeface="Calibri"/>
                <a:cs typeface="Calibri"/>
              </a:rPr>
              <a:t>shows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most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 </a:t>
            </a:r>
            <a:r>
              <a:rPr sz="2400" spc="-5" dirty="0">
                <a:latin typeface="Calibri"/>
                <a:cs typeface="Calibri"/>
              </a:rPr>
              <a:t>would </a:t>
            </a:r>
            <a:r>
              <a:rPr sz="2400" spc="5" dirty="0">
                <a:latin typeface="Calibri"/>
                <a:cs typeface="Calibri"/>
              </a:rPr>
              <a:t>be more </a:t>
            </a:r>
            <a:r>
              <a:rPr sz="2400" dirty="0">
                <a:latin typeface="Calibri"/>
                <a:cs typeface="Calibri"/>
              </a:rPr>
              <a:t>partial </a:t>
            </a:r>
            <a:r>
              <a:rPr sz="2400" spc="10" dirty="0">
                <a:latin typeface="Calibri"/>
                <a:cs typeface="Calibri"/>
              </a:rPr>
              <a:t>to spend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money the </a:t>
            </a:r>
            <a:r>
              <a:rPr sz="2400" spc="-10" dirty="0">
                <a:latin typeface="Calibri"/>
                <a:cs typeface="Calibri"/>
              </a:rPr>
              <a:t>people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range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40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250.</a:t>
            </a:r>
            <a:endParaRPr sz="2400">
              <a:latin typeface="Calibri"/>
              <a:cs typeface="Calibri"/>
            </a:endParaRPr>
          </a:p>
          <a:p>
            <a:pPr marL="241300" indent="-229235" algn="just">
              <a:lnSpc>
                <a:spcPts val="2755"/>
              </a:lnSpc>
              <a:spcBef>
                <a:spcPts val="2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10" dirty="0">
                <a:latin typeface="Calibri"/>
                <a:cs typeface="Calibri"/>
              </a:rPr>
              <a:t>And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average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earning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host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241300" algn="just">
              <a:lnSpc>
                <a:spcPts val="2755"/>
              </a:lnSpc>
            </a:pPr>
            <a:r>
              <a:rPr sz="2400" spc="-15" dirty="0">
                <a:latin typeface="Calibri"/>
                <a:cs typeface="Calibri"/>
              </a:rPr>
              <a:t>around</a:t>
            </a:r>
            <a:r>
              <a:rPr sz="2400" spc="-20" dirty="0">
                <a:latin typeface="Calibri"/>
                <a:cs typeface="Calibri"/>
              </a:rPr>
              <a:t> 6000-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7000</a:t>
            </a:r>
            <a:endParaRPr sz="24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400"/>
              </a:lnSpc>
              <a:spcBef>
                <a:spcPts val="55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also </a:t>
            </a:r>
            <a:r>
              <a:rPr sz="2400" spc="5" dirty="0">
                <a:latin typeface="Calibri"/>
                <a:cs typeface="Calibri"/>
              </a:rPr>
              <a:t>depicts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host </a:t>
            </a:r>
            <a:r>
              <a:rPr sz="2400" spc="5" dirty="0">
                <a:latin typeface="Calibri"/>
                <a:cs typeface="Calibri"/>
              </a:rPr>
              <a:t>who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charging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170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average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price,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those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earning  more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10,000.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200" y="609600"/>
            <a:ext cx="10615930" cy="5915025"/>
            <a:chOff x="838200" y="609600"/>
            <a:chExt cx="10615930" cy="59150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304" y="638065"/>
              <a:ext cx="4843616" cy="57865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15125" y="609600"/>
              <a:ext cx="4638675" cy="5591175"/>
            </a:xfrm>
            <a:custGeom>
              <a:avLst/>
              <a:gdLst/>
              <a:ahLst/>
              <a:cxnLst/>
              <a:rect l="l" t="t" r="r" b="b"/>
              <a:pathLst>
                <a:path w="4638675" h="5591175">
                  <a:moveTo>
                    <a:pt x="4638675" y="0"/>
                  </a:moveTo>
                  <a:lnTo>
                    <a:pt x="0" y="0"/>
                  </a:lnTo>
                  <a:lnTo>
                    <a:pt x="0" y="5591175"/>
                  </a:lnTo>
                  <a:lnTo>
                    <a:pt x="4638675" y="5591175"/>
                  </a:lnTo>
                  <a:lnTo>
                    <a:pt x="4638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125" y="1057275"/>
              <a:ext cx="4638675" cy="44386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38200" y="6496050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10515600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3791" y="485774"/>
            <a:ext cx="3058795" cy="117602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</a:pPr>
            <a:r>
              <a:rPr spc="-40" dirty="0"/>
              <a:t>Targeted </a:t>
            </a:r>
            <a:r>
              <a:rPr spc="-35" dirty="0"/>
              <a:t> </a:t>
            </a:r>
            <a:r>
              <a:rPr spc="15" dirty="0"/>
              <a:t>N</a:t>
            </a:r>
            <a:r>
              <a:rPr spc="40" dirty="0"/>
              <a:t>e</a:t>
            </a:r>
            <a:r>
              <a:rPr spc="5" dirty="0"/>
              <a:t>i</a:t>
            </a:r>
            <a:r>
              <a:rPr spc="-5" dirty="0"/>
              <a:t>g</a:t>
            </a:r>
            <a:r>
              <a:rPr spc="-20" dirty="0"/>
              <a:t>hb</a:t>
            </a:r>
            <a:r>
              <a:rPr spc="45" dirty="0"/>
              <a:t>o</a:t>
            </a:r>
            <a:r>
              <a:rPr spc="15" dirty="0"/>
              <a:t>r</a:t>
            </a:r>
            <a:r>
              <a:rPr spc="-20" dirty="0"/>
              <a:t>h</a:t>
            </a:r>
            <a:r>
              <a:rPr spc="45" dirty="0"/>
              <a:t>oo</a:t>
            </a:r>
            <a:r>
              <a:rPr spc="15" dirty="0"/>
              <a:t>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23786"/>
            <a:ext cx="11830050" cy="6215380"/>
            <a:chOff x="0" y="323786"/>
            <a:chExt cx="11830050" cy="6215380"/>
          </a:xfrm>
        </p:grpSpPr>
        <p:sp>
          <p:nvSpPr>
            <p:cNvPr id="4" name="object 4"/>
            <p:cNvSpPr/>
            <p:nvPr/>
          </p:nvSpPr>
          <p:spPr>
            <a:xfrm>
              <a:off x="0" y="5762625"/>
              <a:ext cx="11830050" cy="742950"/>
            </a:xfrm>
            <a:custGeom>
              <a:avLst/>
              <a:gdLst/>
              <a:ahLst/>
              <a:cxnLst/>
              <a:rect l="l" t="t" r="r" b="b"/>
              <a:pathLst>
                <a:path w="11830050" h="742950">
                  <a:moveTo>
                    <a:pt x="118300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11830050" y="742950"/>
                  </a:lnTo>
                  <a:lnTo>
                    <a:pt x="118300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5" y="323786"/>
              <a:ext cx="6481826" cy="62151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4325" y="352425"/>
              <a:ext cx="6181725" cy="5915025"/>
            </a:xfrm>
            <a:custGeom>
              <a:avLst/>
              <a:gdLst/>
              <a:ahLst/>
              <a:cxnLst/>
              <a:rect l="l" t="t" r="r" b="b"/>
              <a:pathLst>
                <a:path w="6181725" h="5915025">
                  <a:moveTo>
                    <a:pt x="6181725" y="0"/>
                  </a:moveTo>
                  <a:lnTo>
                    <a:pt x="0" y="0"/>
                  </a:lnTo>
                  <a:lnTo>
                    <a:pt x="0" y="5915025"/>
                  </a:lnTo>
                  <a:lnTo>
                    <a:pt x="6181725" y="5915025"/>
                  </a:lnTo>
                  <a:lnTo>
                    <a:pt x="6181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" y="1457324"/>
              <a:ext cx="6115050" cy="3752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77100" y="1943099"/>
              <a:ext cx="4019550" cy="28575"/>
            </a:xfrm>
            <a:custGeom>
              <a:avLst/>
              <a:gdLst/>
              <a:ahLst/>
              <a:cxnLst/>
              <a:rect l="l" t="t" r="r" b="b"/>
              <a:pathLst>
                <a:path w="4019550" h="28575">
                  <a:moveTo>
                    <a:pt x="401955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4019550" y="28575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93331" y="2249169"/>
            <a:ext cx="4685665" cy="19373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 algn="just">
              <a:lnSpc>
                <a:spcPct val="79600"/>
              </a:lnSpc>
              <a:spcBef>
                <a:spcPts val="6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clearly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comprehend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 </a:t>
            </a:r>
            <a:r>
              <a:rPr sz="2400" spc="-20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people </a:t>
            </a:r>
            <a:r>
              <a:rPr sz="2400" spc="-5" dirty="0">
                <a:latin typeface="Calibri"/>
                <a:cs typeface="Calibri"/>
              </a:rPr>
              <a:t>would </a:t>
            </a:r>
            <a:r>
              <a:rPr sz="2400" spc="-25" dirty="0">
                <a:latin typeface="Calibri"/>
                <a:cs typeface="Calibri"/>
              </a:rPr>
              <a:t>prefer </a:t>
            </a:r>
            <a:r>
              <a:rPr sz="2400" spc="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go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these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12700" marR="14604" algn="just">
              <a:lnSpc>
                <a:spcPts val="233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Reason: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nearby </a:t>
            </a:r>
            <a:r>
              <a:rPr sz="2400" dirty="0">
                <a:latin typeface="Calibri"/>
                <a:cs typeface="Calibri"/>
              </a:rPr>
              <a:t> beach or </a:t>
            </a:r>
            <a:r>
              <a:rPr sz="2400" spc="5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5" dirty="0">
                <a:latin typeface="Calibri"/>
                <a:cs typeface="Calibri"/>
              </a:rPr>
              <a:t>better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3331" y="4157281"/>
            <a:ext cx="3444240" cy="68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ts val="260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42845" algn="l"/>
              </a:tabLst>
            </a:pPr>
            <a:r>
              <a:rPr sz="2400" spc="-30" dirty="0">
                <a:latin typeface="Calibri"/>
                <a:cs typeface="Calibri"/>
              </a:rPr>
              <a:t>Targeted	</a:t>
            </a:r>
            <a:r>
              <a:rPr sz="2400" spc="-15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  <a:tabLst>
                <a:tab pos="2557145" algn="l"/>
              </a:tabLst>
            </a:pPr>
            <a:r>
              <a:rPr sz="2400" spc="-5" dirty="0">
                <a:latin typeface="Calibri"/>
                <a:cs typeface="Calibri"/>
              </a:rPr>
              <a:t>Neighborhoods	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67618" y="4157281"/>
            <a:ext cx="1110615" cy="6877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962660">
              <a:lnSpc>
                <a:spcPts val="2330"/>
              </a:lnSpc>
              <a:spcBef>
                <a:spcPts val="635"/>
              </a:spcBef>
            </a:pPr>
            <a:r>
              <a:rPr sz="2400" dirty="0">
                <a:latin typeface="Calibri"/>
                <a:cs typeface="Calibri"/>
              </a:rPr>
              <a:t>/  </a:t>
            </a:r>
            <a:r>
              <a:rPr sz="2400" spc="-3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3331" y="4748276"/>
            <a:ext cx="4666615" cy="68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05"/>
              </a:lnSpc>
              <a:spcBef>
                <a:spcPts val="105"/>
              </a:spcBef>
              <a:tabLst>
                <a:tab pos="1718310" algn="l"/>
                <a:tab pos="3768090" algn="l"/>
              </a:tabLst>
            </a:pPr>
            <a:r>
              <a:rPr sz="2400" spc="15" dirty="0">
                <a:latin typeface="Calibri"/>
                <a:cs typeface="Calibri"/>
              </a:rPr>
              <a:t>St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40" dirty="0">
                <a:latin typeface="Calibri"/>
                <a:cs typeface="Calibri"/>
              </a:rPr>
              <a:t>yv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30" dirty="0">
                <a:latin typeface="Calibri"/>
                <a:cs typeface="Calibri"/>
              </a:rPr>
              <a:t>ill</a:t>
            </a:r>
            <a:r>
              <a:rPr sz="2400" spc="4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m</a:t>
            </a:r>
            <a:r>
              <a:rPr sz="2400" spc="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bu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la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sz="2400" spc="5" dirty="0">
                <a:latin typeface="Calibri"/>
                <a:cs typeface="Calibri"/>
              </a:rPr>
              <a:t>Bushwick,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Hell’s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Kitchen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more.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72925" y="5762625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52400" y="0"/>
                </a:moveTo>
                <a:lnTo>
                  <a:pt x="0" y="0"/>
                </a:lnTo>
                <a:lnTo>
                  <a:pt x="0" y="733425"/>
                </a:lnTo>
                <a:lnTo>
                  <a:pt x="152400" y="733425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1566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 MT</vt:lpstr>
      <vt:lpstr>Calibri</vt:lpstr>
      <vt:lpstr>Office Theme</vt:lpstr>
      <vt:lpstr>PowerPoint Presentation</vt:lpstr>
      <vt:lpstr>Suppose that you are working as a  data analyst at Airbnb. For the  past  few months, Airbnb has seen a major</vt:lpstr>
      <vt:lpstr>PowerPoint Presentation</vt:lpstr>
      <vt:lpstr>PROBLEM STATEMENT</vt:lpstr>
      <vt:lpstr>Data Cleaning and Preparation</vt:lpstr>
      <vt:lpstr>PowerPoint Presentation</vt:lpstr>
      <vt:lpstr>Top Earners Earning  Per Day</vt:lpstr>
      <vt:lpstr>Average Earning and Price</vt:lpstr>
      <vt:lpstr>Targeted  Neighborhood</vt:lpstr>
      <vt:lpstr>Average Price Prefer  by People</vt:lpstr>
      <vt:lpstr>Types of Properties  by Customer Preferences</vt:lpstr>
      <vt:lpstr>Room Type w.r.t</vt:lpstr>
      <vt:lpstr>PowerPoint Presentation</vt:lpstr>
      <vt:lpstr>Most Popular  Localities and  Properties in New York</vt:lpstr>
      <vt:lpstr>Popular Localities and</vt:lpstr>
      <vt:lpstr>Top 10 Unpopular</vt:lpstr>
      <vt:lpstr>PowerPoint Presentation</vt:lpstr>
      <vt:lpstr>PowerPoint Presentation</vt:lpstr>
      <vt:lpstr>Neighborhood Group  Average Price</vt:lpstr>
      <vt:lpstr>PowerPoint Presentation</vt:lpstr>
      <vt:lpstr>Listing Concentration in  NYC</vt:lpstr>
      <vt:lpstr>PowerPoint Presentation</vt:lpstr>
      <vt:lpstr>PowerPoint Presentation</vt:lpstr>
      <vt:lpstr>Host with highest  listing w.r.t  Neighborhood</vt:lpstr>
      <vt:lpstr>PowerPoint Presentation</vt:lpstr>
      <vt:lpstr>Top 10 / Bottom 10  Neighborhood W.R.T  Average Per Night Price</vt:lpstr>
      <vt:lpstr>Adjustments in the existing properties  to make it more customer-oriented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Manisha</cp:lastModifiedBy>
  <cp:revision>2</cp:revision>
  <dcterms:created xsi:type="dcterms:W3CDTF">2023-10-08T11:00:16Z</dcterms:created>
  <dcterms:modified xsi:type="dcterms:W3CDTF">2023-10-08T12:01:55Z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2023-03-11T00:00:00Z</vt:filetime>
  </property>
  <property fmtid="{D5CDD505-2E9C-101B-9397-08002B2CF9AE}" pid="3" name="LastSaved">
    <vt:filetime>2023-10-08T00:00:00Z</vt:filetime>
  </property>
</Properties>
</file>