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80" r:id="rId2"/>
    <p:sldId id="256" r:id="rId3"/>
    <p:sldId id="281" r:id="rId4"/>
    <p:sldId id="257" r:id="rId5"/>
    <p:sldId id="258" r:id="rId6"/>
    <p:sldId id="265" r:id="rId7"/>
    <p:sldId id="269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</p:sldIdLst>
  <p:sldSz cx="16256000" cy="9144000"/>
  <p:notesSz cx="6858000" cy="9144000"/>
  <p:embeddedFontLst>
    <p:embeddedFont>
      <p:font typeface="Helvetica Neue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Gill Sans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avlnIdWbaSJiTTVW8ZJhZur/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786" y="-90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460" lvl="0" indent="-297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460" lvl="0" indent="-2979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>
            <a:outerShdw blurRad="63500" dist="35921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AND_BODY_1">
    <p:bg>
      <p:bgPr>
        <a:solidFill>
          <a:srgbClr val="24282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1185333" y="1440491"/>
            <a:ext cx="13885200" cy="6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700"/>
              <a:buFont typeface="Calibri"/>
              <a:buNone/>
              <a:defRPr sz="14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sldNum" idx="12"/>
          </p:nvPr>
        </p:nvSpPr>
        <p:spPr>
          <a:xfrm>
            <a:off x="11480800" y="8475133"/>
            <a:ext cx="3657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/>
          <p:nvPr/>
        </p:nvSpPr>
        <p:spPr>
          <a:xfrm>
            <a:off x="8128000" y="-222"/>
            <a:ext cx="8127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472000" y="2192311"/>
            <a:ext cx="7191600" cy="26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subTitle" idx="1"/>
          </p:nvPr>
        </p:nvSpPr>
        <p:spPr>
          <a:xfrm>
            <a:off x="472000" y="4983244"/>
            <a:ext cx="7191600" cy="2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8781333" y="1287244"/>
            <a:ext cx="6821400" cy="6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body" idx="1"/>
          </p:nvPr>
        </p:nvSpPr>
        <p:spPr>
          <a:xfrm>
            <a:off x="554133" y="7521022"/>
            <a:ext cx="106644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 hasCustomPrompt="1"/>
          </p:nvPr>
        </p:nvSpPr>
        <p:spPr>
          <a:xfrm>
            <a:off x="554133" y="1966444"/>
            <a:ext cx="15147600" cy="3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r>
              <a:t>xx%</a:t>
            </a:r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1"/>
          </p:nvPr>
        </p:nvSpPr>
        <p:spPr>
          <a:xfrm>
            <a:off x="554133" y="5603956"/>
            <a:ext cx="15147600" cy="2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L="457200" lvl="0" indent="-431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 txBox="1">
            <a:spLocks noGrp="1"/>
          </p:cNvSpPr>
          <p:nvPr>
            <p:ph type="title"/>
          </p:nvPr>
        </p:nvSpPr>
        <p:spPr>
          <a:xfrm>
            <a:off x="444500" y="1917700"/>
            <a:ext cx="15366900" cy="30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body" idx="1"/>
          </p:nvPr>
        </p:nvSpPr>
        <p:spPr>
          <a:xfrm>
            <a:off x="444500" y="4940300"/>
            <a:ext cx="153669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marL="914400" lvl="1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marL="1371600" lvl="2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marL="1828800" lvl="3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marL="2286000" lvl="4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ctrTitle"/>
          </p:nvPr>
        </p:nvSpPr>
        <p:spPr>
          <a:xfrm>
            <a:off x="554148" y="1323689"/>
            <a:ext cx="151476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subTitle" idx="1"/>
          </p:nvPr>
        </p:nvSpPr>
        <p:spPr>
          <a:xfrm>
            <a:off x="554133" y="5038444"/>
            <a:ext cx="151476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554133" y="3823733"/>
            <a:ext cx="151476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8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L="457200" lvl="0" indent="-3873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2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L="457200" lvl="0" indent="-3873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554133" y="987733"/>
            <a:ext cx="4992000" cy="1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554133" y="2470400"/>
            <a:ext cx="4992000" cy="56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871556" y="800267"/>
            <a:ext cx="11320500" cy="7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●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○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■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○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■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735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○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735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2"/>
              </a:buClr>
              <a:buSzPts val="2500"/>
              <a:buFont typeface="Arial"/>
              <a:buChar char="■"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sldNum" idx="12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25" tIns="162525" rIns="162525" bIns="1625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ducation.github.com/" TargetMode="External"/><Relationship Id="rId4" Type="http://schemas.openxmlformats.org/officeDocument/2006/relationships/hyperlink" Target="https://classroom.github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895737"/>
            <a:ext cx="15366900" cy="6848669"/>
          </a:xfrm>
        </p:spPr>
        <p:txBody>
          <a:bodyPr/>
          <a:lstStyle/>
          <a:p>
            <a:r>
              <a:rPr lang="en-US" sz="6600" dirty="0" smtClean="0"/>
              <a:t>HP ZONE-F Regional Training Centre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800" dirty="0" smtClean="0"/>
              <a:t>Welcomes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br>
              <a:rPr lang="en-US" dirty="0" smtClean="0"/>
            </a:br>
            <a:r>
              <a:rPr lang="en-US" sz="6000" dirty="0" smtClean="0"/>
              <a:t>Three days Capacity Building Program for IT Teachers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Date : 11,12 and 13 April, 2021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Create a Repository</a:t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repository</a:t>
            </a:r>
            <a:r>
              <a:rPr lang="en-IN" dirty="0" smtClean="0"/>
              <a:t> is usually used to organize a single project. Repositories can contain folders and files, images, videos, spreadsheets, and data sets – anything your project needs. </a:t>
            </a:r>
          </a:p>
          <a:p>
            <a:r>
              <a:rPr lang="en-US" dirty="0" smtClean="0"/>
              <a:t>Steps to Create a Repository</a:t>
            </a:r>
            <a:endParaRPr lang="en-IN" dirty="0" smtClean="0"/>
          </a:p>
          <a:p>
            <a:r>
              <a:rPr lang="en-IN" dirty="0" smtClean="0"/>
              <a:t>In the upper right corner, next to your avatar or </a:t>
            </a:r>
            <a:r>
              <a:rPr lang="en-IN" dirty="0" err="1" smtClean="0"/>
              <a:t>identicon</a:t>
            </a:r>
            <a:r>
              <a:rPr lang="en-IN" dirty="0" smtClean="0"/>
              <a:t>, click  and then select </a:t>
            </a:r>
            <a:r>
              <a:rPr lang="en-IN" b="1" dirty="0" smtClean="0"/>
              <a:t>New repository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Name your repository hello-world.</a:t>
            </a:r>
          </a:p>
          <a:p>
            <a:r>
              <a:rPr lang="en-IN" dirty="0" smtClean="0"/>
              <a:t>Write a short description.</a:t>
            </a:r>
          </a:p>
          <a:p>
            <a:r>
              <a:rPr lang="en-IN" dirty="0" smtClean="0"/>
              <a:t>Select </a:t>
            </a:r>
            <a:r>
              <a:rPr lang="en-IN" b="1" dirty="0" smtClean="0"/>
              <a:t>Initialize this repository with a README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Create repository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Create a Branch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Branching</a:t>
            </a:r>
            <a:r>
              <a:rPr lang="en-IN" dirty="0" smtClean="0"/>
              <a:t> is the way to work on different versions of a repository at one time.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Steps to Create a Branch</a:t>
            </a:r>
            <a:endParaRPr lang="en-IN" dirty="0" smtClean="0"/>
          </a:p>
          <a:p>
            <a:r>
              <a:rPr lang="en-IN" dirty="0" smtClean="0"/>
              <a:t>Go to your new repository </a:t>
            </a:r>
          </a:p>
          <a:p>
            <a:r>
              <a:rPr lang="en-IN" dirty="0" smtClean="0"/>
              <a:t>Click the drop down at the top of the file list that says </a:t>
            </a:r>
            <a:r>
              <a:rPr lang="en-IN" b="1" dirty="0" smtClean="0"/>
              <a:t>branch: main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Type a branch name, readme-edits, into the new branch text box.</a:t>
            </a:r>
          </a:p>
          <a:p>
            <a:r>
              <a:rPr lang="en-IN" dirty="0" smtClean="0"/>
              <a:t>Select the blue </a:t>
            </a:r>
            <a:r>
              <a:rPr lang="en-IN" b="1" dirty="0" smtClean="0"/>
              <a:t>Create branch</a:t>
            </a:r>
            <a:r>
              <a:rPr lang="en-IN" dirty="0" smtClean="0"/>
              <a:t> box or hit “Enter” on your keyboard.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Make and commit changes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 </a:t>
            </a:r>
            <a:r>
              <a:rPr lang="en-IN" dirty="0" err="1" smtClean="0"/>
              <a:t>GitHub</a:t>
            </a:r>
            <a:r>
              <a:rPr lang="en-IN" dirty="0" smtClean="0"/>
              <a:t>, saved changes are called </a:t>
            </a:r>
            <a:r>
              <a:rPr lang="en-IN" i="1" dirty="0" smtClean="0"/>
              <a:t>commits</a:t>
            </a:r>
            <a:r>
              <a:rPr lang="en-IN" dirty="0" smtClean="0"/>
              <a:t>. Each commit has an associated </a:t>
            </a:r>
            <a:r>
              <a:rPr lang="en-IN" i="1" dirty="0" smtClean="0"/>
              <a:t>commit message</a:t>
            </a:r>
            <a:r>
              <a:rPr lang="en-IN" dirty="0" smtClean="0"/>
              <a:t>, which is a description explaining why a particular change was made.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Steps to </a:t>
            </a:r>
            <a:r>
              <a:rPr lang="en-IN" b="1" dirty="0" smtClean="0"/>
              <a:t>Make and commit changes</a:t>
            </a:r>
          </a:p>
          <a:p>
            <a:r>
              <a:rPr lang="en-IN" dirty="0" smtClean="0"/>
              <a:t>Click the file.</a:t>
            </a:r>
          </a:p>
          <a:p>
            <a:r>
              <a:rPr lang="en-IN" dirty="0" smtClean="0"/>
              <a:t>Click the  pencil icon in the upper right corner of the file view to edit.</a:t>
            </a:r>
          </a:p>
          <a:p>
            <a:r>
              <a:rPr lang="en-IN" dirty="0" smtClean="0"/>
              <a:t>In the editor, write a bit about yourself.</a:t>
            </a:r>
          </a:p>
          <a:p>
            <a:r>
              <a:rPr lang="en-IN" dirty="0" smtClean="0"/>
              <a:t>Write a commit message that describes your changes.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Commit changes</a:t>
            </a:r>
            <a:r>
              <a:rPr lang="en-IN" dirty="0" smtClean="0"/>
              <a:t> button.</a:t>
            </a:r>
          </a:p>
          <a:p>
            <a:pPr>
              <a:buNone/>
            </a:pP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Make and commit changes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On </a:t>
            </a:r>
            <a:r>
              <a:rPr lang="en-IN" dirty="0" err="1" smtClean="0"/>
              <a:t>GitHub</a:t>
            </a:r>
            <a:r>
              <a:rPr lang="en-IN" dirty="0" smtClean="0"/>
              <a:t>, saved changes are called </a:t>
            </a:r>
            <a:r>
              <a:rPr lang="en-IN" i="1" dirty="0" smtClean="0"/>
              <a:t>commits</a:t>
            </a:r>
            <a:r>
              <a:rPr lang="en-IN" dirty="0" smtClean="0"/>
              <a:t>. Each commit has an associated </a:t>
            </a:r>
            <a:r>
              <a:rPr lang="en-IN" i="1" dirty="0" smtClean="0"/>
              <a:t>commit message</a:t>
            </a:r>
            <a:r>
              <a:rPr lang="en-IN" dirty="0" smtClean="0"/>
              <a:t>, which is a description explaining why a particular change was made.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Steps to </a:t>
            </a:r>
            <a:r>
              <a:rPr lang="en-IN" b="1" dirty="0" smtClean="0"/>
              <a:t>Make and commit changes</a:t>
            </a:r>
          </a:p>
          <a:p>
            <a:r>
              <a:rPr lang="en-IN" dirty="0" smtClean="0"/>
              <a:t>Click the file.</a:t>
            </a:r>
          </a:p>
          <a:p>
            <a:r>
              <a:rPr lang="en-IN" dirty="0" smtClean="0"/>
              <a:t>Click the  pencil icon in the upper right corner of the file view to edit.</a:t>
            </a:r>
          </a:p>
          <a:p>
            <a:r>
              <a:rPr lang="en-IN" dirty="0" smtClean="0"/>
              <a:t>In the editor, write a bit about yourself.</a:t>
            </a:r>
          </a:p>
          <a:p>
            <a:r>
              <a:rPr lang="en-IN" dirty="0" smtClean="0"/>
              <a:t>Write a commit message that describes your changes.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Commit changes</a:t>
            </a:r>
            <a:r>
              <a:rPr lang="en-IN" dirty="0" smtClean="0"/>
              <a:t> button.</a:t>
            </a:r>
          </a:p>
          <a:p>
            <a:pPr>
              <a:buNone/>
            </a:pP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Open a Pull Request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54133" y="2086167"/>
            <a:ext cx="15147600" cy="5751548"/>
          </a:xfrm>
        </p:spPr>
        <p:txBody>
          <a:bodyPr/>
          <a:lstStyle/>
          <a:p>
            <a:pPr algn="just"/>
            <a:r>
              <a:rPr lang="en-IN" dirty="0" smtClean="0"/>
              <a:t>Pull Requests are the heart of collaboration on </a:t>
            </a:r>
            <a:r>
              <a:rPr lang="en-IN" dirty="0" err="1" smtClean="0"/>
              <a:t>GitHub</a:t>
            </a:r>
            <a:r>
              <a:rPr lang="en-IN" dirty="0" smtClean="0"/>
              <a:t>. When you open a </a:t>
            </a:r>
            <a:r>
              <a:rPr lang="en-IN" i="1" dirty="0" smtClean="0"/>
              <a:t>pull request</a:t>
            </a:r>
            <a:r>
              <a:rPr lang="en-IN" dirty="0" smtClean="0"/>
              <a:t>, you’re proposing your changes and requesting that someone review and pull in your contribution and merge them into their branch. Pull requests show </a:t>
            </a:r>
            <a:r>
              <a:rPr lang="en-IN" i="1" dirty="0" err="1" smtClean="0"/>
              <a:t>diffs</a:t>
            </a:r>
            <a:r>
              <a:rPr lang="en-IN" dirty="0" smtClean="0"/>
              <a:t>, or differences, of the content from both branches. The changes, additions, and subtractions are shown in green and red.</a:t>
            </a:r>
          </a:p>
          <a:p>
            <a:pPr>
              <a:buNone/>
            </a:pP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US" sz="5400" b="1" dirty="0" smtClean="0"/>
              <a:t>Steps to </a:t>
            </a:r>
            <a:r>
              <a:rPr lang="en-IN" sz="5400" b="1" dirty="0" smtClean="0"/>
              <a:t>Open a Pull Request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54133" y="2086167"/>
            <a:ext cx="15147600" cy="6442014"/>
          </a:xfrm>
        </p:spPr>
        <p:txBody>
          <a:bodyPr/>
          <a:lstStyle/>
          <a:p>
            <a:r>
              <a:rPr lang="en-IN" dirty="0" smtClean="0"/>
              <a:t>Click the  </a:t>
            </a:r>
            <a:r>
              <a:rPr lang="en-IN" b="1" dirty="0" smtClean="0"/>
              <a:t>Pull Request</a:t>
            </a:r>
            <a:r>
              <a:rPr lang="en-IN" dirty="0" smtClean="0"/>
              <a:t> tab, then from the Pull Request page, click the green </a:t>
            </a:r>
            <a:r>
              <a:rPr lang="en-IN" b="1" dirty="0" smtClean="0"/>
              <a:t>New pull request</a:t>
            </a:r>
            <a:r>
              <a:rPr lang="en-IN" dirty="0" smtClean="0"/>
              <a:t> button.</a:t>
            </a:r>
          </a:p>
          <a:p>
            <a:r>
              <a:rPr lang="en-IN" dirty="0" smtClean="0"/>
              <a:t>In the </a:t>
            </a:r>
            <a:r>
              <a:rPr lang="en-IN" b="1" dirty="0" smtClean="0"/>
              <a:t>Example Comparisons</a:t>
            </a:r>
            <a:r>
              <a:rPr lang="en-IN" dirty="0" smtClean="0"/>
              <a:t> box, select the branch you made, readme-edits, to compare with main (the original).In the editor, write a bit about yourself.</a:t>
            </a:r>
          </a:p>
          <a:p>
            <a:r>
              <a:rPr lang="en-IN" dirty="0" smtClean="0"/>
              <a:t>Look over your changes in the </a:t>
            </a:r>
            <a:r>
              <a:rPr lang="en-IN" dirty="0" err="1" smtClean="0"/>
              <a:t>diffs</a:t>
            </a:r>
            <a:r>
              <a:rPr lang="en-IN" dirty="0" smtClean="0"/>
              <a:t> on the Compare page, make sure they’re what you want to submit.</a:t>
            </a:r>
          </a:p>
          <a:p>
            <a:r>
              <a:rPr lang="en-IN" dirty="0" smtClean="0"/>
              <a:t>When you’re satisfied that these are the changes you want to submit, click the big green </a:t>
            </a:r>
            <a:r>
              <a:rPr lang="en-IN" b="1" dirty="0" smtClean="0"/>
              <a:t>Create Pull Request</a:t>
            </a:r>
            <a:r>
              <a:rPr lang="en-IN" dirty="0" smtClean="0"/>
              <a:t> button.</a:t>
            </a:r>
          </a:p>
          <a:p>
            <a:r>
              <a:rPr lang="en-IN" dirty="0" smtClean="0"/>
              <a:t>Give your pull request a title and write a brief description of your changes.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Merge your Pull Request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54133" y="2086167"/>
            <a:ext cx="15147600" cy="6442014"/>
          </a:xfrm>
        </p:spPr>
        <p:txBody>
          <a:bodyPr/>
          <a:lstStyle/>
          <a:p>
            <a:r>
              <a:rPr lang="en-IN" dirty="0" smtClean="0"/>
              <a:t>Click the green </a:t>
            </a:r>
            <a:r>
              <a:rPr lang="en-IN" b="1" dirty="0" smtClean="0"/>
              <a:t>Merge pull request</a:t>
            </a:r>
            <a:r>
              <a:rPr lang="en-IN" dirty="0" smtClean="0"/>
              <a:t> button to merge the changes into main.</a:t>
            </a:r>
          </a:p>
          <a:p>
            <a:r>
              <a:rPr lang="en-IN" dirty="0" smtClean="0"/>
              <a:t>Click </a:t>
            </a:r>
            <a:r>
              <a:rPr lang="en-IN" b="1" dirty="0" smtClean="0"/>
              <a:t>Confirm merge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Go ahead and delete the branch, since its changes have been incorporated, with the </a:t>
            </a:r>
            <a:r>
              <a:rPr lang="en-IN" b="1" dirty="0" smtClean="0"/>
              <a:t>Delete branch</a:t>
            </a:r>
            <a:r>
              <a:rPr lang="en-IN" dirty="0" smtClean="0"/>
              <a:t> button in the purple box.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709127" y="2070099"/>
            <a:ext cx="12498873" cy="108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4547" y="940446"/>
            <a:ext cx="15147600" cy="1018200"/>
          </a:xfrm>
        </p:spPr>
        <p:txBody>
          <a:bodyPr/>
          <a:lstStyle/>
          <a:p>
            <a:r>
              <a:rPr lang="en-IN" sz="5400" b="1" dirty="0" smtClean="0"/>
              <a:t>Education </a:t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r>
              <a:rPr lang="en-IN" sz="5400" b="1" dirty="0" smtClean="0"/>
              <a:t/>
            </a:r>
            <a:br>
              <a:rPr lang="en-IN" sz="5400" b="1" dirty="0" smtClean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54133" y="2086167"/>
            <a:ext cx="15147600" cy="6442014"/>
          </a:xfrm>
        </p:spPr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Education helps you teach or learn software development with the tools and support of </a:t>
            </a:r>
            <a:r>
              <a:rPr lang="en-IN" dirty="0" err="1" smtClean="0"/>
              <a:t>GitHub's</a:t>
            </a:r>
            <a:r>
              <a:rPr lang="en-IN" dirty="0" smtClean="0"/>
              <a:t> platform and community.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Students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for Teachers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Classroom </a:t>
            </a:r>
            <a:r>
              <a:rPr lang="en-US" dirty="0" smtClean="0">
                <a:hlinkClick r:id="rId4"/>
              </a:rPr>
              <a:t>https://classroom.github.com/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Link to access </a:t>
            </a:r>
            <a:r>
              <a:rPr lang="en-US" dirty="0" err="1" smtClean="0"/>
              <a:t>github</a:t>
            </a:r>
            <a:r>
              <a:rPr lang="en-US" dirty="0" smtClean="0"/>
              <a:t> for Education </a:t>
            </a:r>
            <a:r>
              <a:rPr lang="en-US" dirty="0" smtClean="0">
                <a:hlinkClick r:id="rId5"/>
              </a:rPr>
              <a:t>https://education.github.com/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-from-christian-vision-alli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43" y="783771"/>
            <a:ext cx="12916025" cy="7277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title"/>
          </p:nvPr>
        </p:nvSpPr>
        <p:spPr>
          <a:xfrm>
            <a:off x="1185317" y="1995019"/>
            <a:ext cx="13885200" cy="4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700"/>
              <a:buFont typeface="Helvetica Neue"/>
              <a:buNone/>
            </a:pP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4294967295"/>
          </p:nvPr>
        </p:nvSpPr>
        <p:spPr>
          <a:xfrm>
            <a:off x="1185333" y="5363795"/>
            <a:ext cx="96519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500"/>
              <a:buNone/>
            </a:pPr>
            <a:r>
              <a:rPr lang="en-US" sz="45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is everyone talking about it?</a:t>
            </a:r>
            <a:endParaRPr sz="45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2800"/>
              </a:spcBef>
              <a:spcAft>
                <a:spcPts val="2800"/>
              </a:spcAft>
              <a:buClr>
                <a:srgbClr val="FAFBFC"/>
              </a:buClr>
              <a:buSzPts val="3500"/>
              <a:buNone/>
            </a:pPr>
            <a:endParaRPr sz="35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8031092" y="4445469"/>
            <a:ext cx="1023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875" tIns="33875" rIns="33875" bIns="33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185317" y="7857666"/>
            <a:ext cx="57807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Helvetica Neue"/>
              <a:buNone/>
            </a:pPr>
            <a:r>
              <a:rPr lang="en-US" sz="2400" b="0" i="1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MRA DAV Public School, </a:t>
            </a:r>
            <a:r>
              <a:rPr lang="en-US" sz="2400" b="0" i="1" u="none" strike="noStrike" cap="none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Solan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185327" y="7085250"/>
            <a:ext cx="31950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300"/>
              <a:buFont typeface="Helvetica Neue"/>
              <a:buNone/>
            </a:pPr>
            <a:r>
              <a:rPr lang="en-US" sz="3600" b="0" i="1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lang="en-US" sz="3600" i="1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Rajesh </a:t>
            </a:r>
            <a:r>
              <a:rPr lang="en-US" sz="3600" i="1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Verma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377" y="152400"/>
            <a:ext cx="1358825" cy="13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IN" sz="4800" b="1" dirty="0" smtClean="0">
                <a:latin typeface="Helvetica Neue"/>
                <a:ea typeface="Helvetica Neue"/>
                <a:cs typeface="Helvetica Neue"/>
                <a:sym typeface="Helvetica Neue"/>
              </a:rPr>
              <a:t>Why is everyone talking about it?</a:t>
            </a:r>
            <a:endParaRPr lang="en-IN" sz="48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Immensely powerful community</a:t>
            </a:r>
          </a:p>
          <a:p>
            <a:r>
              <a:rPr lang="en-US" sz="4000" dirty="0" smtClean="0"/>
              <a:t>The largest shared repository</a:t>
            </a:r>
          </a:p>
          <a:p>
            <a:r>
              <a:rPr lang="en-US" sz="4000" dirty="0" smtClean="0"/>
              <a:t>Easy Version Control</a:t>
            </a:r>
          </a:p>
          <a:p>
            <a:r>
              <a:rPr lang="en-US" sz="4000" dirty="0" smtClean="0"/>
              <a:t>A myriad of integration</a:t>
            </a:r>
          </a:p>
          <a:p>
            <a:r>
              <a:rPr lang="en-US" sz="4000" dirty="0" smtClean="0"/>
              <a:t>Secured Cloud Storage</a:t>
            </a:r>
            <a:endParaRPr lang="en-IN" sz="4000" dirty="0"/>
          </a:p>
        </p:txBody>
      </p:sp>
      <p:sp>
        <p:nvSpPr>
          <p:cNvPr id="62" name="Google Shape;62;p1"/>
          <p:cNvSpPr txBox="1"/>
          <p:nvPr/>
        </p:nvSpPr>
        <p:spPr>
          <a:xfrm>
            <a:off x="8031092" y="4445469"/>
            <a:ext cx="1023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875" tIns="33875" rIns="33875" bIns="33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body" idx="1"/>
          </p:nvPr>
        </p:nvSpPr>
        <p:spPr>
          <a:xfrm>
            <a:off x="825600" y="1327150"/>
            <a:ext cx="15366900" cy="7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0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GETTING STARTED WITH GIT &amp; GITHUB</a:t>
            </a:r>
            <a:endParaRPr sz="4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is </a:t>
            </a:r>
            <a:r>
              <a:rPr lang="en-US" sz="3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endParaRPr sz="30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is Version Control?</a:t>
            </a:r>
            <a:endParaRPr sz="4200" dirty="0"/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Why do we need a Version Control System</a:t>
            </a: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sz="3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 your own </a:t>
            </a:r>
            <a:r>
              <a:rPr lang="en-US" sz="3000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Account.</a:t>
            </a:r>
            <a:endParaRPr sz="3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 Started with your first project.</a:t>
            </a:r>
            <a:endParaRPr sz="4200" dirty="0"/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 is a repository?</a:t>
            </a:r>
            <a:endParaRPr sz="4200" dirty="0"/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Creating your first repository</a:t>
            </a:r>
            <a:endParaRPr sz="4200" dirty="0"/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 a team contributor</a:t>
            </a:r>
            <a:endParaRPr sz="3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63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AutoNum type="arabicPeriod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Exploring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endParaRPr sz="3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521810" y="455212"/>
            <a:ext cx="2297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800"/>
              <a:buFont typeface="Helvetica Neue"/>
              <a:buNone/>
            </a:pPr>
            <a:r>
              <a:rPr lang="en-US" sz="3800" b="1" i="0" u="none" strike="noStrike" cap="none">
                <a:solidFill>
                  <a:srgbClr val="4141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0124" y="2390263"/>
            <a:ext cx="5414024" cy="5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444500" y="3441700"/>
            <a:ext cx="15367001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Helvetica Neue"/>
              <a:buNone/>
            </a:pPr>
            <a:r>
              <a:rPr lang="en-US" sz="6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 	 +  	Github </a:t>
            </a:r>
            <a:endParaRPr/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7975" y="2192337"/>
            <a:ext cx="3175000" cy="2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3800" y="2705100"/>
            <a:ext cx="1765300" cy="1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" descr="https://pngimg.com/uploads/github/github_PNG15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1951037" y="1411287"/>
            <a:ext cx="135001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Helvetica Neue"/>
              <a:buNone/>
            </a:pPr>
            <a:r>
              <a:rPr lang="en-US" sz="64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615819" y="2631234"/>
            <a:ext cx="8994711" cy="578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just">
              <a:lnSpc>
                <a:spcPct val="150000"/>
              </a:lnSpc>
              <a:buClr>
                <a:srgbClr val="4D4D4D"/>
              </a:buClr>
              <a:buSzPts val="4800"/>
            </a:pPr>
            <a:r>
              <a:rPr lang="en-IN" sz="3600" dirty="0" smtClean="0"/>
              <a:t>Git is software for tracking changes in any set of files, usually used for coordinating work among programmers collaboratively developing source code during software development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14135100" y="4651375"/>
            <a:ext cx="0" cy="3478212"/>
          </a:xfrm>
          <a:prstGeom prst="straightConnector1">
            <a:avLst/>
          </a:prstGeom>
          <a:noFill/>
          <a:ln w="25400" cap="flat" cmpd="sng">
            <a:solidFill>
              <a:srgbClr val="FE936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8"/>
          <p:cNvSpPr/>
          <p:nvPr/>
        </p:nvSpPr>
        <p:spPr>
          <a:xfrm flipH="1">
            <a:off x="14039850" y="48910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8"/>
          <p:cNvSpPr/>
          <p:nvPr/>
        </p:nvSpPr>
        <p:spPr>
          <a:xfrm flipH="1">
            <a:off x="14039850" y="55387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14039850" y="67833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14039850" y="76088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14135100" y="8288337"/>
            <a:ext cx="0" cy="747712"/>
          </a:xfrm>
          <a:prstGeom prst="straightConnector1">
            <a:avLst/>
          </a:prstGeom>
          <a:noFill/>
          <a:ln w="25400" cap="flat" cmpd="sng">
            <a:solidFill>
              <a:srgbClr val="FE936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8"/>
          <p:cNvCxnSpPr/>
          <p:nvPr/>
        </p:nvCxnSpPr>
        <p:spPr>
          <a:xfrm>
            <a:off x="14135100" y="3441700"/>
            <a:ext cx="0" cy="1042987"/>
          </a:xfrm>
          <a:prstGeom prst="straightConnector1">
            <a:avLst/>
          </a:prstGeom>
          <a:noFill/>
          <a:ln w="25400" cap="flat" cmpd="sng">
            <a:solidFill>
              <a:srgbClr val="FE936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8"/>
          <p:cNvCxnSpPr/>
          <p:nvPr/>
        </p:nvCxnSpPr>
        <p:spPr>
          <a:xfrm>
            <a:off x="12242800" y="4651375"/>
            <a:ext cx="0" cy="3478212"/>
          </a:xfrm>
          <a:prstGeom prst="straightConnector1">
            <a:avLst/>
          </a:prstGeom>
          <a:noFill/>
          <a:ln w="25400" cap="flat" cmpd="sng">
            <a:solidFill>
              <a:srgbClr val="F84D9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8"/>
          <p:cNvSpPr/>
          <p:nvPr/>
        </p:nvSpPr>
        <p:spPr>
          <a:xfrm flipH="1">
            <a:off x="12147550" y="51450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8"/>
          <p:cNvSpPr/>
          <p:nvPr/>
        </p:nvSpPr>
        <p:spPr>
          <a:xfrm flipH="1">
            <a:off x="12147550" y="57927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8"/>
          <p:cNvSpPr/>
          <p:nvPr/>
        </p:nvSpPr>
        <p:spPr>
          <a:xfrm flipH="1">
            <a:off x="12134850" y="62499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8"/>
          <p:cNvSpPr/>
          <p:nvPr/>
        </p:nvSpPr>
        <p:spPr>
          <a:xfrm flipH="1">
            <a:off x="12147550" y="73548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12242800" y="8288337"/>
            <a:ext cx="0" cy="747712"/>
          </a:xfrm>
          <a:prstGeom prst="straightConnector1">
            <a:avLst/>
          </a:prstGeom>
          <a:noFill/>
          <a:ln w="25400" cap="flat" cmpd="sng">
            <a:solidFill>
              <a:srgbClr val="F84D9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8"/>
          <p:cNvCxnSpPr/>
          <p:nvPr/>
        </p:nvCxnSpPr>
        <p:spPr>
          <a:xfrm>
            <a:off x="12242800" y="3441700"/>
            <a:ext cx="0" cy="1042987"/>
          </a:xfrm>
          <a:prstGeom prst="straightConnector1">
            <a:avLst/>
          </a:prstGeom>
          <a:noFill/>
          <a:ln w="25400" cap="flat" cmpd="sng">
            <a:solidFill>
              <a:srgbClr val="F84D9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8"/>
          <p:cNvCxnSpPr/>
          <p:nvPr/>
        </p:nvCxnSpPr>
        <p:spPr>
          <a:xfrm>
            <a:off x="10426700" y="4651375"/>
            <a:ext cx="0" cy="3478212"/>
          </a:xfrm>
          <a:prstGeom prst="straightConnector1">
            <a:avLst/>
          </a:prstGeom>
          <a:noFill/>
          <a:ln w="25400" cap="flat" cmpd="sng">
            <a:solidFill>
              <a:srgbClr val="A3D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8"/>
          <p:cNvSpPr/>
          <p:nvPr/>
        </p:nvSpPr>
        <p:spPr>
          <a:xfrm flipH="1">
            <a:off x="10331450" y="5957887"/>
            <a:ext cx="190500" cy="190500"/>
          </a:xfrm>
          <a:prstGeom prst="ellipse">
            <a:avLst/>
          </a:prstGeom>
          <a:solidFill>
            <a:srgbClr val="A3D97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8"/>
          <p:cNvSpPr/>
          <p:nvPr/>
        </p:nvSpPr>
        <p:spPr>
          <a:xfrm flipH="1">
            <a:off x="10331450" y="7799387"/>
            <a:ext cx="190500" cy="190500"/>
          </a:xfrm>
          <a:prstGeom prst="ellipse">
            <a:avLst/>
          </a:prstGeom>
          <a:solidFill>
            <a:srgbClr val="A3D97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5" name="Google Shape;185;p8"/>
          <p:cNvCxnSpPr/>
          <p:nvPr/>
        </p:nvCxnSpPr>
        <p:spPr>
          <a:xfrm>
            <a:off x="10426700" y="8288337"/>
            <a:ext cx="0" cy="747712"/>
          </a:xfrm>
          <a:prstGeom prst="straightConnector1">
            <a:avLst/>
          </a:prstGeom>
          <a:noFill/>
          <a:ln w="25400" cap="flat" cmpd="sng">
            <a:solidFill>
              <a:srgbClr val="A3D87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8"/>
          <p:cNvCxnSpPr/>
          <p:nvPr/>
        </p:nvCxnSpPr>
        <p:spPr>
          <a:xfrm>
            <a:off x="10426700" y="3441700"/>
            <a:ext cx="0" cy="1042987"/>
          </a:xfrm>
          <a:prstGeom prst="straightConnector1">
            <a:avLst/>
          </a:prstGeom>
          <a:noFill/>
          <a:ln w="25400" cap="flat" cmpd="sng">
            <a:solidFill>
              <a:srgbClr val="A3D87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8"/>
          <p:cNvCxnSpPr/>
          <p:nvPr/>
        </p:nvCxnSpPr>
        <p:spPr>
          <a:xfrm rot="10800000" flipH="1">
            <a:off x="12258675" y="5353050"/>
            <a:ext cx="1863725" cy="762000"/>
          </a:xfrm>
          <a:prstGeom prst="straightConnector1">
            <a:avLst/>
          </a:prstGeom>
          <a:noFill/>
          <a:ln w="25400" cap="flat" cmpd="sng">
            <a:solidFill>
              <a:srgbClr val="FCB69B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88" name="Google Shape;188;p8"/>
          <p:cNvCxnSpPr/>
          <p:nvPr/>
        </p:nvCxnSpPr>
        <p:spPr>
          <a:xfrm rot="10800000" flipH="1">
            <a:off x="10467975" y="6842125"/>
            <a:ext cx="1776412" cy="746125"/>
          </a:xfrm>
          <a:prstGeom prst="straightConnector1">
            <a:avLst/>
          </a:prstGeom>
          <a:noFill/>
          <a:ln w="25400" cap="flat" cmpd="sng">
            <a:solidFill>
              <a:srgbClr val="F64F9C"/>
            </a:solidFill>
            <a:prstDash val="solid"/>
            <a:miter lim="800000"/>
            <a:headEnd type="stealth" w="med" len="med"/>
            <a:tailEnd type="none" w="sm" len="sm"/>
          </a:ln>
        </p:spPr>
      </p:cxnSp>
      <p:pic>
        <p:nvPicPr>
          <p:cNvPr id="190" name="Google Shape;190;p8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/>
        </p:nvSpPr>
        <p:spPr>
          <a:xfrm>
            <a:off x="1951037" y="1411287"/>
            <a:ext cx="135001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6600" b="1" dirty="0" smtClean="0"/>
              <a:t>What is </a:t>
            </a:r>
            <a:r>
              <a:rPr lang="en-IN" sz="6600" b="1" dirty="0" err="1" smtClean="0"/>
              <a:t>GitHub</a:t>
            </a:r>
            <a:r>
              <a:rPr lang="en-IN" sz="6600" b="1" dirty="0" smtClean="0"/>
              <a:t>?</a:t>
            </a:r>
            <a:endParaRPr lang="en-IN" sz="6600" b="1" dirty="0"/>
          </a:p>
        </p:txBody>
      </p:sp>
      <p:sp>
        <p:nvSpPr>
          <p:cNvPr id="167" name="Google Shape;167;p8"/>
          <p:cNvSpPr txBox="1"/>
          <p:nvPr/>
        </p:nvSpPr>
        <p:spPr>
          <a:xfrm>
            <a:off x="812800" y="3489649"/>
            <a:ext cx="8331200" cy="366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48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14135100" y="4651375"/>
            <a:ext cx="0" cy="3478212"/>
          </a:xfrm>
          <a:prstGeom prst="straightConnector1">
            <a:avLst/>
          </a:prstGeom>
          <a:noFill/>
          <a:ln w="25400" cap="flat" cmpd="sng">
            <a:solidFill>
              <a:srgbClr val="FE936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8"/>
          <p:cNvSpPr/>
          <p:nvPr/>
        </p:nvSpPr>
        <p:spPr>
          <a:xfrm flipH="1">
            <a:off x="14039850" y="48910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8"/>
          <p:cNvSpPr/>
          <p:nvPr/>
        </p:nvSpPr>
        <p:spPr>
          <a:xfrm flipH="1">
            <a:off x="14039850" y="55387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14039850" y="67833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8"/>
          <p:cNvSpPr/>
          <p:nvPr/>
        </p:nvSpPr>
        <p:spPr>
          <a:xfrm flipH="1">
            <a:off x="14039850" y="7608887"/>
            <a:ext cx="190500" cy="190500"/>
          </a:xfrm>
          <a:prstGeom prst="ellipse">
            <a:avLst/>
          </a:prstGeom>
          <a:solidFill>
            <a:srgbClr val="FFB7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14135100" y="8288337"/>
            <a:ext cx="0" cy="747712"/>
          </a:xfrm>
          <a:prstGeom prst="straightConnector1">
            <a:avLst/>
          </a:prstGeom>
          <a:noFill/>
          <a:ln w="25400" cap="flat" cmpd="sng">
            <a:solidFill>
              <a:srgbClr val="FE936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8"/>
          <p:cNvCxnSpPr/>
          <p:nvPr/>
        </p:nvCxnSpPr>
        <p:spPr>
          <a:xfrm>
            <a:off x="14135100" y="3441700"/>
            <a:ext cx="0" cy="1042987"/>
          </a:xfrm>
          <a:prstGeom prst="straightConnector1">
            <a:avLst/>
          </a:prstGeom>
          <a:noFill/>
          <a:ln w="25400" cap="flat" cmpd="sng">
            <a:solidFill>
              <a:srgbClr val="FE936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8"/>
          <p:cNvCxnSpPr/>
          <p:nvPr/>
        </p:nvCxnSpPr>
        <p:spPr>
          <a:xfrm>
            <a:off x="12242800" y="4651375"/>
            <a:ext cx="0" cy="3478212"/>
          </a:xfrm>
          <a:prstGeom prst="straightConnector1">
            <a:avLst/>
          </a:prstGeom>
          <a:noFill/>
          <a:ln w="25400" cap="flat" cmpd="sng">
            <a:solidFill>
              <a:srgbClr val="F84D9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8"/>
          <p:cNvSpPr/>
          <p:nvPr/>
        </p:nvSpPr>
        <p:spPr>
          <a:xfrm flipH="1">
            <a:off x="12147550" y="51450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8"/>
          <p:cNvSpPr/>
          <p:nvPr/>
        </p:nvSpPr>
        <p:spPr>
          <a:xfrm flipH="1">
            <a:off x="12147550" y="57927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8"/>
          <p:cNvSpPr/>
          <p:nvPr/>
        </p:nvSpPr>
        <p:spPr>
          <a:xfrm flipH="1">
            <a:off x="12134850" y="62499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8"/>
          <p:cNvSpPr/>
          <p:nvPr/>
        </p:nvSpPr>
        <p:spPr>
          <a:xfrm flipH="1">
            <a:off x="12147550" y="7354887"/>
            <a:ext cx="190500" cy="190500"/>
          </a:xfrm>
          <a:prstGeom prst="ellipse">
            <a:avLst/>
          </a:prstGeom>
          <a:solidFill>
            <a:srgbClr val="F84D9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0" name="Google Shape;180;p8"/>
          <p:cNvCxnSpPr/>
          <p:nvPr/>
        </p:nvCxnSpPr>
        <p:spPr>
          <a:xfrm>
            <a:off x="12242800" y="8288337"/>
            <a:ext cx="0" cy="747712"/>
          </a:xfrm>
          <a:prstGeom prst="straightConnector1">
            <a:avLst/>
          </a:prstGeom>
          <a:noFill/>
          <a:ln w="25400" cap="flat" cmpd="sng">
            <a:solidFill>
              <a:srgbClr val="F84D9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8"/>
          <p:cNvCxnSpPr/>
          <p:nvPr/>
        </p:nvCxnSpPr>
        <p:spPr>
          <a:xfrm>
            <a:off x="12242800" y="3441700"/>
            <a:ext cx="0" cy="1042987"/>
          </a:xfrm>
          <a:prstGeom prst="straightConnector1">
            <a:avLst/>
          </a:prstGeom>
          <a:noFill/>
          <a:ln w="25400" cap="flat" cmpd="sng">
            <a:solidFill>
              <a:srgbClr val="F84D9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8"/>
          <p:cNvCxnSpPr/>
          <p:nvPr/>
        </p:nvCxnSpPr>
        <p:spPr>
          <a:xfrm>
            <a:off x="10426700" y="4651375"/>
            <a:ext cx="0" cy="3478212"/>
          </a:xfrm>
          <a:prstGeom prst="straightConnector1">
            <a:avLst/>
          </a:prstGeom>
          <a:noFill/>
          <a:ln w="25400" cap="flat" cmpd="sng">
            <a:solidFill>
              <a:srgbClr val="A3D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8"/>
          <p:cNvSpPr/>
          <p:nvPr/>
        </p:nvSpPr>
        <p:spPr>
          <a:xfrm flipH="1">
            <a:off x="10331450" y="5957887"/>
            <a:ext cx="190500" cy="190500"/>
          </a:xfrm>
          <a:prstGeom prst="ellipse">
            <a:avLst/>
          </a:prstGeom>
          <a:solidFill>
            <a:srgbClr val="A3D97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8"/>
          <p:cNvSpPr/>
          <p:nvPr/>
        </p:nvSpPr>
        <p:spPr>
          <a:xfrm flipH="1">
            <a:off x="10331450" y="7799387"/>
            <a:ext cx="190500" cy="190500"/>
          </a:xfrm>
          <a:prstGeom prst="ellipse">
            <a:avLst/>
          </a:prstGeom>
          <a:solidFill>
            <a:srgbClr val="A3D97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rgbClr val="41414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5" name="Google Shape;185;p8"/>
          <p:cNvCxnSpPr/>
          <p:nvPr/>
        </p:nvCxnSpPr>
        <p:spPr>
          <a:xfrm>
            <a:off x="10426700" y="8288337"/>
            <a:ext cx="0" cy="747712"/>
          </a:xfrm>
          <a:prstGeom prst="straightConnector1">
            <a:avLst/>
          </a:prstGeom>
          <a:noFill/>
          <a:ln w="25400" cap="flat" cmpd="sng">
            <a:solidFill>
              <a:srgbClr val="A3D87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8"/>
          <p:cNvCxnSpPr/>
          <p:nvPr/>
        </p:nvCxnSpPr>
        <p:spPr>
          <a:xfrm>
            <a:off x="10426700" y="3441700"/>
            <a:ext cx="0" cy="1042987"/>
          </a:xfrm>
          <a:prstGeom prst="straightConnector1">
            <a:avLst/>
          </a:prstGeom>
          <a:noFill/>
          <a:ln w="25400" cap="flat" cmpd="sng">
            <a:solidFill>
              <a:srgbClr val="A3D87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8"/>
          <p:cNvCxnSpPr/>
          <p:nvPr/>
        </p:nvCxnSpPr>
        <p:spPr>
          <a:xfrm rot="10800000" flipH="1">
            <a:off x="12258675" y="5353050"/>
            <a:ext cx="1863725" cy="762000"/>
          </a:xfrm>
          <a:prstGeom prst="straightConnector1">
            <a:avLst/>
          </a:prstGeom>
          <a:noFill/>
          <a:ln w="25400" cap="flat" cmpd="sng">
            <a:solidFill>
              <a:srgbClr val="FCB69B"/>
            </a:solidFill>
            <a:prstDash val="solid"/>
            <a:miter lim="800000"/>
            <a:headEnd type="stealth" w="med" len="med"/>
            <a:tailEnd type="none" w="sm" len="sm"/>
          </a:ln>
        </p:spPr>
      </p:cxnSp>
      <p:cxnSp>
        <p:nvCxnSpPr>
          <p:cNvPr id="188" name="Google Shape;188;p8"/>
          <p:cNvCxnSpPr/>
          <p:nvPr/>
        </p:nvCxnSpPr>
        <p:spPr>
          <a:xfrm rot="10800000" flipH="1">
            <a:off x="10467975" y="6842125"/>
            <a:ext cx="1776412" cy="746125"/>
          </a:xfrm>
          <a:prstGeom prst="straightConnector1">
            <a:avLst/>
          </a:prstGeom>
          <a:noFill/>
          <a:ln w="25400" cap="flat" cmpd="sng">
            <a:solidFill>
              <a:srgbClr val="F64F9C"/>
            </a:solidFill>
            <a:prstDash val="solid"/>
            <a:miter lim="800000"/>
            <a:headEnd type="stealth" w="med" len="med"/>
            <a:tailEnd type="none" w="sm" len="sm"/>
          </a:ln>
        </p:spPr>
      </p:cxnSp>
      <p:pic>
        <p:nvPicPr>
          <p:cNvPr id="190" name="Google Shape;190;p8" descr="https://pngimg.com/uploads/github/github_PNG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022221" y="2911151"/>
            <a:ext cx="8128000" cy="29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 err="1" smtClean="0"/>
              <a:t>GitHub</a:t>
            </a:r>
            <a:r>
              <a:rPr lang="en-IN" sz="3200" dirty="0" smtClean="0"/>
              <a:t> is a code hosting platform for version control and collaboration. It lets you and others work together on projects from anywhere.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887347" y="902672"/>
            <a:ext cx="135001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Helvetica Neue"/>
              <a:buNone/>
            </a:pPr>
            <a:r>
              <a:rPr lang="en-US" sz="64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687216" y="2743255"/>
            <a:ext cx="9295135" cy="8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Helvetica Neue"/>
              <a:buNone/>
            </a:pPr>
            <a:r>
              <a:rPr lang="en-US" sz="6400" b="0" i="0" u="none" strike="noStrike" cap="none" dirty="0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an account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7911" y="741492"/>
            <a:ext cx="1270000" cy="11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 l="7304" t="11859" r="8584" b="6107"/>
          <a:stretch/>
        </p:blipFill>
        <p:spPr>
          <a:xfrm>
            <a:off x="3557588" y="4014925"/>
            <a:ext cx="9140827" cy="5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11582400" y="2116931"/>
            <a:ext cx="46101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8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4141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4" descr="https://pngimg.com/uploads/github/github_PNG15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3351212" y="1331912"/>
            <a:ext cx="1175226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6400"/>
              <a:buFont typeface="Gill Sans"/>
              <a:buNone/>
            </a:pPr>
            <a:r>
              <a:rPr lang="en-US" sz="6400" b="0" i="0" u="none" strike="noStrike" cap="none" dirty="0" err="1">
                <a:solidFill>
                  <a:srgbClr val="4D4D4D"/>
                </a:solidFill>
                <a:latin typeface="Gill Sans"/>
                <a:ea typeface="Gill Sans"/>
                <a:cs typeface="Gill Sans"/>
                <a:sym typeface="Gill Sans"/>
              </a:rPr>
              <a:t>Collab</a:t>
            </a:r>
            <a:r>
              <a:rPr lang="en-US" sz="6400" b="0" i="0" u="none" strike="noStrike" cap="none" dirty="0">
                <a:solidFill>
                  <a:srgbClr val="4D4D4D"/>
                </a:solidFill>
                <a:latin typeface="Gill Sans"/>
                <a:ea typeface="Gill Sans"/>
                <a:cs typeface="Gill Sans"/>
                <a:sym typeface="Gill Sans"/>
              </a:rPr>
              <a:t> with others using </a:t>
            </a:r>
            <a:r>
              <a:rPr lang="en-US" sz="6400" b="0" i="0" u="none" strike="noStrike" cap="none" dirty="0" err="1">
                <a:solidFill>
                  <a:srgbClr val="4D4D4D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r>
              <a:rPr lang="en-US" sz="6400" b="0" i="0" u="none" strike="noStrike" cap="none" dirty="0">
                <a:solidFill>
                  <a:srgbClr val="4D4D4D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3425" y="3114575"/>
            <a:ext cx="8769151" cy="41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 descr="https://pngimg.com/uploads/github/github_PNG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31813" y="42862"/>
            <a:ext cx="2960687" cy="1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224</Words>
  <Application>Microsoft Office PowerPoint</Application>
  <PresentationFormat>Custom</PresentationFormat>
  <Paragraphs>92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Helvetica Neue</vt:lpstr>
      <vt:lpstr>Calibri</vt:lpstr>
      <vt:lpstr>Gill Sans</vt:lpstr>
      <vt:lpstr>Simple Light</vt:lpstr>
      <vt:lpstr>HP ZONE-F Regional Training Centre Welcomes you On  Three days Capacity Building Program for IT Teachers Date : 11,12 and 13 April, 2021</vt:lpstr>
      <vt:lpstr>GitHub</vt:lpstr>
      <vt:lpstr>Why is everyone talking about it?</vt:lpstr>
      <vt:lpstr>Slide 4</vt:lpstr>
      <vt:lpstr>git   +   Github </vt:lpstr>
      <vt:lpstr>Slide 6</vt:lpstr>
      <vt:lpstr>Slide 7</vt:lpstr>
      <vt:lpstr>Slide 8</vt:lpstr>
      <vt:lpstr>Slide 9</vt:lpstr>
      <vt:lpstr>Create a Repository </vt:lpstr>
      <vt:lpstr>Create a Branch  </vt:lpstr>
      <vt:lpstr>Make and commit changes   </vt:lpstr>
      <vt:lpstr>Make and commit changes   </vt:lpstr>
      <vt:lpstr>Open a Pull Request    </vt:lpstr>
      <vt:lpstr>Steps to Open a Pull Request    </vt:lpstr>
      <vt:lpstr>Merge your Pull Request    </vt:lpstr>
      <vt:lpstr>Education   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Rajesh Verma</dc:creator>
  <cp:lastModifiedBy>Rajesh Verma</cp:lastModifiedBy>
  <cp:revision>47</cp:revision>
  <dcterms:modified xsi:type="dcterms:W3CDTF">2021-04-10T14:47:30Z</dcterms:modified>
</cp:coreProperties>
</file>