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9" r:id="rId3"/>
    <p:sldId id="257" r:id="rId4"/>
    <p:sldId id="258" r:id="rId5"/>
    <p:sldId id="260" r:id="rId6"/>
    <p:sldId id="262" r:id="rId7"/>
    <p:sldId id="264" r:id="rId8"/>
    <p:sldId id="261" r:id="rId9"/>
    <p:sldId id="265" r:id="rId10"/>
    <p:sldId id="267" r:id="rId11"/>
    <p:sldId id="268" r:id="rId12"/>
    <p:sldId id="26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r>
              <a:rPr lang="en-US" dirty="0"/>
              <a:t>Customer Churn</a:t>
            </a:r>
            <a:r>
              <a:rPr lang="en-US" baseline="0" dirty="0"/>
              <a:t> &amp; Not Churned</a:t>
            </a:r>
            <a:endParaRPr lang="en-US" dirty="0"/>
          </a:p>
        </c:rich>
      </c:tx>
      <c:layout>
        <c:manualLayout>
          <c:xMode val="edge"/>
          <c:yMode val="edge"/>
          <c:x val="0.30761167361524716"/>
          <c:y val="3.7853708630168674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014186359522213"/>
          <c:y val="0.13504494357909697"/>
          <c:w val="0.66936487316691129"/>
          <c:h val="0.70904010148370644"/>
        </c:manualLayout>
      </c:layout>
      <c:pieChart>
        <c:varyColors val="1"/>
        <c:ser>
          <c:idx val="0"/>
          <c:order val="0"/>
          <c:tx>
            <c:strRef>
              <c:f>Sheet1!$B$1</c:f>
              <c:strCache>
                <c:ptCount val="1"/>
                <c:pt idx="0">
                  <c:v>No of Accounts</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3-09E6-40C6-9A3F-1BD7901FAC97}"/>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2-09E6-40C6-9A3F-1BD7901FAC97}"/>
              </c:ext>
            </c:extLst>
          </c:dPt>
          <c:dLbls>
            <c:dLbl>
              <c:idx val="0"/>
              <c:layout>
                <c:manualLayout>
                  <c:x val="-0.11077905474070329"/>
                  <c:y val="0.1710931992086687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9E6-40C6-9A3F-1BD7901FAC97}"/>
                </c:ext>
              </c:extLst>
            </c:dLbl>
            <c:dLbl>
              <c:idx val="1"/>
              <c:layout>
                <c:manualLayout>
                  <c:x val="0.23675332607529154"/>
                  <c:y val="-0.24474966080692581"/>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560089524891862"/>
                      <c:h val="0.13959115844574244"/>
                    </c:manualLayout>
                  </c15:layout>
                </c:ext>
                <c:ext xmlns:c16="http://schemas.microsoft.com/office/drawing/2014/chart" uri="{C3380CC4-5D6E-409C-BE32-E72D297353CC}">
                  <c16:uniqueId val="{00000002-09E6-40C6-9A3F-1BD7901FAC97}"/>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Churn</c:v>
                </c:pt>
                <c:pt idx="1">
                  <c:v>Not Churn</c:v>
                </c:pt>
              </c:strCache>
            </c:strRef>
          </c:cat>
          <c:val>
            <c:numRef>
              <c:f>Sheet1!$B$2:$B$3</c:f>
              <c:numCache>
                <c:formatCode>General</c:formatCode>
                <c:ptCount val="2"/>
                <c:pt idx="0">
                  <c:v>1851</c:v>
                </c:pt>
                <c:pt idx="1">
                  <c:v>9145</c:v>
                </c:pt>
              </c:numCache>
            </c:numRef>
          </c:val>
          <c:extLst>
            <c:ext xmlns:c16="http://schemas.microsoft.com/office/drawing/2014/chart" uri="{C3380CC4-5D6E-409C-BE32-E72D297353CC}">
              <c16:uniqueId val="{00000000-09E6-40C6-9A3F-1BD7901FAC97}"/>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2964731743905043"/>
          <c:y val="3.0512349747972796E-2"/>
          <c:w val="0.66794887489180832"/>
          <c:h val="0.87276708763524291"/>
        </c:manualLayout>
      </c:layout>
      <c:barChart>
        <c:barDir val="bar"/>
        <c:grouping val="clustered"/>
        <c:varyColors val="0"/>
        <c:ser>
          <c:idx val="0"/>
          <c:order val="0"/>
          <c:tx>
            <c:strRef>
              <c:f>Sheet1!$B$1</c:f>
              <c:strCache>
                <c:ptCount val="1"/>
                <c:pt idx="0">
                  <c:v>Count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Unknown</c:v>
                </c:pt>
                <c:pt idx="1">
                  <c:v>UPI</c:v>
                </c:pt>
                <c:pt idx="2">
                  <c:v>Cash on Delivery</c:v>
                </c:pt>
                <c:pt idx="3">
                  <c:v>E wallet</c:v>
                </c:pt>
                <c:pt idx="4">
                  <c:v>Credit Card</c:v>
                </c:pt>
                <c:pt idx="5">
                  <c:v>Debit Card</c:v>
                </c:pt>
              </c:strCache>
            </c:strRef>
          </c:cat>
          <c:val>
            <c:numRef>
              <c:f>Sheet1!$B$2:$B$7</c:f>
              <c:numCache>
                <c:formatCode>General</c:formatCode>
                <c:ptCount val="6"/>
                <c:pt idx="0">
                  <c:v>109</c:v>
                </c:pt>
                <c:pt idx="1">
                  <c:v>795</c:v>
                </c:pt>
                <c:pt idx="2">
                  <c:v>976</c:v>
                </c:pt>
                <c:pt idx="3">
                  <c:v>1194</c:v>
                </c:pt>
                <c:pt idx="4">
                  <c:v>3440</c:v>
                </c:pt>
                <c:pt idx="5">
                  <c:v>4482</c:v>
                </c:pt>
              </c:numCache>
            </c:numRef>
          </c:val>
          <c:extLst>
            <c:ext xmlns:c16="http://schemas.microsoft.com/office/drawing/2014/chart" uri="{C3380CC4-5D6E-409C-BE32-E72D297353CC}">
              <c16:uniqueId val="{00000000-EDA3-4E49-ACEF-8C28DEC0D501}"/>
            </c:ext>
          </c:extLst>
        </c:ser>
        <c:dLbls>
          <c:dLblPos val="outEnd"/>
          <c:showLegendKey val="0"/>
          <c:showVal val="1"/>
          <c:showCatName val="0"/>
          <c:showSerName val="0"/>
          <c:showPercent val="0"/>
          <c:showBubbleSize val="0"/>
        </c:dLbls>
        <c:gapWidth val="182"/>
        <c:axId val="625678496"/>
        <c:axId val="625677664"/>
      </c:barChart>
      <c:catAx>
        <c:axId val="625678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25677664"/>
        <c:crosses val="autoZero"/>
        <c:auto val="1"/>
        <c:lblAlgn val="ctr"/>
        <c:lblOffset val="100"/>
        <c:noMultiLvlLbl val="0"/>
      </c:catAx>
      <c:valAx>
        <c:axId val="625677664"/>
        <c:scaling>
          <c:orientation val="minMax"/>
        </c:scaling>
        <c:delete val="1"/>
        <c:axPos val="b"/>
        <c:numFmt formatCode="General" sourceLinked="1"/>
        <c:majorTickMark val="none"/>
        <c:minorTickMark val="none"/>
        <c:tickLblPos val="nextTo"/>
        <c:crossAx val="625678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Unknown</c:v>
                </c:pt>
                <c:pt idx="1">
                  <c:v>Regular</c:v>
                </c:pt>
                <c:pt idx="2">
                  <c:v>Super Plus</c:v>
                </c:pt>
                <c:pt idx="3">
                  <c:v>HNI</c:v>
                </c:pt>
                <c:pt idx="4">
                  <c:v>Super</c:v>
                </c:pt>
                <c:pt idx="5">
                  <c:v>Regular Plus</c:v>
                </c:pt>
              </c:strCache>
            </c:strRef>
          </c:cat>
          <c:val>
            <c:numRef>
              <c:f>Sheet1!$B$2:$B$7</c:f>
              <c:numCache>
                <c:formatCode>General</c:formatCode>
                <c:ptCount val="6"/>
                <c:pt idx="0">
                  <c:v>97</c:v>
                </c:pt>
                <c:pt idx="1">
                  <c:v>511</c:v>
                </c:pt>
                <c:pt idx="2">
                  <c:v>803</c:v>
                </c:pt>
                <c:pt idx="3">
                  <c:v>1614</c:v>
                </c:pt>
                <c:pt idx="4">
                  <c:v>3959</c:v>
                </c:pt>
                <c:pt idx="5">
                  <c:v>4012</c:v>
                </c:pt>
              </c:numCache>
            </c:numRef>
          </c:val>
          <c:extLst>
            <c:ext xmlns:c16="http://schemas.microsoft.com/office/drawing/2014/chart" uri="{C3380CC4-5D6E-409C-BE32-E72D297353CC}">
              <c16:uniqueId val="{00000000-3B44-4DE2-82D9-13A3AB821179}"/>
            </c:ext>
          </c:extLst>
        </c:ser>
        <c:dLbls>
          <c:dLblPos val="outEnd"/>
          <c:showLegendKey val="0"/>
          <c:showVal val="1"/>
          <c:showCatName val="0"/>
          <c:showSerName val="0"/>
          <c:showPercent val="0"/>
          <c:showBubbleSize val="0"/>
        </c:dLbls>
        <c:gapWidth val="182"/>
        <c:axId val="784702432"/>
        <c:axId val="784703264"/>
      </c:barChart>
      <c:catAx>
        <c:axId val="784702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84703264"/>
        <c:crosses val="autoZero"/>
        <c:auto val="1"/>
        <c:lblAlgn val="ctr"/>
        <c:lblOffset val="100"/>
        <c:noMultiLvlLbl val="0"/>
      </c:catAx>
      <c:valAx>
        <c:axId val="784703264"/>
        <c:scaling>
          <c:orientation val="minMax"/>
        </c:scaling>
        <c:delete val="1"/>
        <c:axPos val="b"/>
        <c:numFmt formatCode="General" sourceLinked="1"/>
        <c:majorTickMark val="none"/>
        <c:minorTickMark val="none"/>
        <c:tickLblPos val="nextTo"/>
        <c:crossAx val="78470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763D0-02D7-41AA-B6F9-8A6C1ED7808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CC601E4-7A84-4939-8192-EA727196E188}">
      <dgm:prSet phldrT="[Text]"/>
      <dgm:spPr/>
      <dgm:t>
        <a:bodyPr anchor="ctr"/>
        <a:lstStyle/>
        <a:p>
          <a:pPr>
            <a:lnSpc>
              <a:spcPct val="100000"/>
            </a:lnSpc>
            <a:defRPr cap="all"/>
          </a:pPr>
          <a:r>
            <a:rPr lang="en-US" cap="none" dirty="0"/>
            <a:t>Business Problem</a:t>
          </a:r>
        </a:p>
      </dgm:t>
    </dgm:pt>
    <dgm:pt modelId="{78DCCFFF-8CC5-45D7-847F-D7D1F79F77F7}" type="parTrans" cxnId="{6A8B155C-4143-4938-91CB-9BC90CF6BDED}">
      <dgm:prSet/>
      <dgm:spPr/>
      <dgm:t>
        <a:bodyPr/>
        <a:lstStyle/>
        <a:p>
          <a:endParaRPr lang="en-US"/>
        </a:p>
      </dgm:t>
    </dgm:pt>
    <dgm:pt modelId="{7B53446C-EAFD-4E66-9CFD-414706685CD5}" type="sibTrans" cxnId="{6A8B155C-4143-4938-91CB-9BC90CF6BDED}">
      <dgm:prSet/>
      <dgm:spPr/>
      <dgm:t>
        <a:bodyPr/>
        <a:lstStyle/>
        <a:p>
          <a:endParaRPr lang="en-US"/>
        </a:p>
      </dgm:t>
    </dgm:pt>
    <dgm:pt modelId="{9EA877A8-447A-4AB4-89F6-0F3B1AE83673}">
      <dgm:prSet phldrT="[Text]"/>
      <dgm:spPr/>
      <dgm:t>
        <a:bodyPr anchor="ctr"/>
        <a:lstStyle/>
        <a:p>
          <a:pPr>
            <a:lnSpc>
              <a:spcPct val="100000"/>
            </a:lnSpc>
            <a:defRPr cap="all"/>
          </a:pPr>
          <a:r>
            <a:rPr lang="en-US" cap="none" dirty="0"/>
            <a:t>Objective &amp; Constraints</a:t>
          </a:r>
        </a:p>
      </dgm:t>
    </dgm:pt>
    <dgm:pt modelId="{7D8A7E46-92CE-4E89-802B-576CA5F802F9}" type="parTrans" cxnId="{5DF11072-270F-4A71-8113-02CAE9AE163A}">
      <dgm:prSet/>
      <dgm:spPr/>
      <dgm:t>
        <a:bodyPr/>
        <a:lstStyle/>
        <a:p>
          <a:endParaRPr lang="en-US"/>
        </a:p>
      </dgm:t>
    </dgm:pt>
    <dgm:pt modelId="{62A9F59F-4D0F-41DB-8D53-507C5A98A5BE}" type="sibTrans" cxnId="{5DF11072-270F-4A71-8113-02CAE9AE163A}">
      <dgm:prSet/>
      <dgm:spPr/>
      <dgm:t>
        <a:bodyPr/>
        <a:lstStyle/>
        <a:p>
          <a:endParaRPr lang="en-US"/>
        </a:p>
      </dgm:t>
    </dgm:pt>
    <dgm:pt modelId="{78A623E8-0091-4DEF-BACE-3FD1E643575F}">
      <dgm:prSet phldrT="[Text]"/>
      <dgm:spPr/>
      <dgm:t>
        <a:bodyPr anchor="ctr"/>
        <a:lstStyle/>
        <a:p>
          <a:pPr>
            <a:lnSpc>
              <a:spcPct val="100000"/>
            </a:lnSpc>
            <a:defRPr cap="all"/>
          </a:pPr>
          <a:r>
            <a:rPr lang="en-US" cap="none" dirty="0"/>
            <a:t>Exploratory Data Analysis</a:t>
          </a:r>
        </a:p>
      </dgm:t>
    </dgm:pt>
    <dgm:pt modelId="{98745BDF-2173-4DF0-B75E-B5EBB21E089A}" type="parTrans" cxnId="{0C1ED58A-962D-4B98-931C-F8E6C7205CA2}">
      <dgm:prSet/>
      <dgm:spPr/>
      <dgm:t>
        <a:bodyPr/>
        <a:lstStyle/>
        <a:p>
          <a:endParaRPr lang="en-US"/>
        </a:p>
      </dgm:t>
    </dgm:pt>
    <dgm:pt modelId="{74AD19F4-4187-4265-9D97-9E535251E952}" type="sibTrans" cxnId="{0C1ED58A-962D-4B98-931C-F8E6C7205CA2}">
      <dgm:prSet/>
      <dgm:spPr/>
      <dgm:t>
        <a:bodyPr/>
        <a:lstStyle/>
        <a:p>
          <a:endParaRPr lang="en-US"/>
        </a:p>
      </dgm:t>
    </dgm:pt>
    <dgm:pt modelId="{45DAAA34-C51F-4A71-941C-4B0559C3E0FE}">
      <dgm:prSet phldrT="[Text]"/>
      <dgm:spPr/>
      <dgm:t>
        <a:bodyPr anchor="ctr"/>
        <a:lstStyle/>
        <a:p>
          <a:pPr>
            <a:lnSpc>
              <a:spcPct val="100000"/>
            </a:lnSpc>
            <a:defRPr cap="all"/>
          </a:pPr>
          <a:r>
            <a:rPr lang="en-US" cap="none" dirty="0"/>
            <a:t>Model Building</a:t>
          </a:r>
        </a:p>
      </dgm:t>
    </dgm:pt>
    <dgm:pt modelId="{8FDFFCEE-37B7-4251-8730-5CC20404B7BA}" type="parTrans" cxnId="{65790171-A4F2-4B5E-BC6B-7D0DF7EBAF46}">
      <dgm:prSet/>
      <dgm:spPr/>
      <dgm:t>
        <a:bodyPr/>
        <a:lstStyle/>
        <a:p>
          <a:endParaRPr lang="en-US"/>
        </a:p>
      </dgm:t>
    </dgm:pt>
    <dgm:pt modelId="{23F391CE-016B-4E3C-A808-9CE7EDD83717}" type="sibTrans" cxnId="{65790171-A4F2-4B5E-BC6B-7D0DF7EBAF46}">
      <dgm:prSet/>
      <dgm:spPr/>
      <dgm:t>
        <a:bodyPr/>
        <a:lstStyle/>
        <a:p>
          <a:endParaRPr lang="en-US"/>
        </a:p>
      </dgm:t>
    </dgm:pt>
    <dgm:pt modelId="{55D0A00F-EFFE-4A33-AD99-8786FBE6E4B0}">
      <dgm:prSet phldrT="[Text]"/>
      <dgm:spPr/>
      <dgm:t>
        <a:bodyPr anchor="ctr"/>
        <a:lstStyle/>
        <a:p>
          <a:pPr>
            <a:lnSpc>
              <a:spcPct val="100000"/>
            </a:lnSpc>
            <a:defRPr cap="all"/>
          </a:pPr>
          <a:r>
            <a:rPr lang="en-US" cap="none" dirty="0"/>
            <a:t>Insights &amp; Recommendations</a:t>
          </a:r>
        </a:p>
      </dgm:t>
    </dgm:pt>
    <dgm:pt modelId="{6ADC2E29-ABA2-42D0-91C5-4E4DCB0B7E27}" type="parTrans" cxnId="{F4113539-E547-451A-B5F7-3372C25FF6E7}">
      <dgm:prSet/>
      <dgm:spPr/>
      <dgm:t>
        <a:bodyPr/>
        <a:lstStyle/>
        <a:p>
          <a:endParaRPr lang="en-US"/>
        </a:p>
      </dgm:t>
    </dgm:pt>
    <dgm:pt modelId="{4C7E31EE-29C1-4A1F-A9F5-D47889F94211}" type="sibTrans" cxnId="{F4113539-E547-451A-B5F7-3372C25FF6E7}">
      <dgm:prSet/>
      <dgm:spPr/>
      <dgm:t>
        <a:bodyPr/>
        <a:lstStyle/>
        <a:p>
          <a:endParaRPr lang="en-US"/>
        </a:p>
      </dgm:t>
    </dgm:pt>
    <dgm:pt modelId="{14FC2491-0911-4FE9-855A-3E00F6B8EBDF}" type="pres">
      <dgm:prSet presAssocID="{B85763D0-02D7-41AA-B6F9-8A6C1ED78089}" presName="root" presStyleCnt="0">
        <dgm:presLayoutVars>
          <dgm:dir/>
          <dgm:resizeHandles val="exact"/>
        </dgm:presLayoutVars>
      </dgm:prSet>
      <dgm:spPr/>
    </dgm:pt>
    <dgm:pt modelId="{90289643-883B-495B-8010-A2F352FDBA5B}" type="pres">
      <dgm:prSet presAssocID="{7CC601E4-7A84-4939-8192-EA727196E188}" presName="compNode" presStyleCnt="0"/>
      <dgm:spPr/>
    </dgm:pt>
    <dgm:pt modelId="{A436DD8F-B6F4-4553-8606-9B12C3130FE5}" type="pres">
      <dgm:prSet presAssocID="{7CC601E4-7A84-4939-8192-EA727196E188}" presName="iconBgRect" presStyleLbl="bgShp" presStyleIdx="0" presStyleCnt="5"/>
      <dgm:spPr/>
    </dgm:pt>
    <dgm:pt modelId="{948A3E6D-3C71-47F6-B44B-9858C6557ED5}" type="pres">
      <dgm:prSet presAssocID="{7CC601E4-7A84-4939-8192-EA727196E1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3F32A8E-B160-4C27-A7B5-78B67EB3EBE4}" type="pres">
      <dgm:prSet presAssocID="{7CC601E4-7A84-4939-8192-EA727196E188}" presName="spaceRect" presStyleCnt="0"/>
      <dgm:spPr/>
    </dgm:pt>
    <dgm:pt modelId="{C7EE0A9A-00BB-4215-B799-DBB50046E014}" type="pres">
      <dgm:prSet presAssocID="{7CC601E4-7A84-4939-8192-EA727196E188}" presName="textRect" presStyleLbl="revTx" presStyleIdx="0" presStyleCnt="5">
        <dgm:presLayoutVars>
          <dgm:chMax val="1"/>
          <dgm:chPref val="1"/>
        </dgm:presLayoutVars>
      </dgm:prSet>
      <dgm:spPr/>
    </dgm:pt>
    <dgm:pt modelId="{5E4F1CE0-7D63-4F38-8426-F79750677260}" type="pres">
      <dgm:prSet presAssocID="{7B53446C-EAFD-4E66-9CFD-414706685CD5}" presName="sibTrans" presStyleCnt="0"/>
      <dgm:spPr/>
    </dgm:pt>
    <dgm:pt modelId="{42197065-5290-484B-8F25-FCC8C3FA2A18}" type="pres">
      <dgm:prSet presAssocID="{9EA877A8-447A-4AB4-89F6-0F3B1AE83673}" presName="compNode" presStyleCnt="0"/>
      <dgm:spPr/>
    </dgm:pt>
    <dgm:pt modelId="{EDD5733C-CCD9-4599-8C58-4B02E922454E}" type="pres">
      <dgm:prSet presAssocID="{9EA877A8-447A-4AB4-89F6-0F3B1AE83673}" presName="iconBgRect" presStyleLbl="bgShp" presStyleIdx="1" presStyleCnt="5"/>
      <dgm:spPr/>
    </dgm:pt>
    <dgm:pt modelId="{74163347-6CDA-48DE-9A88-2C113D5F37C8}" type="pres">
      <dgm:prSet presAssocID="{9EA877A8-447A-4AB4-89F6-0F3B1AE8367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7324422-C08D-4850-A51F-05698D78DE78}" type="pres">
      <dgm:prSet presAssocID="{9EA877A8-447A-4AB4-89F6-0F3B1AE83673}" presName="spaceRect" presStyleCnt="0"/>
      <dgm:spPr/>
    </dgm:pt>
    <dgm:pt modelId="{969E6280-92C8-48ED-AAA5-CB1EA913663D}" type="pres">
      <dgm:prSet presAssocID="{9EA877A8-447A-4AB4-89F6-0F3B1AE83673}" presName="textRect" presStyleLbl="revTx" presStyleIdx="1" presStyleCnt="5">
        <dgm:presLayoutVars>
          <dgm:chMax val="1"/>
          <dgm:chPref val="1"/>
        </dgm:presLayoutVars>
      </dgm:prSet>
      <dgm:spPr/>
    </dgm:pt>
    <dgm:pt modelId="{1CBD6C9E-9CC5-435C-9F24-718BC01AA700}" type="pres">
      <dgm:prSet presAssocID="{62A9F59F-4D0F-41DB-8D53-507C5A98A5BE}" presName="sibTrans" presStyleCnt="0"/>
      <dgm:spPr/>
    </dgm:pt>
    <dgm:pt modelId="{1F97A224-2BE0-458B-9219-FC0B1695BAF1}" type="pres">
      <dgm:prSet presAssocID="{78A623E8-0091-4DEF-BACE-3FD1E643575F}" presName="compNode" presStyleCnt="0"/>
      <dgm:spPr/>
    </dgm:pt>
    <dgm:pt modelId="{1201F67B-982F-4AC4-9BC6-836A18C99220}" type="pres">
      <dgm:prSet presAssocID="{78A623E8-0091-4DEF-BACE-3FD1E643575F}" presName="iconBgRect" presStyleLbl="bgShp" presStyleIdx="2" presStyleCnt="5"/>
      <dgm:spPr/>
    </dgm:pt>
    <dgm:pt modelId="{888ED9EF-70BE-4C14-8F07-C3C6F2C8AA19}" type="pres">
      <dgm:prSet presAssocID="{78A623E8-0091-4DEF-BACE-3FD1E643575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D9E792A-EA5E-4BEC-A38E-1C42DB1CC26B}" type="pres">
      <dgm:prSet presAssocID="{78A623E8-0091-4DEF-BACE-3FD1E643575F}" presName="spaceRect" presStyleCnt="0"/>
      <dgm:spPr/>
    </dgm:pt>
    <dgm:pt modelId="{E61A088D-3A56-420A-8DCF-17E9FEC2D25C}" type="pres">
      <dgm:prSet presAssocID="{78A623E8-0091-4DEF-BACE-3FD1E643575F}" presName="textRect" presStyleLbl="revTx" presStyleIdx="2" presStyleCnt="5">
        <dgm:presLayoutVars>
          <dgm:chMax val="1"/>
          <dgm:chPref val="1"/>
        </dgm:presLayoutVars>
      </dgm:prSet>
      <dgm:spPr/>
    </dgm:pt>
    <dgm:pt modelId="{774F5935-EBBE-4FFF-9E21-06C2C512BDB2}" type="pres">
      <dgm:prSet presAssocID="{74AD19F4-4187-4265-9D97-9E535251E952}" presName="sibTrans" presStyleCnt="0"/>
      <dgm:spPr/>
    </dgm:pt>
    <dgm:pt modelId="{4536C9DB-5287-401C-8A42-A9760DE57864}" type="pres">
      <dgm:prSet presAssocID="{45DAAA34-C51F-4A71-941C-4B0559C3E0FE}" presName="compNode" presStyleCnt="0"/>
      <dgm:spPr/>
    </dgm:pt>
    <dgm:pt modelId="{A7D63880-C1A5-4644-8135-47EA050452EC}" type="pres">
      <dgm:prSet presAssocID="{45DAAA34-C51F-4A71-941C-4B0559C3E0FE}" presName="iconBgRect" presStyleLbl="bgShp" presStyleIdx="3" presStyleCnt="5"/>
      <dgm:spPr/>
    </dgm:pt>
    <dgm:pt modelId="{A1339CE3-BAC1-4E83-8E5D-503F570FD183}" type="pres">
      <dgm:prSet presAssocID="{45DAAA34-C51F-4A71-941C-4B0559C3E0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8C64D0D2-C62B-465C-A16A-E3EB404DC4B7}" type="pres">
      <dgm:prSet presAssocID="{45DAAA34-C51F-4A71-941C-4B0559C3E0FE}" presName="spaceRect" presStyleCnt="0"/>
      <dgm:spPr/>
    </dgm:pt>
    <dgm:pt modelId="{D64E0721-D3B1-4D2D-82CF-FD9724C837F6}" type="pres">
      <dgm:prSet presAssocID="{45DAAA34-C51F-4A71-941C-4B0559C3E0FE}" presName="textRect" presStyleLbl="revTx" presStyleIdx="3" presStyleCnt="5">
        <dgm:presLayoutVars>
          <dgm:chMax val="1"/>
          <dgm:chPref val="1"/>
        </dgm:presLayoutVars>
      </dgm:prSet>
      <dgm:spPr/>
    </dgm:pt>
    <dgm:pt modelId="{521B2289-EC77-4BC9-A332-AFF902FBF232}" type="pres">
      <dgm:prSet presAssocID="{23F391CE-016B-4E3C-A808-9CE7EDD83717}" presName="sibTrans" presStyleCnt="0"/>
      <dgm:spPr/>
    </dgm:pt>
    <dgm:pt modelId="{1EC6851E-8718-41A2-86F8-DCBD3FC4D5EE}" type="pres">
      <dgm:prSet presAssocID="{55D0A00F-EFFE-4A33-AD99-8786FBE6E4B0}" presName="compNode" presStyleCnt="0"/>
      <dgm:spPr/>
    </dgm:pt>
    <dgm:pt modelId="{5DBE3154-E4A6-4C55-BF7B-524F000DF50D}" type="pres">
      <dgm:prSet presAssocID="{55D0A00F-EFFE-4A33-AD99-8786FBE6E4B0}" presName="iconBgRect" presStyleLbl="bgShp" presStyleIdx="4" presStyleCnt="5"/>
      <dgm:spPr/>
    </dgm:pt>
    <dgm:pt modelId="{814B777B-0132-4869-9AD4-F5E69658B681}" type="pres">
      <dgm:prSet presAssocID="{55D0A00F-EFFE-4A33-AD99-8786FBE6E4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6FE9C28-6FDF-4484-AC56-F8417000A1C2}" type="pres">
      <dgm:prSet presAssocID="{55D0A00F-EFFE-4A33-AD99-8786FBE6E4B0}" presName="spaceRect" presStyleCnt="0"/>
      <dgm:spPr/>
    </dgm:pt>
    <dgm:pt modelId="{317751F1-3DD9-4C2C-961D-69F0CBDF10CA}" type="pres">
      <dgm:prSet presAssocID="{55D0A00F-EFFE-4A33-AD99-8786FBE6E4B0}" presName="textRect" presStyleLbl="revTx" presStyleIdx="4" presStyleCnt="5">
        <dgm:presLayoutVars>
          <dgm:chMax val="1"/>
          <dgm:chPref val="1"/>
        </dgm:presLayoutVars>
      </dgm:prSet>
      <dgm:spPr/>
    </dgm:pt>
  </dgm:ptLst>
  <dgm:cxnLst>
    <dgm:cxn modelId="{4BCF5220-E69C-4225-8E6D-477AE0B40BED}" type="presOf" srcId="{7CC601E4-7A84-4939-8192-EA727196E188}" destId="{C7EE0A9A-00BB-4215-B799-DBB50046E014}" srcOrd="0" destOrd="0" presId="urn:microsoft.com/office/officeart/2018/5/layout/IconCircleLabelList"/>
    <dgm:cxn modelId="{A8E4ED37-9C98-454E-B91A-5E507E44967E}" type="presOf" srcId="{B85763D0-02D7-41AA-B6F9-8A6C1ED78089}" destId="{14FC2491-0911-4FE9-855A-3E00F6B8EBDF}" srcOrd="0" destOrd="0" presId="urn:microsoft.com/office/officeart/2018/5/layout/IconCircleLabelList"/>
    <dgm:cxn modelId="{F4113539-E547-451A-B5F7-3372C25FF6E7}" srcId="{B85763D0-02D7-41AA-B6F9-8A6C1ED78089}" destId="{55D0A00F-EFFE-4A33-AD99-8786FBE6E4B0}" srcOrd="4" destOrd="0" parTransId="{6ADC2E29-ABA2-42D0-91C5-4E4DCB0B7E27}" sibTransId="{4C7E31EE-29C1-4A1F-A9F5-D47889F94211}"/>
    <dgm:cxn modelId="{AE5CD83B-6A56-418D-A107-409F5E445808}" type="presOf" srcId="{9EA877A8-447A-4AB4-89F6-0F3B1AE83673}" destId="{969E6280-92C8-48ED-AAA5-CB1EA913663D}" srcOrd="0" destOrd="0" presId="urn:microsoft.com/office/officeart/2018/5/layout/IconCircleLabelList"/>
    <dgm:cxn modelId="{83BD223C-8F51-4D6B-B3F6-B43B4CC5A598}" type="presOf" srcId="{78A623E8-0091-4DEF-BACE-3FD1E643575F}" destId="{E61A088D-3A56-420A-8DCF-17E9FEC2D25C}" srcOrd="0" destOrd="0" presId="urn:microsoft.com/office/officeart/2018/5/layout/IconCircleLabelList"/>
    <dgm:cxn modelId="{6A8B155C-4143-4938-91CB-9BC90CF6BDED}" srcId="{B85763D0-02D7-41AA-B6F9-8A6C1ED78089}" destId="{7CC601E4-7A84-4939-8192-EA727196E188}" srcOrd="0" destOrd="0" parTransId="{78DCCFFF-8CC5-45D7-847F-D7D1F79F77F7}" sibTransId="{7B53446C-EAFD-4E66-9CFD-414706685CD5}"/>
    <dgm:cxn modelId="{65790171-A4F2-4B5E-BC6B-7D0DF7EBAF46}" srcId="{B85763D0-02D7-41AA-B6F9-8A6C1ED78089}" destId="{45DAAA34-C51F-4A71-941C-4B0559C3E0FE}" srcOrd="3" destOrd="0" parTransId="{8FDFFCEE-37B7-4251-8730-5CC20404B7BA}" sibTransId="{23F391CE-016B-4E3C-A808-9CE7EDD83717}"/>
    <dgm:cxn modelId="{5DF11072-270F-4A71-8113-02CAE9AE163A}" srcId="{B85763D0-02D7-41AA-B6F9-8A6C1ED78089}" destId="{9EA877A8-447A-4AB4-89F6-0F3B1AE83673}" srcOrd="1" destOrd="0" parTransId="{7D8A7E46-92CE-4E89-802B-576CA5F802F9}" sibTransId="{62A9F59F-4D0F-41DB-8D53-507C5A98A5BE}"/>
    <dgm:cxn modelId="{0C1ED58A-962D-4B98-931C-F8E6C7205CA2}" srcId="{B85763D0-02D7-41AA-B6F9-8A6C1ED78089}" destId="{78A623E8-0091-4DEF-BACE-3FD1E643575F}" srcOrd="2" destOrd="0" parTransId="{98745BDF-2173-4DF0-B75E-B5EBB21E089A}" sibTransId="{74AD19F4-4187-4265-9D97-9E535251E952}"/>
    <dgm:cxn modelId="{04F012C9-A5D5-4E08-8899-0E5BEDCC44E0}" type="presOf" srcId="{55D0A00F-EFFE-4A33-AD99-8786FBE6E4B0}" destId="{317751F1-3DD9-4C2C-961D-69F0CBDF10CA}" srcOrd="0" destOrd="0" presId="urn:microsoft.com/office/officeart/2018/5/layout/IconCircleLabelList"/>
    <dgm:cxn modelId="{620C42D7-208A-466F-A989-876ACF8846A0}" type="presOf" srcId="{45DAAA34-C51F-4A71-941C-4B0559C3E0FE}" destId="{D64E0721-D3B1-4D2D-82CF-FD9724C837F6}" srcOrd="0" destOrd="0" presId="urn:microsoft.com/office/officeart/2018/5/layout/IconCircleLabelList"/>
    <dgm:cxn modelId="{46EBE502-51A4-408F-9954-067F33BAF2B4}" type="presParOf" srcId="{14FC2491-0911-4FE9-855A-3E00F6B8EBDF}" destId="{90289643-883B-495B-8010-A2F352FDBA5B}" srcOrd="0" destOrd="0" presId="urn:microsoft.com/office/officeart/2018/5/layout/IconCircleLabelList"/>
    <dgm:cxn modelId="{F0C840DD-F92D-4A05-A9BC-F354070FD9A1}" type="presParOf" srcId="{90289643-883B-495B-8010-A2F352FDBA5B}" destId="{A436DD8F-B6F4-4553-8606-9B12C3130FE5}" srcOrd="0" destOrd="0" presId="urn:microsoft.com/office/officeart/2018/5/layout/IconCircleLabelList"/>
    <dgm:cxn modelId="{E6CEE16F-E134-43D8-8340-B485EF238472}" type="presParOf" srcId="{90289643-883B-495B-8010-A2F352FDBA5B}" destId="{948A3E6D-3C71-47F6-B44B-9858C6557ED5}" srcOrd="1" destOrd="0" presId="urn:microsoft.com/office/officeart/2018/5/layout/IconCircleLabelList"/>
    <dgm:cxn modelId="{657F9731-DA54-400C-8F95-C154349562E5}" type="presParOf" srcId="{90289643-883B-495B-8010-A2F352FDBA5B}" destId="{43F32A8E-B160-4C27-A7B5-78B67EB3EBE4}" srcOrd="2" destOrd="0" presId="urn:microsoft.com/office/officeart/2018/5/layout/IconCircleLabelList"/>
    <dgm:cxn modelId="{A2549566-49C7-4CE8-AB3D-9B53D2DDF62A}" type="presParOf" srcId="{90289643-883B-495B-8010-A2F352FDBA5B}" destId="{C7EE0A9A-00BB-4215-B799-DBB50046E014}" srcOrd="3" destOrd="0" presId="urn:microsoft.com/office/officeart/2018/5/layout/IconCircleLabelList"/>
    <dgm:cxn modelId="{E9D9E581-F6DA-43AF-BD00-242B319679D9}" type="presParOf" srcId="{14FC2491-0911-4FE9-855A-3E00F6B8EBDF}" destId="{5E4F1CE0-7D63-4F38-8426-F79750677260}" srcOrd="1" destOrd="0" presId="urn:microsoft.com/office/officeart/2018/5/layout/IconCircleLabelList"/>
    <dgm:cxn modelId="{B2DDE2C3-F349-46A7-8BFA-E2ED380A57AD}" type="presParOf" srcId="{14FC2491-0911-4FE9-855A-3E00F6B8EBDF}" destId="{42197065-5290-484B-8F25-FCC8C3FA2A18}" srcOrd="2" destOrd="0" presId="urn:microsoft.com/office/officeart/2018/5/layout/IconCircleLabelList"/>
    <dgm:cxn modelId="{CB1F7C6A-F3E3-4750-B83D-B9CB92DA59C0}" type="presParOf" srcId="{42197065-5290-484B-8F25-FCC8C3FA2A18}" destId="{EDD5733C-CCD9-4599-8C58-4B02E922454E}" srcOrd="0" destOrd="0" presId="urn:microsoft.com/office/officeart/2018/5/layout/IconCircleLabelList"/>
    <dgm:cxn modelId="{5355E471-9B59-405A-994E-CD827461F8E9}" type="presParOf" srcId="{42197065-5290-484B-8F25-FCC8C3FA2A18}" destId="{74163347-6CDA-48DE-9A88-2C113D5F37C8}" srcOrd="1" destOrd="0" presId="urn:microsoft.com/office/officeart/2018/5/layout/IconCircleLabelList"/>
    <dgm:cxn modelId="{1FDFD15D-874A-4391-8F47-18910109659A}" type="presParOf" srcId="{42197065-5290-484B-8F25-FCC8C3FA2A18}" destId="{17324422-C08D-4850-A51F-05698D78DE78}" srcOrd="2" destOrd="0" presId="urn:microsoft.com/office/officeart/2018/5/layout/IconCircleLabelList"/>
    <dgm:cxn modelId="{618D0762-F151-4D6F-A1AD-06B9CD2B4993}" type="presParOf" srcId="{42197065-5290-484B-8F25-FCC8C3FA2A18}" destId="{969E6280-92C8-48ED-AAA5-CB1EA913663D}" srcOrd="3" destOrd="0" presId="urn:microsoft.com/office/officeart/2018/5/layout/IconCircleLabelList"/>
    <dgm:cxn modelId="{842DFCE4-E380-48D8-9AB4-4C984B45B13C}" type="presParOf" srcId="{14FC2491-0911-4FE9-855A-3E00F6B8EBDF}" destId="{1CBD6C9E-9CC5-435C-9F24-718BC01AA700}" srcOrd="3" destOrd="0" presId="urn:microsoft.com/office/officeart/2018/5/layout/IconCircleLabelList"/>
    <dgm:cxn modelId="{CFD6D532-BD21-437D-9108-92FECF43DECD}" type="presParOf" srcId="{14FC2491-0911-4FE9-855A-3E00F6B8EBDF}" destId="{1F97A224-2BE0-458B-9219-FC0B1695BAF1}" srcOrd="4" destOrd="0" presId="urn:microsoft.com/office/officeart/2018/5/layout/IconCircleLabelList"/>
    <dgm:cxn modelId="{0E08CE70-FD38-48D2-AEB2-222F0442373C}" type="presParOf" srcId="{1F97A224-2BE0-458B-9219-FC0B1695BAF1}" destId="{1201F67B-982F-4AC4-9BC6-836A18C99220}" srcOrd="0" destOrd="0" presId="urn:microsoft.com/office/officeart/2018/5/layout/IconCircleLabelList"/>
    <dgm:cxn modelId="{E46320AE-71D3-4EBB-9544-CE7ABDDEDF9B}" type="presParOf" srcId="{1F97A224-2BE0-458B-9219-FC0B1695BAF1}" destId="{888ED9EF-70BE-4C14-8F07-C3C6F2C8AA19}" srcOrd="1" destOrd="0" presId="urn:microsoft.com/office/officeart/2018/5/layout/IconCircleLabelList"/>
    <dgm:cxn modelId="{CFFECA06-00EB-4099-B975-0F60EC12B4FF}" type="presParOf" srcId="{1F97A224-2BE0-458B-9219-FC0B1695BAF1}" destId="{9D9E792A-EA5E-4BEC-A38E-1C42DB1CC26B}" srcOrd="2" destOrd="0" presId="urn:microsoft.com/office/officeart/2018/5/layout/IconCircleLabelList"/>
    <dgm:cxn modelId="{C625126B-AC29-4D97-A06D-38F6FD87EDF6}" type="presParOf" srcId="{1F97A224-2BE0-458B-9219-FC0B1695BAF1}" destId="{E61A088D-3A56-420A-8DCF-17E9FEC2D25C}" srcOrd="3" destOrd="0" presId="urn:microsoft.com/office/officeart/2018/5/layout/IconCircleLabelList"/>
    <dgm:cxn modelId="{95F89A0D-2C0D-47EC-A41C-35476ECEFD38}" type="presParOf" srcId="{14FC2491-0911-4FE9-855A-3E00F6B8EBDF}" destId="{774F5935-EBBE-4FFF-9E21-06C2C512BDB2}" srcOrd="5" destOrd="0" presId="urn:microsoft.com/office/officeart/2018/5/layout/IconCircleLabelList"/>
    <dgm:cxn modelId="{CCD9503F-7F78-4B8F-AA47-105E40A31DBE}" type="presParOf" srcId="{14FC2491-0911-4FE9-855A-3E00F6B8EBDF}" destId="{4536C9DB-5287-401C-8A42-A9760DE57864}" srcOrd="6" destOrd="0" presId="urn:microsoft.com/office/officeart/2018/5/layout/IconCircleLabelList"/>
    <dgm:cxn modelId="{AA28985B-33D4-49A7-98C6-0F40C5E5AF76}" type="presParOf" srcId="{4536C9DB-5287-401C-8A42-A9760DE57864}" destId="{A7D63880-C1A5-4644-8135-47EA050452EC}" srcOrd="0" destOrd="0" presId="urn:microsoft.com/office/officeart/2018/5/layout/IconCircleLabelList"/>
    <dgm:cxn modelId="{049018CB-DF11-4CD6-AA9B-3C96F6F4816E}" type="presParOf" srcId="{4536C9DB-5287-401C-8A42-A9760DE57864}" destId="{A1339CE3-BAC1-4E83-8E5D-503F570FD183}" srcOrd="1" destOrd="0" presId="urn:microsoft.com/office/officeart/2018/5/layout/IconCircleLabelList"/>
    <dgm:cxn modelId="{95B2108A-8140-4749-B2A5-B6601DB85AB9}" type="presParOf" srcId="{4536C9DB-5287-401C-8A42-A9760DE57864}" destId="{8C64D0D2-C62B-465C-A16A-E3EB404DC4B7}" srcOrd="2" destOrd="0" presId="urn:microsoft.com/office/officeart/2018/5/layout/IconCircleLabelList"/>
    <dgm:cxn modelId="{1F1AD76A-CA42-4A99-870F-54EA75F0A980}" type="presParOf" srcId="{4536C9DB-5287-401C-8A42-A9760DE57864}" destId="{D64E0721-D3B1-4D2D-82CF-FD9724C837F6}" srcOrd="3" destOrd="0" presId="urn:microsoft.com/office/officeart/2018/5/layout/IconCircleLabelList"/>
    <dgm:cxn modelId="{87E71F02-201F-40E6-8A30-73EE58345B02}" type="presParOf" srcId="{14FC2491-0911-4FE9-855A-3E00F6B8EBDF}" destId="{521B2289-EC77-4BC9-A332-AFF902FBF232}" srcOrd="7" destOrd="0" presId="urn:microsoft.com/office/officeart/2018/5/layout/IconCircleLabelList"/>
    <dgm:cxn modelId="{D4752D18-25CD-480F-B511-6922499AFBE7}" type="presParOf" srcId="{14FC2491-0911-4FE9-855A-3E00F6B8EBDF}" destId="{1EC6851E-8718-41A2-86F8-DCBD3FC4D5EE}" srcOrd="8" destOrd="0" presId="urn:microsoft.com/office/officeart/2018/5/layout/IconCircleLabelList"/>
    <dgm:cxn modelId="{B7ABEBA9-C40C-4482-9B0E-13B980BEF2A2}" type="presParOf" srcId="{1EC6851E-8718-41A2-86F8-DCBD3FC4D5EE}" destId="{5DBE3154-E4A6-4C55-BF7B-524F000DF50D}" srcOrd="0" destOrd="0" presId="urn:microsoft.com/office/officeart/2018/5/layout/IconCircleLabelList"/>
    <dgm:cxn modelId="{4595EBAC-8E3F-498C-8983-0F28433B41D6}" type="presParOf" srcId="{1EC6851E-8718-41A2-86F8-DCBD3FC4D5EE}" destId="{814B777B-0132-4869-9AD4-F5E69658B681}" srcOrd="1" destOrd="0" presId="urn:microsoft.com/office/officeart/2018/5/layout/IconCircleLabelList"/>
    <dgm:cxn modelId="{891E5339-98AB-4088-AE6F-CABF938C02B3}" type="presParOf" srcId="{1EC6851E-8718-41A2-86F8-DCBD3FC4D5EE}" destId="{26FE9C28-6FDF-4484-AC56-F8417000A1C2}" srcOrd="2" destOrd="0" presId="urn:microsoft.com/office/officeart/2018/5/layout/IconCircleLabelList"/>
    <dgm:cxn modelId="{82C56C8B-6E8D-4283-9D4F-4E3AE48291E1}" type="presParOf" srcId="{1EC6851E-8718-41A2-86F8-DCBD3FC4D5EE}" destId="{317751F1-3DD9-4C2C-961D-69F0CBDF10C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6DD8F-B6F4-4553-8606-9B12C3130FE5}">
      <dsp:nvSpPr>
        <dsp:cNvPr id="0" name=""/>
        <dsp:cNvSpPr/>
      </dsp:nvSpPr>
      <dsp:spPr>
        <a:xfrm>
          <a:off x="347383" y="626110"/>
          <a:ext cx="1084060" cy="10840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A3E6D-3C71-47F6-B44B-9858C6557ED5}">
      <dsp:nvSpPr>
        <dsp:cNvPr id="0" name=""/>
        <dsp:cNvSpPr/>
      </dsp:nvSpPr>
      <dsp:spPr>
        <a:xfrm>
          <a:off x="578412" y="857139"/>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EE0A9A-00BB-4215-B799-DBB50046E014}">
      <dsp:nvSpPr>
        <dsp:cNvPr id="0" name=""/>
        <dsp:cNvSpPr/>
      </dsp:nvSpPr>
      <dsp:spPr>
        <a:xfrm>
          <a:off x="839"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cap="none" dirty="0"/>
            <a:t>Business Problem</a:t>
          </a:r>
        </a:p>
      </dsp:txBody>
      <dsp:txXfrm>
        <a:off x="839" y="2047829"/>
        <a:ext cx="1777148" cy="710859"/>
      </dsp:txXfrm>
    </dsp:sp>
    <dsp:sp modelId="{EDD5733C-CCD9-4599-8C58-4B02E922454E}">
      <dsp:nvSpPr>
        <dsp:cNvPr id="0" name=""/>
        <dsp:cNvSpPr/>
      </dsp:nvSpPr>
      <dsp:spPr>
        <a:xfrm>
          <a:off x="2435532" y="626110"/>
          <a:ext cx="1084060" cy="10840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63347-6CDA-48DE-9A88-2C113D5F37C8}">
      <dsp:nvSpPr>
        <dsp:cNvPr id="0" name=""/>
        <dsp:cNvSpPr/>
      </dsp:nvSpPr>
      <dsp:spPr>
        <a:xfrm>
          <a:off x="2666562" y="857139"/>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9E6280-92C8-48ED-AAA5-CB1EA913663D}">
      <dsp:nvSpPr>
        <dsp:cNvPr id="0" name=""/>
        <dsp:cNvSpPr/>
      </dsp:nvSpPr>
      <dsp:spPr>
        <a:xfrm>
          <a:off x="208898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cap="none" dirty="0"/>
            <a:t>Objective &amp; Constraints</a:t>
          </a:r>
        </a:p>
      </dsp:txBody>
      <dsp:txXfrm>
        <a:off x="2088988" y="2047829"/>
        <a:ext cx="1777148" cy="710859"/>
      </dsp:txXfrm>
    </dsp:sp>
    <dsp:sp modelId="{1201F67B-982F-4AC4-9BC6-836A18C99220}">
      <dsp:nvSpPr>
        <dsp:cNvPr id="0" name=""/>
        <dsp:cNvSpPr/>
      </dsp:nvSpPr>
      <dsp:spPr>
        <a:xfrm>
          <a:off x="4523682" y="626110"/>
          <a:ext cx="1084060" cy="10840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ED9EF-70BE-4C14-8F07-C3C6F2C8AA19}">
      <dsp:nvSpPr>
        <dsp:cNvPr id="0" name=""/>
        <dsp:cNvSpPr/>
      </dsp:nvSpPr>
      <dsp:spPr>
        <a:xfrm>
          <a:off x="4754711" y="857139"/>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1A088D-3A56-420A-8DCF-17E9FEC2D25C}">
      <dsp:nvSpPr>
        <dsp:cNvPr id="0" name=""/>
        <dsp:cNvSpPr/>
      </dsp:nvSpPr>
      <dsp:spPr>
        <a:xfrm>
          <a:off x="417713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cap="none" dirty="0"/>
            <a:t>Exploratory Data Analysis</a:t>
          </a:r>
        </a:p>
      </dsp:txBody>
      <dsp:txXfrm>
        <a:off x="4177138" y="2047829"/>
        <a:ext cx="1777148" cy="710859"/>
      </dsp:txXfrm>
    </dsp:sp>
    <dsp:sp modelId="{A7D63880-C1A5-4644-8135-47EA050452EC}">
      <dsp:nvSpPr>
        <dsp:cNvPr id="0" name=""/>
        <dsp:cNvSpPr/>
      </dsp:nvSpPr>
      <dsp:spPr>
        <a:xfrm>
          <a:off x="6611831" y="626110"/>
          <a:ext cx="1084060" cy="10840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39CE3-BAC1-4E83-8E5D-503F570FD183}">
      <dsp:nvSpPr>
        <dsp:cNvPr id="0" name=""/>
        <dsp:cNvSpPr/>
      </dsp:nvSpPr>
      <dsp:spPr>
        <a:xfrm>
          <a:off x="6842860" y="857139"/>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4E0721-D3B1-4D2D-82CF-FD9724C837F6}">
      <dsp:nvSpPr>
        <dsp:cNvPr id="0" name=""/>
        <dsp:cNvSpPr/>
      </dsp:nvSpPr>
      <dsp:spPr>
        <a:xfrm>
          <a:off x="626528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cap="none" dirty="0"/>
            <a:t>Model Building</a:t>
          </a:r>
        </a:p>
      </dsp:txBody>
      <dsp:txXfrm>
        <a:off x="6265287" y="2047829"/>
        <a:ext cx="1777148" cy="710859"/>
      </dsp:txXfrm>
    </dsp:sp>
    <dsp:sp modelId="{5DBE3154-E4A6-4C55-BF7B-524F000DF50D}">
      <dsp:nvSpPr>
        <dsp:cNvPr id="0" name=""/>
        <dsp:cNvSpPr/>
      </dsp:nvSpPr>
      <dsp:spPr>
        <a:xfrm>
          <a:off x="8699981" y="626110"/>
          <a:ext cx="1084060" cy="10840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B777B-0132-4869-9AD4-F5E69658B681}">
      <dsp:nvSpPr>
        <dsp:cNvPr id="0" name=""/>
        <dsp:cNvSpPr/>
      </dsp:nvSpPr>
      <dsp:spPr>
        <a:xfrm>
          <a:off x="8931010" y="857139"/>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751F1-3DD9-4C2C-961D-69F0CBDF10CA}">
      <dsp:nvSpPr>
        <dsp:cNvPr id="0" name=""/>
        <dsp:cNvSpPr/>
      </dsp:nvSpPr>
      <dsp:spPr>
        <a:xfrm>
          <a:off x="835343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cap="none" dirty="0"/>
            <a:t>Insights &amp; Recommendations</a:t>
          </a:r>
        </a:p>
      </dsp:txBody>
      <dsp:txXfrm>
        <a:off x="8353437" y="2047829"/>
        <a:ext cx="1777148" cy="7108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1787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98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42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162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058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95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083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79989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4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3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1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73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20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29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1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65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4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20275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3709FB-0D94-4F3A-954E-07EB319FB4A8}"/>
              </a:ext>
            </a:extLst>
          </p:cNvPr>
          <p:cNvSpPr txBox="1"/>
          <p:nvPr/>
        </p:nvSpPr>
        <p:spPr>
          <a:xfrm>
            <a:off x="2341885" y="2690473"/>
            <a:ext cx="7436507" cy="907941"/>
          </a:xfrm>
          <a:prstGeom prst="rect">
            <a:avLst/>
          </a:prstGeom>
          <a:noFill/>
        </p:spPr>
        <p:txBody>
          <a:bodyPr wrap="square" rtlCol="0" anchor="ctr">
            <a:spAutoFit/>
          </a:bodyPr>
          <a:lstStyle/>
          <a:p>
            <a:pPr algn="ctr"/>
            <a:r>
              <a:rPr lang="en-US" sz="5300" b="1" dirty="0">
                <a:solidFill>
                  <a:schemeClr val="tx1">
                    <a:lumMod val="95000"/>
                  </a:schemeClr>
                </a:solidFill>
                <a:latin typeface="+mj-lt"/>
                <a:ea typeface="Verdana" panose="020B0604030504040204" pitchFamily="34" charset="0"/>
                <a:cs typeface="Arial" panose="020B0604020202020204" pitchFamily="34" charset="0"/>
              </a:rPr>
              <a:t>Customer Churn Prediction</a:t>
            </a:r>
          </a:p>
        </p:txBody>
      </p:sp>
      <p:sp>
        <p:nvSpPr>
          <p:cNvPr id="9" name="TextBox 8">
            <a:extLst>
              <a:ext uri="{FF2B5EF4-FFF2-40B4-BE49-F238E27FC236}">
                <a16:creationId xmlns:a16="http://schemas.microsoft.com/office/drawing/2014/main" id="{8853F950-2959-43F8-BF13-043FDD685C47}"/>
              </a:ext>
            </a:extLst>
          </p:cNvPr>
          <p:cNvSpPr txBox="1"/>
          <p:nvPr/>
        </p:nvSpPr>
        <p:spPr>
          <a:xfrm>
            <a:off x="3552121" y="3658009"/>
            <a:ext cx="5087754" cy="646331"/>
          </a:xfrm>
          <a:prstGeom prst="rect">
            <a:avLst/>
          </a:prstGeom>
          <a:noFill/>
        </p:spPr>
        <p:txBody>
          <a:bodyPr wrap="square" rtlCol="0" anchor="ctr">
            <a:spAutoFit/>
          </a:bodyPr>
          <a:lstStyle/>
          <a:p>
            <a:pPr algn="ctr"/>
            <a:r>
              <a:rPr lang="en-US" sz="3600" b="1" dirty="0">
                <a:solidFill>
                  <a:schemeClr val="tx1">
                    <a:lumMod val="95000"/>
                  </a:schemeClr>
                </a:solidFill>
                <a:latin typeface="+mj-lt"/>
                <a:ea typeface="Verdana" panose="020B0604030504040204" pitchFamily="34" charset="0"/>
                <a:cs typeface="Arial" panose="020B0604020202020204" pitchFamily="34" charset="0"/>
              </a:rPr>
              <a:t>Anurag V, DSBA – Oct,2020</a:t>
            </a:r>
          </a:p>
        </p:txBody>
      </p:sp>
      <p:cxnSp>
        <p:nvCxnSpPr>
          <p:cNvPr id="11" name="Straight Connector 10">
            <a:extLst>
              <a:ext uri="{FF2B5EF4-FFF2-40B4-BE49-F238E27FC236}">
                <a16:creationId xmlns:a16="http://schemas.microsoft.com/office/drawing/2014/main" id="{E37020F0-B11D-40DF-9049-53863755BD2D}"/>
              </a:ext>
            </a:extLst>
          </p:cNvPr>
          <p:cNvCxnSpPr/>
          <p:nvPr/>
        </p:nvCxnSpPr>
        <p:spPr>
          <a:xfrm>
            <a:off x="2052915" y="3538819"/>
            <a:ext cx="8211671"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1652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C7BEA5-63B8-4202-8F6A-1F95411B9C56}"/>
              </a:ext>
            </a:extLst>
          </p:cNvPr>
          <p:cNvSpPr txBox="1"/>
          <p:nvPr/>
        </p:nvSpPr>
        <p:spPr>
          <a:xfrm>
            <a:off x="582420" y="326408"/>
            <a:ext cx="5782521"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Important Features/Variables</a:t>
            </a:r>
          </a:p>
        </p:txBody>
      </p:sp>
      <p:sp>
        <p:nvSpPr>
          <p:cNvPr id="5" name="TextBox 4">
            <a:extLst>
              <a:ext uri="{FF2B5EF4-FFF2-40B4-BE49-F238E27FC236}">
                <a16:creationId xmlns:a16="http://schemas.microsoft.com/office/drawing/2014/main" id="{B6E4EC46-B66B-4A1F-BEA1-55F727FB2FEC}"/>
              </a:ext>
            </a:extLst>
          </p:cNvPr>
          <p:cNvSpPr txBox="1"/>
          <p:nvPr/>
        </p:nvSpPr>
        <p:spPr>
          <a:xfrm>
            <a:off x="582419" y="1639789"/>
            <a:ext cx="11027161" cy="3416320"/>
          </a:xfrm>
          <a:prstGeom prst="rect">
            <a:avLst/>
          </a:prstGeom>
          <a:noFill/>
        </p:spPr>
        <p:txBody>
          <a:bodyPr wrap="square" rtlCol="0" anchor="ctr">
            <a:spAutoFit/>
          </a:bodyPr>
          <a:lstStyle/>
          <a:p>
            <a:r>
              <a:rPr lang="en-US" sz="2400" b="1" dirty="0">
                <a:solidFill>
                  <a:schemeClr val="tx1">
                    <a:lumMod val="95000"/>
                  </a:schemeClr>
                </a:solidFill>
                <a:latin typeface="+mj-lt"/>
                <a:ea typeface="Verdana" panose="020B0604030504040204" pitchFamily="34" charset="0"/>
                <a:cs typeface="Arial" panose="020B0604020202020204" pitchFamily="34" charset="0"/>
              </a:rPr>
              <a:t>From the modelling exercise these are the top 5 features/variables which are important than other variables</a:t>
            </a:r>
          </a:p>
          <a:p>
            <a:endParaRPr lang="en-US" sz="2400" b="1" dirty="0">
              <a:solidFill>
                <a:schemeClr val="tx1">
                  <a:lumMod val="95000"/>
                </a:schemeClr>
              </a:solidFill>
              <a:latin typeface="+mj-lt"/>
              <a:ea typeface="Verdana" panose="020B060403050404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chemeClr val="tx1">
                    <a:lumMod val="95000"/>
                  </a:schemeClr>
                </a:solidFill>
                <a:latin typeface="+mj-lt"/>
                <a:ea typeface="Verdana" panose="020B0604030504040204" pitchFamily="34" charset="0"/>
                <a:cs typeface="Arial" panose="020B0604020202020204" pitchFamily="34" charset="0"/>
              </a:rPr>
              <a:t>Tenure</a:t>
            </a:r>
          </a:p>
          <a:p>
            <a:pPr marL="342900" indent="-342900">
              <a:buFont typeface="Arial" panose="020B0604020202020204" pitchFamily="34" charset="0"/>
              <a:buChar char="•"/>
            </a:pPr>
            <a:r>
              <a:rPr lang="en-US" sz="2400" b="1" dirty="0">
                <a:solidFill>
                  <a:schemeClr val="tx1">
                    <a:lumMod val="95000"/>
                  </a:schemeClr>
                </a:solidFill>
                <a:latin typeface="+mj-lt"/>
                <a:ea typeface="Verdana" panose="020B0604030504040204" pitchFamily="34" charset="0"/>
                <a:cs typeface="Arial" panose="020B0604020202020204" pitchFamily="34" charset="0"/>
              </a:rPr>
              <a:t>Account Segment</a:t>
            </a:r>
          </a:p>
          <a:p>
            <a:pPr marL="342900" indent="-342900">
              <a:buFont typeface="Arial" panose="020B0604020202020204" pitchFamily="34" charset="0"/>
              <a:buChar char="•"/>
            </a:pPr>
            <a:r>
              <a:rPr lang="en-US" sz="2400" b="1" dirty="0">
                <a:solidFill>
                  <a:schemeClr val="tx1">
                    <a:lumMod val="95000"/>
                  </a:schemeClr>
                </a:solidFill>
                <a:latin typeface="+mj-lt"/>
                <a:ea typeface="Verdana" panose="020B0604030504040204" pitchFamily="34" charset="0"/>
                <a:cs typeface="Arial" panose="020B0604020202020204" pitchFamily="34" charset="0"/>
              </a:rPr>
              <a:t>Days Since Last Connect with Customer care</a:t>
            </a:r>
          </a:p>
          <a:p>
            <a:pPr marL="342900" indent="-342900">
              <a:buFont typeface="Arial" panose="020B0604020202020204" pitchFamily="34" charset="0"/>
              <a:buChar char="•"/>
            </a:pPr>
            <a:r>
              <a:rPr lang="en-US" sz="2400" b="1" dirty="0">
                <a:solidFill>
                  <a:schemeClr val="tx1">
                    <a:lumMod val="95000"/>
                  </a:schemeClr>
                </a:solidFill>
                <a:latin typeface="+mj-lt"/>
                <a:ea typeface="Verdana" panose="020B0604030504040204" pitchFamily="34" charset="0"/>
                <a:cs typeface="Arial" panose="020B0604020202020204" pitchFamily="34" charset="0"/>
              </a:rPr>
              <a:t>Cashback</a:t>
            </a:r>
          </a:p>
          <a:p>
            <a:pPr marL="342900" indent="-342900">
              <a:buFont typeface="Arial" panose="020B0604020202020204" pitchFamily="34" charset="0"/>
              <a:buChar char="•"/>
            </a:pPr>
            <a:r>
              <a:rPr lang="en-US" sz="2400" b="1" dirty="0">
                <a:solidFill>
                  <a:schemeClr val="tx1">
                    <a:lumMod val="95000"/>
                  </a:schemeClr>
                </a:solidFill>
                <a:latin typeface="+mj-lt"/>
                <a:ea typeface="Verdana" panose="020B0604030504040204" pitchFamily="34" charset="0"/>
                <a:cs typeface="Arial" panose="020B0604020202020204" pitchFamily="34" charset="0"/>
              </a:rPr>
              <a:t>Revenue Growth (YOY)</a:t>
            </a:r>
          </a:p>
          <a:p>
            <a:pPr marL="342900" indent="-342900">
              <a:buFont typeface="Arial" panose="020B0604020202020204" pitchFamily="34" charset="0"/>
              <a:buChar char="•"/>
            </a:pPr>
            <a:endParaRPr lang="en-US" sz="2400" b="1" dirty="0">
              <a:solidFill>
                <a:schemeClr val="tx1">
                  <a:lumMod val="95000"/>
                </a:schemeClr>
              </a:solidFill>
              <a:latin typeface="+mj-lt"/>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558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18" name="Picture 9">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F6AEF573-F0F1-4CFE-9C21-7CEAE0532C40}"/>
              </a:ext>
            </a:extLst>
          </p:cNvPr>
          <p:cNvPicPr>
            <a:picLocks noChangeAspect="1"/>
          </p:cNvPicPr>
          <p:nvPr/>
        </p:nvPicPr>
        <p:blipFill>
          <a:blip r:embed="rId3"/>
          <a:stretch>
            <a:fillRect/>
          </a:stretch>
        </p:blipFill>
        <p:spPr>
          <a:xfrm>
            <a:off x="311891" y="1120647"/>
            <a:ext cx="7712441" cy="5321585"/>
          </a:xfrm>
          <a:prstGeom prst="rect">
            <a:avLst/>
          </a:prstGeom>
        </p:spPr>
      </p:pic>
      <p:sp>
        <p:nvSpPr>
          <p:cNvPr id="11" name="TextBox 10">
            <a:extLst>
              <a:ext uri="{FF2B5EF4-FFF2-40B4-BE49-F238E27FC236}">
                <a16:creationId xmlns:a16="http://schemas.microsoft.com/office/drawing/2014/main" id="{63250954-F31A-4977-874B-73FDED7560EB}"/>
              </a:ext>
            </a:extLst>
          </p:cNvPr>
          <p:cNvSpPr txBox="1"/>
          <p:nvPr/>
        </p:nvSpPr>
        <p:spPr>
          <a:xfrm>
            <a:off x="311891" y="186743"/>
            <a:ext cx="4663521"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ROC Curve for 5 Models</a:t>
            </a:r>
          </a:p>
        </p:txBody>
      </p:sp>
      <p:graphicFrame>
        <p:nvGraphicFramePr>
          <p:cNvPr id="2" name="Table 1">
            <a:extLst>
              <a:ext uri="{FF2B5EF4-FFF2-40B4-BE49-F238E27FC236}">
                <a16:creationId xmlns:a16="http://schemas.microsoft.com/office/drawing/2014/main" id="{0E9660C1-2244-4E63-91C0-DF50FD05C7ED}"/>
              </a:ext>
            </a:extLst>
          </p:cNvPr>
          <p:cNvGraphicFramePr>
            <a:graphicFrameLocks noGrp="1"/>
          </p:cNvGraphicFramePr>
          <p:nvPr>
            <p:extLst>
              <p:ext uri="{D42A27DB-BD31-4B8C-83A1-F6EECF244321}">
                <p14:modId xmlns:p14="http://schemas.microsoft.com/office/powerpoint/2010/main" val="2939543318"/>
              </p:ext>
            </p:extLst>
          </p:nvPr>
        </p:nvGraphicFramePr>
        <p:xfrm>
          <a:off x="8273469" y="1344706"/>
          <a:ext cx="3425471" cy="4706470"/>
        </p:xfrm>
        <a:graphic>
          <a:graphicData uri="http://schemas.openxmlformats.org/drawingml/2006/table">
            <a:tbl>
              <a:tblPr>
                <a:tableStyleId>{5C22544A-7EE6-4342-B048-85BDC9FD1C3A}</a:tableStyleId>
              </a:tblPr>
              <a:tblGrid>
                <a:gridCol w="529973">
                  <a:extLst>
                    <a:ext uri="{9D8B030D-6E8A-4147-A177-3AD203B41FA5}">
                      <a16:colId xmlns:a16="http://schemas.microsoft.com/office/drawing/2014/main" val="1175193458"/>
                    </a:ext>
                  </a:extLst>
                </a:gridCol>
                <a:gridCol w="1948893">
                  <a:extLst>
                    <a:ext uri="{9D8B030D-6E8A-4147-A177-3AD203B41FA5}">
                      <a16:colId xmlns:a16="http://schemas.microsoft.com/office/drawing/2014/main" val="4225214983"/>
                    </a:ext>
                  </a:extLst>
                </a:gridCol>
                <a:gridCol w="946605">
                  <a:extLst>
                    <a:ext uri="{9D8B030D-6E8A-4147-A177-3AD203B41FA5}">
                      <a16:colId xmlns:a16="http://schemas.microsoft.com/office/drawing/2014/main" val="2226752930"/>
                    </a:ext>
                  </a:extLst>
                </a:gridCol>
              </a:tblGrid>
              <a:tr h="639253">
                <a:tc>
                  <a:txBody>
                    <a:bodyPr/>
                    <a:lstStyle/>
                    <a:p>
                      <a:pPr algn="ctr" fontAlgn="ctr"/>
                      <a:r>
                        <a:rPr lang="en-US" sz="1800" u="none" strike="noStrike" dirty="0">
                          <a:effectLst/>
                        </a:rPr>
                        <a:t>S.No</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Model Description</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Test AUC Score</a:t>
                      </a:r>
                      <a:endParaRPr lang="en-US"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3715683"/>
                  </a:ext>
                </a:extLst>
              </a:tr>
              <a:tr h="719405">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KNN with SMOTE &amp; Hyper tuning</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98.28</a:t>
                      </a:r>
                      <a:endParaRPr lang="en-US"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0503270"/>
                  </a:ext>
                </a:extLst>
              </a:tr>
              <a:tr h="954501">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Random Forest with SMOTE &amp; Default Parameters</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98.65</a:t>
                      </a:r>
                      <a:endParaRPr lang="en-US"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79513057"/>
                  </a:ext>
                </a:extLst>
              </a:tr>
              <a:tr h="954501">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XG Boost with SMOTE &amp; Hyper tuning</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99.8</a:t>
                      </a:r>
                      <a:endParaRPr lang="en-US"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64277415"/>
                  </a:ext>
                </a:extLst>
              </a:tr>
              <a:tr h="719405">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a:effectLst/>
                        </a:rPr>
                        <a:t>Random Forest with Default Parameters</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99.15</a:t>
                      </a:r>
                      <a:endParaRPr lang="en-US"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2505220"/>
                  </a:ext>
                </a:extLst>
              </a:tr>
              <a:tr h="719405">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KNN with Hyper tuning</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98.88</a:t>
                      </a:r>
                      <a:endParaRPr lang="en-US"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3551720"/>
                  </a:ext>
                </a:extLst>
              </a:tr>
            </a:tbl>
          </a:graphicData>
        </a:graphic>
      </p:graphicFrame>
    </p:spTree>
    <p:extLst>
      <p:ext uri="{BB962C8B-B14F-4D97-AF65-F5344CB8AC3E}">
        <p14:creationId xmlns:p14="http://schemas.microsoft.com/office/powerpoint/2010/main" val="18740116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F2E456-CBD7-45FA-B213-5B5525F91BD1}"/>
              </a:ext>
            </a:extLst>
          </p:cNvPr>
          <p:cNvSpPr txBox="1"/>
          <p:nvPr/>
        </p:nvSpPr>
        <p:spPr>
          <a:xfrm>
            <a:off x="546562" y="245726"/>
            <a:ext cx="5683909"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Insights &amp; Recommendations</a:t>
            </a:r>
          </a:p>
        </p:txBody>
      </p:sp>
      <p:sp>
        <p:nvSpPr>
          <p:cNvPr id="3" name="TextBox 2">
            <a:extLst>
              <a:ext uri="{FF2B5EF4-FFF2-40B4-BE49-F238E27FC236}">
                <a16:creationId xmlns:a16="http://schemas.microsoft.com/office/drawing/2014/main" id="{9AA22C4E-06A8-4E9E-800E-102B305EF492}"/>
              </a:ext>
            </a:extLst>
          </p:cNvPr>
          <p:cNvSpPr txBox="1"/>
          <p:nvPr/>
        </p:nvSpPr>
        <p:spPr>
          <a:xfrm>
            <a:off x="546562" y="979963"/>
            <a:ext cx="10933484"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tx1">
                    <a:lumMod val="95000"/>
                  </a:schemeClr>
                </a:solidFill>
              </a:rPr>
              <a:t>More than </a:t>
            </a:r>
            <a:r>
              <a:rPr lang="en-US" sz="2400" b="1" dirty="0">
                <a:solidFill>
                  <a:schemeClr val="accent5">
                    <a:lumMod val="75000"/>
                  </a:schemeClr>
                </a:solidFill>
              </a:rPr>
              <a:t>70% of transactions </a:t>
            </a:r>
            <a:r>
              <a:rPr lang="en-US" sz="2400" dirty="0">
                <a:solidFill>
                  <a:schemeClr val="tx1">
                    <a:lumMod val="95000"/>
                  </a:schemeClr>
                </a:solidFill>
              </a:rPr>
              <a:t>are through Debit &amp; Credit Card. Hence company can tie up with credit/debit card agency for coupons, rewards etc. to attract customers &amp; similarly retain existing customer.</a:t>
            </a:r>
          </a:p>
          <a:p>
            <a:pPr marL="342900" indent="-342900" algn="just">
              <a:buFont typeface="Arial" panose="020B0604020202020204" pitchFamily="34" charset="0"/>
              <a:buChar char="•"/>
            </a:pPr>
            <a:r>
              <a:rPr lang="en-US" sz="2400" b="1" dirty="0">
                <a:solidFill>
                  <a:schemeClr val="accent5">
                    <a:lumMod val="75000"/>
                  </a:schemeClr>
                </a:solidFill>
              </a:rPr>
              <a:t>Around 73% of accounts </a:t>
            </a:r>
            <a:r>
              <a:rPr lang="en-US" sz="2400" dirty="0">
                <a:solidFill>
                  <a:schemeClr val="tx1">
                    <a:lumMod val="95000"/>
                  </a:schemeClr>
                </a:solidFill>
              </a:rPr>
              <a:t>are of ‘Regular Plus’ &amp; ‘Super’ segment. We can see around 20% churn in these segments combined. Company can further look into these segments for any changes in plans or any customization of plans, etc. so that they can reduce the churn rate.  </a:t>
            </a:r>
          </a:p>
          <a:p>
            <a:pPr marL="342900" indent="-342900" algn="just">
              <a:buFont typeface="Arial" panose="020B0604020202020204" pitchFamily="34" charset="0"/>
              <a:buChar char="•"/>
            </a:pPr>
            <a:r>
              <a:rPr lang="en-US" sz="2400" b="1" dirty="0">
                <a:solidFill>
                  <a:schemeClr val="accent5">
                    <a:lumMod val="75000"/>
                  </a:schemeClr>
                </a:solidFill>
              </a:rPr>
              <a:t>There is around 21% churn </a:t>
            </a:r>
            <a:r>
              <a:rPr lang="en-US" sz="2400" dirty="0">
                <a:solidFill>
                  <a:schemeClr val="tx1">
                    <a:lumMod val="95000"/>
                  </a:schemeClr>
                </a:solidFill>
              </a:rPr>
              <a:t>in accounts whose tenure is less than 15 months. Hence company can offer them any discounts/offers or suggest them different plans or providing them loyalty programs to retain their account.</a:t>
            </a:r>
          </a:p>
          <a:p>
            <a:pPr marL="342900" indent="-342900" algn="just">
              <a:buFont typeface="Arial" panose="020B0604020202020204" pitchFamily="34" charset="0"/>
              <a:buChar char="•"/>
            </a:pPr>
            <a:r>
              <a:rPr lang="en-US" sz="2400" b="1" dirty="0">
                <a:solidFill>
                  <a:schemeClr val="accent5">
                    <a:lumMod val="75000"/>
                  </a:schemeClr>
                </a:solidFill>
              </a:rPr>
              <a:t>Around 12% of customers </a:t>
            </a:r>
            <a:r>
              <a:rPr lang="en-US" sz="2400" dirty="0">
                <a:solidFill>
                  <a:schemeClr val="tx1">
                    <a:lumMod val="95000"/>
                  </a:schemeClr>
                </a:solidFill>
              </a:rPr>
              <a:t>who didn’t complaint, yet they have churned out which need to be addressed in detail by the company.</a:t>
            </a:r>
          </a:p>
          <a:p>
            <a:pPr marL="342900" indent="-342900" algn="just">
              <a:buFont typeface="Arial" panose="020B0604020202020204" pitchFamily="34" charset="0"/>
              <a:buChar char="•"/>
            </a:pPr>
            <a:r>
              <a:rPr lang="en-US" sz="2400" b="1" dirty="0">
                <a:solidFill>
                  <a:schemeClr val="accent5">
                    <a:lumMod val="75000"/>
                  </a:schemeClr>
                </a:solidFill>
              </a:rPr>
              <a:t>More than 20% of customers </a:t>
            </a:r>
            <a:r>
              <a:rPr lang="en-US" sz="2400" dirty="0">
                <a:solidFill>
                  <a:schemeClr val="tx1">
                    <a:lumMod val="95000"/>
                  </a:schemeClr>
                </a:solidFill>
              </a:rPr>
              <a:t>who have given satisfactory score of 3 &amp; above for customer care provided tend to churn, hence company should focus more on customer complaints, feedback and addressing them with minimum time. </a:t>
            </a:r>
          </a:p>
        </p:txBody>
      </p:sp>
    </p:spTree>
    <p:extLst>
      <p:ext uri="{BB962C8B-B14F-4D97-AF65-F5344CB8AC3E}">
        <p14:creationId xmlns:p14="http://schemas.microsoft.com/office/powerpoint/2010/main" val="278893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CF1A23-86A7-477B-88DD-C87FE9395768}"/>
              </a:ext>
            </a:extLst>
          </p:cNvPr>
          <p:cNvSpPr/>
          <p:nvPr/>
        </p:nvSpPr>
        <p:spPr>
          <a:xfrm>
            <a:off x="4444647" y="2680465"/>
            <a:ext cx="306962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86880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7CE9ABA-82EC-4126-AA95-AE7CDB098DA8}"/>
              </a:ext>
            </a:extLst>
          </p:cNvPr>
          <p:cNvGraphicFramePr/>
          <p:nvPr>
            <p:extLst>
              <p:ext uri="{D42A27DB-BD31-4B8C-83A1-F6EECF244321}">
                <p14:modId xmlns:p14="http://schemas.microsoft.com/office/powerpoint/2010/main" val="3471205104"/>
              </p:ext>
            </p:extLst>
          </p:nvPr>
        </p:nvGraphicFramePr>
        <p:xfrm>
          <a:off x="1176057" y="1880036"/>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566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913E2-E193-423A-A595-A170328855A4}"/>
              </a:ext>
            </a:extLst>
          </p:cNvPr>
          <p:cNvSpPr txBox="1"/>
          <p:nvPr/>
        </p:nvSpPr>
        <p:spPr>
          <a:xfrm>
            <a:off x="537597" y="519954"/>
            <a:ext cx="3406874" cy="653257"/>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Business Problem</a:t>
            </a:r>
          </a:p>
        </p:txBody>
      </p:sp>
      <p:sp>
        <p:nvSpPr>
          <p:cNvPr id="5" name="TextBox 4">
            <a:extLst>
              <a:ext uri="{FF2B5EF4-FFF2-40B4-BE49-F238E27FC236}">
                <a16:creationId xmlns:a16="http://schemas.microsoft.com/office/drawing/2014/main" id="{9FAAFB99-5982-4DA1-B82F-677B7F972397}"/>
              </a:ext>
            </a:extLst>
          </p:cNvPr>
          <p:cNvSpPr txBox="1"/>
          <p:nvPr/>
        </p:nvSpPr>
        <p:spPr>
          <a:xfrm>
            <a:off x="537597" y="2638797"/>
            <a:ext cx="11314028" cy="1938992"/>
          </a:xfrm>
          <a:prstGeom prst="rect">
            <a:avLst/>
          </a:prstGeom>
          <a:noFill/>
        </p:spPr>
        <p:txBody>
          <a:bodyPr wrap="square" rtlCol="0" anchor="ctr">
            <a:spAutoFit/>
          </a:bodyPr>
          <a:lstStyle/>
          <a:p>
            <a:pPr algn="just"/>
            <a:r>
              <a:rPr lang="en-US" sz="2400" dirty="0">
                <a:solidFill>
                  <a:schemeClr val="tx1">
                    <a:lumMod val="95000"/>
                  </a:schemeClr>
                </a:solidFill>
                <a:ea typeface="Verdana" panose="020B0604030504040204" pitchFamily="34" charset="0"/>
                <a:cs typeface="Arial" panose="020B0604020202020204" pitchFamily="34" charset="0"/>
              </a:rPr>
              <a:t>There is an E-commerce company facing a lot of competition in the current market scenario &amp; it has become challenging to retain existing customers. It’s more cost effective to retain existing customers than to acquire new ones, which is why it’s important to track customers at high risk of churning out and target them with retention strategies. We need to develop a churn prediction model &amp; provide some business recommendations. </a:t>
            </a:r>
          </a:p>
        </p:txBody>
      </p:sp>
    </p:spTree>
    <p:extLst>
      <p:ext uri="{BB962C8B-B14F-4D97-AF65-F5344CB8AC3E}">
        <p14:creationId xmlns:p14="http://schemas.microsoft.com/office/powerpoint/2010/main" val="56101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134282-7272-48CE-9E3E-C97D25A8C98A}"/>
              </a:ext>
            </a:extLst>
          </p:cNvPr>
          <p:cNvSpPr txBox="1"/>
          <p:nvPr/>
        </p:nvSpPr>
        <p:spPr>
          <a:xfrm>
            <a:off x="474843" y="433984"/>
            <a:ext cx="4446781"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Objective &amp; Constraints</a:t>
            </a:r>
          </a:p>
        </p:txBody>
      </p:sp>
      <p:sp>
        <p:nvSpPr>
          <p:cNvPr id="6" name="TextBox 5">
            <a:extLst>
              <a:ext uri="{FF2B5EF4-FFF2-40B4-BE49-F238E27FC236}">
                <a16:creationId xmlns:a16="http://schemas.microsoft.com/office/drawing/2014/main" id="{B2F5F4A9-331C-4440-A574-760553796A77}"/>
              </a:ext>
            </a:extLst>
          </p:cNvPr>
          <p:cNvSpPr txBox="1"/>
          <p:nvPr/>
        </p:nvSpPr>
        <p:spPr>
          <a:xfrm>
            <a:off x="474844" y="1616258"/>
            <a:ext cx="7727862" cy="1569660"/>
          </a:xfrm>
          <a:prstGeom prst="rect">
            <a:avLst/>
          </a:prstGeom>
          <a:noFill/>
        </p:spPr>
        <p:txBody>
          <a:bodyPr wrap="square" rtlCol="0" anchor="ctr">
            <a:spAutoFit/>
          </a:bodyPr>
          <a:lstStyle/>
          <a:p>
            <a:pPr algn="just"/>
            <a:r>
              <a:rPr lang="en-US" sz="2400" u="sng" dirty="0">
                <a:solidFill>
                  <a:schemeClr val="tx1">
                    <a:lumMod val="95000"/>
                  </a:schemeClr>
                </a:solidFill>
                <a:ea typeface="Verdana" panose="020B0604030504040204" pitchFamily="34" charset="0"/>
                <a:cs typeface="Arial" panose="020B0604020202020204" pitchFamily="34" charset="0"/>
              </a:rPr>
              <a:t>Main Objective of this business problem are</a:t>
            </a:r>
          </a:p>
          <a:p>
            <a:pPr marL="457200" indent="-457200" algn="just">
              <a:buFont typeface="Arial" panose="020B0604020202020204" pitchFamily="34" charset="0"/>
              <a:buChar char="•"/>
            </a:pPr>
            <a:r>
              <a:rPr lang="en-US" sz="2400" dirty="0">
                <a:solidFill>
                  <a:schemeClr val="tx1">
                    <a:lumMod val="95000"/>
                  </a:schemeClr>
                </a:solidFill>
                <a:ea typeface="Verdana" panose="020B0604030504040204" pitchFamily="34" charset="0"/>
                <a:cs typeface="Arial" panose="020B0604020202020204" pitchFamily="34" charset="0"/>
              </a:rPr>
              <a:t>To develop a churn prediction model.</a:t>
            </a:r>
          </a:p>
          <a:p>
            <a:pPr marL="457200" indent="-457200" algn="just">
              <a:buFont typeface="Arial" panose="020B0604020202020204" pitchFamily="34" charset="0"/>
              <a:buChar char="•"/>
            </a:pPr>
            <a:r>
              <a:rPr lang="en-US" sz="2400" dirty="0">
                <a:solidFill>
                  <a:schemeClr val="tx1">
                    <a:lumMod val="95000"/>
                  </a:schemeClr>
                </a:solidFill>
                <a:ea typeface="Verdana" panose="020B0604030504040204" pitchFamily="34" charset="0"/>
                <a:cs typeface="Arial" panose="020B0604020202020204" pitchFamily="34" charset="0"/>
              </a:rPr>
              <a:t>Providing valuable insights from the data</a:t>
            </a:r>
          </a:p>
          <a:p>
            <a:pPr marL="457200" indent="-457200" algn="just">
              <a:buFont typeface="Arial" panose="020B0604020202020204" pitchFamily="34" charset="0"/>
              <a:buChar char="•"/>
            </a:pPr>
            <a:r>
              <a:rPr lang="en-US" sz="2400" dirty="0">
                <a:solidFill>
                  <a:schemeClr val="tx1">
                    <a:lumMod val="95000"/>
                  </a:schemeClr>
                </a:solidFill>
                <a:ea typeface="Verdana" panose="020B0604030504040204" pitchFamily="34" charset="0"/>
                <a:cs typeface="Arial" panose="020B0604020202020204" pitchFamily="34" charset="0"/>
              </a:rPr>
              <a:t>Business Recommendations </a:t>
            </a:r>
          </a:p>
        </p:txBody>
      </p:sp>
      <p:sp>
        <p:nvSpPr>
          <p:cNvPr id="8" name="TextBox 7">
            <a:extLst>
              <a:ext uri="{FF2B5EF4-FFF2-40B4-BE49-F238E27FC236}">
                <a16:creationId xmlns:a16="http://schemas.microsoft.com/office/drawing/2014/main" id="{0C5AF52D-CAA5-4434-88D8-B4D65264549B}"/>
              </a:ext>
            </a:extLst>
          </p:cNvPr>
          <p:cNvSpPr txBox="1"/>
          <p:nvPr/>
        </p:nvSpPr>
        <p:spPr>
          <a:xfrm>
            <a:off x="474843" y="4041413"/>
            <a:ext cx="5083274" cy="1200329"/>
          </a:xfrm>
          <a:prstGeom prst="rect">
            <a:avLst/>
          </a:prstGeom>
          <a:noFill/>
        </p:spPr>
        <p:txBody>
          <a:bodyPr wrap="square" rtlCol="0" anchor="ctr">
            <a:spAutoFit/>
          </a:bodyPr>
          <a:lstStyle/>
          <a:p>
            <a:pPr algn="just"/>
            <a:r>
              <a:rPr lang="en-US" sz="2400" u="sng" dirty="0">
                <a:solidFill>
                  <a:schemeClr val="tx1">
                    <a:lumMod val="95000"/>
                  </a:schemeClr>
                </a:solidFill>
                <a:ea typeface="Verdana" panose="020B0604030504040204" pitchFamily="34" charset="0"/>
                <a:cs typeface="Arial" panose="020B0604020202020204" pitchFamily="34" charset="0"/>
              </a:rPr>
              <a:t>Major constraints/challenges faced</a:t>
            </a:r>
            <a:r>
              <a:rPr lang="en-US" sz="2400" dirty="0">
                <a:solidFill>
                  <a:schemeClr val="tx1">
                    <a:lumMod val="95000"/>
                  </a:schemeClr>
                </a:solidFill>
                <a:ea typeface="Verdana" panose="020B0604030504040204" pitchFamily="34" charset="0"/>
                <a:cs typeface="Arial" panose="020B0604020202020204" pitchFamily="34" charset="0"/>
              </a:rPr>
              <a:t>,</a:t>
            </a:r>
          </a:p>
          <a:p>
            <a:pPr marL="457200" indent="-457200" algn="just">
              <a:buFont typeface="Arial" panose="020B0604020202020204" pitchFamily="34" charset="0"/>
              <a:buChar char="•"/>
            </a:pPr>
            <a:r>
              <a:rPr lang="en-US" sz="2400" dirty="0">
                <a:solidFill>
                  <a:schemeClr val="tx1">
                    <a:lumMod val="95000"/>
                  </a:schemeClr>
                </a:solidFill>
                <a:ea typeface="Verdana" panose="020B0604030504040204" pitchFamily="34" charset="0"/>
                <a:cs typeface="Arial" panose="020B0604020202020204" pitchFamily="34" charset="0"/>
              </a:rPr>
              <a:t>Missing Data &amp; Outliers.</a:t>
            </a:r>
          </a:p>
          <a:p>
            <a:pPr marL="457200" indent="-457200" algn="just">
              <a:buFont typeface="Arial" panose="020B0604020202020204" pitchFamily="34" charset="0"/>
              <a:buChar char="•"/>
            </a:pPr>
            <a:r>
              <a:rPr lang="en-US" sz="2400" dirty="0">
                <a:solidFill>
                  <a:schemeClr val="tx1">
                    <a:lumMod val="95000"/>
                  </a:schemeClr>
                </a:solidFill>
                <a:ea typeface="Verdana" panose="020B0604030504040204" pitchFamily="34" charset="0"/>
                <a:cs typeface="Arial" panose="020B0604020202020204" pitchFamily="34" charset="0"/>
              </a:rPr>
              <a:t>Data imbalance.</a:t>
            </a:r>
          </a:p>
        </p:txBody>
      </p:sp>
    </p:spTree>
    <p:extLst>
      <p:ext uri="{BB962C8B-B14F-4D97-AF65-F5344CB8AC3E}">
        <p14:creationId xmlns:p14="http://schemas.microsoft.com/office/powerpoint/2010/main" val="243901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927F4-8389-49FB-B071-26556171DCC6}"/>
              </a:ext>
            </a:extLst>
          </p:cNvPr>
          <p:cNvSpPr txBox="1"/>
          <p:nvPr/>
        </p:nvSpPr>
        <p:spPr>
          <a:xfrm>
            <a:off x="474843" y="410235"/>
            <a:ext cx="4832263"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Exploratory Data Analysis</a:t>
            </a:r>
          </a:p>
        </p:txBody>
      </p:sp>
      <p:sp>
        <p:nvSpPr>
          <p:cNvPr id="2" name="TextBox 1">
            <a:extLst>
              <a:ext uri="{FF2B5EF4-FFF2-40B4-BE49-F238E27FC236}">
                <a16:creationId xmlns:a16="http://schemas.microsoft.com/office/drawing/2014/main" id="{A145F945-357E-4DA7-A6F9-F95EF60274F5}"/>
              </a:ext>
            </a:extLst>
          </p:cNvPr>
          <p:cNvSpPr txBox="1"/>
          <p:nvPr/>
        </p:nvSpPr>
        <p:spPr>
          <a:xfrm>
            <a:off x="474843" y="1783976"/>
            <a:ext cx="7136192"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Original Dataset Consists of </a:t>
            </a:r>
            <a:r>
              <a:rPr lang="en-US" sz="2400" b="1" dirty="0">
                <a:solidFill>
                  <a:schemeClr val="accent5">
                    <a:lumMod val="75000"/>
                  </a:schemeClr>
                </a:solidFill>
              </a:rPr>
              <a:t>11,260 Observations </a:t>
            </a:r>
            <a:r>
              <a:rPr lang="en-US" sz="2400" dirty="0"/>
              <a:t>&amp; </a:t>
            </a:r>
            <a:r>
              <a:rPr lang="en-US" sz="2400" b="1" dirty="0">
                <a:solidFill>
                  <a:schemeClr val="accent5">
                    <a:lumMod val="75000"/>
                  </a:schemeClr>
                </a:solidFill>
              </a:rPr>
              <a:t>19 Variables</a:t>
            </a:r>
            <a:r>
              <a:rPr lang="en-US" sz="2400" b="1" dirty="0"/>
              <a:t>.</a:t>
            </a:r>
          </a:p>
          <a:p>
            <a:pPr marL="285750" indent="-285750" algn="just">
              <a:buFont typeface="Arial" panose="020B0604020202020204" pitchFamily="34" charset="0"/>
              <a:buChar char="•"/>
            </a:pPr>
            <a:r>
              <a:rPr lang="en-US" sz="2400" dirty="0"/>
              <a:t>Around 14 are of continuous &amp; ordinal type and balance 5 are of categorical/object type. </a:t>
            </a:r>
            <a:endParaRPr lang="en-US" sz="2400" b="1" dirty="0"/>
          </a:p>
          <a:p>
            <a:pPr marL="285750" indent="-285750" algn="just">
              <a:buFont typeface="Arial" panose="020B0604020202020204" pitchFamily="34" charset="0"/>
              <a:buChar char="•"/>
            </a:pPr>
            <a:r>
              <a:rPr lang="en-US" sz="2400" dirty="0"/>
              <a:t>After renaming unwanted attributes, total of </a:t>
            </a:r>
            <a:r>
              <a:rPr lang="en-US" sz="2400" b="1" dirty="0">
                <a:solidFill>
                  <a:schemeClr val="accent5">
                    <a:lumMod val="75000"/>
                  </a:schemeClr>
                </a:solidFill>
              </a:rPr>
              <a:t>4,361 Null values</a:t>
            </a:r>
            <a:r>
              <a:rPr lang="en-US" sz="2400" b="1" dirty="0"/>
              <a:t> </a:t>
            </a:r>
            <a:r>
              <a:rPr lang="en-US" sz="2400" dirty="0"/>
              <a:t>are present in the dataset &amp; same has been treated using KNN Imputer. </a:t>
            </a:r>
          </a:p>
          <a:p>
            <a:pPr marL="285750" indent="-285750" algn="just">
              <a:buFont typeface="Arial" panose="020B0604020202020204" pitchFamily="34" charset="0"/>
              <a:buChar char="•"/>
            </a:pPr>
            <a:r>
              <a:rPr lang="en-US" sz="2400" dirty="0"/>
              <a:t>We can see that around </a:t>
            </a:r>
            <a:r>
              <a:rPr lang="en-US" sz="2400" b="1" dirty="0">
                <a:solidFill>
                  <a:schemeClr val="accent5">
                    <a:lumMod val="75000"/>
                  </a:schemeClr>
                </a:solidFill>
              </a:rPr>
              <a:t>17% of customers </a:t>
            </a:r>
            <a:r>
              <a:rPr lang="en-US" sz="2400" dirty="0"/>
              <a:t>have churned, which implies that there is data skewness towards customers who have not churned. Will be applying SMOTE to reduce the imbalance. </a:t>
            </a:r>
          </a:p>
        </p:txBody>
      </p:sp>
      <p:graphicFrame>
        <p:nvGraphicFramePr>
          <p:cNvPr id="10" name="Chart 9">
            <a:extLst>
              <a:ext uri="{FF2B5EF4-FFF2-40B4-BE49-F238E27FC236}">
                <a16:creationId xmlns:a16="http://schemas.microsoft.com/office/drawing/2014/main" id="{C2A21B57-4465-4A89-8D3E-0BA34879591F}"/>
              </a:ext>
            </a:extLst>
          </p:cNvPr>
          <p:cNvGraphicFramePr/>
          <p:nvPr>
            <p:extLst>
              <p:ext uri="{D42A27DB-BD31-4B8C-83A1-F6EECF244321}">
                <p14:modId xmlns:p14="http://schemas.microsoft.com/office/powerpoint/2010/main" val="1653678630"/>
              </p:ext>
            </p:extLst>
          </p:nvPr>
        </p:nvGraphicFramePr>
        <p:xfrm>
          <a:off x="6396130" y="1080914"/>
          <a:ext cx="5795870" cy="503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934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83B67-78B8-4E47-BA69-DF21549F1749}"/>
              </a:ext>
            </a:extLst>
          </p:cNvPr>
          <p:cNvSpPr txBox="1"/>
          <p:nvPr/>
        </p:nvSpPr>
        <p:spPr>
          <a:xfrm>
            <a:off x="412090" y="130931"/>
            <a:ext cx="4742617"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Exploratory Data Analysis</a:t>
            </a:r>
          </a:p>
        </p:txBody>
      </p:sp>
      <p:graphicFrame>
        <p:nvGraphicFramePr>
          <p:cNvPr id="7" name="Chart 6">
            <a:extLst>
              <a:ext uri="{FF2B5EF4-FFF2-40B4-BE49-F238E27FC236}">
                <a16:creationId xmlns:a16="http://schemas.microsoft.com/office/drawing/2014/main" id="{E91E52BD-4750-465F-AE9B-96A747EA07D2}"/>
              </a:ext>
            </a:extLst>
          </p:cNvPr>
          <p:cNvGraphicFramePr/>
          <p:nvPr>
            <p:extLst>
              <p:ext uri="{D42A27DB-BD31-4B8C-83A1-F6EECF244321}">
                <p14:modId xmlns:p14="http://schemas.microsoft.com/office/powerpoint/2010/main" val="627164900"/>
              </p:ext>
            </p:extLst>
          </p:nvPr>
        </p:nvGraphicFramePr>
        <p:xfrm>
          <a:off x="412090" y="1331259"/>
          <a:ext cx="5513580" cy="35858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3C105989-DDB1-4464-AC8F-756EFB115A13}"/>
              </a:ext>
            </a:extLst>
          </p:cNvPr>
          <p:cNvGraphicFramePr/>
          <p:nvPr>
            <p:extLst>
              <p:ext uri="{D42A27DB-BD31-4B8C-83A1-F6EECF244321}">
                <p14:modId xmlns:p14="http://schemas.microsoft.com/office/powerpoint/2010/main" val="888211006"/>
              </p:ext>
            </p:extLst>
          </p:nvPr>
        </p:nvGraphicFramePr>
        <p:xfrm>
          <a:off x="6427980" y="1331259"/>
          <a:ext cx="5432325" cy="358588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65871A3-A0DB-47E2-9349-D7220CE470AF}"/>
              </a:ext>
            </a:extLst>
          </p:cNvPr>
          <p:cNvSpPr txBox="1"/>
          <p:nvPr/>
        </p:nvSpPr>
        <p:spPr>
          <a:xfrm>
            <a:off x="412090" y="5157409"/>
            <a:ext cx="5513579" cy="1569660"/>
          </a:xfrm>
          <a:prstGeom prst="rect">
            <a:avLst/>
          </a:prstGeom>
          <a:noFill/>
        </p:spPr>
        <p:txBody>
          <a:bodyPr wrap="square" rtlCol="0">
            <a:spAutoFit/>
          </a:bodyPr>
          <a:lstStyle/>
          <a:p>
            <a:pPr algn="just"/>
            <a:r>
              <a:rPr lang="en-US" sz="2400" dirty="0"/>
              <a:t>Around </a:t>
            </a:r>
            <a:r>
              <a:rPr lang="en-US" sz="2400" b="1" dirty="0">
                <a:solidFill>
                  <a:schemeClr val="accent5">
                    <a:lumMod val="75000"/>
                  </a:schemeClr>
                </a:solidFill>
              </a:rPr>
              <a:t>72% of customers </a:t>
            </a:r>
            <a:r>
              <a:rPr lang="en-US" sz="2400" dirty="0"/>
              <a:t>preferred Debit &amp; Credit Card. Churn rate is more for customers who preferred debit &amp; credit card as their transaction type. </a:t>
            </a:r>
          </a:p>
        </p:txBody>
      </p:sp>
      <p:sp>
        <p:nvSpPr>
          <p:cNvPr id="13" name="TextBox 12">
            <a:extLst>
              <a:ext uri="{FF2B5EF4-FFF2-40B4-BE49-F238E27FC236}">
                <a16:creationId xmlns:a16="http://schemas.microsoft.com/office/drawing/2014/main" id="{3240CFB4-56ED-4501-830C-9EFEAC3D0D1B}"/>
              </a:ext>
            </a:extLst>
          </p:cNvPr>
          <p:cNvSpPr txBox="1"/>
          <p:nvPr/>
        </p:nvSpPr>
        <p:spPr>
          <a:xfrm>
            <a:off x="6387352" y="5157409"/>
            <a:ext cx="5513579" cy="1569660"/>
          </a:xfrm>
          <a:prstGeom prst="rect">
            <a:avLst/>
          </a:prstGeom>
          <a:noFill/>
        </p:spPr>
        <p:txBody>
          <a:bodyPr wrap="square" rtlCol="0">
            <a:spAutoFit/>
          </a:bodyPr>
          <a:lstStyle/>
          <a:p>
            <a:pPr algn="just"/>
            <a:r>
              <a:rPr lang="en-US" sz="2400" dirty="0"/>
              <a:t>Around </a:t>
            </a:r>
            <a:r>
              <a:rPr lang="en-US" sz="2400" b="1" dirty="0">
                <a:solidFill>
                  <a:schemeClr val="accent5">
                    <a:lumMod val="75000"/>
                  </a:schemeClr>
                </a:solidFill>
              </a:rPr>
              <a:t>73% of accounts </a:t>
            </a:r>
            <a:r>
              <a:rPr lang="en-US" sz="2400" dirty="0"/>
              <a:t>are of Regular Plus &amp; Super type and we have seen that these account segments are having high churn rate when compared to others. </a:t>
            </a:r>
          </a:p>
        </p:txBody>
      </p:sp>
      <p:sp>
        <p:nvSpPr>
          <p:cNvPr id="2" name="TextBox 1">
            <a:extLst>
              <a:ext uri="{FF2B5EF4-FFF2-40B4-BE49-F238E27FC236}">
                <a16:creationId xmlns:a16="http://schemas.microsoft.com/office/drawing/2014/main" id="{A42FE1B0-E9A3-4FDD-B948-6B4C72275C1A}"/>
              </a:ext>
            </a:extLst>
          </p:cNvPr>
          <p:cNvSpPr txBox="1"/>
          <p:nvPr/>
        </p:nvSpPr>
        <p:spPr>
          <a:xfrm>
            <a:off x="2420326" y="869594"/>
            <a:ext cx="1497106" cy="369332"/>
          </a:xfrm>
          <a:prstGeom prst="rect">
            <a:avLst/>
          </a:prstGeom>
          <a:noFill/>
        </p:spPr>
        <p:txBody>
          <a:bodyPr wrap="square" rtlCol="0">
            <a:spAutoFit/>
          </a:bodyPr>
          <a:lstStyle/>
          <a:p>
            <a:r>
              <a:rPr lang="en-US" dirty="0"/>
              <a:t>Payment Type</a:t>
            </a:r>
          </a:p>
        </p:txBody>
      </p:sp>
      <p:sp>
        <p:nvSpPr>
          <p:cNvPr id="8" name="TextBox 7">
            <a:extLst>
              <a:ext uri="{FF2B5EF4-FFF2-40B4-BE49-F238E27FC236}">
                <a16:creationId xmlns:a16="http://schemas.microsoft.com/office/drawing/2014/main" id="{83C2D2C0-1FB4-4BFD-92DC-ED5187319183}"/>
              </a:ext>
            </a:extLst>
          </p:cNvPr>
          <p:cNvSpPr txBox="1"/>
          <p:nvPr/>
        </p:nvSpPr>
        <p:spPr>
          <a:xfrm>
            <a:off x="8153541" y="869594"/>
            <a:ext cx="1981200" cy="369332"/>
          </a:xfrm>
          <a:prstGeom prst="rect">
            <a:avLst/>
          </a:prstGeom>
          <a:noFill/>
        </p:spPr>
        <p:txBody>
          <a:bodyPr wrap="square" rtlCol="0" anchor="ctr">
            <a:spAutoFit/>
          </a:bodyPr>
          <a:lstStyle/>
          <a:p>
            <a:pPr algn="ctr"/>
            <a:r>
              <a:rPr lang="en-US" dirty="0"/>
              <a:t>Account Segments</a:t>
            </a:r>
          </a:p>
        </p:txBody>
      </p:sp>
    </p:spTree>
    <p:extLst>
      <p:ext uri="{BB962C8B-B14F-4D97-AF65-F5344CB8AC3E}">
        <p14:creationId xmlns:p14="http://schemas.microsoft.com/office/powerpoint/2010/main" val="319652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2" descr="Sheet 1">
            <a:extLst>
              <a:ext uri="{FF2B5EF4-FFF2-40B4-BE49-F238E27FC236}">
                <a16:creationId xmlns:a16="http://schemas.microsoft.com/office/drawing/2014/main" id="{5D2919AC-AB1D-4222-BD93-5E462FD0D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11" y="845239"/>
            <a:ext cx="10965575" cy="4297241"/>
          </a:xfrm>
          <a:prstGeom prst="rect">
            <a:avLst/>
          </a:prstGeom>
        </p:spPr>
      </p:pic>
      <p:sp>
        <p:nvSpPr>
          <p:cNvPr id="11" name="TextBox 10">
            <a:extLst>
              <a:ext uri="{FF2B5EF4-FFF2-40B4-BE49-F238E27FC236}">
                <a16:creationId xmlns:a16="http://schemas.microsoft.com/office/drawing/2014/main" id="{30ED5936-DCA4-4A05-B028-965E38E40486}"/>
              </a:ext>
            </a:extLst>
          </p:cNvPr>
          <p:cNvSpPr txBox="1"/>
          <p:nvPr/>
        </p:nvSpPr>
        <p:spPr>
          <a:xfrm>
            <a:off x="613211" y="5346250"/>
            <a:ext cx="10965575" cy="1200329"/>
          </a:xfrm>
          <a:prstGeom prst="rect">
            <a:avLst/>
          </a:prstGeom>
          <a:noFill/>
        </p:spPr>
        <p:txBody>
          <a:bodyPr wrap="square" rtlCol="0">
            <a:spAutoFit/>
          </a:bodyPr>
          <a:lstStyle/>
          <a:p>
            <a:pPr algn="just"/>
            <a:r>
              <a:rPr lang="en-US" sz="2400" dirty="0"/>
              <a:t>Around </a:t>
            </a:r>
            <a:r>
              <a:rPr lang="en-US" sz="2400" b="1" dirty="0">
                <a:solidFill>
                  <a:schemeClr val="accent5">
                    <a:lumMod val="75000"/>
                  </a:schemeClr>
                </a:solidFill>
              </a:rPr>
              <a:t>85% of account tenure </a:t>
            </a:r>
            <a:r>
              <a:rPr lang="en-US" sz="2400" dirty="0"/>
              <a:t>is less than 20 months, we can see that the data is slightly skewed towards tenure less than 2 months. For other continuous variables there is not much of skewness present. </a:t>
            </a:r>
          </a:p>
        </p:txBody>
      </p:sp>
    </p:spTree>
    <p:extLst>
      <p:ext uri="{BB962C8B-B14F-4D97-AF65-F5344CB8AC3E}">
        <p14:creationId xmlns:p14="http://schemas.microsoft.com/office/powerpoint/2010/main" val="86390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564A4C-FEB2-41C6-B733-E594CF6E27A6}"/>
              </a:ext>
            </a:extLst>
          </p:cNvPr>
          <p:cNvSpPr txBox="1"/>
          <p:nvPr/>
        </p:nvSpPr>
        <p:spPr>
          <a:xfrm>
            <a:off x="528633" y="442949"/>
            <a:ext cx="3066214"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Model Building</a:t>
            </a:r>
          </a:p>
        </p:txBody>
      </p:sp>
      <p:sp>
        <p:nvSpPr>
          <p:cNvPr id="6" name="TextBox 5">
            <a:extLst>
              <a:ext uri="{FF2B5EF4-FFF2-40B4-BE49-F238E27FC236}">
                <a16:creationId xmlns:a16="http://schemas.microsoft.com/office/drawing/2014/main" id="{E76E9CB3-1CBD-42DB-87F2-4B96D28A2306}"/>
              </a:ext>
            </a:extLst>
          </p:cNvPr>
          <p:cNvSpPr txBox="1"/>
          <p:nvPr/>
        </p:nvSpPr>
        <p:spPr>
          <a:xfrm>
            <a:off x="528633" y="1720840"/>
            <a:ext cx="10965575" cy="3416320"/>
          </a:xfrm>
          <a:prstGeom prst="rect">
            <a:avLst/>
          </a:prstGeom>
          <a:noFill/>
        </p:spPr>
        <p:txBody>
          <a:bodyPr wrap="square" rtlCol="0">
            <a:spAutoFit/>
          </a:bodyPr>
          <a:lstStyle/>
          <a:p>
            <a:pPr algn="just"/>
            <a:r>
              <a:rPr lang="en-US" sz="2400" dirty="0"/>
              <a:t>We have opted for 6 models with around 22 combinations, which includes model with </a:t>
            </a:r>
            <a:r>
              <a:rPr lang="en-US" sz="2400" b="1" dirty="0">
                <a:solidFill>
                  <a:schemeClr val="accent5">
                    <a:lumMod val="75000"/>
                  </a:schemeClr>
                </a:solidFill>
              </a:rPr>
              <a:t>hyperparameter tuning</a:t>
            </a:r>
            <a:r>
              <a:rPr lang="en-US" sz="2400" dirty="0"/>
              <a:t>, </a:t>
            </a:r>
            <a:r>
              <a:rPr lang="en-US" sz="2400" b="1" dirty="0">
                <a:solidFill>
                  <a:schemeClr val="accent5">
                    <a:lumMod val="75000"/>
                  </a:schemeClr>
                </a:solidFill>
              </a:rPr>
              <a:t>SMOTE</a:t>
            </a:r>
            <a:r>
              <a:rPr lang="en-US" sz="2400" dirty="0"/>
              <a:t> etc. </a:t>
            </a:r>
          </a:p>
          <a:p>
            <a:pPr algn="just"/>
            <a:endParaRPr lang="en-US" sz="2400" dirty="0"/>
          </a:p>
          <a:p>
            <a:pPr marL="342900" indent="-342900" algn="just">
              <a:buFont typeface="Arial" panose="020B0604020202020204" pitchFamily="34" charset="0"/>
              <a:buChar char="•"/>
            </a:pPr>
            <a:r>
              <a:rPr lang="en-US" sz="2400" dirty="0"/>
              <a:t>K-Nearest Neighbors </a:t>
            </a:r>
          </a:p>
          <a:p>
            <a:pPr marL="342900" indent="-342900" algn="just">
              <a:buFont typeface="Arial" panose="020B0604020202020204" pitchFamily="34" charset="0"/>
              <a:buChar char="•"/>
            </a:pPr>
            <a:r>
              <a:rPr lang="en-US" sz="2400" dirty="0"/>
              <a:t>Random Forest Classifier</a:t>
            </a:r>
          </a:p>
          <a:p>
            <a:pPr marL="342900" indent="-342900" algn="just">
              <a:buFont typeface="Arial" panose="020B0604020202020204" pitchFamily="34" charset="0"/>
              <a:buChar char="•"/>
            </a:pPr>
            <a:r>
              <a:rPr lang="en-US" sz="2400" dirty="0"/>
              <a:t>XG Boost</a:t>
            </a:r>
          </a:p>
          <a:p>
            <a:pPr marL="342900" indent="-342900" algn="just">
              <a:buFont typeface="Arial" panose="020B0604020202020204" pitchFamily="34" charset="0"/>
              <a:buChar char="•"/>
            </a:pPr>
            <a:r>
              <a:rPr lang="en-US" sz="2400" dirty="0"/>
              <a:t>Artificial Neural Networks</a:t>
            </a:r>
          </a:p>
          <a:p>
            <a:pPr marL="342900" indent="-342900" algn="just">
              <a:buFont typeface="Arial" panose="020B0604020202020204" pitchFamily="34" charset="0"/>
              <a:buChar char="•"/>
            </a:pPr>
            <a:r>
              <a:rPr lang="en-US" sz="2400" dirty="0"/>
              <a:t>Logistic Regression</a:t>
            </a:r>
          </a:p>
          <a:p>
            <a:pPr marL="342900" indent="-342900" algn="just">
              <a:buFont typeface="Arial" panose="020B0604020202020204" pitchFamily="34" charset="0"/>
              <a:buChar char="•"/>
            </a:pPr>
            <a:r>
              <a:rPr lang="en-US" sz="2400" dirty="0"/>
              <a:t>Support Vector Classifier</a:t>
            </a:r>
          </a:p>
        </p:txBody>
      </p:sp>
      <p:sp>
        <p:nvSpPr>
          <p:cNvPr id="5" name="TextBox 4">
            <a:extLst>
              <a:ext uri="{FF2B5EF4-FFF2-40B4-BE49-F238E27FC236}">
                <a16:creationId xmlns:a16="http://schemas.microsoft.com/office/drawing/2014/main" id="{60A54A37-729C-4F28-B9C0-5C4BB6063992}"/>
              </a:ext>
            </a:extLst>
          </p:cNvPr>
          <p:cNvSpPr txBox="1"/>
          <p:nvPr/>
        </p:nvSpPr>
        <p:spPr>
          <a:xfrm>
            <a:off x="7162800" y="6417842"/>
            <a:ext cx="5091953" cy="338554"/>
          </a:xfrm>
          <a:prstGeom prst="rect">
            <a:avLst/>
          </a:prstGeom>
          <a:noFill/>
        </p:spPr>
        <p:txBody>
          <a:bodyPr wrap="square" rtlCol="0">
            <a:spAutoFit/>
          </a:bodyPr>
          <a:lstStyle/>
          <a:p>
            <a:r>
              <a:rPr lang="en-US" sz="1600" dirty="0"/>
              <a:t>*Hyperparameter tuning done using randomized search cv</a:t>
            </a:r>
          </a:p>
        </p:txBody>
      </p:sp>
    </p:spTree>
    <p:extLst>
      <p:ext uri="{BB962C8B-B14F-4D97-AF65-F5344CB8AC3E}">
        <p14:creationId xmlns:p14="http://schemas.microsoft.com/office/powerpoint/2010/main" val="245445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854302-DD9A-4A7C-B430-2713E988835E}"/>
              </a:ext>
            </a:extLst>
          </p:cNvPr>
          <p:cNvSpPr txBox="1"/>
          <p:nvPr/>
        </p:nvSpPr>
        <p:spPr>
          <a:xfrm>
            <a:off x="564490" y="299513"/>
            <a:ext cx="4518497" cy="646331"/>
          </a:xfrm>
          <a:prstGeom prst="rect">
            <a:avLst/>
          </a:prstGeom>
          <a:noFill/>
        </p:spPr>
        <p:txBody>
          <a:bodyPr wrap="square" rtlCol="0" anchor="ctr">
            <a:spAutoFit/>
          </a:bodyPr>
          <a:lstStyle/>
          <a:p>
            <a:r>
              <a:rPr lang="en-US" sz="3600" b="1" dirty="0">
                <a:solidFill>
                  <a:schemeClr val="tx1">
                    <a:lumMod val="95000"/>
                  </a:schemeClr>
                </a:solidFill>
                <a:latin typeface="+mj-lt"/>
                <a:ea typeface="Verdana" panose="020B0604030504040204" pitchFamily="34" charset="0"/>
                <a:cs typeface="Arial" panose="020B0604020202020204" pitchFamily="34" charset="0"/>
              </a:rPr>
              <a:t>Top Five (5) Models</a:t>
            </a:r>
          </a:p>
        </p:txBody>
      </p:sp>
      <p:graphicFrame>
        <p:nvGraphicFramePr>
          <p:cNvPr id="5" name="Table 4">
            <a:extLst>
              <a:ext uri="{FF2B5EF4-FFF2-40B4-BE49-F238E27FC236}">
                <a16:creationId xmlns:a16="http://schemas.microsoft.com/office/drawing/2014/main" id="{9A58D206-AC6D-4E1F-9A28-0163E69DE791}"/>
              </a:ext>
            </a:extLst>
          </p:cNvPr>
          <p:cNvGraphicFramePr>
            <a:graphicFrameLocks noGrp="1"/>
          </p:cNvGraphicFramePr>
          <p:nvPr>
            <p:extLst>
              <p:ext uri="{D42A27DB-BD31-4B8C-83A1-F6EECF244321}">
                <p14:modId xmlns:p14="http://schemas.microsoft.com/office/powerpoint/2010/main" val="4195090407"/>
              </p:ext>
            </p:extLst>
          </p:nvPr>
        </p:nvGraphicFramePr>
        <p:xfrm>
          <a:off x="564490" y="1268879"/>
          <a:ext cx="10933484" cy="3501814"/>
        </p:xfrm>
        <a:graphic>
          <a:graphicData uri="http://schemas.openxmlformats.org/drawingml/2006/table">
            <a:tbl>
              <a:tblPr>
                <a:tableStyleId>{5C22544A-7EE6-4342-B048-85BDC9FD1C3A}</a:tableStyleId>
              </a:tblPr>
              <a:tblGrid>
                <a:gridCol w="659931">
                  <a:extLst>
                    <a:ext uri="{9D8B030D-6E8A-4147-A177-3AD203B41FA5}">
                      <a16:colId xmlns:a16="http://schemas.microsoft.com/office/drawing/2014/main" val="3356408796"/>
                    </a:ext>
                  </a:extLst>
                </a:gridCol>
                <a:gridCol w="4075562">
                  <a:extLst>
                    <a:ext uri="{9D8B030D-6E8A-4147-A177-3AD203B41FA5}">
                      <a16:colId xmlns:a16="http://schemas.microsoft.com/office/drawing/2014/main" val="2855258157"/>
                    </a:ext>
                  </a:extLst>
                </a:gridCol>
                <a:gridCol w="1629891">
                  <a:extLst>
                    <a:ext uri="{9D8B030D-6E8A-4147-A177-3AD203B41FA5}">
                      <a16:colId xmlns:a16="http://schemas.microsoft.com/office/drawing/2014/main" val="1562857040"/>
                    </a:ext>
                  </a:extLst>
                </a:gridCol>
                <a:gridCol w="1629891">
                  <a:extLst>
                    <a:ext uri="{9D8B030D-6E8A-4147-A177-3AD203B41FA5}">
                      <a16:colId xmlns:a16="http://schemas.microsoft.com/office/drawing/2014/main" val="2764320941"/>
                    </a:ext>
                  </a:extLst>
                </a:gridCol>
                <a:gridCol w="1629891">
                  <a:extLst>
                    <a:ext uri="{9D8B030D-6E8A-4147-A177-3AD203B41FA5}">
                      <a16:colId xmlns:a16="http://schemas.microsoft.com/office/drawing/2014/main" val="1170227893"/>
                    </a:ext>
                  </a:extLst>
                </a:gridCol>
                <a:gridCol w="1308318">
                  <a:extLst>
                    <a:ext uri="{9D8B030D-6E8A-4147-A177-3AD203B41FA5}">
                      <a16:colId xmlns:a16="http://schemas.microsoft.com/office/drawing/2014/main" val="248832026"/>
                    </a:ext>
                  </a:extLst>
                </a:gridCol>
              </a:tblGrid>
              <a:tr h="410852">
                <a:tc rowSpan="2">
                  <a:txBody>
                    <a:bodyPr/>
                    <a:lstStyle/>
                    <a:p>
                      <a:pPr algn="ctr" fontAlgn="ctr"/>
                      <a:r>
                        <a:rPr lang="en-US" sz="1800" b="1" u="none" strike="noStrike" dirty="0">
                          <a:effectLst/>
                        </a:rPr>
                        <a:t>S.No</a:t>
                      </a:r>
                      <a:endParaRPr lang="en-US" sz="1800" b="1" i="0" u="none" strike="noStrike" dirty="0">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US" sz="1800" b="1" u="none" strike="noStrike" dirty="0">
                          <a:effectLst/>
                        </a:rPr>
                        <a:t>Model Name &amp; Combination</a:t>
                      </a:r>
                      <a:endParaRPr lang="en-US" sz="1800" b="1" i="0" u="none" strike="noStrike" dirty="0">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800" b="1" u="none" strike="noStrike">
                          <a:effectLst/>
                        </a:rPr>
                        <a:t>Train Set</a:t>
                      </a:r>
                      <a:endParaRPr lang="en-US" sz="18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gridSpan="2">
                  <a:txBody>
                    <a:bodyPr/>
                    <a:lstStyle/>
                    <a:p>
                      <a:pPr algn="ctr" fontAlgn="ctr"/>
                      <a:r>
                        <a:rPr lang="en-US" sz="1800" b="1" u="none" strike="noStrike" dirty="0">
                          <a:effectLst/>
                        </a:rPr>
                        <a:t>Test Set</a:t>
                      </a:r>
                      <a:endParaRPr lang="en-US" sz="18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2884212899"/>
                  </a:ext>
                </a:extLst>
              </a:tr>
              <a:tr h="566550">
                <a:tc vMerge="1">
                  <a:txBody>
                    <a:bodyPr/>
                    <a:lstStyle/>
                    <a:p>
                      <a:endParaRPr lang="en-US"/>
                    </a:p>
                  </a:txBody>
                  <a:tcPr/>
                </a:tc>
                <a:tc vMerge="1">
                  <a:txBody>
                    <a:bodyPr/>
                    <a:lstStyle/>
                    <a:p>
                      <a:endParaRPr lang="en-US"/>
                    </a:p>
                  </a:txBody>
                  <a:tcPr/>
                </a:tc>
                <a:tc>
                  <a:txBody>
                    <a:bodyPr/>
                    <a:lstStyle/>
                    <a:p>
                      <a:pPr algn="ctr" fontAlgn="ctr"/>
                      <a:r>
                        <a:rPr lang="en-US" sz="1800" b="1" u="none" strike="noStrike" dirty="0">
                          <a:effectLst/>
                        </a:rPr>
                        <a:t>Accuracy Score</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Recall </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Accuracy Score</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Recall </a:t>
                      </a:r>
                      <a:endParaRPr lang="en-US"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64965231"/>
                  </a:ext>
                </a:extLst>
              </a:tr>
              <a:tr h="492038">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KNN with SMOTE &amp; Hyper tuning</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93.21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96</a:t>
                      </a:r>
                      <a:endParaRPr lang="en-US"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645757"/>
                  </a:ext>
                </a:extLst>
              </a:tr>
              <a:tr h="492038">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Random Forest with SMOTE &amp; Default Parameters</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96.2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90</a:t>
                      </a:r>
                      <a:endParaRPr lang="en-US"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51463605"/>
                  </a:ext>
                </a:extLst>
              </a:tr>
              <a:tr h="492038">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XG Boost with SMOTE &amp; Hyper tuning</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97.75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93.45</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87</a:t>
                      </a:r>
                      <a:endParaRPr lang="en-US"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30118640"/>
                  </a:ext>
                </a:extLst>
              </a:tr>
              <a:tr h="492038">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a:effectLst/>
                        </a:rPr>
                        <a:t>Random Forest with Default Parameters</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96.33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82</a:t>
                      </a:r>
                      <a:endParaRPr lang="en-US"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533355"/>
                  </a:ext>
                </a:extLst>
              </a:tr>
              <a:tr h="492038">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800" u="none" strike="noStrike" dirty="0">
                          <a:effectLst/>
                        </a:rPr>
                        <a:t>KNN with Hyper tuning</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95.99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81</a:t>
                      </a:r>
                      <a:endParaRPr lang="en-US"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61838654"/>
                  </a:ext>
                </a:extLst>
              </a:tr>
            </a:tbl>
          </a:graphicData>
        </a:graphic>
      </p:graphicFrame>
      <p:sp>
        <p:nvSpPr>
          <p:cNvPr id="7" name="TextBox 6">
            <a:extLst>
              <a:ext uri="{FF2B5EF4-FFF2-40B4-BE49-F238E27FC236}">
                <a16:creationId xmlns:a16="http://schemas.microsoft.com/office/drawing/2014/main" id="{1478562A-BF0B-4F0E-9DA0-421640CBD02B}"/>
              </a:ext>
            </a:extLst>
          </p:cNvPr>
          <p:cNvSpPr txBox="1"/>
          <p:nvPr/>
        </p:nvSpPr>
        <p:spPr>
          <a:xfrm>
            <a:off x="564490" y="5157409"/>
            <a:ext cx="10933484" cy="830997"/>
          </a:xfrm>
          <a:prstGeom prst="rect">
            <a:avLst/>
          </a:prstGeom>
          <a:noFill/>
        </p:spPr>
        <p:txBody>
          <a:bodyPr wrap="square" rtlCol="0">
            <a:spAutoFit/>
          </a:bodyPr>
          <a:lstStyle/>
          <a:p>
            <a:pPr algn="just"/>
            <a:r>
              <a:rPr lang="en-US" sz="2400" dirty="0"/>
              <a:t>We have shortlisted Top 5 prediction models out of 22 combinations built based on their recall and accuracy score. </a:t>
            </a:r>
          </a:p>
        </p:txBody>
      </p:sp>
    </p:spTree>
    <p:extLst>
      <p:ext uri="{BB962C8B-B14F-4D97-AF65-F5344CB8AC3E}">
        <p14:creationId xmlns:p14="http://schemas.microsoft.com/office/powerpoint/2010/main" val="914998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1541</TotalTime>
  <Words>779</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Vempati, Jagannadh</cp:lastModifiedBy>
  <cp:revision>33</cp:revision>
  <dcterms:created xsi:type="dcterms:W3CDTF">2021-05-25T13:38:16Z</dcterms:created>
  <dcterms:modified xsi:type="dcterms:W3CDTF">2021-10-31T11:09:24Z</dcterms:modified>
</cp:coreProperties>
</file>