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4"/>
  </p:notesMasterIdLst>
  <p:sldIdLst>
    <p:sldId id="256" r:id="rId2"/>
    <p:sldId id="257" r:id="rId3"/>
    <p:sldId id="258" r:id="rId4"/>
    <p:sldId id="259" r:id="rId5"/>
    <p:sldId id="260" r:id="rId6"/>
    <p:sldId id="261" r:id="rId7"/>
    <p:sldId id="281" r:id="rId8"/>
    <p:sldId id="264" r:id="rId9"/>
    <p:sldId id="265" r:id="rId10"/>
    <p:sldId id="266" r:id="rId11"/>
    <p:sldId id="279" r:id="rId12"/>
    <p:sldId id="267" r:id="rId13"/>
    <p:sldId id="270" r:id="rId14"/>
    <p:sldId id="269" r:id="rId15"/>
    <p:sldId id="268" r:id="rId16"/>
    <p:sldId id="271" r:id="rId17"/>
    <p:sldId id="272" r:id="rId18"/>
    <p:sldId id="273" r:id="rId19"/>
    <p:sldId id="274" r:id="rId20"/>
    <p:sldId id="275" r:id="rId21"/>
    <p:sldId id="280"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A54A0-500F-4641-B249-42F94BB267BC}" type="datetimeFigureOut">
              <a:rPr lang="en-US" smtClean="0"/>
              <a:t>12/18/2023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4288E3-0C77-414D-989C-3C26458B297D}" type="slidenum">
              <a:rPr lang="en-US" smtClean="0"/>
              <a:t>‹#›</a:t>
            </a:fld>
            <a:endParaRPr lang="en-US"/>
          </a:p>
        </p:txBody>
      </p:sp>
    </p:spTree>
    <p:extLst>
      <p:ext uri="{BB962C8B-B14F-4D97-AF65-F5344CB8AC3E}">
        <p14:creationId xmlns:p14="http://schemas.microsoft.com/office/powerpoint/2010/main" val="2433972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12/18/2023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2411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12/18/2023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0609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12/18/2023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82601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12/18/2023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31599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12/18/2023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08136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12/18/2023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39279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12/18/2023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14659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12/18/2023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23480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12/18/2023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40034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12/18/2023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58156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12/18/2023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55209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12/18/2023</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84104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tmp"/><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tmp"/><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descr="Colorful wavy concept">
            <a:extLst>
              <a:ext uri="{FF2B5EF4-FFF2-40B4-BE49-F238E27FC236}">
                <a16:creationId xmlns:a16="http://schemas.microsoft.com/office/drawing/2014/main" id="{20806998-31F4-A282-272D-488889A015DE}"/>
              </a:ext>
            </a:extLst>
          </p:cNvPr>
          <p:cNvPicPr>
            <a:picLocks noChangeAspect="1"/>
          </p:cNvPicPr>
          <p:nvPr/>
        </p:nvPicPr>
        <p:blipFill rotWithShape="1">
          <a:blip r:embed="rId2"/>
          <a:srcRect l="13454" r="15292" b="-1"/>
          <a:stretch/>
        </p:blipFill>
        <p:spPr>
          <a:xfrm>
            <a:off x="20" y="10"/>
            <a:ext cx="7320707" cy="6857985"/>
          </a:xfrm>
          <a:prstGeom prst="rect">
            <a:avLst/>
          </a:prstGeom>
        </p:spPr>
      </p:pic>
      <p:sp>
        <p:nvSpPr>
          <p:cNvPr id="2" name="Title 1">
            <a:extLst>
              <a:ext uri="{FF2B5EF4-FFF2-40B4-BE49-F238E27FC236}">
                <a16:creationId xmlns:a16="http://schemas.microsoft.com/office/drawing/2014/main" id="{53C97663-C6C0-E376-4430-2D326351F62A}"/>
              </a:ext>
            </a:extLst>
          </p:cNvPr>
          <p:cNvSpPr>
            <a:spLocks noGrp="1"/>
          </p:cNvSpPr>
          <p:nvPr>
            <p:ph type="ctrTitle"/>
          </p:nvPr>
        </p:nvSpPr>
        <p:spPr>
          <a:xfrm>
            <a:off x="1258329" y="2224463"/>
            <a:ext cx="4995933" cy="2409074"/>
          </a:xfrm>
        </p:spPr>
        <p:txBody>
          <a:bodyPr anchor="ctr">
            <a:normAutofit/>
          </a:bodyPr>
          <a:lstStyle/>
          <a:p>
            <a:pPr algn="ctr"/>
            <a:r>
              <a:rPr lang="en-US" sz="2400" dirty="0">
                <a:latin typeface="+mn-lt"/>
                <a:ea typeface="+mn-ea"/>
                <a:cs typeface="+mn-cs"/>
              </a:rPr>
              <a:t>Predictive analysis of school shooting incidents</a:t>
            </a:r>
          </a:p>
        </p:txBody>
      </p:sp>
      <p:sp>
        <p:nvSpPr>
          <p:cNvPr id="5" name="TextBox 4">
            <a:extLst>
              <a:ext uri="{FF2B5EF4-FFF2-40B4-BE49-F238E27FC236}">
                <a16:creationId xmlns:a16="http://schemas.microsoft.com/office/drawing/2014/main" id="{BF5255FC-9440-EF71-54B2-F3C36B67E125}"/>
              </a:ext>
            </a:extLst>
          </p:cNvPr>
          <p:cNvSpPr txBox="1"/>
          <p:nvPr/>
        </p:nvSpPr>
        <p:spPr>
          <a:xfrm>
            <a:off x="7910660" y="914345"/>
            <a:ext cx="3263848" cy="646331"/>
          </a:xfrm>
          <a:prstGeom prst="rect">
            <a:avLst/>
          </a:prstGeom>
          <a:noFill/>
        </p:spPr>
        <p:txBody>
          <a:bodyPr wrap="square" rtlCol="0">
            <a:spAutoFit/>
          </a:bodyPr>
          <a:lstStyle/>
          <a:p>
            <a:r>
              <a:rPr lang="en-US" dirty="0"/>
              <a:t>CISC-5800: Machine Learning</a:t>
            </a:r>
          </a:p>
          <a:p>
            <a:r>
              <a:rPr lang="en-US" dirty="0"/>
              <a:t>Fordham University</a:t>
            </a:r>
          </a:p>
        </p:txBody>
      </p:sp>
      <p:sp>
        <p:nvSpPr>
          <p:cNvPr id="6" name="TextBox 5">
            <a:extLst>
              <a:ext uri="{FF2B5EF4-FFF2-40B4-BE49-F238E27FC236}">
                <a16:creationId xmlns:a16="http://schemas.microsoft.com/office/drawing/2014/main" id="{28B569BC-F0D6-F74E-B728-DB8D1E8A6BA2}"/>
              </a:ext>
            </a:extLst>
          </p:cNvPr>
          <p:cNvSpPr txBox="1"/>
          <p:nvPr/>
        </p:nvSpPr>
        <p:spPr>
          <a:xfrm>
            <a:off x="9542584" y="5343490"/>
            <a:ext cx="2497015" cy="1200329"/>
          </a:xfrm>
          <a:prstGeom prst="rect">
            <a:avLst/>
          </a:prstGeom>
          <a:noFill/>
        </p:spPr>
        <p:txBody>
          <a:bodyPr wrap="square" rtlCol="0">
            <a:spAutoFit/>
          </a:bodyPr>
          <a:lstStyle/>
          <a:p>
            <a:r>
              <a:rPr lang="en-US" dirty="0"/>
              <a:t>By,</a:t>
            </a:r>
          </a:p>
          <a:p>
            <a:endParaRPr lang="en-US" dirty="0"/>
          </a:p>
          <a:p>
            <a:r>
              <a:rPr lang="en-US" dirty="0"/>
              <a:t>1. Ujjwal Samanta</a:t>
            </a:r>
          </a:p>
          <a:p>
            <a:r>
              <a:rPr lang="en-US" dirty="0"/>
              <a:t>2. Rajeshwar Vempaty</a:t>
            </a:r>
          </a:p>
        </p:txBody>
      </p:sp>
    </p:spTree>
    <p:extLst>
      <p:ext uri="{BB962C8B-B14F-4D97-AF65-F5344CB8AC3E}">
        <p14:creationId xmlns:p14="http://schemas.microsoft.com/office/powerpoint/2010/main" val="2311902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DFCF31-BAF2-8AFC-F8A1-FF1D8BCD55F8}"/>
              </a:ext>
            </a:extLst>
          </p:cNvPr>
          <p:cNvSpPr>
            <a:spLocks noGrp="1"/>
          </p:cNvSpPr>
          <p:nvPr>
            <p:ph type="dt" sz="half" idx="10"/>
          </p:nvPr>
        </p:nvSpPr>
        <p:spPr/>
        <p:txBody>
          <a:bodyPr/>
          <a:lstStyle/>
          <a:p>
            <a:fld id="{626DE685-1B6F-4D7C-AEF2-C9AD71EC467A}" type="datetime1">
              <a:rPr lang="en-US" smtClean="0"/>
              <a:t>12/18/2023</a:t>
            </a:fld>
            <a:endParaRPr lang="en-US"/>
          </a:p>
        </p:txBody>
      </p:sp>
      <p:sp>
        <p:nvSpPr>
          <p:cNvPr id="6" name="Slide Number Placeholder 5">
            <a:extLst>
              <a:ext uri="{FF2B5EF4-FFF2-40B4-BE49-F238E27FC236}">
                <a16:creationId xmlns:a16="http://schemas.microsoft.com/office/drawing/2014/main" id="{49C6C817-26ED-836F-C438-BE70396FD1FB}"/>
              </a:ext>
            </a:extLst>
          </p:cNvPr>
          <p:cNvSpPr>
            <a:spLocks noGrp="1"/>
          </p:cNvSpPr>
          <p:nvPr>
            <p:ph type="sldNum" sz="quarter" idx="12"/>
          </p:nvPr>
        </p:nvSpPr>
        <p:spPr/>
        <p:txBody>
          <a:bodyPr/>
          <a:lstStyle/>
          <a:p>
            <a:fld id="{87E7843D-FF13-4365-9478-9625B70A2705}" type="slidenum">
              <a:rPr lang="en-US" smtClean="0"/>
              <a:t>10</a:t>
            </a:fld>
            <a:endParaRPr lang="en-US"/>
          </a:p>
        </p:txBody>
      </p:sp>
      <p:sp>
        <p:nvSpPr>
          <p:cNvPr id="8" name="TextBox 7">
            <a:extLst>
              <a:ext uri="{FF2B5EF4-FFF2-40B4-BE49-F238E27FC236}">
                <a16:creationId xmlns:a16="http://schemas.microsoft.com/office/drawing/2014/main" id="{A7F2D3D2-D78E-5E90-B3A5-68F0EF8BDC2F}"/>
              </a:ext>
            </a:extLst>
          </p:cNvPr>
          <p:cNvSpPr txBox="1"/>
          <p:nvPr/>
        </p:nvSpPr>
        <p:spPr>
          <a:xfrm>
            <a:off x="715383" y="756139"/>
            <a:ext cx="1747530" cy="369332"/>
          </a:xfrm>
          <a:prstGeom prst="rect">
            <a:avLst/>
          </a:prstGeom>
          <a:noFill/>
        </p:spPr>
        <p:txBody>
          <a:bodyPr wrap="none" rtlCol="0">
            <a:spAutoFit/>
          </a:bodyPr>
          <a:lstStyle/>
          <a:p>
            <a:r>
              <a:rPr lang="en-US" dirty="0"/>
              <a:t>School Analysis</a:t>
            </a:r>
          </a:p>
        </p:txBody>
      </p:sp>
      <p:pic>
        <p:nvPicPr>
          <p:cNvPr id="10" name="Picture 9">
            <a:extLst>
              <a:ext uri="{FF2B5EF4-FFF2-40B4-BE49-F238E27FC236}">
                <a16:creationId xmlns:a16="http://schemas.microsoft.com/office/drawing/2014/main" id="{6F7A97D1-D98D-4032-5D1C-15C310B8A7DE}"/>
              </a:ext>
            </a:extLst>
          </p:cNvPr>
          <p:cNvPicPr>
            <a:picLocks noChangeAspect="1"/>
          </p:cNvPicPr>
          <p:nvPr/>
        </p:nvPicPr>
        <p:blipFill>
          <a:blip r:embed="rId2"/>
          <a:stretch>
            <a:fillRect/>
          </a:stretch>
        </p:blipFill>
        <p:spPr>
          <a:xfrm>
            <a:off x="600634" y="1492457"/>
            <a:ext cx="5456389" cy="3160798"/>
          </a:xfrm>
          <a:prstGeom prst="rect">
            <a:avLst/>
          </a:prstGeom>
          <a:ln>
            <a:solidFill>
              <a:schemeClr val="tx1"/>
            </a:solidFill>
          </a:ln>
        </p:spPr>
      </p:pic>
      <p:pic>
        <p:nvPicPr>
          <p:cNvPr id="8198" name="Picture 6">
            <a:extLst>
              <a:ext uri="{FF2B5EF4-FFF2-40B4-BE49-F238E27FC236}">
                <a16:creationId xmlns:a16="http://schemas.microsoft.com/office/drawing/2014/main" id="{3344B461-B44B-51BD-47E0-C14E7BE727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0153" y="1492457"/>
            <a:ext cx="4891213" cy="316079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EDBF84A-7717-512B-99AE-DEB3CD6CBFB6}"/>
              </a:ext>
            </a:extLst>
          </p:cNvPr>
          <p:cNvSpPr txBox="1"/>
          <p:nvPr/>
        </p:nvSpPr>
        <p:spPr>
          <a:xfrm>
            <a:off x="808893" y="5046785"/>
            <a:ext cx="10782474" cy="738664"/>
          </a:xfrm>
          <a:prstGeom prst="rect">
            <a:avLst/>
          </a:prstGeom>
          <a:noFill/>
        </p:spPr>
        <p:txBody>
          <a:bodyPr wrap="square" rtlCol="0">
            <a:spAutoFit/>
          </a:bodyPr>
          <a:lstStyle/>
          <a:p>
            <a:pPr marL="285750" indent="-285750">
              <a:buFont typeface="Arial" panose="020B0604020202020204" pitchFamily="34" charset="0"/>
              <a:buChar char="•"/>
            </a:pPr>
            <a:r>
              <a:rPr lang="en-US" sz="1400" b="1" dirty="0"/>
              <a:t>Central High School </a:t>
            </a:r>
            <a:r>
              <a:rPr lang="en-US" sz="1400" dirty="0"/>
              <a:t>has the highest occurrence of school shootings, with approximately </a:t>
            </a:r>
            <a:r>
              <a:rPr lang="en-US" sz="1400" b="1" dirty="0"/>
              <a:t>20 reported incidents</a:t>
            </a:r>
            <a:r>
              <a:rPr lang="en-US" sz="1400" dirty="0"/>
              <a:t>, most of which resulted either wounded or killed. </a:t>
            </a:r>
          </a:p>
          <a:p>
            <a:pPr marL="285750" indent="-285750">
              <a:buFont typeface="Arial" panose="020B0604020202020204" pitchFamily="34" charset="0"/>
              <a:buChar char="•"/>
            </a:pPr>
            <a:r>
              <a:rPr lang="en-US" sz="1400" dirty="0"/>
              <a:t>High Schools are the most frequently impacted, accounting for around 64% of all incidents. </a:t>
            </a:r>
          </a:p>
        </p:txBody>
      </p:sp>
    </p:spTree>
    <p:extLst>
      <p:ext uri="{BB962C8B-B14F-4D97-AF65-F5344CB8AC3E}">
        <p14:creationId xmlns:p14="http://schemas.microsoft.com/office/powerpoint/2010/main" val="2477347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2808376-F87D-C6C7-19E5-766490A32386}"/>
              </a:ext>
            </a:extLst>
          </p:cNvPr>
          <p:cNvSpPr>
            <a:spLocks noGrp="1"/>
          </p:cNvSpPr>
          <p:nvPr>
            <p:ph type="dt" sz="half" idx="10"/>
          </p:nvPr>
        </p:nvSpPr>
        <p:spPr/>
        <p:txBody>
          <a:bodyPr/>
          <a:lstStyle/>
          <a:p>
            <a:fld id="{626DE685-1B6F-4D7C-AEF2-C9AD71EC467A}" type="datetime1">
              <a:rPr lang="en-US" smtClean="0"/>
              <a:t>12/18/2023</a:t>
            </a:fld>
            <a:endParaRPr lang="en-US"/>
          </a:p>
        </p:txBody>
      </p:sp>
      <p:sp>
        <p:nvSpPr>
          <p:cNvPr id="6" name="Slide Number Placeholder 5">
            <a:extLst>
              <a:ext uri="{FF2B5EF4-FFF2-40B4-BE49-F238E27FC236}">
                <a16:creationId xmlns:a16="http://schemas.microsoft.com/office/drawing/2014/main" id="{E341194F-636B-AF1F-E8C8-4D451C0366CD}"/>
              </a:ext>
            </a:extLst>
          </p:cNvPr>
          <p:cNvSpPr>
            <a:spLocks noGrp="1"/>
          </p:cNvSpPr>
          <p:nvPr>
            <p:ph type="sldNum" sz="quarter" idx="12"/>
          </p:nvPr>
        </p:nvSpPr>
        <p:spPr/>
        <p:txBody>
          <a:bodyPr/>
          <a:lstStyle/>
          <a:p>
            <a:fld id="{87E7843D-FF13-4365-9478-9625B70A2705}" type="slidenum">
              <a:rPr lang="en-US" smtClean="0"/>
              <a:t>11</a:t>
            </a:fld>
            <a:endParaRPr lang="en-US"/>
          </a:p>
        </p:txBody>
      </p:sp>
      <p:sp>
        <p:nvSpPr>
          <p:cNvPr id="7" name="TextBox 6">
            <a:extLst>
              <a:ext uri="{FF2B5EF4-FFF2-40B4-BE49-F238E27FC236}">
                <a16:creationId xmlns:a16="http://schemas.microsoft.com/office/drawing/2014/main" id="{ED10890A-E4C3-9731-E264-15AEF722D3B8}"/>
              </a:ext>
            </a:extLst>
          </p:cNvPr>
          <p:cNvSpPr txBox="1"/>
          <p:nvPr/>
        </p:nvSpPr>
        <p:spPr>
          <a:xfrm>
            <a:off x="715383" y="776297"/>
            <a:ext cx="1747530" cy="369332"/>
          </a:xfrm>
          <a:prstGeom prst="rect">
            <a:avLst/>
          </a:prstGeom>
          <a:noFill/>
        </p:spPr>
        <p:txBody>
          <a:bodyPr wrap="none" rtlCol="0">
            <a:spAutoFit/>
          </a:bodyPr>
          <a:lstStyle/>
          <a:p>
            <a:r>
              <a:rPr lang="en-US" dirty="0"/>
              <a:t>School Analysis</a:t>
            </a:r>
          </a:p>
        </p:txBody>
      </p:sp>
      <p:pic>
        <p:nvPicPr>
          <p:cNvPr id="1026" name="Picture 2">
            <a:extLst>
              <a:ext uri="{FF2B5EF4-FFF2-40B4-BE49-F238E27FC236}">
                <a16:creationId xmlns:a16="http://schemas.microsoft.com/office/drawing/2014/main" id="{BDFFE363-7189-626A-ECCF-7C64A709A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9442" y="960963"/>
            <a:ext cx="4943832" cy="49438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38C477B-C42B-1B03-E3B3-12BA1B3CD71E}"/>
              </a:ext>
            </a:extLst>
          </p:cNvPr>
          <p:cNvSpPr txBox="1"/>
          <p:nvPr/>
        </p:nvSpPr>
        <p:spPr>
          <a:xfrm>
            <a:off x="678501" y="2365994"/>
            <a:ext cx="5252049" cy="1384995"/>
          </a:xfrm>
          <a:prstGeom prst="rect">
            <a:avLst/>
          </a:prstGeom>
          <a:noFill/>
        </p:spPr>
        <p:txBody>
          <a:bodyPr wrap="square">
            <a:spAutoFit/>
          </a:bodyPr>
          <a:lstStyle/>
          <a:p>
            <a:pPr algn="just"/>
            <a:r>
              <a:rPr lang="en-US" sz="1400" dirty="0"/>
              <a:t>However, the analysis does not indicate a direct correlation between the frequency of incidents at a school and the number of victims affected. Notably, only about </a:t>
            </a:r>
            <a:r>
              <a:rPr lang="en-US" sz="1400" b="1" dirty="0"/>
              <a:t>11 schools have experienced more than five incidents</a:t>
            </a:r>
            <a:r>
              <a:rPr lang="en-US" sz="1400" dirty="0"/>
              <a:t>. A significant outlier in the dataset is </a:t>
            </a:r>
            <a:r>
              <a:rPr lang="en-US" sz="1400" b="1" dirty="0"/>
              <a:t>Cokeville Elementary School</a:t>
            </a:r>
            <a:r>
              <a:rPr lang="en-US" sz="1400" dirty="0"/>
              <a:t>, which, despite recording a single incident, had approximately 74 victims wounded. </a:t>
            </a:r>
          </a:p>
        </p:txBody>
      </p:sp>
    </p:spTree>
    <p:extLst>
      <p:ext uri="{BB962C8B-B14F-4D97-AF65-F5344CB8AC3E}">
        <p14:creationId xmlns:p14="http://schemas.microsoft.com/office/powerpoint/2010/main" val="1989720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D7FA30B-C14E-ED87-F860-0B15A85C7D08}"/>
              </a:ext>
            </a:extLst>
          </p:cNvPr>
          <p:cNvSpPr>
            <a:spLocks noGrp="1"/>
          </p:cNvSpPr>
          <p:nvPr>
            <p:ph type="dt" sz="half" idx="10"/>
          </p:nvPr>
        </p:nvSpPr>
        <p:spPr/>
        <p:txBody>
          <a:bodyPr/>
          <a:lstStyle/>
          <a:p>
            <a:fld id="{626DE685-1B6F-4D7C-AEF2-C9AD71EC467A}" type="datetime1">
              <a:rPr lang="en-US" smtClean="0"/>
              <a:t>12/18/2023</a:t>
            </a:fld>
            <a:endParaRPr lang="en-US"/>
          </a:p>
        </p:txBody>
      </p:sp>
      <p:sp>
        <p:nvSpPr>
          <p:cNvPr id="6" name="Slide Number Placeholder 5">
            <a:extLst>
              <a:ext uri="{FF2B5EF4-FFF2-40B4-BE49-F238E27FC236}">
                <a16:creationId xmlns:a16="http://schemas.microsoft.com/office/drawing/2014/main" id="{E4BB258D-ED6E-6E4C-9328-3A1A1630E861}"/>
              </a:ext>
            </a:extLst>
          </p:cNvPr>
          <p:cNvSpPr>
            <a:spLocks noGrp="1"/>
          </p:cNvSpPr>
          <p:nvPr>
            <p:ph type="sldNum" sz="quarter" idx="12"/>
          </p:nvPr>
        </p:nvSpPr>
        <p:spPr/>
        <p:txBody>
          <a:bodyPr/>
          <a:lstStyle/>
          <a:p>
            <a:fld id="{87E7843D-FF13-4365-9478-9625B70A2705}" type="slidenum">
              <a:rPr lang="en-US" smtClean="0"/>
              <a:t>12</a:t>
            </a:fld>
            <a:endParaRPr lang="en-US"/>
          </a:p>
        </p:txBody>
      </p:sp>
      <p:sp>
        <p:nvSpPr>
          <p:cNvPr id="7" name="TextBox 6">
            <a:extLst>
              <a:ext uri="{FF2B5EF4-FFF2-40B4-BE49-F238E27FC236}">
                <a16:creationId xmlns:a16="http://schemas.microsoft.com/office/drawing/2014/main" id="{4B3AFFCE-8180-7146-FD3F-899035C813C7}"/>
              </a:ext>
            </a:extLst>
          </p:cNvPr>
          <p:cNvSpPr txBox="1"/>
          <p:nvPr/>
        </p:nvSpPr>
        <p:spPr>
          <a:xfrm>
            <a:off x="715383" y="826477"/>
            <a:ext cx="2173865" cy="369332"/>
          </a:xfrm>
          <a:prstGeom prst="rect">
            <a:avLst/>
          </a:prstGeom>
          <a:noFill/>
        </p:spPr>
        <p:txBody>
          <a:bodyPr wrap="none" rtlCol="0">
            <a:spAutoFit/>
          </a:bodyPr>
          <a:lstStyle/>
          <a:p>
            <a:r>
              <a:rPr lang="en-US" dirty="0"/>
              <a:t>Perpetrator Analysis</a:t>
            </a:r>
          </a:p>
        </p:txBody>
      </p:sp>
      <p:pic>
        <p:nvPicPr>
          <p:cNvPr id="9218" name="Picture 2">
            <a:extLst>
              <a:ext uri="{FF2B5EF4-FFF2-40B4-BE49-F238E27FC236}">
                <a16:creationId xmlns:a16="http://schemas.microsoft.com/office/drawing/2014/main" id="{FC08AA91-AE4A-0322-B060-C352CEA6E3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6718" y="1772984"/>
            <a:ext cx="3259224" cy="25455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031491C9-9D96-EC38-EA86-10ABE24CA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597" y="1441721"/>
            <a:ext cx="3737463" cy="320809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1E8F9774-805A-BC7F-2BB9-A4F8FA2998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6600" y="1345005"/>
            <a:ext cx="3553221" cy="36125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5900160-ECB0-4AEE-CFD3-060A634EF935}"/>
              </a:ext>
            </a:extLst>
          </p:cNvPr>
          <p:cNvSpPr txBox="1"/>
          <p:nvPr/>
        </p:nvSpPr>
        <p:spPr>
          <a:xfrm>
            <a:off x="715383" y="5233937"/>
            <a:ext cx="11058513"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Majority of the incidents were perpetrated by males, predominantly within the Teen and Adult age groups.</a:t>
            </a:r>
          </a:p>
          <a:p>
            <a:pPr marL="285750" indent="-285750">
              <a:buFont typeface="Arial" panose="020B0604020202020204" pitchFamily="34" charset="0"/>
              <a:buChar char="•"/>
            </a:pPr>
            <a:r>
              <a:rPr lang="en-US" sz="1400" dirty="0"/>
              <a:t>Notably, over </a:t>
            </a:r>
            <a:r>
              <a:rPr lang="en-US" sz="1400" b="1" dirty="0"/>
              <a:t>1000 incidents involved a student or Former Student</a:t>
            </a:r>
            <a:r>
              <a:rPr lang="en-US" sz="1400" dirty="0"/>
              <a:t> as the shooter.</a:t>
            </a:r>
          </a:p>
        </p:txBody>
      </p:sp>
    </p:spTree>
    <p:extLst>
      <p:ext uri="{BB962C8B-B14F-4D97-AF65-F5344CB8AC3E}">
        <p14:creationId xmlns:p14="http://schemas.microsoft.com/office/powerpoint/2010/main" val="580810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B49ED08-992B-B175-4270-373847CBC6D8}"/>
              </a:ext>
            </a:extLst>
          </p:cNvPr>
          <p:cNvSpPr>
            <a:spLocks noGrp="1"/>
          </p:cNvSpPr>
          <p:nvPr>
            <p:ph type="dt" sz="half" idx="10"/>
          </p:nvPr>
        </p:nvSpPr>
        <p:spPr/>
        <p:txBody>
          <a:bodyPr/>
          <a:lstStyle/>
          <a:p>
            <a:fld id="{626DE685-1B6F-4D7C-AEF2-C9AD71EC467A}" type="datetime1">
              <a:rPr lang="en-US" smtClean="0"/>
              <a:t>12/18/2023</a:t>
            </a:fld>
            <a:endParaRPr lang="en-US"/>
          </a:p>
        </p:txBody>
      </p:sp>
      <p:sp>
        <p:nvSpPr>
          <p:cNvPr id="6" name="Slide Number Placeholder 5">
            <a:extLst>
              <a:ext uri="{FF2B5EF4-FFF2-40B4-BE49-F238E27FC236}">
                <a16:creationId xmlns:a16="http://schemas.microsoft.com/office/drawing/2014/main" id="{4D7A278E-B5FD-D4A9-B48A-B0C205834468}"/>
              </a:ext>
            </a:extLst>
          </p:cNvPr>
          <p:cNvSpPr>
            <a:spLocks noGrp="1"/>
          </p:cNvSpPr>
          <p:nvPr>
            <p:ph type="sldNum" sz="quarter" idx="12"/>
          </p:nvPr>
        </p:nvSpPr>
        <p:spPr/>
        <p:txBody>
          <a:bodyPr/>
          <a:lstStyle/>
          <a:p>
            <a:fld id="{87E7843D-FF13-4365-9478-9625B70A2705}" type="slidenum">
              <a:rPr lang="en-US" smtClean="0"/>
              <a:t>13</a:t>
            </a:fld>
            <a:endParaRPr lang="en-US"/>
          </a:p>
        </p:txBody>
      </p:sp>
      <p:sp>
        <p:nvSpPr>
          <p:cNvPr id="7" name="TextBox 6">
            <a:extLst>
              <a:ext uri="{FF2B5EF4-FFF2-40B4-BE49-F238E27FC236}">
                <a16:creationId xmlns:a16="http://schemas.microsoft.com/office/drawing/2014/main" id="{D5D535B3-3CB6-D7E2-E3A0-52BDAEB3C458}"/>
              </a:ext>
            </a:extLst>
          </p:cNvPr>
          <p:cNvSpPr txBox="1"/>
          <p:nvPr/>
        </p:nvSpPr>
        <p:spPr>
          <a:xfrm>
            <a:off x="715383" y="826477"/>
            <a:ext cx="2173865" cy="369332"/>
          </a:xfrm>
          <a:prstGeom prst="rect">
            <a:avLst/>
          </a:prstGeom>
          <a:noFill/>
        </p:spPr>
        <p:txBody>
          <a:bodyPr wrap="none" rtlCol="0">
            <a:spAutoFit/>
          </a:bodyPr>
          <a:lstStyle/>
          <a:p>
            <a:r>
              <a:rPr lang="en-US" dirty="0"/>
              <a:t>Perpetrator Analysis</a:t>
            </a:r>
          </a:p>
        </p:txBody>
      </p:sp>
      <p:pic>
        <p:nvPicPr>
          <p:cNvPr id="11266" name="Picture 2">
            <a:extLst>
              <a:ext uri="{FF2B5EF4-FFF2-40B4-BE49-F238E27FC236}">
                <a16:creationId xmlns:a16="http://schemas.microsoft.com/office/drawing/2014/main" id="{7A04D2DA-4B6A-97B6-398F-ABC6607A1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3140" y="1473780"/>
            <a:ext cx="3581252" cy="279708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9A7E64D6-E5E9-E62B-8898-7FCD589BB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2315" y="1473544"/>
            <a:ext cx="3948112" cy="279731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E4A47F4-6B05-9FA3-B191-80EF7A02FF0A}"/>
              </a:ext>
            </a:extLst>
          </p:cNvPr>
          <p:cNvSpPr txBox="1"/>
          <p:nvPr/>
        </p:nvSpPr>
        <p:spPr>
          <a:xfrm>
            <a:off x="883790" y="4548596"/>
            <a:ext cx="10078252" cy="738664"/>
          </a:xfrm>
          <a:prstGeom prst="rect">
            <a:avLst/>
          </a:prstGeom>
          <a:noFill/>
        </p:spPr>
        <p:txBody>
          <a:bodyPr wrap="square" rtlCol="0">
            <a:spAutoFit/>
          </a:bodyPr>
          <a:lstStyle/>
          <a:p>
            <a:pPr marL="285750" indent="-285750">
              <a:buFont typeface="Arial" panose="020B0604020202020204" pitchFamily="34" charset="0"/>
              <a:buChar char="•"/>
            </a:pPr>
            <a:r>
              <a:rPr lang="en-US" sz="1400" b="1" dirty="0"/>
              <a:t>Approximately 40%</a:t>
            </a:r>
            <a:r>
              <a:rPr lang="en-US" sz="1400" dirty="0"/>
              <a:t> of incidents were attributed to </a:t>
            </a:r>
            <a:r>
              <a:rPr lang="en-US" sz="1400" b="1" dirty="0"/>
              <a:t>conflict-related causes</a:t>
            </a:r>
            <a:r>
              <a:rPr lang="en-US" sz="1400" dirty="0"/>
              <a:t>, while around 15% incidents were linked to criminal activities.</a:t>
            </a:r>
          </a:p>
          <a:p>
            <a:pPr marL="285750" indent="-285750">
              <a:buFont typeface="Arial" panose="020B0604020202020204" pitchFamily="34" charset="0"/>
              <a:buChar char="•"/>
            </a:pPr>
            <a:r>
              <a:rPr lang="en-US" sz="1400" dirty="0"/>
              <a:t>Most incidents were carried out by a single shooter</a:t>
            </a:r>
          </a:p>
        </p:txBody>
      </p:sp>
    </p:spTree>
    <p:extLst>
      <p:ext uri="{BB962C8B-B14F-4D97-AF65-F5344CB8AC3E}">
        <p14:creationId xmlns:p14="http://schemas.microsoft.com/office/powerpoint/2010/main" val="2717817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84E313-6D98-39E6-B92A-15A10BB08E05}"/>
              </a:ext>
            </a:extLst>
          </p:cNvPr>
          <p:cNvSpPr>
            <a:spLocks noGrp="1"/>
          </p:cNvSpPr>
          <p:nvPr>
            <p:ph type="dt" sz="half" idx="10"/>
          </p:nvPr>
        </p:nvSpPr>
        <p:spPr/>
        <p:txBody>
          <a:bodyPr/>
          <a:lstStyle/>
          <a:p>
            <a:fld id="{626DE685-1B6F-4D7C-AEF2-C9AD71EC467A}" type="datetime1">
              <a:rPr lang="en-US" smtClean="0"/>
              <a:t>12/18/2023</a:t>
            </a:fld>
            <a:endParaRPr lang="en-US"/>
          </a:p>
        </p:txBody>
      </p:sp>
      <p:sp>
        <p:nvSpPr>
          <p:cNvPr id="6" name="Slide Number Placeholder 5">
            <a:extLst>
              <a:ext uri="{FF2B5EF4-FFF2-40B4-BE49-F238E27FC236}">
                <a16:creationId xmlns:a16="http://schemas.microsoft.com/office/drawing/2014/main" id="{03BF1FC4-1CFD-EC27-A1F9-DC8C03633A4B}"/>
              </a:ext>
            </a:extLst>
          </p:cNvPr>
          <p:cNvSpPr>
            <a:spLocks noGrp="1"/>
          </p:cNvSpPr>
          <p:nvPr>
            <p:ph type="sldNum" sz="quarter" idx="12"/>
          </p:nvPr>
        </p:nvSpPr>
        <p:spPr/>
        <p:txBody>
          <a:bodyPr/>
          <a:lstStyle/>
          <a:p>
            <a:fld id="{87E7843D-FF13-4365-9478-9625B70A2705}" type="slidenum">
              <a:rPr lang="en-US" smtClean="0"/>
              <a:t>14</a:t>
            </a:fld>
            <a:endParaRPr lang="en-US"/>
          </a:p>
        </p:txBody>
      </p:sp>
      <p:sp>
        <p:nvSpPr>
          <p:cNvPr id="2" name="TextBox 1">
            <a:extLst>
              <a:ext uri="{FF2B5EF4-FFF2-40B4-BE49-F238E27FC236}">
                <a16:creationId xmlns:a16="http://schemas.microsoft.com/office/drawing/2014/main" id="{CEC164F8-FD7A-43DE-B13C-99316B848A2F}"/>
              </a:ext>
            </a:extLst>
          </p:cNvPr>
          <p:cNvSpPr txBox="1"/>
          <p:nvPr/>
        </p:nvSpPr>
        <p:spPr>
          <a:xfrm>
            <a:off x="715383" y="808892"/>
            <a:ext cx="1731436" cy="369332"/>
          </a:xfrm>
          <a:prstGeom prst="rect">
            <a:avLst/>
          </a:prstGeom>
          <a:noFill/>
        </p:spPr>
        <p:txBody>
          <a:bodyPr wrap="none" rtlCol="0">
            <a:spAutoFit/>
          </a:bodyPr>
          <a:lstStyle/>
          <a:p>
            <a:r>
              <a:rPr lang="en-US" dirty="0"/>
              <a:t>Victim Analysis</a:t>
            </a:r>
          </a:p>
        </p:txBody>
      </p:sp>
      <p:pic>
        <p:nvPicPr>
          <p:cNvPr id="1026" name="Picture 2">
            <a:extLst>
              <a:ext uri="{FF2B5EF4-FFF2-40B4-BE49-F238E27FC236}">
                <a16:creationId xmlns:a16="http://schemas.microsoft.com/office/drawing/2014/main" id="{017DA7CE-36E3-6287-D2E1-608930EB0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2547" y="1595245"/>
            <a:ext cx="4217288" cy="29354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22A7567-E377-BCFF-63E7-B37F325B9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609" y="1595245"/>
            <a:ext cx="4217288" cy="29354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234E585-088B-7954-B589-848030BD6E07}"/>
              </a:ext>
            </a:extLst>
          </p:cNvPr>
          <p:cNvSpPr txBox="1"/>
          <p:nvPr/>
        </p:nvSpPr>
        <p:spPr>
          <a:xfrm>
            <a:off x="792170" y="4947733"/>
            <a:ext cx="10321308"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age distribution among victims reveals that </a:t>
            </a:r>
            <a:r>
              <a:rPr lang="en-US" sz="1400" b="1" dirty="0"/>
              <a:t>teens</a:t>
            </a:r>
            <a:r>
              <a:rPr lang="en-US" sz="1400" dirty="0"/>
              <a:t> makeup the largest group followed by </a:t>
            </a:r>
            <a:r>
              <a:rPr lang="en-US" sz="1400" b="1" dirty="0"/>
              <a:t>adults</a:t>
            </a:r>
            <a:r>
              <a:rPr lang="en-US" sz="1400" dirty="0"/>
              <a:t>.</a:t>
            </a:r>
          </a:p>
          <a:p>
            <a:pPr marL="285750" indent="-285750">
              <a:buFont typeface="Arial" panose="020B0604020202020204" pitchFamily="34" charset="0"/>
              <a:buChar char="•"/>
            </a:pPr>
            <a:r>
              <a:rPr lang="en-US" sz="1400" dirty="0"/>
              <a:t>The gender distribution among victims reveals a </a:t>
            </a:r>
            <a:r>
              <a:rPr lang="en-US" sz="1400" b="1" dirty="0"/>
              <a:t>higher number of males</a:t>
            </a:r>
            <a:r>
              <a:rPr lang="en-US" sz="1400" dirty="0"/>
              <a:t>, with a considerable count among them also having victims. This indicates a possible gender-related component in the dynamics of victimization that should be explored.</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908891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CB2410B-A349-3124-2606-86BF15F9704D}"/>
              </a:ext>
            </a:extLst>
          </p:cNvPr>
          <p:cNvSpPr>
            <a:spLocks noGrp="1"/>
          </p:cNvSpPr>
          <p:nvPr>
            <p:ph type="dt" sz="half" idx="10"/>
          </p:nvPr>
        </p:nvSpPr>
        <p:spPr/>
        <p:txBody>
          <a:bodyPr/>
          <a:lstStyle/>
          <a:p>
            <a:fld id="{626DE685-1B6F-4D7C-AEF2-C9AD71EC467A}" type="datetime1">
              <a:rPr lang="en-US" smtClean="0"/>
              <a:t>12/18/2023</a:t>
            </a:fld>
            <a:endParaRPr lang="en-US"/>
          </a:p>
        </p:txBody>
      </p:sp>
      <p:sp>
        <p:nvSpPr>
          <p:cNvPr id="6" name="Slide Number Placeholder 5">
            <a:extLst>
              <a:ext uri="{FF2B5EF4-FFF2-40B4-BE49-F238E27FC236}">
                <a16:creationId xmlns:a16="http://schemas.microsoft.com/office/drawing/2014/main" id="{06A7880F-D5B6-AF2F-041F-95E094A2BF37}"/>
              </a:ext>
            </a:extLst>
          </p:cNvPr>
          <p:cNvSpPr>
            <a:spLocks noGrp="1"/>
          </p:cNvSpPr>
          <p:nvPr>
            <p:ph type="sldNum" sz="quarter" idx="12"/>
          </p:nvPr>
        </p:nvSpPr>
        <p:spPr/>
        <p:txBody>
          <a:bodyPr/>
          <a:lstStyle/>
          <a:p>
            <a:fld id="{87E7843D-FF13-4365-9478-9625B70A2705}" type="slidenum">
              <a:rPr lang="en-US" smtClean="0"/>
              <a:t>15</a:t>
            </a:fld>
            <a:endParaRPr lang="en-US"/>
          </a:p>
        </p:txBody>
      </p:sp>
      <p:sp>
        <p:nvSpPr>
          <p:cNvPr id="7" name="TextBox 6">
            <a:extLst>
              <a:ext uri="{FF2B5EF4-FFF2-40B4-BE49-F238E27FC236}">
                <a16:creationId xmlns:a16="http://schemas.microsoft.com/office/drawing/2014/main" id="{7AAF6B44-2312-13B7-ECDD-2A01CFD15819}"/>
              </a:ext>
            </a:extLst>
          </p:cNvPr>
          <p:cNvSpPr txBox="1"/>
          <p:nvPr/>
        </p:nvSpPr>
        <p:spPr>
          <a:xfrm>
            <a:off x="715383" y="808892"/>
            <a:ext cx="1948931" cy="369332"/>
          </a:xfrm>
          <a:prstGeom prst="rect">
            <a:avLst/>
          </a:prstGeom>
          <a:noFill/>
        </p:spPr>
        <p:txBody>
          <a:bodyPr wrap="none" rtlCol="0">
            <a:spAutoFit/>
          </a:bodyPr>
          <a:lstStyle/>
          <a:p>
            <a:r>
              <a:rPr lang="en-US" dirty="0"/>
              <a:t>Weapon Analysis</a:t>
            </a:r>
          </a:p>
        </p:txBody>
      </p:sp>
      <p:pic>
        <p:nvPicPr>
          <p:cNvPr id="10242" name="Picture 2">
            <a:extLst>
              <a:ext uri="{FF2B5EF4-FFF2-40B4-BE49-F238E27FC236}">
                <a16:creationId xmlns:a16="http://schemas.microsoft.com/office/drawing/2014/main" id="{E514C528-8444-CBB7-CA96-263F750B3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065" y="1410778"/>
            <a:ext cx="6535374" cy="417563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98EF4A-A1D2-4CA6-D5AF-1235E24C5132}"/>
              </a:ext>
            </a:extLst>
          </p:cNvPr>
          <p:cNvSpPr txBox="1"/>
          <p:nvPr/>
        </p:nvSpPr>
        <p:spPr>
          <a:xfrm>
            <a:off x="800101" y="2759931"/>
            <a:ext cx="3552092" cy="738664"/>
          </a:xfrm>
          <a:prstGeom prst="rect">
            <a:avLst/>
          </a:prstGeom>
          <a:noFill/>
        </p:spPr>
        <p:txBody>
          <a:bodyPr wrap="square" rtlCol="0">
            <a:spAutoFit/>
          </a:bodyPr>
          <a:lstStyle/>
          <a:p>
            <a:r>
              <a:rPr lang="en-US" sz="1400" dirty="0"/>
              <a:t>In most of the incident's handguns were used, there are less than 200 instances where multiple weapons were used</a:t>
            </a:r>
          </a:p>
        </p:txBody>
      </p:sp>
    </p:spTree>
    <p:extLst>
      <p:ext uri="{BB962C8B-B14F-4D97-AF65-F5344CB8AC3E}">
        <p14:creationId xmlns:p14="http://schemas.microsoft.com/office/powerpoint/2010/main" val="1322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168DFAB-6AFD-8193-6297-0C1B812561EF}"/>
              </a:ext>
            </a:extLst>
          </p:cNvPr>
          <p:cNvSpPr>
            <a:spLocks noGrp="1"/>
          </p:cNvSpPr>
          <p:nvPr>
            <p:ph type="dt" sz="half" idx="10"/>
          </p:nvPr>
        </p:nvSpPr>
        <p:spPr/>
        <p:txBody>
          <a:bodyPr/>
          <a:lstStyle/>
          <a:p>
            <a:fld id="{626DE685-1B6F-4D7C-AEF2-C9AD71EC467A}" type="datetime1">
              <a:rPr lang="en-US" smtClean="0"/>
              <a:t>12/18/2023</a:t>
            </a:fld>
            <a:endParaRPr lang="en-US" dirty="0"/>
          </a:p>
        </p:txBody>
      </p:sp>
      <p:sp>
        <p:nvSpPr>
          <p:cNvPr id="6" name="Slide Number Placeholder 5">
            <a:extLst>
              <a:ext uri="{FF2B5EF4-FFF2-40B4-BE49-F238E27FC236}">
                <a16:creationId xmlns:a16="http://schemas.microsoft.com/office/drawing/2014/main" id="{FB0E6929-3C36-B11B-8221-33F165D5B09C}"/>
              </a:ext>
            </a:extLst>
          </p:cNvPr>
          <p:cNvSpPr>
            <a:spLocks noGrp="1"/>
          </p:cNvSpPr>
          <p:nvPr>
            <p:ph type="sldNum" sz="quarter" idx="12"/>
          </p:nvPr>
        </p:nvSpPr>
        <p:spPr/>
        <p:txBody>
          <a:bodyPr/>
          <a:lstStyle/>
          <a:p>
            <a:fld id="{87E7843D-FF13-4365-9478-9625B70A2705}" type="slidenum">
              <a:rPr lang="en-US" smtClean="0"/>
              <a:t>16</a:t>
            </a:fld>
            <a:endParaRPr lang="en-US"/>
          </a:p>
        </p:txBody>
      </p:sp>
      <p:sp>
        <p:nvSpPr>
          <p:cNvPr id="7" name="Title 1">
            <a:extLst>
              <a:ext uri="{FF2B5EF4-FFF2-40B4-BE49-F238E27FC236}">
                <a16:creationId xmlns:a16="http://schemas.microsoft.com/office/drawing/2014/main" id="{3BCB0434-FAC0-A1F5-EDC3-1B81EBB06A3F}"/>
              </a:ext>
            </a:extLst>
          </p:cNvPr>
          <p:cNvSpPr>
            <a:spLocks noGrp="1"/>
          </p:cNvSpPr>
          <p:nvPr>
            <p:ph type="title"/>
          </p:nvPr>
        </p:nvSpPr>
        <p:spPr>
          <a:xfrm>
            <a:off x="630297" y="276574"/>
            <a:ext cx="10691265" cy="461665"/>
          </a:xfrm>
          <a:noFill/>
        </p:spPr>
        <p:txBody>
          <a:bodyPr wrap="square" rtlCol="0" anchor="ctr">
            <a:spAutoFit/>
          </a:bodyPr>
          <a:lstStyle/>
          <a:p>
            <a:r>
              <a:rPr lang="en-US" sz="2400" dirty="0">
                <a:latin typeface="+mn-lt"/>
                <a:ea typeface="+mn-ea"/>
                <a:cs typeface="+mn-cs"/>
              </a:rPr>
              <a:t>Feature selection</a:t>
            </a:r>
          </a:p>
        </p:txBody>
      </p:sp>
      <p:sp>
        <p:nvSpPr>
          <p:cNvPr id="9" name="Rectangle: Rounded Corners 8">
            <a:extLst>
              <a:ext uri="{FF2B5EF4-FFF2-40B4-BE49-F238E27FC236}">
                <a16:creationId xmlns:a16="http://schemas.microsoft.com/office/drawing/2014/main" id="{CCC6A662-9DE2-8439-7745-A077DCB3FC41}"/>
              </a:ext>
            </a:extLst>
          </p:cNvPr>
          <p:cNvSpPr>
            <a:spLocks noGrp="1" noRot="1" noMove="1" noResize="1" noEditPoints="1" noAdjustHandles="1" noChangeArrowheads="1" noChangeShapeType="1"/>
          </p:cNvSpPr>
          <p:nvPr/>
        </p:nvSpPr>
        <p:spPr>
          <a:xfrm>
            <a:off x="3863812" y="1059957"/>
            <a:ext cx="1204546" cy="4616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Categorical - 39</a:t>
            </a:r>
          </a:p>
        </p:txBody>
      </p:sp>
      <p:sp>
        <p:nvSpPr>
          <p:cNvPr id="10" name="Rectangle: Rounded Corners 9">
            <a:extLst>
              <a:ext uri="{FF2B5EF4-FFF2-40B4-BE49-F238E27FC236}">
                <a16:creationId xmlns:a16="http://schemas.microsoft.com/office/drawing/2014/main" id="{FFC24528-7AF7-7058-1D82-515AE94D6E51}"/>
              </a:ext>
            </a:extLst>
          </p:cNvPr>
          <p:cNvSpPr>
            <a:spLocks noGrp="1" noRot="1" noMove="1" noResize="1" noEditPoints="1" noAdjustHandles="1" noChangeArrowheads="1" noChangeShapeType="1"/>
          </p:cNvSpPr>
          <p:nvPr/>
        </p:nvSpPr>
        <p:spPr>
          <a:xfrm>
            <a:off x="5306007" y="1059955"/>
            <a:ext cx="1204546" cy="4616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Numerical - 10</a:t>
            </a:r>
          </a:p>
        </p:txBody>
      </p:sp>
      <p:sp>
        <p:nvSpPr>
          <p:cNvPr id="11" name="Rectangle: Rounded Corners 10">
            <a:extLst>
              <a:ext uri="{FF2B5EF4-FFF2-40B4-BE49-F238E27FC236}">
                <a16:creationId xmlns:a16="http://schemas.microsoft.com/office/drawing/2014/main" id="{E39912E8-6B75-0AE2-576D-96FAE2694381}"/>
              </a:ext>
            </a:extLst>
          </p:cNvPr>
          <p:cNvSpPr/>
          <p:nvPr/>
        </p:nvSpPr>
        <p:spPr>
          <a:xfrm>
            <a:off x="3745306" y="914498"/>
            <a:ext cx="4325947" cy="752577"/>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0CB1C9FB-AC01-4B1B-B1AC-0B7CC5371033}"/>
              </a:ext>
            </a:extLst>
          </p:cNvPr>
          <p:cNvSpPr>
            <a:spLocks noGrp="1" noRot="1" noMove="1" noResize="1" noEditPoints="1" noAdjustHandles="1" noChangeArrowheads="1" noChangeShapeType="1"/>
          </p:cNvSpPr>
          <p:nvPr/>
        </p:nvSpPr>
        <p:spPr>
          <a:xfrm>
            <a:off x="6635185" y="987226"/>
            <a:ext cx="1204546" cy="6071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Target</a:t>
            </a:r>
            <a:r>
              <a:rPr lang="en-US" dirty="0"/>
              <a:t> </a:t>
            </a:r>
            <a:r>
              <a:rPr lang="en-US" sz="1100" dirty="0"/>
              <a:t>Variable</a:t>
            </a:r>
            <a:endParaRPr lang="en-US" dirty="0"/>
          </a:p>
          <a:p>
            <a:r>
              <a:rPr lang="en-US" sz="700" dirty="0"/>
              <a:t>0 – No Victims</a:t>
            </a:r>
          </a:p>
          <a:p>
            <a:r>
              <a:rPr lang="en-US" sz="700" dirty="0"/>
              <a:t>1 - Victims</a:t>
            </a:r>
          </a:p>
        </p:txBody>
      </p:sp>
      <p:sp>
        <p:nvSpPr>
          <p:cNvPr id="13" name="Rectangle: Rounded Corners 12">
            <a:extLst>
              <a:ext uri="{FF2B5EF4-FFF2-40B4-BE49-F238E27FC236}">
                <a16:creationId xmlns:a16="http://schemas.microsoft.com/office/drawing/2014/main" id="{136B255D-60EA-2453-A1CB-586467FC1F47}"/>
              </a:ext>
            </a:extLst>
          </p:cNvPr>
          <p:cNvSpPr>
            <a:spLocks noGrp="1" noRot="1" noMove="1" noResize="1" noEditPoints="1" noAdjustHandles="1" noChangeArrowheads="1" noChangeShapeType="1"/>
          </p:cNvSpPr>
          <p:nvPr/>
        </p:nvSpPr>
        <p:spPr>
          <a:xfrm>
            <a:off x="870438" y="2127738"/>
            <a:ext cx="1186962" cy="365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Categorical Column 1</a:t>
            </a:r>
          </a:p>
        </p:txBody>
      </p:sp>
      <p:sp>
        <p:nvSpPr>
          <p:cNvPr id="14" name="Rectangle: Rounded Corners 13">
            <a:extLst>
              <a:ext uri="{FF2B5EF4-FFF2-40B4-BE49-F238E27FC236}">
                <a16:creationId xmlns:a16="http://schemas.microsoft.com/office/drawing/2014/main" id="{23759897-ACBB-E3AD-0C24-A86198273BA5}"/>
              </a:ext>
            </a:extLst>
          </p:cNvPr>
          <p:cNvSpPr>
            <a:spLocks noGrp="1" noRot="1" noMove="1" noResize="1" noEditPoints="1" noAdjustHandles="1" noChangeArrowheads="1" noChangeShapeType="1"/>
          </p:cNvSpPr>
          <p:nvPr/>
        </p:nvSpPr>
        <p:spPr>
          <a:xfrm>
            <a:off x="870438" y="2624624"/>
            <a:ext cx="1186962" cy="365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Categorical Column 2</a:t>
            </a:r>
          </a:p>
        </p:txBody>
      </p:sp>
      <p:sp>
        <p:nvSpPr>
          <p:cNvPr id="15" name="Rectangle: Rounded Corners 14">
            <a:extLst>
              <a:ext uri="{FF2B5EF4-FFF2-40B4-BE49-F238E27FC236}">
                <a16:creationId xmlns:a16="http://schemas.microsoft.com/office/drawing/2014/main" id="{6E93E306-CBFE-8E14-A6E1-65CE1172C2C7}"/>
              </a:ext>
            </a:extLst>
          </p:cNvPr>
          <p:cNvSpPr>
            <a:spLocks noGrp="1" noRot="1" noMove="1" noResize="1" noEditPoints="1" noAdjustHandles="1" noChangeArrowheads="1" noChangeShapeType="1"/>
          </p:cNvSpPr>
          <p:nvPr/>
        </p:nvSpPr>
        <p:spPr>
          <a:xfrm>
            <a:off x="870438" y="3121510"/>
            <a:ext cx="1186962" cy="365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Categorical Column 3</a:t>
            </a:r>
          </a:p>
        </p:txBody>
      </p:sp>
      <p:sp>
        <p:nvSpPr>
          <p:cNvPr id="16" name="Rectangle: Rounded Corners 15">
            <a:extLst>
              <a:ext uri="{FF2B5EF4-FFF2-40B4-BE49-F238E27FC236}">
                <a16:creationId xmlns:a16="http://schemas.microsoft.com/office/drawing/2014/main" id="{B01693BD-6B48-81FB-EED5-B60261C8806D}"/>
              </a:ext>
            </a:extLst>
          </p:cNvPr>
          <p:cNvSpPr>
            <a:spLocks noGrp="1" noRot="1" noMove="1" noResize="1" noEditPoints="1" noAdjustHandles="1" noChangeArrowheads="1" noChangeShapeType="1"/>
          </p:cNvSpPr>
          <p:nvPr/>
        </p:nvSpPr>
        <p:spPr>
          <a:xfrm>
            <a:off x="870438" y="3660098"/>
            <a:ext cx="1186962" cy="365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Categorical Column 4</a:t>
            </a:r>
          </a:p>
        </p:txBody>
      </p:sp>
      <p:sp>
        <p:nvSpPr>
          <p:cNvPr id="17" name="Rectangle: Rounded Corners 16">
            <a:extLst>
              <a:ext uri="{FF2B5EF4-FFF2-40B4-BE49-F238E27FC236}">
                <a16:creationId xmlns:a16="http://schemas.microsoft.com/office/drawing/2014/main" id="{B4F8095F-BF1C-F609-A0AA-AE0B6A5A77AB}"/>
              </a:ext>
            </a:extLst>
          </p:cNvPr>
          <p:cNvSpPr>
            <a:spLocks noGrp="1" noRot="1" noMove="1" noResize="1" noEditPoints="1" noAdjustHandles="1" noChangeArrowheads="1" noChangeShapeType="1"/>
          </p:cNvSpPr>
          <p:nvPr/>
        </p:nvSpPr>
        <p:spPr>
          <a:xfrm>
            <a:off x="870438" y="4198686"/>
            <a:ext cx="1186962" cy="365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Categorical Column 5</a:t>
            </a:r>
          </a:p>
        </p:txBody>
      </p:sp>
      <p:sp>
        <p:nvSpPr>
          <p:cNvPr id="18" name="Rectangle: Rounded Corners 17">
            <a:extLst>
              <a:ext uri="{FF2B5EF4-FFF2-40B4-BE49-F238E27FC236}">
                <a16:creationId xmlns:a16="http://schemas.microsoft.com/office/drawing/2014/main" id="{1D4CBC5E-BB1A-E906-6CB2-064C0CAC09B7}"/>
              </a:ext>
            </a:extLst>
          </p:cNvPr>
          <p:cNvSpPr>
            <a:spLocks noGrp="1" noRot="1" noMove="1" noResize="1" noEditPoints="1" noAdjustHandles="1" noChangeArrowheads="1" noChangeShapeType="1"/>
          </p:cNvSpPr>
          <p:nvPr/>
        </p:nvSpPr>
        <p:spPr>
          <a:xfrm>
            <a:off x="870438" y="5138313"/>
            <a:ext cx="1186962" cy="365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Categorical Column 39</a:t>
            </a:r>
          </a:p>
        </p:txBody>
      </p:sp>
      <p:sp>
        <p:nvSpPr>
          <p:cNvPr id="19" name="Rectangle 18">
            <a:extLst>
              <a:ext uri="{FF2B5EF4-FFF2-40B4-BE49-F238E27FC236}">
                <a16:creationId xmlns:a16="http://schemas.microsoft.com/office/drawing/2014/main" id="{E8B4CF0C-5174-6358-AF0D-E2EA0B8FDF85}"/>
              </a:ext>
            </a:extLst>
          </p:cNvPr>
          <p:cNvSpPr>
            <a:spLocks noGrp="1" noRot="1" noMove="1" noResize="1" noEditPoints="1" noAdjustHandles="1" noChangeArrowheads="1" noChangeShapeType="1"/>
          </p:cNvSpPr>
          <p:nvPr/>
        </p:nvSpPr>
        <p:spPr>
          <a:xfrm>
            <a:off x="589085" y="1881554"/>
            <a:ext cx="1793630" cy="3894992"/>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7297F0FC-B45E-3546-CA05-CB19786AC48C}"/>
              </a:ext>
            </a:extLst>
          </p:cNvPr>
          <p:cNvSpPr>
            <a:spLocks noGrp="1" noRot="1" noMove="1" noResize="1" noEditPoints="1" noAdjustHandles="1" noChangeArrowheads="1" noChangeShapeType="1"/>
          </p:cNvSpPr>
          <p:nvPr/>
        </p:nvSpPr>
        <p:spPr>
          <a:xfrm>
            <a:off x="9809285" y="2127738"/>
            <a:ext cx="1186962" cy="365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Categorical Column 1</a:t>
            </a:r>
          </a:p>
        </p:txBody>
      </p:sp>
      <p:sp>
        <p:nvSpPr>
          <p:cNvPr id="21" name="Rectangle: Rounded Corners 20">
            <a:extLst>
              <a:ext uri="{FF2B5EF4-FFF2-40B4-BE49-F238E27FC236}">
                <a16:creationId xmlns:a16="http://schemas.microsoft.com/office/drawing/2014/main" id="{0E98636D-467D-6CE5-804C-9FB888F13709}"/>
              </a:ext>
            </a:extLst>
          </p:cNvPr>
          <p:cNvSpPr>
            <a:spLocks noGrp="1" noRot="1" noMove="1" noResize="1" noEditPoints="1" noAdjustHandles="1" noChangeArrowheads="1" noChangeShapeType="1"/>
          </p:cNvSpPr>
          <p:nvPr/>
        </p:nvSpPr>
        <p:spPr>
          <a:xfrm>
            <a:off x="9809285" y="2624624"/>
            <a:ext cx="1186962" cy="365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Categorical Column 2</a:t>
            </a:r>
          </a:p>
        </p:txBody>
      </p:sp>
      <p:sp>
        <p:nvSpPr>
          <p:cNvPr id="23" name="Rectangle: Rounded Corners 22">
            <a:extLst>
              <a:ext uri="{FF2B5EF4-FFF2-40B4-BE49-F238E27FC236}">
                <a16:creationId xmlns:a16="http://schemas.microsoft.com/office/drawing/2014/main" id="{C27CFE92-ED84-AED8-8E32-9A2D2A88330E}"/>
              </a:ext>
            </a:extLst>
          </p:cNvPr>
          <p:cNvSpPr>
            <a:spLocks noGrp="1" noRot="1" noMove="1" noResize="1" noEditPoints="1" noAdjustHandles="1" noChangeArrowheads="1" noChangeShapeType="1"/>
          </p:cNvSpPr>
          <p:nvPr/>
        </p:nvSpPr>
        <p:spPr>
          <a:xfrm>
            <a:off x="9809285" y="3660098"/>
            <a:ext cx="1186962" cy="365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Categorical Column 39</a:t>
            </a:r>
          </a:p>
        </p:txBody>
      </p:sp>
      <p:sp>
        <p:nvSpPr>
          <p:cNvPr id="24" name="Rectangle: Rounded Corners 23">
            <a:extLst>
              <a:ext uri="{FF2B5EF4-FFF2-40B4-BE49-F238E27FC236}">
                <a16:creationId xmlns:a16="http://schemas.microsoft.com/office/drawing/2014/main" id="{6C9BC4F8-D019-3B0C-D4E0-C9E3EC173028}"/>
              </a:ext>
            </a:extLst>
          </p:cNvPr>
          <p:cNvSpPr>
            <a:spLocks noGrp="1" noRot="1" noMove="1" noResize="1" noEditPoints="1" noAdjustHandles="1" noChangeArrowheads="1" noChangeShapeType="1"/>
          </p:cNvSpPr>
          <p:nvPr/>
        </p:nvSpPr>
        <p:spPr>
          <a:xfrm>
            <a:off x="9809285" y="4198686"/>
            <a:ext cx="1186962" cy="365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Numerical Column 1</a:t>
            </a:r>
          </a:p>
        </p:txBody>
      </p:sp>
      <p:sp>
        <p:nvSpPr>
          <p:cNvPr id="25" name="Rectangle: Rounded Corners 24">
            <a:extLst>
              <a:ext uri="{FF2B5EF4-FFF2-40B4-BE49-F238E27FC236}">
                <a16:creationId xmlns:a16="http://schemas.microsoft.com/office/drawing/2014/main" id="{F4AD8423-A57E-A79D-82E6-FE91DC873C47}"/>
              </a:ext>
            </a:extLst>
          </p:cNvPr>
          <p:cNvSpPr>
            <a:spLocks noGrp="1" noRot="1" noMove="1" noResize="1" noEditPoints="1" noAdjustHandles="1" noChangeArrowheads="1" noChangeShapeType="1"/>
          </p:cNvSpPr>
          <p:nvPr/>
        </p:nvSpPr>
        <p:spPr>
          <a:xfrm>
            <a:off x="9809285" y="5138313"/>
            <a:ext cx="1186962" cy="3651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Numerical Column 10</a:t>
            </a:r>
          </a:p>
        </p:txBody>
      </p:sp>
      <p:sp>
        <p:nvSpPr>
          <p:cNvPr id="26" name="Rectangle 25">
            <a:extLst>
              <a:ext uri="{FF2B5EF4-FFF2-40B4-BE49-F238E27FC236}">
                <a16:creationId xmlns:a16="http://schemas.microsoft.com/office/drawing/2014/main" id="{9171FEC3-6628-2F2F-285E-D15299A2DF30}"/>
              </a:ext>
            </a:extLst>
          </p:cNvPr>
          <p:cNvSpPr>
            <a:spLocks noGrp="1" noRot="1" noMove="1" noResize="1" noEditPoints="1" noAdjustHandles="1" noChangeArrowheads="1" noChangeShapeType="1"/>
          </p:cNvSpPr>
          <p:nvPr/>
        </p:nvSpPr>
        <p:spPr>
          <a:xfrm>
            <a:off x="9527932" y="1881554"/>
            <a:ext cx="1793630" cy="3894992"/>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E3D00340-3778-20CB-9DDC-BA9B86C1BDE3}"/>
              </a:ext>
            </a:extLst>
          </p:cNvPr>
          <p:cNvSpPr>
            <a:spLocks noGrp="1" noRot="1" noMove="1" noResize="1" noEditPoints="1" noAdjustHandles="1" noChangeArrowheads="1" noChangeShapeType="1"/>
          </p:cNvSpPr>
          <p:nvPr/>
        </p:nvSpPr>
        <p:spPr>
          <a:xfrm>
            <a:off x="2774488" y="2431201"/>
            <a:ext cx="413238" cy="116723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B95B5624-FB0D-1FE4-C694-CC506AB34154}"/>
              </a:ext>
            </a:extLst>
          </p:cNvPr>
          <p:cNvSpPr>
            <a:spLocks noGrp="1" noRot="1" noMove="1" noResize="1" noEditPoints="1" noAdjustHandles="1" noChangeArrowheads="1" noChangeShapeType="1"/>
          </p:cNvSpPr>
          <p:nvPr/>
        </p:nvSpPr>
        <p:spPr>
          <a:xfrm>
            <a:off x="2774488" y="4025223"/>
            <a:ext cx="413238" cy="116723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D6F405A6-BF98-DD46-2435-2D8D628BA828}"/>
              </a:ext>
            </a:extLst>
          </p:cNvPr>
          <p:cNvSpPr>
            <a:spLocks noGrp="1" noRot="1" noMove="1" noResize="1" noEditPoints="1" noAdjustHandles="1" noChangeArrowheads="1" noChangeShapeType="1"/>
          </p:cNvSpPr>
          <p:nvPr/>
        </p:nvSpPr>
        <p:spPr>
          <a:xfrm>
            <a:off x="2437407" y="2954821"/>
            <a:ext cx="303850" cy="2546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A2A23911-19DB-2FA0-0A42-E2F5A4CDC23A}"/>
              </a:ext>
            </a:extLst>
          </p:cNvPr>
          <p:cNvSpPr>
            <a:spLocks noGrp="1" noRot="1" noMove="1" noResize="1" noEditPoints="1" noAdjustHandles="1" noChangeArrowheads="1" noChangeShapeType="1"/>
          </p:cNvSpPr>
          <p:nvPr/>
        </p:nvSpPr>
        <p:spPr>
          <a:xfrm>
            <a:off x="2442318" y="4481533"/>
            <a:ext cx="303850" cy="2546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5D18B26-0B61-74EE-06D3-7B8314448F40}"/>
              </a:ext>
            </a:extLst>
          </p:cNvPr>
          <p:cNvSpPr txBox="1">
            <a:spLocks noGrp="1" noRot="1" noMove="1" noResize="1" noEditPoints="1" noAdjustHandles="1" noChangeArrowheads="1" noChangeShapeType="1"/>
          </p:cNvSpPr>
          <p:nvPr/>
        </p:nvSpPr>
        <p:spPr>
          <a:xfrm>
            <a:off x="923193" y="1551190"/>
            <a:ext cx="1125414" cy="261610"/>
          </a:xfrm>
          <a:prstGeom prst="rect">
            <a:avLst/>
          </a:prstGeom>
          <a:noFill/>
        </p:spPr>
        <p:txBody>
          <a:bodyPr wrap="square" rtlCol="0" anchor="ctr">
            <a:spAutoFit/>
          </a:bodyPr>
          <a:lstStyle/>
          <a:p>
            <a:pPr algn="ctr"/>
            <a:r>
              <a:rPr lang="en-US" sz="1100" dirty="0"/>
              <a:t>Features</a:t>
            </a:r>
          </a:p>
        </p:txBody>
      </p:sp>
      <p:sp>
        <p:nvSpPr>
          <p:cNvPr id="32" name="TextBox 31">
            <a:extLst>
              <a:ext uri="{FF2B5EF4-FFF2-40B4-BE49-F238E27FC236}">
                <a16:creationId xmlns:a16="http://schemas.microsoft.com/office/drawing/2014/main" id="{5DB4E966-3241-40C4-E8F2-F7DE90327109}"/>
              </a:ext>
            </a:extLst>
          </p:cNvPr>
          <p:cNvSpPr txBox="1">
            <a:spLocks noGrp="1" noRot="1" noMove="1" noResize="1" noEditPoints="1" noAdjustHandles="1" noChangeArrowheads="1" noChangeShapeType="1"/>
          </p:cNvSpPr>
          <p:nvPr/>
        </p:nvSpPr>
        <p:spPr>
          <a:xfrm>
            <a:off x="2466240" y="1858570"/>
            <a:ext cx="1125414" cy="430887"/>
          </a:xfrm>
          <a:prstGeom prst="rect">
            <a:avLst/>
          </a:prstGeom>
          <a:noFill/>
        </p:spPr>
        <p:txBody>
          <a:bodyPr wrap="square" rtlCol="0" anchor="ctr">
            <a:spAutoFit/>
          </a:bodyPr>
          <a:lstStyle/>
          <a:p>
            <a:pPr algn="ctr"/>
            <a:r>
              <a:rPr lang="en-US" sz="1100" dirty="0"/>
              <a:t>Frequency Encoding</a:t>
            </a:r>
          </a:p>
        </p:txBody>
      </p:sp>
      <p:sp>
        <p:nvSpPr>
          <p:cNvPr id="33" name="TextBox 32">
            <a:extLst>
              <a:ext uri="{FF2B5EF4-FFF2-40B4-BE49-F238E27FC236}">
                <a16:creationId xmlns:a16="http://schemas.microsoft.com/office/drawing/2014/main" id="{8BEF0787-E7AF-CACD-8E29-E66B79E156D2}"/>
              </a:ext>
            </a:extLst>
          </p:cNvPr>
          <p:cNvSpPr txBox="1">
            <a:spLocks noGrp="1" noRot="1" noMove="1" noResize="1" noEditPoints="1" noAdjustHandles="1" noChangeArrowheads="1" noChangeShapeType="1"/>
          </p:cNvSpPr>
          <p:nvPr/>
        </p:nvSpPr>
        <p:spPr>
          <a:xfrm>
            <a:off x="2466240" y="5384486"/>
            <a:ext cx="1125414" cy="261610"/>
          </a:xfrm>
          <a:prstGeom prst="rect">
            <a:avLst/>
          </a:prstGeom>
          <a:noFill/>
        </p:spPr>
        <p:txBody>
          <a:bodyPr wrap="square" rtlCol="0" anchor="ctr">
            <a:spAutoFit/>
          </a:bodyPr>
          <a:lstStyle/>
          <a:p>
            <a:pPr algn="ctr"/>
            <a:r>
              <a:rPr lang="en-US" sz="1100" dirty="0"/>
              <a:t>Label Encoding</a:t>
            </a:r>
          </a:p>
        </p:txBody>
      </p:sp>
      <p:sp>
        <p:nvSpPr>
          <p:cNvPr id="34" name="Rectangle: Rounded Corners 33">
            <a:extLst>
              <a:ext uri="{FF2B5EF4-FFF2-40B4-BE49-F238E27FC236}">
                <a16:creationId xmlns:a16="http://schemas.microsoft.com/office/drawing/2014/main" id="{FF9FECF7-173D-C22E-47A7-0E66B08BDEC1}"/>
              </a:ext>
            </a:extLst>
          </p:cNvPr>
          <p:cNvSpPr>
            <a:spLocks noGrp="1" noRot="1" noMove="1" noResize="1" noEditPoints="1" noAdjustHandles="1" noChangeArrowheads="1" noChangeShapeType="1"/>
          </p:cNvSpPr>
          <p:nvPr/>
        </p:nvSpPr>
        <p:spPr>
          <a:xfrm>
            <a:off x="8909738" y="2127738"/>
            <a:ext cx="253508" cy="663510"/>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5" name="Rectangle: Rounded Corners 34">
            <a:extLst>
              <a:ext uri="{FF2B5EF4-FFF2-40B4-BE49-F238E27FC236}">
                <a16:creationId xmlns:a16="http://schemas.microsoft.com/office/drawing/2014/main" id="{48155C14-F5F9-713B-5E1B-1E40B7C5A5DF}"/>
              </a:ext>
            </a:extLst>
          </p:cNvPr>
          <p:cNvSpPr>
            <a:spLocks noGrp="1" noRot="1" noMove="1" noResize="1" noEditPoints="1" noAdjustHandles="1" noChangeArrowheads="1" noChangeShapeType="1"/>
          </p:cNvSpPr>
          <p:nvPr/>
        </p:nvSpPr>
        <p:spPr>
          <a:xfrm>
            <a:off x="8909738" y="3121510"/>
            <a:ext cx="253508" cy="663510"/>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BDA88F4F-8361-20B4-8A33-6F8368B5F35A}"/>
              </a:ext>
            </a:extLst>
          </p:cNvPr>
          <p:cNvSpPr txBox="1">
            <a:spLocks noGrp="1" noRot="1" noMove="1" noResize="1" noEditPoints="1" noAdjustHandles="1" noChangeArrowheads="1" noChangeShapeType="1"/>
          </p:cNvSpPr>
          <p:nvPr/>
        </p:nvSpPr>
        <p:spPr>
          <a:xfrm>
            <a:off x="8473722" y="1681995"/>
            <a:ext cx="1125414" cy="430887"/>
          </a:xfrm>
          <a:prstGeom prst="rect">
            <a:avLst/>
          </a:prstGeom>
          <a:noFill/>
        </p:spPr>
        <p:txBody>
          <a:bodyPr wrap="square" rtlCol="0" anchor="ctr">
            <a:spAutoFit/>
          </a:bodyPr>
          <a:lstStyle/>
          <a:p>
            <a:pPr algn="ctr"/>
            <a:r>
              <a:rPr lang="en-US" sz="1100" dirty="0"/>
              <a:t>Frequency Encoding</a:t>
            </a:r>
          </a:p>
        </p:txBody>
      </p:sp>
      <p:sp>
        <p:nvSpPr>
          <p:cNvPr id="37" name="TextBox 36">
            <a:extLst>
              <a:ext uri="{FF2B5EF4-FFF2-40B4-BE49-F238E27FC236}">
                <a16:creationId xmlns:a16="http://schemas.microsoft.com/office/drawing/2014/main" id="{422EF510-71ED-A53A-FBB4-B6532922CBD3}"/>
              </a:ext>
            </a:extLst>
          </p:cNvPr>
          <p:cNvSpPr txBox="1">
            <a:spLocks noGrp="1" noRot="1" noMove="1" noResize="1" noEditPoints="1" noAdjustHandles="1" noChangeArrowheads="1" noChangeShapeType="1"/>
          </p:cNvSpPr>
          <p:nvPr/>
        </p:nvSpPr>
        <p:spPr>
          <a:xfrm>
            <a:off x="8441569" y="3806210"/>
            <a:ext cx="1125413" cy="261610"/>
          </a:xfrm>
          <a:prstGeom prst="rect">
            <a:avLst/>
          </a:prstGeom>
          <a:noFill/>
        </p:spPr>
        <p:txBody>
          <a:bodyPr wrap="square" rtlCol="0" anchor="ctr">
            <a:spAutoFit/>
          </a:bodyPr>
          <a:lstStyle>
            <a:defPPr>
              <a:defRPr lang="en-US"/>
            </a:defPPr>
            <a:lvl1pPr algn="ctr">
              <a:defRPr sz="1100"/>
            </a:lvl1pPr>
          </a:lstStyle>
          <a:p>
            <a:r>
              <a:rPr lang="en-US" dirty="0"/>
              <a:t>Label Encoding</a:t>
            </a:r>
          </a:p>
        </p:txBody>
      </p:sp>
      <p:sp>
        <p:nvSpPr>
          <p:cNvPr id="38" name="Arrow: Right 37">
            <a:extLst>
              <a:ext uri="{FF2B5EF4-FFF2-40B4-BE49-F238E27FC236}">
                <a16:creationId xmlns:a16="http://schemas.microsoft.com/office/drawing/2014/main" id="{84FCDE8C-B3F2-B0E5-75C7-E063D9683284}"/>
              </a:ext>
            </a:extLst>
          </p:cNvPr>
          <p:cNvSpPr>
            <a:spLocks noGrp="1" noRot="1" noMove="1" noResize="1" noEditPoints="1" noAdjustHandles="1" noChangeArrowheads="1" noChangeShapeType="1"/>
          </p:cNvSpPr>
          <p:nvPr/>
        </p:nvSpPr>
        <p:spPr>
          <a:xfrm rot="10800000">
            <a:off x="9186889" y="2881943"/>
            <a:ext cx="253508" cy="2042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Brace 38">
            <a:extLst>
              <a:ext uri="{FF2B5EF4-FFF2-40B4-BE49-F238E27FC236}">
                <a16:creationId xmlns:a16="http://schemas.microsoft.com/office/drawing/2014/main" id="{76E64FD8-BFB2-A387-EDA1-C4851A39770D}"/>
              </a:ext>
            </a:extLst>
          </p:cNvPr>
          <p:cNvSpPr>
            <a:spLocks noGrp="1" noRot="1" noMove="1" noResize="1" noEditPoints="1" noAdjustHandles="1" noChangeArrowheads="1" noChangeShapeType="1"/>
          </p:cNvSpPr>
          <p:nvPr/>
        </p:nvSpPr>
        <p:spPr>
          <a:xfrm>
            <a:off x="2991977" y="1758934"/>
            <a:ext cx="1305143" cy="4094551"/>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0" name="Left Brace 39">
            <a:extLst>
              <a:ext uri="{FF2B5EF4-FFF2-40B4-BE49-F238E27FC236}">
                <a16:creationId xmlns:a16="http://schemas.microsoft.com/office/drawing/2014/main" id="{E084F050-7B70-455D-6808-0681935C96B9}"/>
              </a:ext>
            </a:extLst>
          </p:cNvPr>
          <p:cNvSpPr>
            <a:spLocks noGrp="1" noRot="1" noMove="1" noResize="1" noEditPoints="1" noAdjustHandles="1" noChangeArrowheads="1" noChangeShapeType="1"/>
          </p:cNvSpPr>
          <p:nvPr/>
        </p:nvSpPr>
        <p:spPr>
          <a:xfrm>
            <a:off x="8071253" y="1672523"/>
            <a:ext cx="739302" cy="4224993"/>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83BD12C-0208-2938-0B0D-2BFFFA0A35BC}"/>
              </a:ext>
            </a:extLst>
          </p:cNvPr>
          <p:cNvSpPr>
            <a:spLocks noGrp="1" noRot="1" noMove="1" noResize="1" noEditPoints="1" noAdjustHandles="1" noChangeArrowheads="1" noChangeShapeType="1"/>
          </p:cNvSpPr>
          <p:nvPr/>
        </p:nvSpPr>
        <p:spPr>
          <a:xfrm>
            <a:off x="4418970" y="3405121"/>
            <a:ext cx="1577252" cy="769686"/>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Chi Squared Test</a:t>
            </a:r>
          </a:p>
        </p:txBody>
      </p:sp>
      <p:sp>
        <p:nvSpPr>
          <p:cNvPr id="43" name="Rectangle: Rounded Corners 42">
            <a:extLst>
              <a:ext uri="{FF2B5EF4-FFF2-40B4-BE49-F238E27FC236}">
                <a16:creationId xmlns:a16="http://schemas.microsoft.com/office/drawing/2014/main" id="{EBCE6EC5-0E16-0D31-0289-F005A37CFB63}"/>
              </a:ext>
            </a:extLst>
          </p:cNvPr>
          <p:cNvSpPr>
            <a:spLocks noGrp="1" noRot="1" noMove="1" noResize="1" noEditPoints="1" noAdjustHandles="1" noChangeArrowheads="1" noChangeShapeType="1"/>
          </p:cNvSpPr>
          <p:nvPr/>
        </p:nvSpPr>
        <p:spPr>
          <a:xfrm>
            <a:off x="5152030" y="4826793"/>
            <a:ext cx="2213757" cy="6230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Best Features</a:t>
            </a:r>
          </a:p>
        </p:txBody>
      </p:sp>
      <p:sp>
        <p:nvSpPr>
          <p:cNvPr id="44" name="Rectangle: Rounded Corners 43">
            <a:extLst>
              <a:ext uri="{FF2B5EF4-FFF2-40B4-BE49-F238E27FC236}">
                <a16:creationId xmlns:a16="http://schemas.microsoft.com/office/drawing/2014/main" id="{1063978A-E041-8AA5-BCAC-7A9F6EA3A121}"/>
              </a:ext>
            </a:extLst>
          </p:cNvPr>
          <p:cNvSpPr>
            <a:spLocks noGrp="1" noRot="1" noMove="1" noResize="1" noEditPoints="1" noAdjustHandles="1" noChangeArrowheads="1" noChangeShapeType="1"/>
          </p:cNvSpPr>
          <p:nvPr/>
        </p:nvSpPr>
        <p:spPr>
          <a:xfrm>
            <a:off x="6353325" y="3400176"/>
            <a:ext cx="1577252" cy="769686"/>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Recursive Feature Elimination</a:t>
            </a:r>
          </a:p>
        </p:txBody>
      </p:sp>
      <p:sp>
        <p:nvSpPr>
          <p:cNvPr id="45" name="Arrow: Right 44">
            <a:extLst>
              <a:ext uri="{FF2B5EF4-FFF2-40B4-BE49-F238E27FC236}">
                <a16:creationId xmlns:a16="http://schemas.microsoft.com/office/drawing/2014/main" id="{D52397F5-6F90-8255-848A-94FCBDE635F8}"/>
              </a:ext>
            </a:extLst>
          </p:cNvPr>
          <p:cNvSpPr>
            <a:spLocks noGrp="1" noRot="1" noMove="1" noResize="1" noEditPoints="1" noAdjustHandles="1" noChangeArrowheads="1" noChangeShapeType="1"/>
          </p:cNvSpPr>
          <p:nvPr/>
        </p:nvSpPr>
        <p:spPr>
          <a:xfrm rot="5400000">
            <a:off x="5998617" y="4381440"/>
            <a:ext cx="412970" cy="2964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F743C1B-4EB7-9BFD-C080-387A911D9DBD}"/>
              </a:ext>
            </a:extLst>
          </p:cNvPr>
          <p:cNvSpPr txBox="1">
            <a:spLocks noGrp="1" noRot="1" noMove="1" noResize="1" noEditPoints="1" noAdjustHandles="1" noChangeArrowheads="1" noChangeShapeType="1"/>
          </p:cNvSpPr>
          <p:nvPr/>
        </p:nvSpPr>
        <p:spPr>
          <a:xfrm>
            <a:off x="2813322" y="1091179"/>
            <a:ext cx="931665" cy="369332"/>
          </a:xfrm>
          <a:prstGeom prst="rect">
            <a:avLst/>
          </a:prstGeom>
          <a:noFill/>
        </p:spPr>
        <p:txBody>
          <a:bodyPr wrap="none" rtlCol="0">
            <a:spAutoFit/>
          </a:bodyPr>
          <a:lstStyle/>
          <a:p>
            <a:r>
              <a:rPr lang="en-US" dirty="0"/>
              <a:t>Dataset</a:t>
            </a:r>
          </a:p>
        </p:txBody>
      </p:sp>
      <p:sp>
        <p:nvSpPr>
          <p:cNvPr id="47" name="Rectangle: Rounded Corners 46">
            <a:extLst>
              <a:ext uri="{FF2B5EF4-FFF2-40B4-BE49-F238E27FC236}">
                <a16:creationId xmlns:a16="http://schemas.microsoft.com/office/drawing/2014/main" id="{CB237F80-DBA9-4E34-E51F-0E9D6F879B2D}"/>
              </a:ext>
            </a:extLst>
          </p:cNvPr>
          <p:cNvSpPr>
            <a:spLocks noGrp="1" noRot="1" noMove="1" noResize="1" noEditPoints="1" noAdjustHandles="1" noChangeArrowheads="1" noChangeShapeType="1"/>
          </p:cNvSpPr>
          <p:nvPr/>
        </p:nvSpPr>
        <p:spPr>
          <a:xfrm>
            <a:off x="4766676" y="2685269"/>
            <a:ext cx="881839" cy="4084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Target Variable</a:t>
            </a:r>
          </a:p>
        </p:txBody>
      </p:sp>
      <p:sp>
        <p:nvSpPr>
          <p:cNvPr id="48" name="Rectangle: Rounded Corners 47">
            <a:extLst>
              <a:ext uri="{FF2B5EF4-FFF2-40B4-BE49-F238E27FC236}">
                <a16:creationId xmlns:a16="http://schemas.microsoft.com/office/drawing/2014/main" id="{4A23FB5A-4837-6D73-22E7-997B8DB641A9}"/>
              </a:ext>
            </a:extLst>
          </p:cNvPr>
          <p:cNvSpPr>
            <a:spLocks noGrp="1" noRot="1" noMove="1" noResize="1" noEditPoints="1" noAdjustHandles="1" noChangeArrowheads="1" noChangeShapeType="1"/>
          </p:cNvSpPr>
          <p:nvPr/>
        </p:nvSpPr>
        <p:spPr>
          <a:xfrm>
            <a:off x="6698903" y="2734498"/>
            <a:ext cx="881839" cy="4084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Target Variable</a:t>
            </a:r>
          </a:p>
        </p:txBody>
      </p:sp>
      <p:cxnSp>
        <p:nvCxnSpPr>
          <p:cNvPr id="50" name="Straight Arrow Connector 49">
            <a:extLst>
              <a:ext uri="{FF2B5EF4-FFF2-40B4-BE49-F238E27FC236}">
                <a16:creationId xmlns:a16="http://schemas.microsoft.com/office/drawing/2014/main" id="{FB2838A3-13D6-F06E-6B5E-041BACE259A9}"/>
              </a:ext>
            </a:extLst>
          </p:cNvPr>
          <p:cNvCxnSpPr>
            <a:cxnSpLocks noGrp="1" noRot="1" noMove="1" noResize="1" noEditPoints="1" noAdjustHandles="1" noChangeArrowheads="1" noChangeShapeType="1"/>
            <a:stCxn id="47" idx="2"/>
            <a:endCxn id="41" idx="0"/>
          </p:cNvCxnSpPr>
          <p:nvPr/>
        </p:nvCxnSpPr>
        <p:spPr>
          <a:xfrm>
            <a:off x="5207596" y="3093732"/>
            <a:ext cx="0" cy="311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157AA16-A147-D095-A945-C0EE6A694CDE}"/>
              </a:ext>
            </a:extLst>
          </p:cNvPr>
          <p:cNvCxnSpPr>
            <a:cxnSpLocks noGrp="1" noRot="1" noMove="1" noResize="1" noEditPoints="1" noAdjustHandles="1" noChangeArrowheads="1" noChangeShapeType="1"/>
            <a:stCxn id="48" idx="2"/>
            <a:endCxn id="44" idx="0"/>
          </p:cNvCxnSpPr>
          <p:nvPr/>
        </p:nvCxnSpPr>
        <p:spPr>
          <a:xfrm>
            <a:off x="7139823" y="3142961"/>
            <a:ext cx="2128" cy="257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814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CF67933-5F58-B521-CCF4-30FCEA0409F4}"/>
              </a:ext>
            </a:extLst>
          </p:cNvPr>
          <p:cNvSpPr>
            <a:spLocks noGrp="1"/>
          </p:cNvSpPr>
          <p:nvPr>
            <p:ph type="dt" sz="half" idx="10"/>
          </p:nvPr>
        </p:nvSpPr>
        <p:spPr/>
        <p:txBody>
          <a:bodyPr/>
          <a:lstStyle/>
          <a:p>
            <a:fld id="{626DE685-1B6F-4D7C-AEF2-C9AD71EC467A}" type="datetime1">
              <a:rPr lang="en-US" smtClean="0"/>
              <a:t>12/18/2023</a:t>
            </a:fld>
            <a:endParaRPr lang="en-US"/>
          </a:p>
        </p:txBody>
      </p:sp>
      <p:sp>
        <p:nvSpPr>
          <p:cNvPr id="6" name="Slide Number Placeholder 5">
            <a:extLst>
              <a:ext uri="{FF2B5EF4-FFF2-40B4-BE49-F238E27FC236}">
                <a16:creationId xmlns:a16="http://schemas.microsoft.com/office/drawing/2014/main" id="{D17A37A3-748E-B0ED-1B8C-00922616694A}"/>
              </a:ext>
            </a:extLst>
          </p:cNvPr>
          <p:cNvSpPr>
            <a:spLocks noGrp="1"/>
          </p:cNvSpPr>
          <p:nvPr>
            <p:ph type="sldNum" sz="quarter" idx="12"/>
          </p:nvPr>
        </p:nvSpPr>
        <p:spPr/>
        <p:txBody>
          <a:bodyPr/>
          <a:lstStyle/>
          <a:p>
            <a:fld id="{87E7843D-FF13-4365-9478-9625B70A2705}" type="slidenum">
              <a:rPr lang="en-US" smtClean="0"/>
              <a:t>17</a:t>
            </a:fld>
            <a:endParaRPr lang="en-US"/>
          </a:p>
        </p:txBody>
      </p:sp>
      <p:sp>
        <p:nvSpPr>
          <p:cNvPr id="7" name="Title 1">
            <a:extLst>
              <a:ext uri="{FF2B5EF4-FFF2-40B4-BE49-F238E27FC236}">
                <a16:creationId xmlns:a16="http://schemas.microsoft.com/office/drawing/2014/main" id="{2BA39E0A-3010-E94E-8222-E18E434E42FE}"/>
              </a:ext>
            </a:extLst>
          </p:cNvPr>
          <p:cNvSpPr>
            <a:spLocks noGrp="1"/>
          </p:cNvSpPr>
          <p:nvPr>
            <p:ph type="title"/>
          </p:nvPr>
        </p:nvSpPr>
        <p:spPr>
          <a:xfrm>
            <a:off x="750367" y="267781"/>
            <a:ext cx="10691265" cy="461665"/>
          </a:xfrm>
          <a:noFill/>
        </p:spPr>
        <p:txBody>
          <a:bodyPr wrap="square" rtlCol="0" anchor="ctr">
            <a:spAutoFit/>
          </a:bodyPr>
          <a:lstStyle/>
          <a:p>
            <a:r>
              <a:rPr lang="en-US" sz="2400" dirty="0">
                <a:latin typeface="+mn-lt"/>
                <a:ea typeface="+mn-ea"/>
                <a:cs typeface="+mn-cs"/>
              </a:rPr>
              <a:t>Feature selection – BEST FEATURES</a:t>
            </a:r>
          </a:p>
        </p:txBody>
      </p:sp>
      <p:pic>
        <p:nvPicPr>
          <p:cNvPr id="2" name="Picture 1">
            <a:extLst>
              <a:ext uri="{FF2B5EF4-FFF2-40B4-BE49-F238E27FC236}">
                <a16:creationId xmlns:a16="http://schemas.microsoft.com/office/drawing/2014/main" id="{EADB8DD9-B5E0-2F54-CDA8-2F87657E0C68}"/>
              </a:ext>
            </a:extLst>
          </p:cNvPr>
          <p:cNvPicPr>
            <a:picLocks noChangeAspect="1"/>
          </p:cNvPicPr>
          <p:nvPr/>
        </p:nvPicPr>
        <p:blipFill>
          <a:blip r:embed="rId2"/>
          <a:stretch>
            <a:fillRect/>
          </a:stretch>
        </p:blipFill>
        <p:spPr>
          <a:xfrm>
            <a:off x="497590" y="896815"/>
            <a:ext cx="4975312" cy="5064369"/>
          </a:xfrm>
          <a:prstGeom prst="rect">
            <a:avLst/>
          </a:prstGeom>
          <a:ln>
            <a:solidFill>
              <a:schemeClr val="tx1"/>
            </a:solidFill>
          </a:ln>
        </p:spPr>
      </p:pic>
      <p:pic>
        <p:nvPicPr>
          <p:cNvPr id="3" name="Picture 2">
            <a:extLst>
              <a:ext uri="{FF2B5EF4-FFF2-40B4-BE49-F238E27FC236}">
                <a16:creationId xmlns:a16="http://schemas.microsoft.com/office/drawing/2014/main" id="{29B1CFFC-054D-56F7-E0D1-F007436F3240}"/>
              </a:ext>
            </a:extLst>
          </p:cNvPr>
          <p:cNvPicPr>
            <a:picLocks noChangeAspect="1"/>
          </p:cNvPicPr>
          <p:nvPr/>
        </p:nvPicPr>
        <p:blipFill>
          <a:blip r:embed="rId3"/>
          <a:stretch>
            <a:fillRect/>
          </a:stretch>
        </p:blipFill>
        <p:spPr>
          <a:xfrm>
            <a:off x="5673536" y="1138201"/>
            <a:ext cx="6020874" cy="4809393"/>
          </a:xfrm>
          <a:prstGeom prst="rect">
            <a:avLst/>
          </a:prstGeom>
          <a:ln>
            <a:solidFill>
              <a:schemeClr val="tx1"/>
            </a:solidFill>
          </a:ln>
        </p:spPr>
      </p:pic>
    </p:spTree>
    <p:extLst>
      <p:ext uri="{BB962C8B-B14F-4D97-AF65-F5344CB8AC3E}">
        <p14:creationId xmlns:p14="http://schemas.microsoft.com/office/powerpoint/2010/main" val="1153639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0B586D2-E031-2F75-4C2B-862F5D946DFE}"/>
              </a:ext>
            </a:extLst>
          </p:cNvPr>
          <p:cNvSpPr>
            <a:spLocks noGrp="1"/>
          </p:cNvSpPr>
          <p:nvPr>
            <p:ph type="dt" sz="half" idx="10"/>
          </p:nvPr>
        </p:nvSpPr>
        <p:spPr/>
        <p:txBody>
          <a:bodyPr/>
          <a:lstStyle/>
          <a:p>
            <a:fld id="{626DE685-1B6F-4D7C-AEF2-C9AD71EC467A}" type="datetime1">
              <a:rPr lang="en-US" smtClean="0"/>
              <a:t>12/18/2023</a:t>
            </a:fld>
            <a:endParaRPr lang="en-US"/>
          </a:p>
        </p:txBody>
      </p:sp>
      <p:sp>
        <p:nvSpPr>
          <p:cNvPr id="6" name="Slide Number Placeholder 5">
            <a:extLst>
              <a:ext uri="{FF2B5EF4-FFF2-40B4-BE49-F238E27FC236}">
                <a16:creationId xmlns:a16="http://schemas.microsoft.com/office/drawing/2014/main" id="{509FA47B-7D42-12FD-141C-AA6262117B32}"/>
              </a:ext>
            </a:extLst>
          </p:cNvPr>
          <p:cNvSpPr>
            <a:spLocks noGrp="1"/>
          </p:cNvSpPr>
          <p:nvPr>
            <p:ph type="sldNum" sz="quarter" idx="12"/>
          </p:nvPr>
        </p:nvSpPr>
        <p:spPr/>
        <p:txBody>
          <a:bodyPr/>
          <a:lstStyle/>
          <a:p>
            <a:fld id="{87E7843D-FF13-4365-9478-9625B70A2705}" type="slidenum">
              <a:rPr lang="en-US" smtClean="0"/>
              <a:t>18</a:t>
            </a:fld>
            <a:endParaRPr lang="en-US"/>
          </a:p>
        </p:txBody>
      </p:sp>
      <p:sp>
        <p:nvSpPr>
          <p:cNvPr id="7" name="Title 1">
            <a:extLst>
              <a:ext uri="{FF2B5EF4-FFF2-40B4-BE49-F238E27FC236}">
                <a16:creationId xmlns:a16="http://schemas.microsoft.com/office/drawing/2014/main" id="{000CADFF-E616-9740-ABB4-33CD89AB187E}"/>
              </a:ext>
            </a:extLst>
          </p:cNvPr>
          <p:cNvSpPr>
            <a:spLocks noGrp="1"/>
          </p:cNvSpPr>
          <p:nvPr>
            <p:ph type="title"/>
          </p:nvPr>
        </p:nvSpPr>
        <p:spPr>
          <a:xfrm>
            <a:off x="750367" y="241404"/>
            <a:ext cx="10691265" cy="461665"/>
          </a:xfrm>
          <a:noFill/>
        </p:spPr>
        <p:txBody>
          <a:bodyPr wrap="square" rtlCol="0" anchor="ctr">
            <a:spAutoFit/>
          </a:bodyPr>
          <a:lstStyle/>
          <a:p>
            <a:r>
              <a:rPr lang="en-US" sz="2400" dirty="0">
                <a:latin typeface="+mn-lt"/>
                <a:ea typeface="+mn-ea"/>
                <a:cs typeface="+mn-cs"/>
              </a:rPr>
              <a:t>Feature selection – best features</a:t>
            </a:r>
          </a:p>
        </p:txBody>
      </p:sp>
      <p:sp>
        <p:nvSpPr>
          <p:cNvPr id="2" name="TextBox 1">
            <a:extLst>
              <a:ext uri="{FF2B5EF4-FFF2-40B4-BE49-F238E27FC236}">
                <a16:creationId xmlns:a16="http://schemas.microsoft.com/office/drawing/2014/main" id="{B37CFF59-239E-5455-E18D-9853248148C0}"/>
              </a:ext>
            </a:extLst>
          </p:cNvPr>
          <p:cNvSpPr txBox="1"/>
          <p:nvPr/>
        </p:nvSpPr>
        <p:spPr>
          <a:xfrm>
            <a:off x="8039012" y="1207600"/>
            <a:ext cx="340262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Shooter</a:t>
            </a:r>
          </a:p>
          <a:p>
            <a:pPr marL="742950" lvl="1" indent="-285750">
              <a:buFont typeface="Arial" panose="020B0604020202020204" pitchFamily="34" charset="0"/>
              <a:buChar char="•"/>
            </a:pPr>
            <a:r>
              <a:rPr lang="en-US" dirty="0"/>
              <a:t>Outcome</a:t>
            </a:r>
          </a:p>
          <a:p>
            <a:pPr marL="742950" lvl="1" indent="-285750">
              <a:buFont typeface="Arial" panose="020B0604020202020204" pitchFamily="34" charset="0"/>
              <a:buChar char="•"/>
            </a:pPr>
            <a:r>
              <a:rPr lang="en-US" dirty="0"/>
              <a:t>Injury</a:t>
            </a:r>
          </a:p>
          <a:p>
            <a:pPr marL="742950" lvl="1" indent="-285750">
              <a:buFont typeface="Arial" panose="020B0604020202020204" pitchFamily="34" charset="0"/>
              <a:buChar char="•"/>
            </a:pPr>
            <a:r>
              <a:rPr lang="en-US" dirty="0"/>
              <a:t>Died</a:t>
            </a:r>
          </a:p>
          <a:p>
            <a:pPr marL="742950" lvl="1" indent="-285750">
              <a:buFont typeface="Arial" panose="020B0604020202020204" pitchFamily="34" charset="0"/>
              <a:buChar char="•"/>
            </a:pPr>
            <a:r>
              <a:rPr lang="en-US" dirty="0"/>
              <a:t>Gender</a:t>
            </a:r>
          </a:p>
          <a:p>
            <a:pPr marL="742950" lvl="1" indent="-285750">
              <a:buFont typeface="Arial" panose="020B0604020202020204" pitchFamily="34" charset="0"/>
              <a:buChar char="•"/>
            </a:pPr>
            <a:r>
              <a:rPr lang="en-US" dirty="0"/>
              <a:t>Race</a:t>
            </a:r>
          </a:p>
        </p:txBody>
      </p:sp>
      <p:sp>
        <p:nvSpPr>
          <p:cNvPr id="3" name="TextBox 2">
            <a:extLst>
              <a:ext uri="{FF2B5EF4-FFF2-40B4-BE49-F238E27FC236}">
                <a16:creationId xmlns:a16="http://schemas.microsoft.com/office/drawing/2014/main" id="{1B26B1B9-242C-55CF-8547-8595E257EDAF}"/>
              </a:ext>
            </a:extLst>
          </p:cNvPr>
          <p:cNvSpPr txBox="1"/>
          <p:nvPr/>
        </p:nvSpPr>
        <p:spPr>
          <a:xfrm>
            <a:off x="3883360" y="1273344"/>
            <a:ext cx="340262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Victim</a:t>
            </a:r>
          </a:p>
          <a:p>
            <a:pPr marL="742950" lvl="1" indent="-285750">
              <a:buFont typeface="Arial" panose="020B0604020202020204" pitchFamily="34" charset="0"/>
              <a:buChar char="•"/>
            </a:pPr>
            <a:r>
              <a:rPr lang="en-US" dirty="0"/>
              <a:t>School Affiliation</a:t>
            </a:r>
          </a:p>
          <a:p>
            <a:pPr marL="742950" lvl="1" indent="-285750">
              <a:buFont typeface="Arial" panose="020B0604020202020204" pitchFamily="34" charset="0"/>
              <a:buChar char="•"/>
            </a:pPr>
            <a:r>
              <a:rPr lang="en-US" dirty="0"/>
              <a:t>Gender</a:t>
            </a:r>
          </a:p>
          <a:p>
            <a:pPr marL="742950" lvl="1" indent="-285750">
              <a:buFont typeface="Arial" panose="020B0604020202020204" pitchFamily="34" charset="0"/>
              <a:buChar char="•"/>
            </a:pPr>
            <a:r>
              <a:rPr lang="en-US" dirty="0"/>
              <a:t>Race</a:t>
            </a:r>
          </a:p>
          <a:p>
            <a:pPr marL="742950" lvl="1" indent="-285750">
              <a:buFont typeface="Arial" panose="020B0604020202020204" pitchFamily="34" charset="0"/>
              <a:buChar char="•"/>
            </a:pPr>
            <a:r>
              <a:rPr lang="en-US" dirty="0"/>
              <a:t>Injury</a:t>
            </a:r>
          </a:p>
        </p:txBody>
      </p:sp>
      <p:sp>
        <p:nvSpPr>
          <p:cNvPr id="8" name="TextBox 7">
            <a:extLst>
              <a:ext uri="{FF2B5EF4-FFF2-40B4-BE49-F238E27FC236}">
                <a16:creationId xmlns:a16="http://schemas.microsoft.com/office/drawing/2014/main" id="{1FC0E907-F39E-D5DF-035B-855D69B690D5}"/>
              </a:ext>
            </a:extLst>
          </p:cNvPr>
          <p:cNvSpPr txBox="1"/>
          <p:nvPr/>
        </p:nvSpPr>
        <p:spPr>
          <a:xfrm>
            <a:off x="750367" y="1273344"/>
            <a:ext cx="3402623" cy="2031325"/>
          </a:xfrm>
          <a:prstGeom prst="rect">
            <a:avLst/>
          </a:prstGeom>
          <a:noFill/>
        </p:spPr>
        <p:txBody>
          <a:bodyPr wrap="square" rtlCol="0">
            <a:spAutoFit/>
          </a:bodyPr>
          <a:lstStyle/>
          <a:p>
            <a:pPr marL="285750" indent="-285750">
              <a:buFont typeface="Arial" panose="020B0604020202020204" pitchFamily="34" charset="0"/>
              <a:buChar char="•"/>
            </a:pPr>
            <a:r>
              <a:rPr lang="en-US" dirty="0"/>
              <a:t>Other</a:t>
            </a:r>
          </a:p>
          <a:p>
            <a:pPr marL="742950" lvl="1" indent="-285750">
              <a:buFont typeface="Arial" panose="020B0604020202020204" pitchFamily="34" charset="0"/>
              <a:buChar char="•"/>
            </a:pPr>
            <a:r>
              <a:rPr lang="en-US" dirty="0"/>
              <a:t>Situation</a:t>
            </a:r>
          </a:p>
          <a:p>
            <a:pPr marL="742950" lvl="1" indent="-285750">
              <a:buFont typeface="Arial" panose="020B0604020202020204" pitchFamily="34" charset="0"/>
              <a:buChar char="•"/>
            </a:pPr>
            <a:r>
              <a:rPr lang="en-US" dirty="0"/>
              <a:t>Targets</a:t>
            </a:r>
          </a:p>
          <a:p>
            <a:pPr marL="742950" lvl="1" indent="-285750">
              <a:buFont typeface="Arial" panose="020B0604020202020204" pitchFamily="34" charset="0"/>
              <a:buChar char="•"/>
            </a:pPr>
            <a:r>
              <a:rPr lang="en-US" dirty="0"/>
              <a:t>Weapon Type</a:t>
            </a:r>
          </a:p>
          <a:p>
            <a:pPr marL="742950" lvl="1" indent="-285750">
              <a:buFont typeface="Arial" panose="020B0604020202020204" pitchFamily="34" charset="0"/>
              <a:buChar char="•"/>
            </a:pPr>
            <a:r>
              <a:rPr lang="en-US" dirty="0"/>
              <a:t>School Level</a:t>
            </a:r>
          </a:p>
          <a:p>
            <a:pPr marL="742950" lvl="1" indent="-285750">
              <a:buFont typeface="Arial" panose="020B0604020202020204" pitchFamily="34" charset="0"/>
              <a:buChar char="•"/>
            </a:pPr>
            <a:r>
              <a:rPr lang="en-US" dirty="0"/>
              <a:t>City</a:t>
            </a:r>
          </a:p>
          <a:p>
            <a:pPr marL="742950" lvl="1" indent="-285750">
              <a:buFont typeface="Arial" panose="020B0604020202020204" pitchFamily="34" charset="0"/>
              <a:buChar char="•"/>
            </a:pPr>
            <a:r>
              <a:rPr lang="en-US" dirty="0"/>
              <a:t>Year</a:t>
            </a:r>
          </a:p>
        </p:txBody>
      </p:sp>
    </p:spTree>
    <p:extLst>
      <p:ext uri="{BB962C8B-B14F-4D97-AF65-F5344CB8AC3E}">
        <p14:creationId xmlns:p14="http://schemas.microsoft.com/office/powerpoint/2010/main" val="1589614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2C1F7EA-A8F0-ED2C-2C70-4389BCA5F20A}"/>
              </a:ext>
            </a:extLst>
          </p:cNvPr>
          <p:cNvSpPr>
            <a:spLocks noGrp="1"/>
          </p:cNvSpPr>
          <p:nvPr>
            <p:ph type="dt" sz="half" idx="10"/>
          </p:nvPr>
        </p:nvSpPr>
        <p:spPr/>
        <p:txBody>
          <a:bodyPr/>
          <a:lstStyle/>
          <a:p>
            <a:fld id="{626DE685-1B6F-4D7C-AEF2-C9AD71EC467A}" type="datetime1">
              <a:rPr lang="en-US" smtClean="0"/>
              <a:t>12/18/2023</a:t>
            </a:fld>
            <a:endParaRPr lang="en-US"/>
          </a:p>
        </p:txBody>
      </p:sp>
      <p:sp>
        <p:nvSpPr>
          <p:cNvPr id="6" name="Slide Number Placeholder 5">
            <a:extLst>
              <a:ext uri="{FF2B5EF4-FFF2-40B4-BE49-F238E27FC236}">
                <a16:creationId xmlns:a16="http://schemas.microsoft.com/office/drawing/2014/main" id="{2E50076E-97BB-0EF4-CAC4-AE2B8070A83C}"/>
              </a:ext>
            </a:extLst>
          </p:cNvPr>
          <p:cNvSpPr>
            <a:spLocks noGrp="1"/>
          </p:cNvSpPr>
          <p:nvPr>
            <p:ph type="sldNum" sz="quarter" idx="12"/>
          </p:nvPr>
        </p:nvSpPr>
        <p:spPr/>
        <p:txBody>
          <a:bodyPr/>
          <a:lstStyle/>
          <a:p>
            <a:fld id="{87E7843D-FF13-4365-9478-9625B70A2705}" type="slidenum">
              <a:rPr lang="en-US" smtClean="0"/>
              <a:t>19</a:t>
            </a:fld>
            <a:endParaRPr lang="en-US"/>
          </a:p>
        </p:txBody>
      </p:sp>
      <p:sp>
        <p:nvSpPr>
          <p:cNvPr id="7" name="Title 1">
            <a:extLst>
              <a:ext uri="{FF2B5EF4-FFF2-40B4-BE49-F238E27FC236}">
                <a16:creationId xmlns:a16="http://schemas.microsoft.com/office/drawing/2014/main" id="{0E01C91D-F130-6BBF-BB89-B54E04CBB64A}"/>
              </a:ext>
            </a:extLst>
          </p:cNvPr>
          <p:cNvSpPr>
            <a:spLocks noGrp="1"/>
          </p:cNvSpPr>
          <p:nvPr>
            <p:ph type="title"/>
          </p:nvPr>
        </p:nvSpPr>
        <p:spPr>
          <a:xfrm>
            <a:off x="750367" y="311744"/>
            <a:ext cx="10691265" cy="461665"/>
          </a:xfrm>
          <a:noFill/>
        </p:spPr>
        <p:txBody>
          <a:bodyPr wrap="square" rtlCol="0" anchor="ctr">
            <a:spAutoFit/>
          </a:bodyPr>
          <a:lstStyle/>
          <a:p>
            <a:r>
              <a:rPr lang="en-US" sz="2400" dirty="0">
                <a:latin typeface="+mn-lt"/>
                <a:ea typeface="+mn-ea"/>
                <a:cs typeface="+mn-cs"/>
              </a:rPr>
              <a:t>MODEL-1: LOGISTIC REGRESSION</a:t>
            </a:r>
          </a:p>
        </p:txBody>
      </p:sp>
      <p:pic>
        <p:nvPicPr>
          <p:cNvPr id="2" name="Picture 2">
            <a:extLst>
              <a:ext uri="{FF2B5EF4-FFF2-40B4-BE49-F238E27FC236}">
                <a16:creationId xmlns:a16="http://schemas.microsoft.com/office/drawing/2014/main" id="{300A7E45-8115-A4CC-B41B-35B0549B5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83" y="1232013"/>
            <a:ext cx="5040192" cy="252009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1" name="Picture 10" descr="A screenshot of a graph&#10;&#10;Description automatically generated">
            <a:extLst>
              <a:ext uri="{FF2B5EF4-FFF2-40B4-BE49-F238E27FC236}">
                <a16:creationId xmlns:a16="http://schemas.microsoft.com/office/drawing/2014/main" id="{024C29B5-5661-B9AD-19AC-A5A0BF0FD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383" y="4210713"/>
            <a:ext cx="4465707" cy="1577477"/>
          </a:xfrm>
          <a:prstGeom prst="rect">
            <a:avLst/>
          </a:prstGeom>
          <a:ln>
            <a:solidFill>
              <a:schemeClr val="tx1"/>
            </a:solidFill>
          </a:ln>
        </p:spPr>
      </p:pic>
      <p:pic>
        <p:nvPicPr>
          <p:cNvPr id="13" name="Picture 12">
            <a:extLst>
              <a:ext uri="{FF2B5EF4-FFF2-40B4-BE49-F238E27FC236}">
                <a16:creationId xmlns:a16="http://schemas.microsoft.com/office/drawing/2014/main" id="{A54517D8-A6D5-9BFC-06C9-A8F31454DDA9}"/>
              </a:ext>
            </a:extLst>
          </p:cNvPr>
          <p:cNvPicPr>
            <a:picLocks noChangeAspect="1"/>
          </p:cNvPicPr>
          <p:nvPr/>
        </p:nvPicPr>
        <p:blipFill>
          <a:blip r:embed="rId4"/>
          <a:stretch>
            <a:fillRect/>
          </a:stretch>
        </p:blipFill>
        <p:spPr>
          <a:xfrm>
            <a:off x="6401441" y="1232013"/>
            <a:ext cx="5040191" cy="2520096"/>
          </a:xfrm>
          <a:prstGeom prst="rect">
            <a:avLst/>
          </a:prstGeom>
          <a:ln>
            <a:solidFill>
              <a:schemeClr val="tx1"/>
            </a:solidFill>
          </a:ln>
        </p:spPr>
      </p:pic>
      <p:pic>
        <p:nvPicPr>
          <p:cNvPr id="15" name="Picture 14" descr="A screenshot of a number of numbers&#10;&#10;Description automatically generated">
            <a:extLst>
              <a:ext uri="{FF2B5EF4-FFF2-40B4-BE49-F238E27FC236}">
                <a16:creationId xmlns:a16="http://schemas.microsoft.com/office/drawing/2014/main" id="{15915189-B20E-18EB-6AB9-EA42DCE62D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8157" y="4210713"/>
            <a:ext cx="4557155" cy="1638442"/>
          </a:xfrm>
          <a:prstGeom prst="rect">
            <a:avLst/>
          </a:prstGeom>
          <a:ln>
            <a:solidFill>
              <a:schemeClr val="tx1"/>
            </a:solidFill>
          </a:ln>
        </p:spPr>
      </p:pic>
      <p:sp>
        <p:nvSpPr>
          <p:cNvPr id="17" name="TextBox 16">
            <a:extLst>
              <a:ext uri="{FF2B5EF4-FFF2-40B4-BE49-F238E27FC236}">
                <a16:creationId xmlns:a16="http://schemas.microsoft.com/office/drawing/2014/main" id="{51C209A2-945C-5901-462F-BB92017E4C89}"/>
              </a:ext>
            </a:extLst>
          </p:cNvPr>
          <p:cNvSpPr txBox="1"/>
          <p:nvPr/>
        </p:nvSpPr>
        <p:spPr>
          <a:xfrm>
            <a:off x="2299930" y="885144"/>
            <a:ext cx="1370632" cy="369332"/>
          </a:xfrm>
          <a:prstGeom prst="rect">
            <a:avLst/>
          </a:prstGeom>
          <a:noFill/>
        </p:spPr>
        <p:txBody>
          <a:bodyPr wrap="none" rtlCol="0">
            <a:spAutoFit/>
          </a:bodyPr>
          <a:lstStyle/>
          <a:p>
            <a:r>
              <a:rPr lang="en-US" dirty="0"/>
              <a:t>All Features</a:t>
            </a:r>
          </a:p>
        </p:txBody>
      </p:sp>
      <p:sp>
        <p:nvSpPr>
          <p:cNvPr id="18" name="TextBox 17">
            <a:extLst>
              <a:ext uri="{FF2B5EF4-FFF2-40B4-BE49-F238E27FC236}">
                <a16:creationId xmlns:a16="http://schemas.microsoft.com/office/drawing/2014/main" id="{7F3534BD-F182-EBD9-470E-FFEF0179721A}"/>
              </a:ext>
            </a:extLst>
          </p:cNvPr>
          <p:cNvSpPr txBox="1"/>
          <p:nvPr/>
        </p:nvSpPr>
        <p:spPr>
          <a:xfrm>
            <a:off x="8295113" y="885144"/>
            <a:ext cx="1479636" cy="369332"/>
          </a:xfrm>
          <a:prstGeom prst="rect">
            <a:avLst/>
          </a:prstGeom>
          <a:noFill/>
        </p:spPr>
        <p:txBody>
          <a:bodyPr wrap="none" rtlCol="0">
            <a:spAutoFit/>
          </a:bodyPr>
          <a:lstStyle/>
          <a:p>
            <a:r>
              <a:rPr lang="en-US" dirty="0"/>
              <a:t>Best Features</a:t>
            </a:r>
          </a:p>
        </p:txBody>
      </p:sp>
    </p:spTree>
    <p:extLst>
      <p:ext uri="{BB962C8B-B14F-4D97-AF65-F5344CB8AC3E}">
        <p14:creationId xmlns:p14="http://schemas.microsoft.com/office/powerpoint/2010/main" val="320605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213C-9604-6013-6735-4038DB150FE3}"/>
              </a:ext>
            </a:extLst>
          </p:cNvPr>
          <p:cNvSpPr>
            <a:spLocks noGrp="1"/>
          </p:cNvSpPr>
          <p:nvPr>
            <p:ph type="title"/>
          </p:nvPr>
        </p:nvSpPr>
        <p:spPr>
          <a:xfrm>
            <a:off x="715382" y="331209"/>
            <a:ext cx="2810332" cy="461665"/>
          </a:xfrm>
          <a:noFill/>
        </p:spPr>
        <p:txBody>
          <a:bodyPr wrap="square" rtlCol="0" anchor="ctr">
            <a:spAutoFit/>
          </a:bodyPr>
          <a:lstStyle/>
          <a:p>
            <a:r>
              <a:rPr lang="en-US" sz="2400" dirty="0">
                <a:latin typeface="+mn-lt"/>
                <a:ea typeface="+mn-ea"/>
                <a:cs typeface="+mn-cs"/>
              </a:rPr>
              <a:t>introduction</a:t>
            </a:r>
          </a:p>
        </p:txBody>
      </p:sp>
      <p:sp>
        <p:nvSpPr>
          <p:cNvPr id="3" name="Content Placeholder 2">
            <a:extLst>
              <a:ext uri="{FF2B5EF4-FFF2-40B4-BE49-F238E27FC236}">
                <a16:creationId xmlns:a16="http://schemas.microsoft.com/office/drawing/2014/main" id="{79D44C41-1D79-E165-C659-28EF46B36457}"/>
              </a:ext>
            </a:extLst>
          </p:cNvPr>
          <p:cNvSpPr>
            <a:spLocks noGrp="1"/>
          </p:cNvSpPr>
          <p:nvPr>
            <p:ph idx="1"/>
          </p:nvPr>
        </p:nvSpPr>
        <p:spPr>
          <a:xfrm>
            <a:off x="715382" y="1610956"/>
            <a:ext cx="10691265" cy="3636088"/>
          </a:xfrm>
        </p:spPr>
        <p:txBody>
          <a:bodyPr>
            <a:normAutofit/>
          </a:bodyPr>
          <a:lstStyle/>
          <a:p>
            <a:pPr algn="just"/>
            <a:r>
              <a:rPr lang="en-US" sz="1400" b="1" dirty="0"/>
              <a:t>Background:</a:t>
            </a:r>
            <a:r>
              <a:rPr lang="en-US" sz="1400" dirty="0"/>
              <a:t> The increasing frequency and impact of </a:t>
            </a:r>
            <a:r>
              <a:rPr lang="en-US" sz="1400" b="1" dirty="0"/>
              <a:t>school shooting incidents </a:t>
            </a:r>
            <a:r>
              <a:rPr lang="en-US" sz="1400" dirty="0"/>
              <a:t>have become a critical concern in recent years. Our analysis, </a:t>
            </a:r>
            <a:r>
              <a:rPr lang="en-US" sz="1400" b="1" dirty="0"/>
              <a:t>covering data from 1966 to 2023*</a:t>
            </a:r>
            <a:r>
              <a:rPr lang="en-US" sz="1400" dirty="0"/>
              <a:t>, reveals persistent patterns in these tragic events, including temporal trends, geographical hotspots, and specific demographic involvements. These incidents disrupt the educational environment and have lasting effects on communities and individuals involved.</a:t>
            </a:r>
          </a:p>
          <a:p>
            <a:pPr marL="0" indent="0" algn="just">
              <a:buNone/>
            </a:pPr>
            <a:endParaRPr lang="en-US" sz="1400" dirty="0"/>
          </a:p>
          <a:p>
            <a:r>
              <a:rPr lang="en-US" sz="1400" b="1" dirty="0"/>
              <a:t>Problem Statement: </a:t>
            </a:r>
            <a:r>
              <a:rPr lang="en-US" sz="1400" dirty="0"/>
              <a:t>To uncover patterns and influential factors leading to school shooting incidents and predict victim outcomes. Utilizing Machine Learning techniques to predict the likelihood of school shooting incidents resulting in victims.</a:t>
            </a:r>
          </a:p>
          <a:p>
            <a:endParaRPr lang="en-US" sz="1400" b="1" dirty="0"/>
          </a:p>
          <a:p>
            <a:pPr algn="just"/>
            <a:r>
              <a:rPr lang="en-US" sz="1400" b="1" dirty="0"/>
              <a:t>Objective: </a:t>
            </a:r>
            <a:r>
              <a:rPr lang="en-US" sz="1400" dirty="0"/>
              <a:t>The primary objective of this project is to uncover underlying patterns and influential factors that lead to a shooting incident and determine whether they will result in victims—using Machine Learning techniques to predict the likelihood of school shooting incidents with victim outcomes. </a:t>
            </a:r>
            <a:endParaRPr lang="en-US" sz="1400" b="1" dirty="0"/>
          </a:p>
        </p:txBody>
      </p:sp>
      <p:sp>
        <p:nvSpPr>
          <p:cNvPr id="4" name="Date Placeholder 3">
            <a:extLst>
              <a:ext uri="{FF2B5EF4-FFF2-40B4-BE49-F238E27FC236}">
                <a16:creationId xmlns:a16="http://schemas.microsoft.com/office/drawing/2014/main" id="{354E2844-7573-962A-2ACA-7B943EA1BA85}"/>
              </a:ext>
            </a:extLst>
          </p:cNvPr>
          <p:cNvSpPr>
            <a:spLocks noGrp="1"/>
          </p:cNvSpPr>
          <p:nvPr>
            <p:ph type="dt" sz="half" idx="10"/>
          </p:nvPr>
        </p:nvSpPr>
        <p:spPr/>
        <p:txBody>
          <a:bodyPr/>
          <a:lstStyle/>
          <a:p>
            <a:fld id="{626DE685-1B6F-4D7C-AEF2-C9AD71EC467A}" type="datetime1">
              <a:rPr lang="en-US" smtClean="0"/>
              <a:t>12/18/2023</a:t>
            </a:fld>
            <a:endParaRPr lang="en-US"/>
          </a:p>
        </p:txBody>
      </p:sp>
      <p:sp>
        <p:nvSpPr>
          <p:cNvPr id="5" name="Footer Placeholder 4">
            <a:extLst>
              <a:ext uri="{FF2B5EF4-FFF2-40B4-BE49-F238E27FC236}">
                <a16:creationId xmlns:a16="http://schemas.microsoft.com/office/drawing/2014/main" id="{260BC433-2ADF-0B5F-E054-B125447FEA81}"/>
              </a:ext>
            </a:extLst>
          </p:cNvPr>
          <p:cNvSpPr>
            <a:spLocks noGrp="1"/>
          </p:cNvSpPr>
          <p:nvPr>
            <p:ph type="ftr" sz="quarter" idx="11"/>
          </p:nvPr>
        </p:nvSpPr>
        <p:spPr/>
        <p:txBody>
          <a:bodyPr/>
          <a:lstStyle/>
          <a:p>
            <a:r>
              <a:rPr lang="en-US" dirty="0"/>
              <a:t>* Till Sept,2023</a:t>
            </a:r>
          </a:p>
        </p:txBody>
      </p:sp>
      <p:sp>
        <p:nvSpPr>
          <p:cNvPr id="6" name="Slide Number Placeholder 5">
            <a:extLst>
              <a:ext uri="{FF2B5EF4-FFF2-40B4-BE49-F238E27FC236}">
                <a16:creationId xmlns:a16="http://schemas.microsoft.com/office/drawing/2014/main" id="{31E5D17A-1DD7-3F4F-8E4F-88BAC31B7E46}"/>
              </a:ext>
            </a:extLst>
          </p:cNvPr>
          <p:cNvSpPr>
            <a:spLocks noGrp="1"/>
          </p:cNvSpPr>
          <p:nvPr>
            <p:ph type="sldNum" sz="quarter" idx="12"/>
          </p:nvPr>
        </p:nvSpPr>
        <p:spPr/>
        <p:txBody>
          <a:bodyPr/>
          <a:lstStyle/>
          <a:p>
            <a:fld id="{87E7843D-FF13-4365-9478-9625B70A2705}" type="slidenum">
              <a:rPr lang="en-US" smtClean="0"/>
              <a:t>2</a:t>
            </a:fld>
            <a:endParaRPr lang="en-US"/>
          </a:p>
        </p:txBody>
      </p:sp>
      <p:sp>
        <p:nvSpPr>
          <p:cNvPr id="7" name="TextBox 6">
            <a:extLst>
              <a:ext uri="{FF2B5EF4-FFF2-40B4-BE49-F238E27FC236}">
                <a16:creationId xmlns:a16="http://schemas.microsoft.com/office/drawing/2014/main" id="{770ABCC0-AE34-B763-4CF9-2987015BBD8E}"/>
              </a:ext>
            </a:extLst>
          </p:cNvPr>
          <p:cNvSpPr txBox="1"/>
          <p:nvPr/>
        </p:nvSpPr>
        <p:spPr>
          <a:xfrm>
            <a:off x="715382" y="5765000"/>
            <a:ext cx="7261924" cy="307777"/>
          </a:xfrm>
          <a:prstGeom prst="rect">
            <a:avLst/>
          </a:prstGeom>
          <a:noFill/>
        </p:spPr>
        <p:txBody>
          <a:bodyPr wrap="none" rtlCol="0">
            <a:spAutoFit/>
          </a:bodyPr>
          <a:lstStyle/>
          <a:p>
            <a:r>
              <a:rPr lang="en-US" sz="1400" b="1" dirty="0"/>
              <a:t>On average, there were about ~5 incidents per month over the years covered by the dataset</a:t>
            </a:r>
          </a:p>
        </p:txBody>
      </p:sp>
    </p:spTree>
    <p:extLst>
      <p:ext uri="{BB962C8B-B14F-4D97-AF65-F5344CB8AC3E}">
        <p14:creationId xmlns:p14="http://schemas.microsoft.com/office/powerpoint/2010/main" val="64170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2C1F7EA-A8F0-ED2C-2C70-4389BCA5F20A}"/>
              </a:ext>
            </a:extLst>
          </p:cNvPr>
          <p:cNvSpPr>
            <a:spLocks noGrp="1"/>
          </p:cNvSpPr>
          <p:nvPr>
            <p:ph type="dt" sz="half" idx="10"/>
          </p:nvPr>
        </p:nvSpPr>
        <p:spPr/>
        <p:txBody>
          <a:bodyPr/>
          <a:lstStyle/>
          <a:p>
            <a:fld id="{626DE685-1B6F-4D7C-AEF2-C9AD71EC467A}" type="datetime1">
              <a:rPr lang="en-US" smtClean="0"/>
              <a:t>12/18/2023</a:t>
            </a:fld>
            <a:endParaRPr lang="en-US"/>
          </a:p>
        </p:txBody>
      </p:sp>
      <p:sp>
        <p:nvSpPr>
          <p:cNvPr id="6" name="Slide Number Placeholder 5">
            <a:extLst>
              <a:ext uri="{FF2B5EF4-FFF2-40B4-BE49-F238E27FC236}">
                <a16:creationId xmlns:a16="http://schemas.microsoft.com/office/drawing/2014/main" id="{2E50076E-97BB-0EF4-CAC4-AE2B8070A83C}"/>
              </a:ext>
            </a:extLst>
          </p:cNvPr>
          <p:cNvSpPr>
            <a:spLocks noGrp="1"/>
          </p:cNvSpPr>
          <p:nvPr>
            <p:ph type="sldNum" sz="quarter" idx="12"/>
          </p:nvPr>
        </p:nvSpPr>
        <p:spPr/>
        <p:txBody>
          <a:bodyPr/>
          <a:lstStyle/>
          <a:p>
            <a:fld id="{87E7843D-FF13-4365-9478-9625B70A2705}" type="slidenum">
              <a:rPr lang="en-US" smtClean="0"/>
              <a:t>20</a:t>
            </a:fld>
            <a:endParaRPr lang="en-US"/>
          </a:p>
        </p:txBody>
      </p:sp>
      <p:sp>
        <p:nvSpPr>
          <p:cNvPr id="7" name="Title 1">
            <a:extLst>
              <a:ext uri="{FF2B5EF4-FFF2-40B4-BE49-F238E27FC236}">
                <a16:creationId xmlns:a16="http://schemas.microsoft.com/office/drawing/2014/main" id="{0E01C91D-F130-6BBF-BB89-B54E04CBB64A}"/>
              </a:ext>
            </a:extLst>
          </p:cNvPr>
          <p:cNvSpPr>
            <a:spLocks noGrp="1"/>
          </p:cNvSpPr>
          <p:nvPr>
            <p:ph type="title"/>
          </p:nvPr>
        </p:nvSpPr>
        <p:spPr>
          <a:xfrm>
            <a:off x="715383" y="329328"/>
            <a:ext cx="10691265" cy="461665"/>
          </a:xfrm>
          <a:noFill/>
        </p:spPr>
        <p:txBody>
          <a:bodyPr wrap="square" rtlCol="0" anchor="ctr">
            <a:spAutoFit/>
          </a:bodyPr>
          <a:lstStyle/>
          <a:p>
            <a:r>
              <a:rPr lang="en-US" sz="2400" dirty="0">
                <a:latin typeface="+mn-lt"/>
                <a:ea typeface="+mn-ea"/>
                <a:cs typeface="+mn-cs"/>
              </a:rPr>
              <a:t>MODEL-2: SUPPORT VECTOR MACHINE</a:t>
            </a:r>
          </a:p>
        </p:txBody>
      </p:sp>
      <p:pic>
        <p:nvPicPr>
          <p:cNvPr id="2" name="Picture 2">
            <a:extLst>
              <a:ext uri="{FF2B5EF4-FFF2-40B4-BE49-F238E27FC236}">
                <a16:creationId xmlns:a16="http://schemas.microsoft.com/office/drawing/2014/main" id="{21D29F44-3F9F-6208-F272-5A2C4A3F2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83" y="1456271"/>
            <a:ext cx="5438138" cy="252009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8" name="Picture 7" descr="A number of numbers on a white background&#10;&#10;Description automatically generated">
            <a:extLst>
              <a:ext uri="{FF2B5EF4-FFF2-40B4-BE49-F238E27FC236}">
                <a16:creationId xmlns:a16="http://schemas.microsoft.com/office/drawing/2014/main" id="{8421F88C-5D88-9410-6FDE-5B2FA0759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547" y="4371619"/>
            <a:ext cx="4351397" cy="1577477"/>
          </a:xfrm>
          <a:prstGeom prst="rect">
            <a:avLst/>
          </a:prstGeom>
          <a:ln>
            <a:solidFill>
              <a:schemeClr val="tx1"/>
            </a:solidFill>
          </a:ln>
        </p:spPr>
      </p:pic>
      <p:pic>
        <p:nvPicPr>
          <p:cNvPr id="3076" name="Picture 4">
            <a:extLst>
              <a:ext uri="{FF2B5EF4-FFF2-40B4-BE49-F238E27FC236}">
                <a16:creationId xmlns:a16="http://schemas.microsoft.com/office/drawing/2014/main" id="{DE78E867-2E04-C0F8-1E40-601059E011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2798" y="1456271"/>
            <a:ext cx="5438138" cy="252009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 name="Picture 9" descr="A screenshot of a computer screen&#10;&#10;Description automatically generated">
            <a:extLst>
              <a:ext uri="{FF2B5EF4-FFF2-40B4-BE49-F238E27FC236}">
                <a16:creationId xmlns:a16="http://schemas.microsoft.com/office/drawing/2014/main" id="{8E68E531-AA86-A6A9-3B49-CD1CE97D11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2798" y="4371619"/>
            <a:ext cx="4351397" cy="1589479"/>
          </a:xfrm>
          <a:prstGeom prst="rect">
            <a:avLst/>
          </a:prstGeom>
          <a:ln>
            <a:solidFill>
              <a:schemeClr val="tx1"/>
            </a:solidFill>
          </a:ln>
        </p:spPr>
      </p:pic>
      <p:sp>
        <p:nvSpPr>
          <p:cNvPr id="11" name="TextBox 10">
            <a:extLst>
              <a:ext uri="{FF2B5EF4-FFF2-40B4-BE49-F238E27FC236}">
                <a16:creationId xmlns:a16="http://schemas.microsoft.com/office/drawing/2014/main" id="{B0A81BE2-4AC1-1B44-4058-753679DECC57}"/>
              </a:ext>
            </a:extLst>
          </p:cNvPr>
          <p:cNvSpPr txBox="1"/>
          <p:nvPr/>
        </p:nvSpPr>
        <p:spPr>
          <a:xfrm>
            <a:off x="2343892" y="1061019"/>
            <a:ext cx="1370632" cy="369332"/>
          </a:xfrm>
          <a:prstGeom prst="rect">
            <a:avLst/>
          </a:prstGeom>
          <a:noFill/>
        </p:spPr>
        <p:txBody>
          <a:bodyPr wrap="none" rtlCol="0">
            <a:spAutoFit/>
          </a:bodyPr>
          <a:lstStyle/>
          <a:p>
            <a:r>
              <a:rPr lang="en-US" dirty="0"/>
              <a:t>All Features</a:t>
            </a:r>
          </a:p>
        </p:txBody>
      </p:sp>
      <p:sp>
        <p:nvSpPr>
          <p:cNvPr id="12" name="TextBox 11">
            <a:extLst>
              <a:ext uri="{FF2B5EF4-FFF2-40B4-BE49-F238E27FC236}">
                <a16:creationId xmlns:a16="http://schemas.microsoft.com/office/drawing/2014/main" id="{94218959-30B3-66D4-B7E7-0546456D7DBE}"/>
              </a:ext>
            </a:extLst>
          </p:cNvPr>
          <p:cNvSpPr txBox="1"/>
          <p:nvPr/>
        </p:nvSpPr>
        <p:spPr>
          <a:xfrm>
            <a:off x="8339075" y="1061019"/>
            <a:ext cx="1479636" cy="369332"/>
          </a:xfrm>
          <a:prstGeom prst="rect">
            <a:avLst/>
          </a:prstGeom>
          <a:noFill/>
        </p:spPr>
        <p:txBody>
          <a:bodyPr wrap="none" rtlCol="0">
            <a:spAutoFit/>
          </a:bodyPr>
          <a:lstStyle/>
          <a:p>
            <a:r>
              <a:rPr lang="en-US" dirty="0"/>
              <a:t>Best Features</a:t>
            </a:r>
          </a:p>
        </p:txBody>
      </p:sp>
    </p:spTree>
    <p:extLst>
      <p:ext uri="{BB962C8B-B14F-4D97-AF65-F5344CB8AC3E}">
        <p14:creationId xmlns:p14="http://schemas.microsoft.com/office/powerpoint/2010/main" val="1256259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76FE977-9703-AC72-1364-720173528D6B}"/>
              </a:ext>
            </a:extLst>
          </p:cNvPr>
          <p:cNvSpPr>
            <a:spLocks noGrp="1"/>
          </p:cNvSpPr>
          <p:nvPr>
            <p:ph type="dt" sz="half" idx="10"/>
          </p:nvPr>
        </p:nvSpPr>
        <p:spPr/>
        <p:txBody>
          <a:bodyPr/>
          <a:lstStyle/>
          <a:p>
            <a:fld id="{626DE685-1B6F-4D7C-AEF2-C9AD71EC467A}" type="datetime1">
              <a:rPr lang="en-US" smtClean="0"/>
              <a:t>12/18/2023</a:t>
            </a:fld>
            <a:endParaRPr lang="en-US"/>
          </a:p>
        </p:txBody>
      </p:sp>
      <p:sp>
        <p:nvSpPr>
          <p:cNvPr id="6" name="Slide Number Placeholder 5">
            <a:extLst>
              <a:ext uri="{FF2B5EF4-FFF2-40B4-BE49-F238E27FC236}">
                <a16:creationId xmlns:a16="http://schemas.microsoft.com/office/drawing/2014/main" id="{972548B8-6086-CD02-4C81-A6D4DFABF393}"/>
              </a:ext>
            </a:extLst>
          </p:cNvPr>
          <p:cNvSpPr>
            <a:spLocks noGrp="1"/>
          </p:cNvSpPr>
          <p:nvPr>
            <p:ph type="sldNum" sz="quarter" idx="12"/>
          </p:nvPr>
        </p:nvSpPr>
        <p:spPr/>
        <p:txBody>
          <a:bodyPr/>
          <a:lstStyle/>
          <a:p>
            <a:fld id="{87E7843D-FF13-4365-9478-9625B70A2705}" type="slidenum">
              <a:rPr lang="en-US" smtClean="0"/>
              <a:t>21</a:t>
            </a:fld>
            <a:endParaRPr lang="en-US"/>
          </a:p>
        </p:txBody>
      </p:sp>
      <p:graphicFrame>
        <p:nvGraphicFramePr>
          <p:cNvPr id="8" name="Table 7">
            <a:extLst>
              <a:ext uri="{FF2B5EF4-FFF2-40B4-BE49-F238E27FC236}">
                <a16:creationId xmlns:a16="http://schemas.microsoft.com/office/drawing/2014/main" id="{17095846-0DC0-72AF-468E-5887C2474C81}"/>
              </a:ext>
            </a:extLst>
          </p:cNvPr>
          <p:cNvGraphicFramePr>
            <a:graphicFrameLocks noGrp="1"/>
          </p:cNvGraphicFramePr>
          <p:nvPr>
            <p:extLst>
              <p:ext uri="{D42A27DB-BD31-4B8C-83A1-F6EECF244321}">
                <p14:modId xmlns:p14="http://schemas.microsoft.com/office/powerpoint/2010/main" val="1474366058"/>
              </p:ext>
            </p:extLst>
          </p:nvPr>
        </p:nvGraphicFramePr>
        <p:xfrm>
          <a:off x="6690274" y="1885729"/>
          <a:ext cx="4356100" cy="2840355"/>
        </p:xfrm>
        <a:graphic>
          <a:graphicData uri="http://schemas.openxmlformats.org/drawingml/2006/table">
            <a:tbl>
              <a:tblPr/>
              <a:tblGrid>
                <a:gridCol w="1574800">
                  <a:extLst>
                    <a:ext uri="{9D8B030D-6E8A-4147-A177-3AD203B41FA5}">
                      <a16:colId xmlns:a16="http://schemas.microsoft.com/office/drawing/2014/main" val="2928993790"/>
                    </a:ext>
                  </a:extLst>
                </a:gridCol>
                <a:gridCol w="1435100">
                  <a:extLst>
                    <a:ext uri="{9D8B030D-6E8A-4147-A177-3AD203B41FA5}">
                      <a16:colId xmlns:a16="http://schemas.microsoft.com/office/drawing/2014/main" val="627751742"/>
                    </a:ext>
                  </a:extLst>
                </a:gridCol>
                <a:gridCol w="1346200">
                  <a:extLst>
                    <a:ext uri="{9D8B030D-6E8A-4147-A177-3AD203B41FA5}">
                      <a16:colId xmlns:a16="http://schemas.microsoft.com/office/drawing/2014/main" val="4077820325"/>
                    </a:ext>
                  </a:extLst>
                </a:gridCol>
              </a:tblGrid>
              <a:tr h="318135">
                <a:tc gridSpan="3">
                  <a:txBody>
                    <a:bodyPr/>
                    <a:lstStyle/>
                    <a:p>
                      <a:pPr algn="ctr" fontAlgn="ctr"/>
                      <a:r>
                        <a:rPr lang="en-US" sz="1400" b="1" i="0" u="none" strike="noStrike" dirty="0">
                          <a:solidFill>
                            <a:srgbClr val="000000"/>
                          </a:solidFill>
                          <a:effectLst/>
                          <a:latin typeface="Calisto MT" panose="02040603050505030304" pitchFamily="18" charset="0"/>
                        </a:rPr>
                        <a:t>Support Vector Machine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76364805"/>
                  </a:ext>
                </a:extLst>
              </a:tr>
              <a:tr h="495300">
                <a:tc>
                  <a:txBody>
                    <a:bodyPr/>
                    <a:lstStyle/>
                    <a:p>
                      <a:pPr algn="ctr" fontAlgn="ctr"/>
                      <a:r>
                        <a:rPr lang="en-US" sz="1400" b="1" i="0" u="none" strike="noStrike">
                          <a:solidFill>
                            <a:srgbClr val="000000"/>
                          </a:solidFill>
                          <a:effectLst/>
                          <a:latin typeface="Calisto MT" panose="02040603050505030304" pitchFamily="18" charset="0"/>
                        </a:rPr>
                        <a:t>Metric</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sto MT" panose="02040603050505030304" pitchFamily="18" charset="0"/>
                        </a:rPr>
                        <a:t>Before Feature Selection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sto MT" panose="02040603050505030304" pitchFamily="18" charset="0"/>
                        </a:rPr>
                        <a:t>After Feature Selection</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7772847"/>
                  </a:ext>
                </a:extLst>
              </a:tr>
              <a:tr h="253365">
                <a:tc>
                  <a:txBody>
                    <a:bodyPr/>
                    <a:lstStyle/>
                    <a:p>
                      <a:pPr algn="l" fontAlgn="ctr"/>
                      <a:r>
                        <a:rPr lang="en-US" sz="1400" b="0" i="0" u="none" strike="noStrike">
                          <a:solidFill>
                            <a:srgbClr val="000000"/>
                          </a:solidFill>
                          <a:effectLst/>
                          <a:latin typeface="Calisto MT" panose="02040603050505030304" pitchFamily="18" charset="0"/>
                        </a:rPr>
                        <a:t>Accuracy</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sto MT" panose="02040603050505030304" pitchFamily="18" charset="0"/>
                        </a:rPr>
                        <a:t>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sto MT" panose="02040603050505030304" pitchFamily="18" charset="0"/>
                        </a:rPr>
                        <a:t>86%</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716205"/>
                  </a:ext>
                </a:extLst>
              </a:tr>
              <a:tr h="253365">
                <a:tc>
                  <a:txBody>
                    <a:bodyPr/>
                    <a:lstStyle/>
                    <a:p>
                      <a:pPr algn="l" fontAlgn="ctr"/>
                      <a:r>
                        <a:rPr lang="en-US" sz="1400" b="0" i="0" u="none" strike="noStrike">
                          <a:solidFill>
                            <a:srgbClr val="000000"/>
                          </a:solidFill>
                          <a:effectLst/>
                          <a:latin typeface="Calisto MT" panose="02040603050505030304" pitchFamily="18" charset="0"/>
                        </a:rPr>
                        <a:t>Precision (Class 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sto MT" panose="02040603050505030304" pitchFamily="18" charset="0"/>
                        </a:rPr>
                        <a:t>64%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sto MT" panose="02040603050505030304" pitchFamily="18" charset="0"/>
                        </a:rPr>
                        <a:t>76%</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8313224"/>
                  </a:ext>
                </a:extLst>
              </a:tr>
              <a:tr h="253365">
                <a:tc>
                  <a:txBody>
                    <a:bodyPr/>
                    <a:lstStyle/>
                    <a:p>
                      <a:pPr algn="l" fontAlgn="ctr"/>
                      <a:r>
                        <a:rPr lang="en-US" sz="1400" b="0" i="0" u="none" strike="noStrike">
                          <a:solidFill>
                            <a:srgbClr val="000000"/>
                          </a:solidFill>
                          <a:effectLst/>
                          <a:latin typeface="Calisto MT" panose="02040603050505030304" pitchFamily="18" charset="0"/>
                        </a:rPr>
                        <a:t>Precision (Class 1)</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400" b="0" i="0" u="none" strike="noStrike" dirty="0">
                          <a:solidFill>
                            <a:srgbClr val="000000"/>
                          </a:solidFill>
                          <a:effectLst/>
                          <a:latin typeface="Calisto MT" panose="02040603050505030304" pitchFamily="18" charset="0"/>
                        </a:rPr>
                        <a:t>83%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400" b="0" i="0" u="none" strike="noStrike" dirty="0">
                          <a:solidFill>
                            <a:srgbClr val="000000"/>
                          </a:solidFill>
                          <a:effectLst/>
                          <a:latin typeface="Calisto MT" panose="02040603050505030304" pitchFamily="18" charset="0"/>
                        </a:rPr>
                        <a:t>93%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4204638739"/>
                  </a:ext>
                </a:extLst>
              </a:tr>
              <a:tr h="253365">
                <a:tc>
                  <a:txBody>
                    <a:bodyPr/>
                    <a:lstStyle/>
                    <a:p>
                      <a:pPr algn="l" fontAlgn="ctr"/>
                      <a:r>
                        <a:rPr lang="en-US" sz="1400" b="0" i="0" u="none" strike="noStrike">
                          <a:solidFill>
                            <a:srgbClr val="000000"/>
                          </a:solidFill>
                          <a:effectLst/>
                          <a:latin typeface="Calisto MT" panose="02040603050505030304" pitchFamily="18" charset="0"/>
                        </a:rPr>
                        <a:t>Recall (Class 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sto MT" panose="02040603050505030304" pitchFamily="18" charset="0"/>
                        </a:rPr>
                        <a:t>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sto MT" panose="02040603050505030304" pitchFamily="18" charset="0"/>
                        </a:rPr>
                        <a:t>89%</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1966653"/>
                  </a:ext>
                </a:extLst>
              </a:tr>
              <a:tr h="253365">
                <a:tc>
                  <a:txBody>
                    <a:bodyPr/>
                    <a:lstStyle/>
                    <a:p>
                      <a:pPr algn="l" fontAlgn="ctr"/>
                      <a:r>
                        <a:rPr lang="en-US" sz="1400" b="0" i="0" u="none" strike="noStrike">
                          <a:solidFill>
                            <a:srgbClr val="000000"/>
                          </a:solidFill>
                          <a:effectLst/>
                          <a:latin typeface="Calisto MT" panose="02040603050505030304" pitchFamily="18" charset="0"/>
                        </a:rPr>
                        <a:t>Recall (Class 1)</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400" b="0" i="0" u="none" strike="noStrike">
                          <a:solidFill>
                            <a:srgbClr val="000000"/>
                          </a:solidFill>
                          <a:effectLst/>
                          <a:latin typeface="Calisto MT" panose="02040603050505030304" pitchFamily="18" charset="0"/>
                        </a:rPr>
                        <a:t>78%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400" b="0" i="0" u="none" strike="noStrike" dirty="0">
                          <a:solidFill>
                            <a:srgbClr val="000000"/>
                          </a:solidFill>
                          <a:effectLst/>
                          <a:latin typeface="Calisto MT" panose="02040603050505030304" pitchFamily="18" charset="0"/>
                        </a:rPr>
                        <a:t>84%</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804746955"/>
                  </a:ext>
                </a:extLst>
              </a:tr>
              <a:tr h="253365">
                <a:tc>
                  <a:txBody>
                    <a:bodyPr/>
                    <a:lstStyle/>
                    <a:p>
                      <a:pPr algn="l" fontAlgn="ctr"/>
                      <a:r>
                        <a:rPr lang="en-US" sz="1400" b="0" i="0" u="none" strike="noStrike">
                          <a:solidFill>
                            <a:srgbClr val="000000"/>
                          </a:solidFill>
                          <a:effectLst/>
                          <a:latin typeface="Calisto MT" panose="02040603050505030304" pitchFamily="18" charset="0"/>
                        </a:rPr>
                        <a:t>F1-Score (Class 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sto MT" panose="02040603050505030304" pitchFamily="18" charset="0"/>
                        </a:rPr>
                        <a:t>68%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sto MT" panose="02040603050505030304" pitchFamily="18" charset="0"/>
                        </a:rPr>
                        <a:t>82%</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4949017"/>
                  </a:ext>
                </a:extLst>
              </a:tr>
              <a:tr h="253365">
                <a:tc>
                  <a:txBody>
                    <a:bodyPr/>
                    <a:lstStyle/>
                    <a:p>
                      <a:pPr algn="l" fontAlgn="ctr"/>
                      <a:r>
                        <a:rPr lang="en-US" sz="1400" b="0" i="0" u="none" strike="noStrike">
                          <a:solidFill>
                            <a:srgbClr val="000000"/>
                          </a:solidFill>
                          <a:effectLst/>
                          <a:latin typeface="Calisto MT" panose="02040603050505030304" pitchFamily="18" charset="0"/>
                        </a:rPr>
                        <a:t>F1-Score (Class 1)</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400" b="0" i="0" u="none" strike="noStrike">
                          <a:solidFill>
                            <a:srgbClr val="000000"/>
                          </a:solidFill>
                          <a:effectLst/>
                          <a:latin typeface="Calisto MT" panose="02040603050505030304" pitchFamily="18" charset="0"/>
                        </a:rPr>
                        <a:t>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400" b="0" i="0" u="none" strike="noStrike" dirty="0">
                          <a:solidFill>
                            <a:srgbClr val="000000"/>
                          </a:solidFill>
                          <a:effectLst/>
                          <a:latin typeface="Calisto MT" panose="02040603050505030304" pitchFamily="18" charset="0"/>
                        </a:rPr>
                        <a:t>88%</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170060450"/>
                  </a:ext>
                </a:extLst>
              </a:tr>
              <a:tr h="253365">
                <a:tc>
                  <a:txBody>
                    <a:bodyPr/>
                    <a:lstStyle/>
                    <a:p>
                      <a:pPr algn="l" fontAlgn="ctr"/>
                      <a:r>
                        <a:rPr lang="en-US" sz="1400" b="0" i="0" u="none" strike="noStrike">
                          <a:solidFill>
                            <a:srgbClr val="000000"/>
                          </a:solidFill>
                          <a:effectLst/>
                          <a:latin typeface="Calisto MT" panose="02040603050505030304" pitchFamily="18" charset="0"/>
                        </a:rPr>
                        <a:t>ROC-AUC (Test)</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sto MT" panose="02040603050505030304" pitchFamily="18" charset="0"/>
                        </a:rPr>
                        <a:t>84%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sto MT" panose="02040603050505030304" pitchFamily="18" charset="0"/>
                        </a:rPr>
                        <a:t>91%</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0935066"/>
                  </a:ext>
                </a:extLst>
              </a:tr>
            </a:tbl>
          </a:graphicData>
        </a:graphic>
      </p:graphicFrame>
      <p:sp>
        <p:nvSpPr>
          <p:cNvPr id="9" name="Title 1">
            <a:extLst>
              <a:ext uri="{FF2B5EF4-FFF2-40B4-BE49-F238E27FC236}">
                <a16:creationId xmlns:a16="http://schemas.microsoft.com/office/drawing/2014/main" id="{66FBC97B-88B7-0801-D301-1E1AF323F74D}"/>
              </a:ext>
            </a:extLst>
          </p:cNvPr>
          <p:cNvSpPr>
            <a:spLocks noGrp="1"/>
          </p:cNvSpPr>
          <p:nvPr>
            <p:ph type="title"/>
          </p:nvPr>
        </p:nvSpPr>
        <p:spPr>
          <a:xfrm>
            <a:off x="776929" y="215028"/>
            <a:ext cx="1676310" cy="461665"/>
          </a:xfrm>
          <a:noFill/>
        </p:spPr>
        <p:txBody>
          <a:bodyPr wrap="square" rtlCol="0" anchor="ctr">
            <a:spAutoFit/>
          </a:bodyPr>
          <a:lstStyle/>
          <a:p>
            <a:r>
              <a:rPr lang="en-US" sz="2400" dirty="0">
                <a:latin typeface="+mn-lt"/>
                <a:ea typeface="+mn-ea"/>
                <a:cs typeface="+mn-cs"/>
              </a:rPr>
              <a:t>results</a:t>
            </a:r>
          </a:p>
        </p:txBody>
      </p:sp>
      <p:graphicFrame>
        <p:nvGraphicFramePr>
          <p:cNvPr id="11" name="Table 10">
            <a:extLst>
              <a:ext uri="{FF2B5EF4-FFF2-40B4-BE49-F238E27FC236}">
                <a16:creationId xmlns:a16="http://schemas.microsoft.com/office/drawing/2014/main" id="{092D9B43-82B2-02C7-A317-25BAF22B5FFB}"/>
              </a:ext>
            </a:extLst>
          </p:cNvPr>
          <p:cNvGraphicFramePr>
            <a:graphicFrameLocks noGrp="1"/>
          </p:cNvGraphicFramePr>
          <p:nvPr>
            <p:extLst>
              <p:ext uri="{D42A27DB-BD31-4B8C-83A1-F6EECF244321}">
                <p14:modId xmlns:p14="http://schemas.microsoft.com/office/powerpoint/2010/main" val="3634743221"/>
              </p:ext>
            </p:extLst>
          </p:nvPr>
        </p:nvGraphicFramePr>
        <p:xfrm>
          <a:off x="776929" y="1885729"/>
          <a:ext cx="4227690" cy="2840355"/>
        </p:xfrm>
        <a:graphic>
          <a:graphicData uri="http://schemas.openxmlformats.org/drawingml/2006/table">
            <a:tbl>
              <a:tblPr/>
              <a:tblGrid>
                <a:gridCol w="1710632">
                  <a:extLst>
                    <a:ext uri="{9D8B030D-6E8A-4147-A177-3AD203B41FA5}">
                      <a16:colId xmlns:a16="http://schemas.microsoft.com/office/drawing/2014/main" val="4125533561"/>
                    </a:ext>
                  </a:extLst>
                </a:gridCol>
                <a:gridCol w="1209368">
                  <a:extLst>
                    <a:ext uri="{9D8B030D-6E8A-4147-A177-3AD203B41FA5}">
                      <a16:colId xmlns:a16="http://schemas.microsoft.com/office/drawing/2014/main" val="3578108918"/>
                    </a:ext>
                  </a:extLst>
                </a:gridCol>
                <a:gridCol w="1307690">
                  <a:extLst>
                    <a:ext uri="{9D8B030D-6E8A-4147-A177-3AD203B41FA5}">
                      <a16:colId xmlns:a16="http://schemas.microsoft.com/office/drawing/2014/main" val="2493587721"/>
                    </a:ext>
                  </a:extLst>
                </a:gridCol>
              </a:tblGrid>
              <a:tr h="318135">
                <a:tc gridSpan="3">
                  <a:txBody>
                    <a:bodyPr/>
                    <a:lstStyle/>
                    <a:p>
                      <a:pPr algn="ctr" fontAlgn="ctr"/>
                      <a:r>
                        <a:rPr lang="en-US" sz="1400" b="1" i="0" u="none" strike="noStrike" dirty="0">
                          <a:solidFill>
                            <a:srgbClr val="000000"/>
                          </a:solidFill>
                          <a:effectLst/>
                          <a:latin typeface="Calisto MT" panose="02040603050505030304" pitchFamily="18" charset="0"/>
                        </a:rPr>
                        <a:t>Logistic Regression</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81633179"/>
                  </a:ext>
                </a:extLst>
              </a:tr>
              <a:tr h="495300">
                <a:tc>
                  <a:txBody>
                    <a:bodyPr/>
                    <a:lstStyle/>
                    <a:p>
                      <a:pPr algn="ctr" fontAlgn="ctr"/>
                      <a:r>
                        <a:rPr lang="en-US" sz="1400" b="1" i="0" u="none" strike="noStrike">
                          <a:solidFill>
                            <a:srgbClr val="000000"/>
                          </a:solidFill>
                          <a:effectLst/>
                          <a:latin typeface="Calisto MT" panose="02040603050505030304" pitchFamily="18" charset="0"/>
                        </a:rPr>
                        <a:t>Metric</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sto MT" panose="02040603050505030304" pitchFamily="18" charset="0"/>
                        </a:rPr>
                        <a:t>Before Feature Selection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Calisto MT" panose="02040603050505030304" pitchFamily="18" charset="0"/>
                        </a:rPr>
                        <a:t>After Feature Selection</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1480016"/>
                  </a:ext>
                </a:extLst>
              </a:tr>
              <a:tr h="253365">
                <a:tc>
                  <a:txBody>
                    <a:bodyPr/>
                    <a:lstStyle/>
                    <a:p>
                      <a:pPr algn="l" fontAlgn="ctr"/>
                      <a:r>
                        <a:rPr lang="en-US" sz="1400" b="0" i="0" u="none" strike="noStrike">
                          <a:solidFill>
                            <a:srgbClr val="000000"/>
                          </a:solidFill>
                          <a:effectLst/>
                          <a:latin typeface="Calisto MT" panose="02040603050505030304" pitchFamily="18" charset="0"/>
                        </a:rPr>
                        <a:t>Accuracy</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sto MT" panose="02040603050505030304" pitchFamily="18" charset="0"/>
                        </a:rPr>
                        <a:t>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sto MT" panose="02040603050505030304" pitchFamily="18" charset="0"/>
                        </a:rPr>
                        <a:t>78%</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2618802"/>
                  </a:ext>
                </a:extLst>
              </a:tr>
              <a:tr h="253365">
                <a:tc>
                  <a:txBody>
                    <a:bodyPr/>
                    <a:lstStyle/>
                    <a:p>
                      <a:pPr algn="l" fontAlgn="ctr"/>
                      <a:r>
                        <a:rPr lang="en-US" sz="1400" b="0" i="0" u="none" strike="noStrike">
                          <a:solidFill>
                            <a:srgbClr val="000000"/>
                          </a:solidFill>
                          <a:effectLst/>
                          <a:latin typeface="Calisto MT" panose="02040603050505030304" pitchFamily="18" charset="0"/>
                        </a:rPr>
                        <a:t>Precision (Class 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sto MT" panose="02040603050505030304" pitchFamily="18" charset="0"/>
                        </a:rPr>
                        <a:t>66%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sto MT" panose="02040603050505030304" pitchFamily="18" charset="0"/>
                        </a:rPr>
                        <a:t>64%</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9984526"/>
                  </a:ext>
                </a:extLst>
              </a:tr>
              <a:tr h="253365">
                <a:tc>
                  <a:txBody>
                    <a:bodyPr/>
                    <a:lstStyle/>
                    <a:p>
                      <a:pPr algn="l" fontAlgn="ctr"/>
                      <a:r>
                        <a:rPr lang="en-US" sz="1400" b="0" i="0" u="none" strike="noStrike">
                          <a:solidFill>
                            <a:srgbClr val="000000"/>
                          </a:solidFill>
                          <a:effectLst/>
                          <a:latin typeface="Calisto MT" panose="02040603050505030304" pitchFamily="18" charset="0"/>
                        </a:rPr>
                        <a:t>Precision (Class 1)</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400" b="0" i="0" u="none" strike="noStrike">
                          <a:solidFill>
                            <a:srgbClr val="000000"/>
                          </a:solidFill>
                          <a:effectLst/>
                          <a:latin typeface="Calisto MT" panose="02040603050505030304" pitchFamily="18" charset="0"/>
                        </a:rPr>
                        <a:t>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400" b="0" i="0" u="none" strike="noStrike" dirty="0">
                          <a:solidFill>
                            <a:srgbClr val="000000"/>
                          </a:solidFill>
                          <a:effectLst/>
                          <a:latin typeface="Calisto MT" panose="02040603050505030304" pitchFamily="18" charset="0"/>
                        </a:rPr>
                        <a:t>89%</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191150016"/>
                  </a:ext>
                </a:extLst>
              </a:tr>
              <a:tr h="253365">
                <a:tc>
                  <a:txBody>
                    <a:bodyPr/>
                    <a:lstStyle/>
                    <a:p>
                      <a:pPr algn="l" fontAlgn="ctr"/>
                      <a:r>
                        <a:rPr lang="en-US" sz="1400" b="0" i="0" u="none" strike="noStrike">
                          <a:solidFill>
                            <a:srgbClr val="000000"/>
                          </a:solidFill>
                          <a:effectLst/>
                          <a:latin typeface="Calisto MT" panose="02040603050505030304" pitchFamily="18" charset="0"/>
                        </a:rPr>
                        <a:t>Recall (Class 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sto MT" panose="02040603050505030304" pitchFamily="18" charset="0"/>
                        </a:rPr>
                        <a:t>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sto MT" panose="02040603050505030304" pitchFamily="18" charset="0"/>
                        </a:rPr>
                        <a:t>85%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0720186"/>
                  </a:ext>
                </a:extLst>
              </a:tr>
              <a:tr h="253365">
                <a:tc>
                  <a:txBody>
                    <a:bodyPr/>
                    <a:lstStyle/>
                    <a:p>
                      <a:pPr algn="l" fontAlgn="ctr"/>
                      <a:r>
                        <a:rPr lang="en-US" sz="1400" b="0" i="0" u="none" strike="noStrike">
                          <a:solidFill>
                            <a:srgbClr val="000000"/>
                          </a:solidFill>
                          <a:effectLst/>
                          <a:latin typeface="Calisto MT" panose="02040603050505030304" pitchFamily="18" charset="0"/>
                        </a:rPr>
                        <a:t>Recall (Class 1)</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400" b="0" i="0" u="none" strike="noStrike">
                          <a:solidFill>
                            <a:srgbClr val="000000"/>
                          </a:solidFill>
                          <a:effectLst/>
                          <a:latin typeface="Calisto MT" panose="02040603050505030304" pitchFamily="18" charset="0"/>
                        </a:rPr>
                        <a:t>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400" b="0" i="0" u="none" strike="noStrike" dirty="0">
                          <a:solidFill>
                            <a:srgbClr val="000000"/>
                          </a:solidFill>
                          <a:effectLst/>
                          <a:latin typeface="Calisto MT" panose="02040603050505030304" pitchFamily="18" charset="0"/>
                        </a:rPr>
                        <a:t>74%</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529444759"/>
                  </a:ext>
                </a:extLst>
              </a:tr>
              <a:tr h="253365">
                <a:tc>
                  <a:txBody>
                    <a:bodyPr/>
                    <a:lstStyle/>
                    <a:p>
                      <a:pPr algn="l" fontAlgn="ctr"/>
                      <a:r>
                        <a:rPr lang="en-US" sz="1400" b="0" i="0" u="none" strike="noStrike">
                          <a:solidFill>
                            <a:srgbClr val="000000"/>
                          </a:solidFill>
                          <a:effectLst/>
                          <a:latin typeface="Calisto MT" panose="02040603050505030304" pitchFamily="18" charset="0"/>
                        </a:rPr>
                        <a:t>F1-Score (Class 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sto MT" panose="02040603050505030304" pitchFamily="18" charset="0"/>
                        </a:rPr>
                        <a:t>66%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sto MT" panose="02040603050505030304" pitchFamily="18" charset="0"/>
                        </a:rPr>
                        <a:t>73%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0882191"/>
                  </a:ext>
                </a:extLst>
              </a:tr>
              <a:tr h="253365">
                <a:tc>
                  <a:txBody>
                    <a:bodyPr/>
                    <a:lstStyle/>
                    <a:p>
                      <a:pPr algn="l" fontAlgn="ctr"/>
                      <a:r>
                        <a:rPr lang="en-US" sz="1400" b="0" i="0" u="none" strike="noStrike">
                          <a:solidFill>
                            <a:srgbClr val="000000"/>
                          </a:solidFill>
                          <a:effectLst/>
                          <a:latin typeface="Calisto MT" panose="02040603050505030304" pitchFamily="18" charset="0"/>
                        </a:rPr>
                        <a:t>F1-Score (Class 1)</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400" b="0" i="0" u="none" strike="noStrike">
                          <a:solidFill>
                            <a:srgbClr val="000000"/>
                          </a:solidFill>
                          <a:effectLst/>
                          <a:latin typeface="Calisto MT" panose="02040603050505030304" pitchFamily="18" charset="0"/>
                        </a:rPr>
                        <a:t>81%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400" b="0" i="0" u="none" strike="noStrike" dirty="0">
                          <a:solidFill>
                            <a:srgbClr val="000000"/>
                          </a:solidFill>
                          <a:effectLst/>
                          <a:latin typeface="Calisto MT" panose="02040603050505030304" pitchFamily="18" charset="0"/>
                        </a:rPr>
                        <a:t>81%</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374361694"/>
                  </a:ext>
                </a:extLst>
              </a:tr>
              <a:tr h="253365">
                <a:tc>
                  <a:txBody>
                    <a:bodyPr/>
                    <a:lstStyle/>
                    <a:p>
                      <a:pPr algn="l" fontAlgn="ctr"/>
                      <a:r>
                        <a:rPr lang="en-US" sz="1400" b="0" i="0" u="none" strike="noStrike">
                          <a:solidFill>
                            <a:srgbClr val="000000"/>
                          </a:solidFill>
                          <a:effectLst/>
                          <a:latin typeface="Calisto MT" panose="02040603050505030304" pitchFamily="18" charset="0"/>
                        </a:rPr>
                        <a:t>ROC-AUC (Test)</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sto MT" panose="02040603050505030304" pitchFamily="18" charset="0"/>
                        </a:rPr>
                        <a:t>84%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sto MT" panose="02040603050505030304" pitchFamily="18" charset="0"/>
                        </a:rPr>
                        <a:t>85%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41774"/>
                  </a:ext>
                </a:extLst>
              </a:tr>
            </a:tbl>
          </a:graphicData>
        </a:graphic>
      </p:graphicFrame>
    </p:spTree>
    <p:extLst>
      <p:ext uri="{BB962C8B-B14F-4D97-AF65-F5344CB8AC3E}">
        <p14:creationId xmlns:p14="http://schemas.microsoft.com/office/powerpoint/2010/main" val="2732452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7F47F5C-F1AE-6305-9284-8A8FFE915242}"/>
              </a:ext>
            </a:extLst>
          </p:cNvPr>
          <p:cNvSpPr>
            <a:spLocks noGrp="1"/>
          </p:cNvSpPr>
          <p:nvPr>
            <p:ph type="dt" sz="half" idx="10"/>
          </p:nvPr>
        </p:nvSpPr>
        <p:spPr/>
        <p:txBody>
          <a:bodyPr/>
          <a:lstStyle/>
          <a:p>
            <a:fld id="{626DE685-1B6F-4D7C-AEF2-C9AD71EC467A}" type="datetime1">
              <a:rPr lang="en-US" smtClean="0"/>
              <a:t>12/18/2023</a:t>
            </a:fld>
            <a:endParaRPr lang="en-US"/>
          </a:p>
        </p:txBody>
      </p:sp>
      <p:sp>
        <p:nvSpPr>
          <p:cNvPr id="6" name="Slide Number Placeholder 5">
            <a:extLst>
              <a:ext uri="{FF2B5EF4-FFF2-40B4-BE49-F238E27FC236}">
                <a16:creationId xmlns:a16="http://schemas.microsoft.com/office/drawing/2014/main" id="{9495376A-A790-CF88-91D6-C9A476F1C163}"/>
              </a:ext>
            </a:extLst>
          </p:cNvPr>
          <p:cNvSpPr>
            <a:spLocks noGrp="1"/>
          </p:cNvSpPr>
          <p:nvPr>
            <p:ph type="sldNum" sz="quarter" idx="12"/>
          </p:nvPr>
        </p:nvSpPr>
        <p:spPr/>
        <p:txBody>
          <a:bodyPr/>
          <a:lstStyle/>
          <a:p>
            <a:fld id="{87E7843D-FF13-4365-9478-9625B70A2705}" type="slidenum">
              <a:rPr lang="en-US" smtClean="0"/>
              <a:t>22</a:t>
            </a:fld>
            <a:endParaRPr lang="en-US"/>
          </a:p>
        </p:txBody>
      </p:sp>
      <p:sp>
        <p:nvSpPr>
          <p:cNvPr id="7" name="Title 1">
            <a:extLst>
              <a:ext uri="{FF2B5EF4-FFF2-40B4-BE49-F238E27FC236}">
                <a16:creationId xmlns:a16="http://schemas.microsoft.com/office/drawing/2014/main" id="{CF24EBD7-20F7-01A6-7A9E-35E0F5EC86F8}"/>
              </a:ext>
            </a:extLst>
          </p:cNvPr>
          <p:cNvSpPr>
            <a:spLocks noGrp="1"/>
          </p:cNvSpPr>
          <p:nvPr>
            <p:ph type="title"/>
          </p:nvPr>
        </p:nvSpPr>
        <p:spPr>
          <a:xfrm>
            <a:off x="715382" y="258990"/>
            <a:ext cx="2669655" cy="461665"/>
          </a:xfrm>
          <a:noFill/>
        </p:spPr>
        <p:txBody>
          <a:bodyPr wrap="square" rtlCol="0" anchor="ctr">
            <a:spAutoFit/>
          </a:bodyPr>
          <a:lstStyle/>
          <a:p>
            <a:r>
              <a:rPr lang="en-US" sz="2400" dirty="0">
                <a:latin typeface="+mn-lt"/>
                <a:ea typeface="+mn-ea"/>
                <a:cs typeface="+mn-cs"/>
              </a:rPr>
              <a:t>CONCLUSION</a:t>
            </a:r>
          </a:p>
        </p:txBody>
      </p:sp>
      <p:sp>
        <p:nvSpPr>
          <p:cNvPr id="8" name="TextBox 7">
            <a:extLst>
              <a:ext uri="{FF2B5EF4-FFF2-40B4-BE49-F238E27FC236}">
                <a16:creationId xmlns:a16="http://schemas.microsoft.com/office/drawing/2014/main" id="{0F52D9F2-7CB3-F044-8040-FC926D6F83A2}"/>
              </a:ext>
            </a:extLst>
          </p:cNvPr>
          <p:cNvSpPr txBox="1"/>
          <p:nvPr/>
        </p:nvSpPr>
        <p:spPr>
          <a:xfrm>
            <a:off x="715382" y="1114336"/>
            <a:ext cx="10875984" cy="2893100"/>
          </a:xfrm>
          <a:prstGeom prst="rect">
            <a:avLst/>
          </a:prstGeom>
          <a:noFill/>
        </p:spPr>
        <p:txBody>
          <a:bodyPr wrap="square">
            <a:spAutoFit/>
          </a:bodyPr>
          <a:lstStyle/>
          <a:p>
            <a:r>
              <a:rPr lang="en-US" sz="1400" b="1" dirty="0"/>
              <a:t>Accuracy:</a:t>
            </a:r>
          </a:p>
          <a:p>
            <a:r>
              <a:rPr lang="en-US" sz="1400" dirty="0"/>
              <a:t>The SVM model has a </a:t>
            </a:r>
            <a:r>
              <a:rPr lang="en-US" sz="1400" b="1" dirty="0"/>
              <a:t>higher overall accuracy (0.86) </a:t>
            </a:r>
            <a:r>
              <a:rPr lang="en-US" sz="1400" dirty="0"/>
              <a:t>compared to the Logistic Regression model (0.78), indicating that it correctly classified a higher percentage of the test cases.</a:t>
            </a:r>
          </a:p>
          <a:p>
            <a:endParaRPr lang="en-US" sz="1400" dirty="0"/>
          </a:p>
          <a:p>
            <a:r>
              <a:rPr lang="en-US" sz="1400" b="1" dirty="0"/>
              <a:t>Precision and Recall:</a:t>
            </a:r>
          </a:p>
          <a:p>
            <a:pPr marL="285750" indent="-285750">
              <a:buFont typeface="Arial" panose="020B0604020202020204" pitchFamily="34" charset="0"/>
              <a:buChar char="•"/>
            </a:pPr>
            <a:r>
              <a:rPr lang="en-US" sz="1400" dirty="0"/>
              <a:t>The SVM model shows higher precision and recall for both classes, which means it has a higher rate of correct predictions for both '</a:t>
            </a:r>
            <a:r>
              <a:rPr lang="en-US" sz="1400" dirty="0" err="1"/>
              <a:t>No_Victims</a:t>
            </a:r>
            <a:r>
              <a:rPr lang="en-US" sz="1400" dirty="0"/>
              <a:t>' and '</a:t>
            </a:r>
            <a:r>
              <a:rPr lang="en-US" sz="1400" dirty="0" err="1"/>
              <a:t>Has_Victims</a:t>
            </a:r>
            <a:r>
              <a:rPr lang="en-US" sz="1400" dirty="0"/>
              <a:t>’.</a:t>
            </a:r>
          </a:p>
          <a:p>
            <a:pPr marL="285750" indent="-285750">
              <a:buFont typeface="Arial" panose="020B0604020202020204" pitchFamily="34" charset="0"/>
              <a:buChar char="•"/>
            </a:pPr>
            <a:r>
              <a:rPr lang="en-US" sz="1400" dirty="0"/>
              <a:t>For Class 1, SVM also has a higher precision, indicating fewer false positives, and a higher recall, suggesting it misses fewer actual '</a:t>
            </a:r>
            <a:r>
              <a:rPr lang="en-US" sz="1400" dirty="0" err="1"/>
              <a:t>Has_Victims</a:t>
            </a:r>
            <a:r>
              <a:rPr lang="en-US" sz="1400" dirty="0"/>
              <a:t>' cases</a:t>
            </a:r>
          </a:p>
          <a:p>
            <a:pPr marL="285750" indent="-285750">
              <a:buFont typeface="Arial" panose="020B0604020202020204" pitchFamily="34" charset="0"/>
              <a:buChar char="•"/>
            </a:pPr>
            <a:endParaRPr lang="en-US" sz="1400" dirty="0"/>
          </a:p>
          <a:p>
            <a:r>
              <a:rPr lang="en-US" sz="1400" b="1" dirty="0"/>
              <a:t>ROC-AUC:</a:t>
            </a:r>
          </a:p>
          <a:p>
            <a:r>
              <a:rPr lang="en-US" sz="1400" dirty="0"/>
              <a:t>The SVM model has a higher ROC-AUC score (0.91) than Logistic Regression (0.85), indicating a better ability to discriminate between the positive and negative classes</a:t>
            </a:r>
          </a:p>
        </p:txBody>
      </p:sp>
    </p:spTree>
    <p:extLst>
      <p:ext uri="{BB962C8B-B14F-4D97-AF65-F5344CB8AC3E}">
        <p14:creationId xmlns:p14="http://schemas.microsoft.com/office/powerpoint/2010/main" val="89095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2EF295-B740-45DD-FB0F-ABA3F42A098A}"/>
              </a:ext>
            </a:extLst>
          </p:cNvPr>
          <p:cNvSpPr>
            <a:spLocks noGrp="1"/>
          </p:cNvSpPr>
          <p:nvPr>
            <p:ph idx="1"/>
          </p:nvPr>
        </p:nvSpPr>
        <p:spPr>
          <a:xfrm>
            <a:off x="700633" y="913567"/>
            <a:ext cx="10691265" cy="5030865"/>
          </a:xfrm>
        </p:spPr>
        <p:txBody>
          <a:bodyPr>
            <a:noAutofit/>
          </a:bodyPr>
          <a:lstStyle/>
          <a:p>
            <a:pPr algn="just"/>
            <a:r>
              <a:rPr lang="en-US" sz="1400" dirty="0"/>
              <a:t>Data Source: The primary data for this project is sourced from the "</a:t>
            </a:r>
            <a:r>
              <a:rPr lang="en-US" sz="1400" b="1" dirty="0"/>
              <a:t>Public K-12 School Shooting Database</a:t>
            </a:r>
            <a:r>
              <a:rPr lang="en-US" sz="1400" dirty="0"/>
              <a:t>,“ which includes comprehensive details on school shootings, such as incident specifics, shooter profiles, victim information, and weapon types. It contains data on school shooting incidents, including details about the incidents, shooters, victims, and weapons. </a:t>
            </a:r>
          </a:p>
          <a:p>
            <a:pPr marL="0" indent="0" algn="just">
              <a:buNone/>
            </a:pPr>
            <a:r>
              <a:rPr lang="en-US" sz="1400" dirty="0"/>
              <a:t>					- </a:t>
            </a:r>
            <a:r>
              <a:rPr lang="en-US" sz="1400" b="1" i="1" dirty="0"/>
              <a:t>Citation: Riedman, David. ""K-12 School Shooting Database"" (2023) </a:t>
            </a:r>
          </a:p>
          <a:p>
            <a:pPr marL="0" indent="0" algn="just">
              <a:buNone/>
            </a:pPr>
            <a:endParaRPr lang="en-US" sz="1400" b="1" i="1" dirty="0"/>
          </a:p>
          <a:p>
            <a:pPr marL="0" indent="0" algn="just">
              <a:buNone/>
            </a:pPr>
            <a:endParaRPr lang="en-US" sz="1400" b="1" i="1" dirty="0"/>
          </a:p>
          <a:p>
            <a:pPr algn="just"/>
            <a:r>
              <a:rPr lang="en-US" sz="1400" dirty="0"/>
              <a:t>Dataset consists of four individual sheets, </a:t>
            </a:r>
          </a:p>
          <a:p>
            <a:pPr marL="971550" lvl="1" indent="-514350" algn="just">
              <a:buFont typeface="+mj-lt"/>
              <a:buAutoNum type="arabicPeriod"/>
            </a:pPr>
            <a:r>
              <a:rPr lang="en-US" sz="1400" dirty="0"/>
              <a:t>Incident : Consists of Incident ID number and details of what, where, and when the shooting happened. </a:t>
            </a:r>
          </a:p>
          <a:p>
            <a:pPr marL="971550" lvl="1" indent="-514350" algn="just">
              <a:buFont typeface="+mj-lt"/>
              <a:buAutoNum type="arabicPeriod"/>
            </a:pPr>
            <a:r>
              <a:rPr lang="en-US" sz="1400" dirty="0"/>
              <a:t>Shooter : Incident ID number and details about the shooter. Multiple rows have the same incident ID number if there were   multiple shooters</a:t>
            </a:r>
          </a:p>
          <a:p>
            <a:pPr marL="971550" lvl="1" indent="-514350" algn="just">
              <a:buFont typeface="+mj-lt"/>
              <a:buAutoNum type="arabicPeriod"/>
            </a:pPr>
            <a:r>
              <a:rPr lang="en-US" sz="1400" dirty="0"/>
              <a:t>Victim : Incident ID number and details about the victim. Multiple rows have the same incident ID number if there were multiple victims</a:t>
            </a:r>
          </a:p>
          <a:p>
            <a:pPr marL="971550" lvl="1" indent="-514350" algn="just">
              <a:buFont typeface="+mj-lt"/>
              <a:buAutoNum type="arabicPeriod"/>
            </a:pPr>
            <a:r>
              <a:rPr lang="en-US" sz="1400" dirty="0"/>
              <a:t>Weapon : Incident ID number and details about the weapon used (including weapons that were possessed by the shooter during the incident but were not fired). Multiple rows have the same incident ID number if there were multiple weapons used.</a:t>
            </a:r>
          </a:p>
          <a:p>
            <a:pPr marL="228600" lvl="1" algn="just">
              <a:spcBef>
                <a:spcPts val="1000"/>
              </a:spcBef>
            </a:pPr>
            <a:r>
              <a:rPr lang="en-US" sz="1400" dirty="0"/>
              <a:t>Total there were </a:t>
            </a:r>
            <a:r>
              <a:rPr lang="en-US" sz="1400" b="1" dirty="0"/>
              <a:t>2,514 school shooting incidents </a:t>
            </a:r>
            <a:r>
              <a:rPr lang="en-US" sz="1400" dirty="0"/>
              <a:t>recorded from </a:t>
            </a:r>
            <a:r>
              <a:rPr lang="en-US" sz="1400" b="1" dirty="0"/>
              <a:t>1966 to 2023 (till sept) </a:t>
            </a:r>
            <a:r>
              <a:rPr lang="en-US" sz="1400" dirty="0"/>
              <a:t>across United States.</a:t>
            </a:r>
          </a:p>
          <a:p>
            <a:pPr marL="0" indent="0" algn="just">
              <a:buNone/>
            </a:pPr>
            <a:r>
              <a:rPr lang="en-US" sz="1400" b="1" i="1" dirty="0"/>
              <a:t>					</a:t>
            </a:r>
          </a:p>
          <a:p>
            <a:pPr marL="0" indent="0" algn="just">
              <a:buNone/>
            </a:pPr>
            <a:endParaRPr lang="en-US" sz="1400" b="1" i="1" dirty="0"/>
          </a:p>
        </p:txBody>
      </p:sp>
      <p:sp>
        <p:nvSpPr>
          <p:cNvPr id="4" name="Date Placeholder 3">
            <a:extLst>
              <a:ext uri="{FF2B5EF4-FFF2-40B4-BE49-F238E27FC236}">
                <a16:creationId xmlns:a16="http://schemas.microsoft.com/office/drawing/2014/main" id="{1BE1A377-B0A2-34C5-85E4-09472C565566}"/>
              </a:ext>
            </a:extLst>
          </p:cNvPr>
          <p:cNvSpPr>
            <a:spLocks noGrp="1"/>
          </p:cNvSpPr>
          <p:nvPr>
            <p:ph type="dt" sz="half" idx="10"/>
          </p:nvPr>
        </p:nvSpPr>
        <p:spPr/>
        <p:txBody>
          <a:bodyPr/>
          <a:lstStyle/>
          <a:p>
            <a:fld id="{626DE685-1B6F-4D7C-AEF2-C9AD71EC467A}" type="datetime1">
              <a:rPr lang="en-US" smtClean="0"/>
              <a:t>12/18/2023</a:t>
            </a:fld>
            <a:endParaRPr lang="en-US" dirty="0"/>
          </a:p>
        </p:txBody>
      </p:sp>
      <p:sp>
        <p:nvSpPr>
          <p:cNvPr id="6" name="Slide Number Placeholder 5">
            <a:extLst>
              <a:ext uri="{FF2B5EF4-FFF2-40B4-BE49-F238E27FC236}">
                <a16:creationId xmlns:a16="http://schemas.microsoft.com/office/drawing/2014/main" id="{C44CD33F-26CC-4516-9668-33014A6D0306}"/>
              </a:ext>
            </a:extLst>
          </p:cNvPr>
          <p:cNvSpPr>
            <a:spLocks noGrp="1"/>
          </p:cNvSpPr>
          <p:nvPr>
            <p:ph type="sldNum" sz="quarter" idx="12"/>
          </p:nvPr>
        </p:nvSpPr>
        <p:spPr/>
        <p:txBody>
          <a:bodyPr/>
          <a:lstStyle/>
          <a:p>
            <a:fld id="{87E7843D-FF13-4365-9478-9625B70A2705}" type="slidenum">
              <a:rPr lang="en-US" smtClean="0"/>
              <a:t>3</a:t>
            </a:fld>
            <a:endParaRPr lang="en-US"/>
          </a:p>
        </p:txBody>
      </p:sp>
      <p:sp>
        <p:nvSpPr>
          <p:cNvPr id="7" name="Title 1">
            <a:extLst>
              <a:ext uri="{FF2B5EF4-FFF2-40B4-BE49-F238E27FC236}">
                <a16:creationId xmlns:a16="http://schemas.microsoft.com/office/drawing/2014/main" id="{C1633C8C-29A9-F0AA-ED83-9D8194FC5DE6}"/>
              </a:ext>
            </a:extLst>
          </p:cNvPr>
          <p:cNvSpPr>
            <a:spLocks noGrp="1"/>
          </p:cNvSpPr>
          <p:nvPr>
            <p:ph type="title"/>
          </p:nvPr>
        </p:nvSpPr>
        <p:spPr>
          <a:xfrm>
            <a:off x="700633" y="330495"/>
            <a:ext cx="2904212" cy="461665"/>
          </a:xfrm>
          <a:noFill/>
        </p:spPr>
        <p:txBody>
          <a:bodyPr wrap="square" rtlCol="0" anchor="ctr">
            <a:spAutoFit/>
          </a:bodyPr>
          <a:lstStyle/>
          <a:p>
            <a:r>
              <a:rPr lang="en-US" sz="2400" dirty="0">
                <a:latin typeface="+mn-lt"/>
                <a:ea typeface="+mn-ea"/>
                <a:cs typeface="+mn-cs"/>
              </a:rPr>
              <a:t>Data overview</a:t>
            </a:r>
          </a:p>
        </p:txBody>
      </p:sp>
      <p:sp>
        <p:nvSpPr>
          <p:cNvPr id="51" name="Rectangle: Rounded Corners 50">
            <a:extLst>
              <a:ext uri="{FF2B5EF4-FFF2-40B4-BE49-F238E27FC236}">
                <a16:creationId xmlns:a16="http://schemas.microsoft.com/office/drawing/2014/main" id="{1EAEFA39-176F-CA1D-3FC3-66871C5836A2}"/>
              </a:ext>
            </a:extLst>
          </p:cNvPr>
          <p:cNvSpPr/>
          <p:nvPr/>
        </p:nvSpPr>
        <p:spPr>
          <a:xfrm>
            <a:off x="1002987" y="2347544"/>
            <a:ext cx="1661084" cy="3366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Incidents</a:t>
            </a:r>
          </a:p>
        </p:txBody>
      </p:sp>
      <p:sp>
        <p:nvSpPr>
          <p:cNvPr id="52" name="Rectangle: Rounded Corners 51">
            <a:extLst>
              <a:ext uri="{FF2B5EF4-FFF2-40B4-BE49-F238E27FC236}">
                <a16:creationId xmlns:a16="http://schemas.microsoft.com/office/drawing/2014/main" id="{C681F5D6-4C40-CC89-E2E1-7AAD7F02CFBF}"/>
              </a:ext>
            </a:extLst>
          </p:cNvPr>
          <p:cNvSpPr/>
          <p:nvPr/>
        </p:nvSpPr>
        <p:spPr>
          <a:xfrm>
            <a:off x="2873958" y="2347543"/>
            <a:ext cx="1661084" cy="3366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Shooter</a:t>
            </a:r>
          </a:p>
        </p:txBody>
      </p:sp>
      <p:sp>
        <p:nvSpPr>
          <p:cNvPr id="53" name="Rectangle: Rounded Corners 52">
            <a:extLst>
              <a:ext uri="{FF2B5EF4-FFF2-40B4-BE49-F238E27FC236}">
                <a16:creationId xmlns:a16="http://schemas.microsoft.com/office/drawing/2014/main" id="{04A6A3F7-9F62-6847-BDB6-522A72B51DB9}"/>
              </a:ext>
            </a:extLst>
          </p:cNvPr>
          <p:cNvSpPr/>
          <p:nvPr/>
        </p:nvSpPr>
        <p:spPr>
          <a:xfrm>
            <a:off x="4791161" y="2347543"/>
            <a:ext cx="1661084" cy="3366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Victims</a:t>
            </a:r>
          </a:p>
        </p:txBody>
      </p:sp>
      <p:sp>
        <p:nvSpPr>
          <p:cNvPr id="54" name="Rectangle: Rounded Corners 53">
            <a:extLst>
              <a:ext uri="{FF2B5EF4-FFF2-40B4-BE49-F238E27FC236}">
                <a16:creationId xmlns:a16="http://schemas.microsoft.com/office/drawing/2014/main" id="{0D87D558-5AE7-AF25-22B0-9E58E173AD64}"/>
              </a:ext>
            </a:extLst>
          </p:cNvPr>
          <p:cNvSpPr/>
          <p:nvPr/>
        </p:nvSpPr>
        <p:spPr>
          <a:xfrm>
            <a:off x="6708364" y="2347543"/>
            <a:ext cx="1661084" cy="3366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Weapon</a:t>
            </a:r>
          </a:p>
        </p:txBody>
      </p:sp>
    </p:spTree>
    <p:extLst>
      <p:ext uri="{BB962C8B-B14F-4D97-AF65-F5344CB8AC3E}">
        <p14:creationId xmlns:p14="http://schemas.microsoft.com/office/powerpoint/2010/main" val="162296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5DCFF2-044F-4A50-21A3-047E5B2BCE24}"/>
              </a:ext>
            </a:extLst>
          </p:cNvPr>
          <p:cNvSpPr>
            <a:spLocks noGrp="1"/>
          </p:cNvSpPr>
          <p:nvPr>
            <p:ph type="dt" sz="half" idx="10"/>
          </p:nvPr>
        </p:nvSpPr>
        <p:spPr/>
        <p:txBody>
          <a:bodyPr/>
          <a:lstStyle/>
          <a:p>
            <a:fld id="{626DE685-1B6F-4D7C-AEF2-C9AD71EC467A}" type="datetime1">
              <a:rPr lang="en-US" smtClean="0"/>
              <a:t>12/18/2023</a:t>
            </a:fld>
            <a:endParaRPr lang="en-US"/>
          </a:p>
        </p:txBody>
      </p:sp>
      <p:sp>
        <p:nvSpPr>
          <p:cNvPr id="6" name="Slide Number Placeholder 5">
            <a:extLst>
              <a:ext uri="{FF2B5EF4-FFF2-40B4-BE49-F238E27FC236}">
                <a16:creationId xmlns:a16="http://schemas.microsoft.com/office/drawing/2014/main" id="{29243BA3-C8F4-1F7E-39C6-4D487CB128A5}"/>
              </a:ext>
            </a:extLst>
          </p:cNvPr>
          <p:cNvSpPr>
            <a:spLocks noGrp="1"/>
          </p:cNvSpPr>
          <p:nvPr>
            <p:ph type="sldNum" sz="quarter" idx="12"/>
          </p:nvPr>
        </p:nvSpPr>
        <p:spPr/>
        <p:txBody>
          <a:bodyPr/>
          <a:lstStyle/>
          <a:p>
            <a:fld id="{87E7843D-FF13-4365-9478-9625B70A2705}" type="slidenum">
              <a:rPr lang="en-US" smtClean="0"/>
              <a:t>4</a:t>
            </a:fld>
            <a:endParaRPr lang="en-US"/>
          </a:p>
        </p:txBody>
      </p:sp>
      <p:sp>
        <p:nvSpPr>
          <p:cNvPr id="7" name="Title 1">
            <a:extLst>
              <a:ext uri="{FF2B5EF4-FFF2-40B4-BE49-F238E27FC236}">
                <a16:creationId xmlns:a16="http://schemas.microsoft.com/office/drawing/2014/main" id="{23771D3F-C934-9097-5818-5CD2C55E63C5}"/>
              </a:ext>
            </a:extLst>
          </p:cNvPr>
          <p:cNvSpPr>
            <a:spLocks noGrp="1"/>
          </p:cNvSpPr>
          <p:nvPr>
            <p:ph type="title"/>
          </p:nvPr>
        </p:nvSpPr>
        <p:spPr>
          <a:xfrm>
            <a:off x="709428" y="312910"/>
            <a:ext cx="6034274" cy="461665"/>
          </a:xfrm>
          <a:noFill/>
        </p:spPr>
        <p:txBody>
          <a:bodyPr wrap="square" rtlCol="0" anchor="ctr">
            <a:spAutoFit/>
          </a:bodyPr>
          <a:lstStyle/>
          <a:p>
            <a:r>
              <a:rPr lang="en-US" sz="2400" dirty="0">
                <a:latin typeface="+mn-lt"/>
                <a:ea typeface="+mn-ea"/>
                <a:cs typeface="+mn-cs"/>
              </a:rPr>
              <a:t>Data cleaning &amp; preprocessing</a:t>
            </a:r>
          </a:p>
        </p:txBody>
      </p:sp>
      <p:pic>
        <p:nvPicPr>
          <p:cNvPr id="3" name="Picture 2" descr="A diagram of a data cleaning&#10;&#10;Description automatically generated">
            <a:extLst>
              <a:ext uri="{FF2B5EF4-FFF2-40B4-BE49-F238E27FC236}">
                <a16:creationId xmlns:a16="http://schemas.microsoft.com/office/drawing/2014/main" id="{58B6FD0D-56AA-D9E1-66FF-3CD5A95750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2793" y="1266244"/>
            <a:ext cx="7958514" cy="4325511"/>
          </a:xfrm>
          <a:prstGeom prst="rect">
            <a:avLst/>
          </a:prstGeom>
        </p:spPr>
      </p:pic>
    </p:spTree>
    <p:extLst>
      <p:ext uri="{BB962C8B-B14F-4D97-AF65-F5344CB8AC3E}">
        <p14:creationId xmlns:p14="http://schemas.microsoft.com/office/powerpoint/2010/main" val="1568889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B21B1A6-0F8E-D263-04EE-FBF9445745EE}"/>
              </a:ext>
            </a:extLst>
          </p:cNvPr>
          <p:cNvSpPr>
            <a:spLocks noGrp="1"/>
          </p:cNvSpPr>
          <p:nvPr>
            <p:ph type="dt" sz="half" idx="10"/>
          </p:nvPr>
        </p:nvSpPr>
        <p:spPr/>
        <p:txBody>
          <a:bodyPr/>
          <a:lstStyle/>
          <a:p>
            <a:fld id="{626DE685-1B6F-4D7C-AEF2-C9AD71EC467A}" type="datetime1">
              <a:rPr lang="en-US" smtClean="0"/>
              <a:t>12/18/2023</a:t>
            </a:fld>
            <a:endParaRPr lang="en-US"/>
          </a:p>
        </p:txBody>
      </p:sp>
      <p:sp>
        <p:nvSpPr>
          <p:cNvPr id="6" name="Slide Number Placeholder 5">
            <a:extLst>
              <a:ext uri="{FF2B5EF4-FFF2-40B4-BE49-F238E27FC236}">
                <a16:creationId xmlns:a16="http://schemas.microsoft.com/office/drawing/2014/main" id="{FD75B339-3358-0152-2196-70F446BB8267}"/>
              </a:ext>
            </a:extLst>
          </p:cNvPr>
          <p:cNvSpPr>
            <a:spLocks noGrp="1"/>
          </p:cNvSpPr>
          <p:nvPr>
            <p:ph type="sldNum" sz="quarter" idx="12"/>
          </p:nvPr>
        </p:nvSpPr>
        <p:spPr/>
        <p:txBody>
          <a:bodyPr/>
          <a:lstStyle/>
          <a:p>
            <a:fld id="{87E7843D-FF13-4365-9478-9625B70A2705}" type="slidenum">
              <a:rPr lang="en-US" smtClean="0"/>
              <a:t>5</a:t>
            </a:fld>
            <a:endParaRPr lang="en-US"/>
          </a:p>
        </p:txBody>
      </p:sp>
      <p:sp>
        <p:nvSpPr>
          <p:cNvPr id="7" name="Title 1">
            <a:extLst>
              <a:ext uri="{FF2B5EF4-FFF2-40B4-BE49-F238E27FC236}">
                <a16:creationId xmlns:a16="http://schemas.microsoft.com/office/drawing/2014/main" id="{3BDEF941-671E-1DFB-CEB3-04F845C9E443}"/>
              </a:ext>
            </a:extLst>
          </p:cNvPr>
          <p:cNvSpPr>
            <a:spLocks noGrp="1"/>
          </p:cNvSpPr>
          <p:nvPr>
            <p:ph type="title"/>
          </p:nvPr>
        </p:nvSpPr>
        <p:spPr>
          <a:xfrm>
            <a:off x="700634" y="831657"/>
            <a:ext cx="10691265" cy="461665"/>
          </a:xfrm>
          <a:noFill/>
        </p:spPr>
        <p:txBody>
          <a:bodyPr wrap="square" rtlCol="0" anchor="ctr">
            <a:spAutoFit/>
          </a:bodyPr>
          <a:lstStyle/>
          <a:p>
            <a:r>
              <a:rPr lang="en-US" sz="2400" dirty="0">
                <a:latin typeface="+mn-lt"/>
                <a:ea typeface="+mn-ea"/>
                <a:cs typeface="+mn-cs"/>
              </a:rPr>
              <a:t>Exploratory data analysis</a:t>
            </a:r>
          </a:p>
        </p:txBody>
      </p:sp>
      <p:pic>
        <p:nvPicPr>
          <p:cNvPr id="1028" name="Picture 4">
            <a:extLst>
              <a:ext uri="{FF2B5EF4-FFF2-40B4-BE49-F238E27FC236}">
                <a16:creationId xmlns:a16="http://schemas.microsoft.com/office/drawing/2014/main" id="{EE8888EF-AAE7-2F05-BEE3-C178E155A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6651" y="1626148"/>
            <a:ext cx="7534202" cy="405257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A7E86AB-7730-AC24-8184-1C2892D6DACA}"/>
              </a:ext>
            </a:extLst>
          </p:cNvPr>
          <p:cNvSpPr txBox="1"/>
          <p:nvPr/>
        </p:nvSpPr>
        <p:spPr>
          <a:xfrm>
            <a:off x="193947" y="1970947"/>
            <a:ext cx="4102704" cy="1169551"/>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This bar chart illustrates the number of school shooting incidents per year, based on the dataset extending up to 2023. X-axis represents the years and Y-axis shows the count of the incidents recorded every year</a:t>
            </a:r>
          </a:p>
        </p:txBody>
      </p:sp>
      <p:sp>
        <p:nvSpPr>
          <p:cNvPr id="9" name="TextBox 8">
            <a:extLst>
              <a:ext uri="{FF2B5EF4-FFF2-40B4-BE49-F238E27FC236}">
                <a16:creationId xmlns:a16="http://schemas.microsoft.com/office/drawing/2014/main" id="{E0241AEE-35C2-3112-1900-CEEA50CBC183}"/>
              </a:ext>
            </a:extLst>
          </p:cNvPr>
          <p:cNvSpPr txBox="1"/>
          <p:nvPr/>
        </p:nvSpPr>
        <p:spPr>
          <a:xfrm>
            <a:off x="193947" y="3223687"/>
            <a:ext cx="4102704" cy="738664"/>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There has been an upsurge in such incidents post-2016, with a particularly </a:t>
            </a:r>
            <a:r>
              <a:rPr lang="en-US" sz="1400" b="1" dirty="0"/>
              <a:t>sharp rise observed following the COVID-19 </a:t>
            </a:r>
            <a:r>
              <a:rPr lang="en-US" sz="1400" dirty="0"/>
              <a:t>pandemic</a:t>
            </a:r>
          </a:p>
        </p:txBody>
      </p:sp>
      <p:sp>
        <p:nvSpPr>
          <p:cNvPr id="12" name="Rectangle: Rounded Corners 11">
            <a:extLst>
              <a:ext uri="{FF2B5EF4-FFF2-40B4-BE49-F238E27FC236}">
                <a16:creationId xmlns:a16="http://schemas.microsoft.com/office/drawing/2014/main" id="{53D96DF4-C63A-A616-AF89-9F0FC6D245EC}"/>
              </a:ext>
            </a:extLst>
          </p:cNvPr>
          <p:cNvSpPr/>
          <p:nvPr/>
        </p:nvSpPr>
        <p:spPr>
          <a:xfrm>
            <a:off x="361147" y="4127329"/>
            <a:ext cx="2232584" cy="447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2021 – 250 Incidents</a:t>
            </a:r>
          </a:p>
        </p:txBody>
      </p:sp>
      <p:sp>
        <p:nvSpPr>
          <p:cNvPr id="13" name="Rectangle: Rounded Corners 12">
            <a:extLst>
              <a:ext uri="{FF2B5EF4-FFF2-40B4-BE49-F238E27FC236}">
                <a16:creationId xmlns:a16="http://schemas.microsoft.com/office/drawing/2014/main" id="{BD21F2FE-0969-2717-EC7B-78B2424331B1}"/>
              </a:ext>
            </a:extLst>
          </p:cNvPr>
          <p:cNvSpPr/>
          <p:nvPr/>
        </p:nvSpPr>
        <p:spPr>
          <a:xfrm>
            <a:off x="1020238" y="4685536"/>
            <a:ext cx="2232583" cy="447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2022 – 305 Incidents</a:t>
            </a:r>
          </a:p>
        </p:txBody>
      </p:sp>
      <p:sp>
        <p:nvSpPr>
          <p:cNvPr id="14" name="Rectangle: Rounded Corners 13">
            <a:extLst>
              <a:ext uri="{FF2B5EF4-FFF2-40B4-BE49-F238E27FC236}">
                <a16:creationId xmlns:a16="http://schemas.microsoft.com/office/drawing/2014/main" id="{48D448BD-13D4-546D-3045-C789A620636F}"/>
              </a:ext>
            </a:extLst>
          </p:cNvPr>
          <p:cNvSpPr/>
          <p:nvPr/>
        </p:nvSpPr>
        <p:spPr>
          <a:xfrm>
            <a:off x="1679331" y="5310912"/>
            <a:ext cx="2232583" cy="447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2023 – 254 Incidents</a:t>
            </a:r>
          </a:p>
        </p:txBody>
      </p:sp>
      <p:sp>
        <p:nvSpPr>
          <p:cNvPr id="15" name="TextBox 14">
            <a:extLst>
              <a:ext uri="{FF2B5EF4-FFF2-40B4-BE49-F238E27FC236}">
                <a16:creationId xmlns:a16="http://schemas.microsoft.com/office/drawing/2014/main" id="{71B9E382-5416-B72C-92B4-B3598ECD00AA}"/>
              </a:ext>
            </a:extLst>
          </p:cNvPr>
          <p:cNvSpPr txBox="1"/>
          <p:nvPr/>
        </p:nvSpPr>
        <p:spPr>
          <a:xfrm>
            <a:off x="149648" y="1598270"/>
            <a:ext cx="1741182" cy="369332"/>
          </a:xfrm>
          <a:prstGeom prst="rect">
            <a:avLst/>
          </a:prstGeom>
          <a:noFill/>
        </p:spPr>
        <p:txBody>
          <a:bodyPr wrap="none" rtlCol="0">
            <a:spAutoFit/>
          </a:bodyPr>
          <a:lstStyle/>
          <a:p>
            <a:r>
              <a:rPr lang="en-US" dirty="0"/>
              <a:t>Incident Details</a:t>
            </a:r>
          </a:p>
        </p:txBody>
      </p:sp>
    </p:spTree>
    <p:extLst>
      <p:ext uri="{BB962C8B-B14F-4D97-AF65-F5344CB8AC3E}">
        <p14:creationId xmlns:p14="http://schemas.microsoft.com/office/powerpoint/2010/main" val="3039236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9373458-3419-1E03-735B-6DE247A9B367}"/>
              </a:ext>
            </a:extLst>
          </p:cNvPr>
          <p:cNvSpPr>
            <a:spLocks noGrp="1"/>
          </p:cNvSpPr>
          <p:nvPr>
            <p:ph type="dt" sz="half" idx="10"/>
          </p:nvPr>
        </p:nvSpPr>
        <p:spPr/>
        <p:txBody>
          <a:bodyPr/>
          <a:lstStyle/>
          <a:p>
            <a:fld id="{626DE685-1B6F-4D7C-AEF2-C9AD71EC467A}" type="datetime1">
              <a:rPr lang="en-US" smtClean="0"/>
              <a:t>12/18/2023</a:t>
            </a:fld>
            <a:endParaRPr lang="en-US"/>
          </a:p>
        </p:txBody>
      </p:sp>
      <p:sp>
        <p:nvSpPr>
          <p:cNvPr id="6" name="Slide Number Placeholder 5">
            <a:extLst>
              <a:ext uri="{FF2B5EF4-FFF2-40B4-BE49-F238E27FC236}">
                <a16:creationId xmlns:a16="http://schemas.microsoft.com/office/drawing/2014/main" id="{0AFEB400-AE83-3022-743B-9A1FDFD54433}"/>
              </a:ext>
            </a:extLst>
          </p:cNvPr>
          <p:cNvSpPr>
            <a:spLocks noGrp="1"/>
          </p:cNvSpPr>
          <p:nvPr>
            <p:ph type="sldNum" sz="quarter" idx="12"/>
          </p:nvPr>
        </p:nvSpPr>
        <p:spPr/>
        <p:txBody>
          <a:bodyPr/>
          <a:lstStyle/>
          <a:p>
            <a:fld id="{87E7843D-FF13-4365-9478-9625B70A2705}" type="slidenum">
              <a:rPr lang="en-US" smtClean="0"/>
              <a:t>6</a:t>
            </a:fld>
            <a:endParaRPr lang="en-US"/>
          </a:p>
        </p:txBody>
      </p:sp>
      <p:pic>
        <p:nvPicPr>
          <p:cNvPr id="2050" name="Picture 2">
            <a:extLst>
              <a:ext uri="{FF2B5EF4-FFF2-40B4-BE49-F238E27FC236}">
                <a16:creationId xmlns:a16="http://schemas.microsoft.com/office/drawing/2014/main" id="{3E552900-263F-1A4B-3E3F-B267CAE20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8940" y="914400"/>
            <a:ext cx="7442426" cy="39460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09D103D-A1B8-1022-1FF7-6586E60BAE29}"/>
              </a:ext>
            </a:extLst>
          </p:cNvPr>
          <p:cNvSpPr txBox="1"/>
          <p:nvPr/>
        </p:nvSpPr>
        <p:spPr>
          <a:xfrm>
            <a:off x="533399" y="1274881"/>
            <a:ext cx="2927322" cy="2462213"/>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This bar chart illustrates the number of school shooting incidents per year, also shows the distribution of Incidents with victims or without victims</a:t>
            </a:r>
          </a:p>
          <a:p>
            <a:pPr marL="285750" indent="-285750" algn="just">
              <a:buFont typeface="Arial" panose="020B0604020202020204" pitchFamily="34" charset="0"/>
              <a:buChar char="•"/>
            </a:pPr>
            <a:r>
              <a:rPr lang="en-US" sz="1400" dirty="0"/>
              <a:t>From 1966 to 2000, the proportion of incidents resulting in victims were higher.</a:t>
            </a:r>
          </a:p>
          <a:p>
            <a:pPr marL="285750" indent="-285750">
              <a:buFont typeface="Arial" panose="020B0604020202020204" pitchFamily="34" charset="0"/>
              <a:buChar char="•"/>
            </a:pPr>
            <a:r>
              <a:rPr lang="en-US" sz="1400" dirty="0"/>
              <a:t>Out of 2514 Incidents occurred, </a:t>
            </a:r>
          </a:p>
          <a:p>
            <a:pPr marL="742950" lvl="1" indent="-285750">
              <a:buFont typeface="Arial" panose="020B0604020202020204" pitchFamily="34" charset="0"/>
              <a:buChar char="•"/>
            </a:pPr>
            <a:r>
              <a:rPr lang="en-US" sz="1400" dirty="0"/>
              <a:t>Victims Wounded – 2108</a:t>
            </a:r>
          </a:p>
          <a:p>
            <a:pPr marL="742950" lvl="1" indent="-285750">
              <a:buFont typeface="Arial" panose="020B0604020202020204" pitchFamily="34" charset="0"/>
              <a:buChar char="•"/>
            </a:pPr>
            <a:r>
              <a:rPr lang="en-US" sz="1400" dirty="0"/>
              <a:t>Victims Killed - 765</a:t>
            </a:r>
          </a:p>
        </p:txBody>
      </p:sp>
    </p:spTree>
    <p:extLst>
      <p:ext uri="{BB962C8B-B14F-4D97-AF65-F5344CB8AC3E}">
        <p14:creationId xmlns:p14="http://schemas.microsoft.com/office/powerpoint/2010/main" val="1393241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B21E3ED-8CA5-B345-7B98-AE73CB98E791}"/>
              </a:ext>
            </a:extLst>
          </p:cNvPr>
          <p:cNvSpPr>
            <a:spLocks noGrp="1"/>
          </p:cNvSpPr>
          <p:nvPr>
            <p:ph type="dt" sz="half" idx="10"/>
          </p:nvPr>
        </p:nvSpPr>
        <p:spPr/>
        <p:txBody>
          <a:bodyPr/>
          <a:lstStyle/>
          <a:p>
            <a:fld id="{626DE685-1B6F-4D7C-AEF2-C9AD71EC467A}" type="datetime1">
              <a:rPr lang="en-US" smtClean="0"/>
              <a:t>12/18/2023</a:t>
            </a:fld>
            <a:endParaRPr lang="en-US"/>
          </a:p>
        </p:txBody>
      </p:sp>
      <p:sp>
        <p:nvSpPr>
          <p:cNvPr id="6" name="Slide Number Placeholder 5">
            <a:extLst>
              <a:ext uri="{FF2B5EF4-FFF2-40B4-BE49-F238E27FC236}">
                <a16:creationId xmlns:a16="http://schemas.microsoft.com/office/drawing/2014/main" id="{4E2EA510-F8B5-A8C2-463E-0DA1AD1924A5}"/>
              </a:ext>
            </a:extLst>
          </p:cNvPr>
          <p:cNvSpPr>
            <a:spLocks noGrp="1"/>
          </p:cNvSpPr>
          <p:nvPr>
            <p:ph type="sldNum" sz="quarter" idx="12"/>
          </p:nvPr>
        </p:nvSpPr>
        <p:spPr/>
        <p:txBody>
          <a:bodyPr/>
          <a:lstStyle/>
          <a:p>
            <a:fld id="{87E7843D-FF13-4365-9478-9625B70A2705}" type="slidenum">
              <a:rPr lang="en-US" smtClean="0"/>
              <a:t>7</a:t>
            </a:fld>
            <a:endParaRPr lang="en-US"/>
          </a:p>
        </p:txBody>
      </p:sp>
      <p:sp>
        <p:nvSpPr>
          <p:cNvPr id="8" name="TextBox 7">
            <a:extLst>
              <a:ext uri="{FF2B5EF4-FFF2-40B4-BE49-F238E27FC236}">
                <a16:creationId xmlns:a16="http://schemas.microsoft.com/office/drawing/2014/main" id="{481B7441-4FF5-38D7-72DA-8FF6FB899C07}"/>
              </a:ext>
            </a:extLst>
          </p:cNvPr>
          <p:cNvSpPr txBox="1"/>
          <p:nvPr/>
        </p:nvSpPr>
        <p:spPr>
          <a:xfrm>
            <a:off x="715383" y="899182"/>
            <a:ext cx="1929759" cy="523220"/>
          </a:xfrm>
          <a:prstGeom prst="rect">
            <a:avLst/>
          </a:prstGeom>
          <a:noFill/>
        </p:spPr>
        <p:txBody>
          <a:bodyPr wrap="none" rtlCol="0">
            <a:spAutoFit/>
          </a:bodyPr>
          <a:lstStyle/>
          <a:p>
            <a:r>
              <a:rPr lang="en-US" sz="1400" dirty="0"/>
              <a:t>Class – 0 : No Victims</a:t>
            </a:r>
          </a:p>
          <a:p>
            <a:r>
              <a:rPr lang="en-US" sz="1400" dirty="0"/>
              <a:t>Class – 1 : Has Victims</a:t>
            </a:r>
          </a:p>
        </p:txBody>
      </p:sp>
      <p:sp>
        <p:nvSpPr>
          <p:cNvPr id="9" name="Title 1">
            <a:extLst>
              <a:ext uri="{FF2B5EF4-FFF2-40B4-BE49-F238E27FC236}">
                <a16:creationId xmlns:a16="http://schemas.microsoft.com/office/drawing/2014/main" id="{4F88D273-C6A2-31D0-26BB-B1B744662B5B}"/>
              </a:ext>
            </a:extLst>
          </p:cNvPr>
          <p:cNvSpPr>
            <a:spLocks noGrp="1"/>
          </p:cNvSpPr>
          <p:nvPr>
            <p:ph type="title"/>
          </p:nvPr>
        </p:nvSpPr>
        <p:spPr>
          <a:xfrm>
            <a:off x="715383" y="270816"/>
            <a:ext cx="10691265" cy="461665"/>
          </a:xfrm>
          <a:noFill/>
        </p:spPr>
        <p:txBody>
          <a:bodyPr wrap="square" rtlCol="0" anchor="ctr">
            <a:spAutoFit/>
          </a:bodyPr>
          <a:lstStyle/>
          <a:p>
            <a:r>
              <a:rPr lang="en-US" sz="2400" dirty="0">
                <a:latin typeface="+mn-lt"/>
                <a:ea typeface="+mn-ea"/>
                <a:cs typeface="+mn-cs"/>
              </a:rPr>
              <a:t>Target variable</a:t>
            </a:r>
          </a:p>
        </p:txBody>
      </p:sp>
      <p:pic>
        <p:nvPicPr>
          <p:cNvPr id="6146" name="Picture 2">
            <a:extLst>
              <a:ext uri="{FF2B5EF4-FFF2-40B4-BE49-F238E27FC236}">
                <a16:creationId xmlns:a16="http://schemas.microsoft.com/office/drawing/2014/main" id="{5E2C7B77-EB5D-78F1-6895-BDF4ECD8B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6304" y="1038225"/>
            <a:ext cx="5219700" cy="478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36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39535F4-8859-696B-C5DC-7C50EDA468A9}"/>
              </a:ext>
            </a:extLst>
          </p:cNvPr>
          <p:cNvSpPr>
            <a:spLocks noGrp="1"/>
          </p:cNvSpPr>
          <p:nvPr>
            <p:ph type="dt" sz="half" idx="10"/>
          </p:nvPr>
        </p:nvSpPr>
        <p:spPr/>
        <p:txBody>
          <a:bodyPr/>
          <a:lstStyle/>
          <a:p>
            <a:fld id="{626DE685-1B6F-4D7C-AEF2-C9AD71EC467A}" type="datetime1">
              <a:rPr lang="en-US" smtClean="0"/>
              <a:t>12/18/2023</a:t>
            </a:fld>
            <a:endParaRPr lang="en-US"/>
          </a:p>
        </p:txBody>
      </p:sp>
      <p:sp>
        <p:nvSpPr>
          <p:cNvPr id="6" name="Slide Number Placeholder 5">
            <a:extLst>
              <a:ext uri="{FF2B5EF4-FFF2-40B4-BE49-F238E27FC236}">
                <a16:creationId xmlns:a16="http://schemas.microsoft.com/office/drawing/2014/main" id="{212D7305-FABF-A900-0811-F0A046206E91}"/>
              </a:ext>
            </a:extLst>
          </p:cNvPr>
          <p:cNvSpPr>
            <a:spLocks noGrp="1"/>
          </p:cNvSpPr>
          <p:nvPr>
            <p:ph type="sldNum" sz="quarter" idx="12"/>
          </p:nvPr>
        </p:nvSpPr>
        <p:spPr/>
        <p:txBody>
          <a:bodyPr/>
          <a:lstStyle/>
          <a:p>
            <a:fld id="{87E7843D-FF13-4365-9478-9625B70A2705}" type="slidenum">
              <a:rPr lang="en-US" smtClean="0"/>
              <a:t>8</a:t>
            </a:fld>
            <a:endParaRPr lang="en-US"/>
          </a:p>
        </p:txBody>
      </p:sp>
      <p:sp>
        <p:nvSpPr>
          <p:cNvPr id="8" name="TextBox 7">
            <a:extLst>
              <a:ext uri="{FF2B5EF4-FFF2-40B4-BE49-F238E27FC236}">
                <a16:creationId xmlns:a16="http://schemas.microsoft.com/office/drawing/2014/main" id="{40639789-10F2-1FD3-D764-3F1F738CDFE5}"/>
              </a:ext>
            </a:extLst>
          </p:cNvPr>
          <p:cNvSpPr txBox="1"/>
          <p:nvPr/>
        </p:nvSpPr>
        <p:spPr>
          <a:xfrm>
            <a:off x="715383" y="835270"/>
            <a:ext cx="2077172" cy="369332"/>
          </a:xfrm>
          <a:prstGeom prst="rect">
            <a:avLst/>
          </a:prstGeom>
          <a:noFill/>
        </p:spPr>
        <p:txBody>
          <a:bodyPr wrap="none" rtlCol="0">
            <a:spAutoFit/>
          </a:bodyPr>
          <a:lstStyle/>
          <a:p>
            <a:r>
              <a:rPr lang="en-US" dirty="0"/>
              <a:t>Temporal Analysis</a:t>
            </a:r>
          </a:p>
        </p:txBody>
      </p:sp>
      <p:pic>
        <p:nvPicPr>
          <p:cNvPr id="6146" name="Picture 2">
            <a:extLst>
              <a:ext uri="{FF2B5EF4-FFF2-40B4-BE49-F238E27FC236}">
                <a16:creationId xmlns:a16="http://schemas.microsoft.com/office/drawing/2014/main" id="{D7145EC4-D5DC-A190-841D-9E3E921D1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83" y="1554987"/>
            <a:ext cx="3267300" cy="282866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E777DFF-5556-1C68-60A7-C8915EFFB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919" y="1554987"/>
            <a:ext cx="3198348" cy="282866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3FAD11B-B5DA-77D4-44F7-2861A116BD35}"/>
              </a:ext>
            </a:extLst>
          </p:cNvPr>
          <p:cNvSpPr txBox="1"/>
          <p:nvPr/>
        </p:nvSpPr>
        <p:spPr>
          <a:xfrm>
            <a:off x="715383" y="4726492"/>
            <a:ext cx="11272830" cy="738664"/>
          </a:xfrm>
          <a:prstGeom prst="rect">
            <a:avLst/>
          </a:prstGeom>
          <a:noFill/>
        </p:spPr>
        <p:txBody>
          <a:bodyPr wrap="none" rtlCol="0">
            <a:spAutoFit/>
          </a:bodyPr>
          <a:lstStyle/>
          <a:p>
            <a:pPr marL="285750" indent="-285750" algn="just">
              <a:buFont typeface="Arial" panose="020B0604020202020204" pitchFamily="34" charset="0"/>
              <a:buChar char="•"/>
            </a:pPr>
            <a:r>
              <a:rPr lang="en-US" sz="1400" dirty="0"/>
              <a:t>September and October recorded highest number of incidents. </a:t>
            </a:r>
            <a:r>
              <a:rPr lang="en-US" sz="1400" b="1" dirty="0"/>
              <a:t>In June and July, incidents were less than 100 probably due to summer break</a:t>
            </a:r>
            <a:r>
              <a:rPr lang="en-US" sz="1400" dirty="0"/>
              <a:t>.</a:t>
            </a:r>
          </a:p>
          <a:p>
            <a:pPr marL="285750" indent="-285750" algn="just">
              <a:buFont typeface="Arial" panose="020B0604020202020204" pitchFamily="34" charset="0"/>
              <a:buChar char="•"/>
            </a:pPr>
            <a:r>
              <a:rPr lang="en-US" sz="1400" dirty="0"/>
              <a:t>Most of the incidents occurred during working days, Highest number of incidents observed on </a:t>
            </a:r>
            <a:r>
              <a:rPr lang="en-US" sz="1400" b="1" dirty="0"/>
              <a:t>Friday</a:t>
            </a:r>
            <a:r>
              <a:rPr lang="en-US" sz="1400" dirty="0"/>
              <a:t>.</a:t>
            </a:r>
          </a:p>
          <a:p>
            <a:pPr marL="285750" indent="-285750" algn="just">
              <a:buFont typeface="Arial" panose="020B0604020202020204" pitchFamily="34" charset="0"/>
              <a:buChar char="•"/>
            </a:pPr>
            <a:r>
              <a:rPr lang="en-US" sz="1400" dirty="0"/>
              <a:t>~900 incidents occurred </a:t>
            </a:r>
            <a:r>
              <a:rPr lang="en-US" sz="1400" b="1" dirty="0"/>
              <a:t>between morning and afternoon hours</a:t>
            </a:r>
            <a:r>
              <a:rPr lang="en-US" sz="1400" dirty="0"/>
              <a:t>.  </a:t>
            </a:r>
          </a:p>
        </p:txBody>
      </p:sp>
      <p:pic>
        <p:nvPicPr>
          <p:cNvPr id="6150" name="Picture 6">
            <a:extLst>
              <a:ext uri="{FF2B5EF4-FFF2-40B4-BE49-F238E27FC236}">
                <a16:creationId xmlns:a16="http://schemas.microsoft.com/office/drawing/2014/main" id="{0386CAD4-C447-22A2-0054-5ADCC2C39E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3503" y="1554987"/>
            <a:ext cx="2761686" cy="29406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445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8BD1998-9853-DF6B-F770-08D26B46EC0B}"/>
              </a:ext>
            </a:extLst>
          </p:cNvPr>
          <p:cNvSpPr>
            <a:spLocks noGrp="1"/>
          </p:cNvSpPr>
          <p:nvPr>
            <p:ph type="dt" sz="half" idx="10"/>
          </p:nvPr>
        </p:nvSpPr>
        <p:spPr/>
        <p:txBody>
          <a:bodyPr/>
          <a:lstStyle/>
          <a:p>
            <a:fld id="{626DE685-1B6F-4D7C-AEF2-C9AD71EC467A}" type="datetime1">
              <a:rPr lang="en-US" smtClean="0"/>
              <a:t>12/18/2023</a:t>
            </a:fld>
            <a:endParaRPr lang="en-US"/>
          </a:p>
        </p:txBody>
      </p:sp>
      <p:sp>
        <p:nvSpPr>
          <p:cNvPr id="6" name="Slide Number Placeholder 5">
            <a:extLst>
              <a:ext uri="{FF2B5EF4-FFF2-40B4-BE49-F238E27FC236}">
                <a16:creationId xmlns:a16="http://schemas.microsoft.com/office/drawing/2014/main" id="{70543869-BDDF-C28C-380A-F7C05487F817}"/>
              </a:ext>
            </a:extLst>
          </p:cNvPr>
          <p:cNvSpPr>
            <a:spLocks noGrp="1"/>
          </p:cNvSpPr>
          <p:nvPr>
            <p:ph type="sldNum" sz="quarter" idx="12"/>
          </p:nvPr>
        </p:nvSpPr>
        <p:spPr/>
        <p:txBody>
          <a:bodyPr/>
          <a:lstStyle/>
          <a:p>
            <a:fld id="{87E7843D-FF13-4365-9478-9625B70A2705}" type="slidenum">
              <a:rPr lang="en-US" smtClean="0"/>
              <a:t>9</a:t>
            </a:fld>
            <a:endParaRPr lang="en-US"/>
          </a:p>
        </p:txBody>
      </p:sp>
      <p:sp>
        <p:nvSpPr>
          <p:cNvPr id="9" name="TextBox 8">
            <a:extLst>
              <a:ext uri="{FF2B5EF4-FFF2-40B4-BE49-F238E27FC236}">
                <a16:creationId xmlns:a16="http://schemas.microsoft.com/office/drawing/2014/main" id="{FC90205E-7542-FD12-90BE-BEEC40838606}"/>
              </a:ext>
            </a:extLst>
          </p:cNvPr>
          <p:cNvSpPr txBox="1"/>
          <p:nvPr/>
        </p:nvSpPr>
        <p:spPr>
          <a:xfrm>
            <a:off x="715383" y="800101"/>
            <a:ext cx="2404826" cy="369332"/>
          </a:xfrm>
          <a:prstGeom prst="rect">
            <a:avLst/>
          </a:prstGeom>
          <a:noFill/>
        </p:spPr>
        <p:txBody>
          <a:bodyPr wrap="none" rtlCol="0">
            <a:spAutoFit/>
          </a:bodyPr>
          <a:lstStyle/>
          <a:p>
            <a:r>
              <a:rPr lang="en-US" dirty="0"/>
              <a:t>Geographical Analysis</a:t>
            </a:r>
          </a:p>
        </p:txBody>
      </p:sp>
      <p:pic>
        <p:nvPicPr>
          <p:cNvPr id="7170" name="Picture 2">
            <a:extLst>
              <a:ext uri="{FF2B5EF4-FFF2-40B4-BE49-F238E27FC236}">
                <a16:creationId xmlns:a16="http://schemas.microsoft.com/office/drawing/2014/main" id="{04375673-DFC9-6099-4C05-74EAC4B4C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340" y="1396869"/>
            <a:ext cx="5145823" cy="295531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ED1B004-0C47-9491-F30D-DB2087B30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7511" y="1388141"/>
            <a:ext cx="4824803" cy="296404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4389660-AF9F-68E8-146D-3B62C388CCC5}"/>
              </a:ext>
            </a:extLst>
          </p:cNvPr>
          <p:cNvSpPr txBox="1"/>
          <p:nvPr/>
        </p:nvSpPr>
        <p:spPr>
          <a:xfrm>
            <a:off x="644012" y="4783015"/>
            <a:ext cx="10608302" cy="954107"/>
          </a:xfrm>
          <a:prstGeom prst="rect">
            <a:avLst/>
          </a:prstGeom>
          <a:noFill/>
        </p:spPr>
        <p:txBody>
          <a:bodyPr wrap="square" rtlCol="0">
            <a:spAutoFit/>
          </a:bodyPr>
          <a:lstStyle/>
          <a:p>
            <a:pPr marL="285750" indent="-285750" algn="just">
              <a:buFont typeface="Arial" panose="020B0604020202020204" pitchFamily="34" charset="0"/>
              <a:buChar char="•"/>
            </a:pPr>
            <a:r>
              <a:rPr lang="en-US" sz="1400" b="1" dirty="0"/>
              <a:t>Approximately 25% </a:t>
            </a:r>
            <a:r>
              <a:rPr lang="en-US" sz="1400" dirty="0"/>
              <a:t>of the recorded incidents occur in </a:t>
            </a:r>
            <a:r>
              <a:rPr lang="en-US" sz="1400" b="1" dirty="0"/>
              <a:t>California, Texas, Florida, and Illinois</a:t>
            </a:r>
            <a:r>
              <a:rPr lang="en-US" sz="1400" dirty="0"/>
              <a:t>, with a significant portion of these events resulting in casualties. </a:t>
            </a:r>
          </a:p>
          <a:p>
            <a:pPr marL="285750" indent="-285750" algn="just">
              <a:buFont typeface="Arial" panose="020B0604020202020204" pitchFamily="34" charset="0"/>
              <a:buChar char="•"/>
            </a:pPr>
            <a:r>
              <a:rPr lang="en-US" sz="1400" dirty="0"/>
              <a:t>Urban areas, particularly major metropolitan cities such as </a:t>
            </a:r>
            <a:r>
              <a:rPr lang="en-US" sz="1400" b="1" dirty="0"/>
              <a:t>Chicago, Los Angeles, Washington, and Detroit</a:t>
            </a:r>
            <a:r>
              <a:rPr lang="en-US" sz="1400" dirty="0"/>
              <a:t>, are observed to have a higher occurrence of such incidents. </a:t>
            </a:r>
          </a:p>
        </p:txBody>
      </p:sp>
    </p:spTree>
    <p:extLst>
      <p:ext uri="{BB962C8B-B14F-4D97-AF65-F5344CB8AC3E}">
        <p14:creationId xmlns:p14="http://schemas.microsoft.com/office/powerpoint/2010/main" val="3922917362"/>
      </p:ext>
    </p:extLst>
  </p:cSld>
  <p:clrMapOvr>
    <a:masterClrMapping/>
  </p:clrMapOvr>
</p:sld>
</file>

<file path=ppt/theme/theme1.xml><?xml version="1.0" encoding="utf-8"?>
<a:theme xmlns:a="http://schemas.openxmlformats.org/drawingml/2006/main" name="ChronicleVTI">
  <a:themeElements>
    <a:clrScheme name="AnalogousFromLightSeed_2SEEDS">
      <a:dk1>
        <a:srgbClr val="000000"/>
      </a:dk1>
      <a:lt1>
        <a:srgbClr val="FFFFFF"/>
      </a:lt1>
      <a:dk2>
        <a:srgbClr val="243841"/>
      </a:dk2>
      <a:lt2>
        <a:srgbClr val="E8E3E2"/>
      </a:lt2>
      <a:accent1>
        <a:srgbClr val="7AA9B7"/>
      </a:accent1>
      <a:accent2>
        <a:srgbClr val="80A9A1"/>
      </a:accent2>
      <a:accent3>
        <a:srgbClr val="8FA2C3"/>
      </a:accent3>
      <a:accent4>
        <a:srgbClr val="BA7F80"/>
      </a:accent4>
      <a:accent5>
        <a:srgbClr val="BC9B84"/>
      </a:accent5>
      <a:accent6>
        <a:srgbClr val="ABA175"/>
      </a:accent6>
      <a:hlink>
        <a:srgbClr val="AC7465"/>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1313</TotalTime>
  <Words>1395</Words>
  <Application>Microsoft Office PowerPoint</Application>
  <PresentationFormat>Widescreen</PresentationFormat>
  <Paragraphs>233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Calisto MT</vt:lpstr>
      <vt:lpstr>Univers Condensed</vt:lpstr>
      <vt:lpstr>ChronicleVTI</vt:lpstr>
      <vt:lpstr>Predictive analysis of school shooting incidents</vt:lpstr>
      <vt:lpstr>introduction</vt:lpstr>
      <vt:lpstr>Data overview</vt:lpstr>
      <vt:lpstr>Data cleaning &amp; preprocessing</vt:lpstr>
      <vt:lpstr>Exploratory data analysis</vt:lpstr>
      <vt:lpstr>PowerPoint Presentation</vt:lpstr>
      <vt:lpstr>Target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 selection</vt:lpstr>
      <vt:lpstr>Feature selection – BEST FEATURES</vt:lpstr>
      <vt:lpstr>Feature selection – best features</vt:lpstr>
      <vt:lpstr>MODEL-1: LOGISTIC REGRESSION</vt:lpstr>
      <vt:lpstr>MODEL-2: SUPPORT VECTOR MACHINE</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of school shooting incidents</dc:title>
  <dc:creator>Rajeshwar Sai Anurag Vempaty</dc:creator>
  <cp:lastModifiedBy>Rajeshwar Sai Anurag Vempaty</cp:lastModifiedBy>
  <cp:revision>17</cp:revision>
  <dcterms:created xsi:type="dcterms:W3CDTF">2023-12-10T19:45:52Z</dcterms:created>
  <dcterms:modified xsi:type="dcterms:W3CDTF">2023-12-18T20:43:04Z</dcterms:modified>
</cp:coreProperties>
</file>